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316" r:id="rId3"/>
    <p:sldId id="317" r:id="rId4"/>
    <p:sldId id="329" r:id="rId5"/>
    <p:sldId id="319" r:id="rId6"/>
    <p:sldId id="320" r:id="rId7"/>
    <p:sldId id="321" r:id="rId8"/>
    <p:sldId id="322" r:id="rId9"/>
  </p:sldIdLst>
  <p:sldSz cx="12192000" cy="6858000"/>
  <p:notesSz cx="6797675" cy="9928225"/>
  <p:embeddedFontLst>
    <p:embeddedFont>
      <p:font typeface="맑은 고딕" panose="020B0503020000020004" pitchFamily="50" charset="-127"/>
      <p:regular r:id="rId11"/>
      <p:bold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00"/>
    <a:srgbClr val="BC0499"/>
    <a:srgbClr val="F9F9F9"/>
    <a:srgbClr val="44546A"/>
    <a:srgbClr val="2E75B6"/>
    <a:srgbClr val="003668"/>
    <a:srgbClr val="209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390" autoAdjust="0"/>
  </p:normalViewPr>
  <p:slideViewPr>
    <p:cSldViewPr snapToGrid="0">
      <p:cViewPr varScale="1">
        <p:scale>
          <a:sx n="106" d="100"/>
          <a:sy n="106" d="100"/>
        </p:scale>
        <p:origin x="22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D8D2F-8B44-4EE6-B11A-1DBC4AC3D89C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10668-C3D1-40EE-A44F-50A849545E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54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0668-C3D1-40EE-A44F-50A849545E2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96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10668-C3D1-40EE-A44F-50A849545E2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65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10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37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9329057" y="6356350"/>
            <a:ext cx="2743200" cy="365125"/>
          </a:xfrm>
        </p:spPr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8095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9337222" y="6356350"/>
            <a:ext cx="2743200" cy="365125"/>
          </a:xfrm>
        </p:spPr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50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3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37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28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38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6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84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24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56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3CF3-E955-45ED-8390-6C46E8EA02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7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i.g2b.go.kr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esktop\조달청 PPT\로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203" y="5843748"/>
            <a:ext cx="1381842" cy="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276" y="348545"/>
            <a:ext cx="11401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혁신제품 시범사용 신청 매뉴얼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76" y="2004921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 수요기관 혁신시제품 시범사용 신청 관련 온라인 신청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40104" y="1920837"/>
            <a:ext cx="748789" cy="45719"/>
          </a:xfrm>
          <a:prstGeom prst="rect">
            <a:avLst/>
          </a:prstGeom>
          <a:solidFill>
            <a:srgbClr val="003668"/>
          </a:solidFill>
          <a:ln>
            <a:solidFill>
              <a:srgbClr val="003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80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434" y="346841"/>
            <a:ext cx="5078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1. </a:t>
            </a:r>
            <a:r>
              <a:rPr lang="ko-KR" altLang="en-US" sz="2800" dirty="0"/>
              <a:t>혁신장터 사이트 접속 및 로그인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546538" y="1079820"/>
            <a:ext cx="1108841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1434" y="1158374"/>
            <a:ext cx="11088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</a:rPr>
              <a:t>①혁신장터 사이트 </a:t>
            </a:r>
            <a:r>
              <a:rPr lang="en-US" altLang="ko-KR" b="1" dirty="0">
                <a:solidFill>
                  <a:srgbClr val="2E75B6"/>
                </a:solidFill>
                <a:latin typeface="+mn-ea"/>
                <a:hlinkClick r:id="rId2"/>
              </a:rPr>
              <a:t>http://ppi.g2b.go.kr</a:t>
            </a:r>
            <a:r>
              <a:rPr lang="ko-KR" altLang="en-US" b="1" dirty="0">
                <a:latin typeface="+mn-ea"/>
              </a:rPr>
              <a:t>로 접속하시기 바랍니다</a:t>
            </a:r>
            <a:endParaRPr lang="en-US" altLang="ko-KR" b="1" dirty="0">
              <a:latin typeface="+mn-ea"/>
            </a:endParaRPr>
          </a:p>
          <a:p>
            <a:r>
              <a:rPr lang="ko-KR" altLang="en-US" b="1" dirty="0">
                <a:latin typeface="+mn-ea"/>
              </a:rPr>
              <a:t>② 나라장터에 등록된 인증서로 로그인 해주시기 바랍니다</a:t>
            </a:r>
            <a:r>
              <a:rPr lang="en-US" altLang="ko-KR" dirty="0">
                <a:latin typeface="+mn-ea"/>
              </a:rPr>
              <a:t>.</a:t>
            </a:r>
          </a:p>
          <a:p>
            <a:r>
              <a:rPr lang="en-US" altLang="ko-KR" sz="1600" dirty="0">
                <a:latin typeface="+mn-ea"/>
              </a:rPr>
              <a:t>     * </a:t>
            </a:r>
            <a:r>
              <a:rPr lang="ko-KR" altLang="en-US" sz="1600" dirty="0">
                <a:latin typeface="+mn-ea"/>
              </a:rPr>
              <a:t>인증서 등록 관련 문의 </a:t>
            </a:r>
            <a:r>
              <a:rPr lang="en-US" altLang="ko-KR" sz="1600" dirty="0">
                <a:latin typeface="+mn-ea"/>
              </a:rPr>
              <a:t>(1588-0800)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2</a:t>
            </a:fld>
            <a:endParaRPr lang="en-US" altLang="ko-KR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395" y="2768829"/>
            <a:ext cx="4187349" cy="3112596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6754834" y="2931565"/>
            <a:ext cx="1861545" cy="9910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67498" y="2081704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43182" y="392258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②   </a:t>
            </a:r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4" y="2481814"/>
            <a:ext cx="6076420" cy="3768489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 flipH="1" flipV="1">
            <a:off x="5770989" y="2391698"/>
            <a:ext cx="319756" cy="28430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45" y="2391698"/>
            <a:ext cx="523444" cy="4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9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434" y="346841"/>
            <a:ext cx="616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2. </a:t>
            </a:r>
            <a:r>
              <a:rPr lang="ko-KR" altLang="en-US" sz="2800" dirty="0"/>
              <a:t>혁신 시범사용 신청 공고 조회  및 신청 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546538" y="1079820"/>
            <a:ext cx="1108841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6753485" y="1453465"/>
            <a:ext cx="4781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  </a:t>
            </a:r>
            <a:r>
              <a:rPr lang="en-US" altLang="ko-KR" sz="1400" dirty="0"/>
              <a:t>   </a:t>
            </a:r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6570325" y="1912763"/>
            <a:ext cx="4397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+mn-ea"/>
              </a:rPr>
              <a:t>③ 혁신장터에서 혁신제품 시범구매 클릭</a:t>
            </a:r>
            <a:r>
              <a:rPr lang="en-US" altLang="ko-KR" b="1" dirty="0">
                <a:latin typeface="+mn-ea"/>
              </a:rPr>
              <a:t>,</a:t>
            </a:r>
          </a:p>
          <a:p>
            <a:r>
              <a:rPr lang="ko-KR" altLang="ko-KR" b="1" dirty="0">
                <a:latin typeface="+mn-ea"/>
              </a:rPr>
              <a:t>④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시범사용 신청공고 클릭</a:t>
            </a:r>
            <a:r>
              <a:rPr lang="en-US" altLang="ko-KR" b="1" dirty="0">
                <a:latin typeface="+mn-ea"/>
              </a:rPr>
              <a:t>,</a:t>
            </a:r>
          </a:p>
          <a:p>
            <a:r>
              <a:rPr lang="ko-KR" altLang="ko-KR" b="1" dirty="0">
                <a:latin typeface="+mn-ea"/>
              </a:rPr>
              <a:t>⑤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시범사용신청공고 목록에서 해당 </a:t>
            </a:r>
            <a:r>
              <a:rPr lang="ko-KR" altLang="en-US" b="1" dirty="0" err="1">
                <a:latin typeface="+mn-ea"/>
              </a:rPr>
              <a:t>공고명에서</a:t>
            </a:r>
            <a:endParaRPr lang="en-US" altLang="ko-KR" b="1" dirty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    </a:t>
            </a:r>
            <a:r>
              <a:rPr lang="ko-KR" altLang="en-US" b="1" dirty="0">
                <a:latin typeface="+mn-ea"/>
              </a:rPr>
              <a:t>신청하기를 클릭하시기 바랍니다</a:t>
            </a:r>
            <a:r>
              <a:rPr lang="en-US" altLang="ko-KR" b="1" dirty="0">
                <a:ea typeface="맑은 고딕"/>
              </a:rPr>
              <a:t>.</a:t>
            </a:r>
            <a:r>
              <a:rPr lang="ko-KR" altLang="en-US" b="1" dirty="0">
                <a:ea typeface="맑은 고딕"/>
              </a:rPr>
              <a:t> </a:t>
            </a:r>
            <a:endParaRPr lang="en-US" altLang="ko-KR" b="1" dirty="0"/>
          </a:p>
          <a:p>
            <a:endParaRPr lang="en-US" altLang="ko-K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31942" y="5712306"/>
            <a:ext cx="39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③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6409036" y="1298124"/>
            <a:ext cx="0" cy="527117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3</a:t>
            </a:fld>
            <a:endParaRPr lang="en-US" altLang="ko-KR" dirty="0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1375442"/>
            <a:ext cx="5677529" cy="494964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287691" y="1375442"/>
            <a:ext cx="195684" cy="78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527860" y="5978178"/>
            <a:ext cx="682990" cy="24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287691" y="5855234"/>
            <a:ext cx="1064062" cy="36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048410" y="1298124"/>
            <a:ext cx="630091" cy="238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282158" y="2428155"/>
            <a:ext cx="768403" cy="49946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83879" y="4199325"/>
            <a:ext cx="736386" cy="40213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432612" y="5860357"/>
            <a:ext cx="614082" cy="40213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944061" y="2328262"/>
            <a:ext cx="33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91834" y="2228100"/>
            <a:ext cx="29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맑은 고딕"/>
                <a:ea typeface="맑은 고딕"/>
              </a:rPr>
              <a:t>③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3555" y="4132459"/>
            <a:ext cx="29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맑은 고딕"/>
                <a:ea typeface="맑은 고딕"/>
              </a:rPr>
              <a:t>④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8410" y="5778123"/>
            <a:ext cx="38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맑은 고딕"/>
                <a:ea typeface="맑은 고딕"/>
              </a:rPr>
              <a:t>⑤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8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434" y="346841"/>
            <a:ext cx="689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3-1. </a:t>
            </a:r>
            <a:r>
              <a:rPr lang="ko-KR" altLang="en-US" sz="2800" dirty="0"/>
              <a:t>혁신제품 시범사용 신청</a:t>
            </a:r>
            <a:r>
              <a:rPr lang="en-US" altLang="ko-KR" sz="2800" dirty="0"/>
              <a:t>(</a:t>
            </a:r>
            <a:r>
              <a:rPr lang="ko-KR" altLang="en-US" sz="2800" dirty="0"/>
              <a:t>신청대상 검색</a:t>
            </a:r>
            <a:r>
              <a:rPr lang="en-US" altLang="ko-KR" sz="2800" dirty="0"/>
              <a:t>)</a:t>
            </a:r>
            <a:r>
              <a:rPr lang="ko-KR" altLang="en-US" sz="2800" dirty="0"/>
              <a:t>   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546538" y="1079820"/>
            <a:ext cx="1108841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409036" y="1298124"/>
            <a:ext cx="0" cy="527117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31"/>
          <p:cNvSpPr/>
          <p:nvPr/>
        </p:nvSpPr>
        <p:spPr>
          <a:xfrm>
            <a:off x="1108145" y="2946500"/>
            <a:ext cx="388782" cy="46430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4</a:t>
            </a:fld>
            <a:endParaRPr lang="en-US" altLang="ko-KR" dirty="0"/>
          </a:p>
        </p:txBody>
      </p:sp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" y="1288258"/>
            <a:ext cx="5773513" cy="5071940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1108145" y="3019825"/>
            <a:ext cx="490134" cy="39097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08145" y="2228370"/>
            <a:ext cx="490134" cy="66082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96061" y="1673839"/>
            <a:ext cx="490134" cy="240757"/>
          </a:xfrm>
          <a:prstGeom prst="roundRect">
            <a:avLst/>
          </a:pr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5266488" y="2889197"/>
            <a:ext cx="312120" cy="595593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5266488" y="3593467"/>
            <a:ext cx="312120" cy="70427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353212" y="1736592"/>
            <a:ext cx="143715" cy="17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744276" y="5194407"/>
            <a:ext cx="2074689" cy="504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143845" y="5819369"/>
            <a:ext cx="1459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3880436" y="5763024"/>
            <a:ext cx="253573" cy="102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2082373" y="5939748"/>
            <a:ext cx="1436914" cy="1523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4832339" y="5520196"/>
            <a:ext cx="108493" cy="626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1053534" y="3714728"/>
            <a:ext cx="599355" cy="39097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6544102" y="1736592"/>
            <a:ext cx="53277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  <a:latin typeface="+mn-ea"/>
              </a:rPr>
              <a:t>*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엑셀다운로드 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시범사용대상 제품 및 규격 전체</a:t>
            </a: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r>
              <a:rPr lang="ko-KR" altLang="en-US" dirty="0">
                <a:solidFill>
                  <a:srgbClr val="0000FF"/>
                </a:solidFill>
                <a:latin typeface="+mn-ea"/>
              </a:rPr>
              <a:t>   내역 조회 가능</a:t>
            </a:r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⑥ </a:t>
            </a:r>
            <a:r>
              <a:rPr lang="ko-KR" altLang="en-US" sz="2000" dirty="0">
                <a:latin typeface="+mn-ea"/>
              </a:rPr>
              <a:t>시범사용신청대상조회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  - </a:t>
            </a:r>
            <a:r>
              <a:rPr lang="ko-KR" altLang="en-US" sz="2000" dirty="0">
                <a:latin typeface="+mn-ea"/>
              </a:rPr>
              <a:t>조회 방법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㉠혁신제품구분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지정기관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가격으로 조회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      ☞ </a:t>
            </a:r>
            <a:r>
              <a:rPr lang="ko-KR" altLang="en-US" sz="2000" dirty="0">
                <a:latin typeface="+mn-ea"/>
              </a:rPr>
              <a:t>조건입력 후 </a:t>
            </a:r>
            <a:r>
              <a:rPr lang="ko-KR" altLang="en-US" sz="2000" b="1" dirty="0">
                <a:latin typeface="+mn-ea"/>
              </a:rPr>
              <a:t>검색</a:t>
            </a:r>
            <a:r>
              <a:rPr lang="ko-KR" altLang="en-US" sz="2000" dirty="0">
                <a:latin typeface="+mn-ea"/>
              </a:rPr>
              <a:t> 클릭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  </a:t>
            </a:r>
            <a:r>
              <a:rPr lang="ko-KR" altLang="en-US" sz="2000" dirty="0">
                <a:latin typeface="+mn-ea"/>
              </a:rPr>
              <a:t> ㉡</a:t>
            </a:r>
            <a:r>
              <a:rPr lang="ko-KR" altLang="en-US" sz="2000" dirty="0" err="1">
                <a:latin typeface="+mn-ea"/>
              </a:rPr>
              <a:t>업체명으로</a:t>
            </a:r>
            <a:r>
              <a:rPr lang="ko-KR" altLang="en-US" sz="2000" dirty="0">
                <a:latin typeface="+mn-ea"/>
              </a:rPr>
              <a:t> 조회 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b="1" dirty="0">
                <a:latin typeface="+mn-ea"/>
              </a:rPr>
              <a:t>해당업체 클릭</a:t>
            </a:r>
            <a:endParaRPr lang="en-US" altLang="ko-KR" sz="2000" b="1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   </a:t>
            </a:r>
            <a:r>
              <a:rPr lang="ko-KR" altLang="en-US" sz="2000" dirty="0">
                <a:latin typeface="+mn-ea"/>
              </a:rPr>
              <a:t>㉢세부품명으로 조회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b="1" dirty="0">
                <a:latin typeface="+mn-ea"/>
              </a:rPr>
              <a:t>해당세부품명 클</a:t>
            </a:r>
            <a:r>
              <a:rPr lang="ko-KR" altLang="en-US" sz="2000" b="1" dirty="0">
                <a:ea typeface="맑은 고딕"/>
              </a:rPr>
              <a:t>릭</a:t>
            </a:r>
            <a:endParaRPr lang="en-US" altLang="ko-KR" sz="2000" b="1" dirty="0">
              <a:ea typeface="맑은 고딕"/>
            </a:endParaRPr>
          </a:p>
          <a:p>
            <a:r>
              <a:rPr lang="en-US" altLang="ko-KR" sz="2000" dirty="0">
                <a:ea typeface="맑은 고딕"/>
              </a:rPr>
              <a:t>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729983" y="1673839"/>
            <a:ext cx="5186723" cy="2905845"/>
          </a:xfrm>
          <a:prstGeom prst="rect">
            <a:avLst/>
          </a:prstGeom>
          <a:noFill/>
          <a:ln w="28575">
            <a:solidFill>
              <a:srgbClr val="BC04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6009071" y="3075156"/>
            <a:ext cx="535031" cy="1"/>
          </a:xfrm>
          <a:prstGeom prst="straightConnector1">
            <a:avLst/>
          </a:prstGeom>
          <a:ln w="28575">
            <a:solidFill>
              <a:srgbClr val="BC0499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85963" y="2889197"/>
            <a:ext cx="76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맑은 고딕"/>
                <a:ea typeface="맑은 고딕"/>
              </a:rPr>
              <a:t>⑥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125250" y="4664208"/>
            <a:ext cx="389977" cy="30736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화살표 연결선 59"/>
          <p:cNvCxnSpPr/>
          <p:nvPr/>
        </p:nvCxnSpPr>
        <p:spPr>
          <a:xfrm>
            <a:off x="4486352" y="1825594"/>
            <a:ext cx="2057750" cy="89002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모서리가 둥근 직사각형 62"/>
          <p:cNvSpPr/>
          <p:nvPr/>
        </p:nvSpPr>
        <p:spPr>
          <a:xfrm>
            <a:off x="669748" y="5040726"/>
            <a:ext cx="5131697" cy="1252498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237634" y="5246644"/>
            <a:ext cx="76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맑은 고딕"/>
                <a:ea typeface="맑은 고딕"/>
              </a:rPr>
              <a:t>⑦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73409" y="5120086"/>
            <a:ext cx="5121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n-ea"/>
              </a:rPr>
              <a:t>⑦ </a:t>
            </a:r>
            <a:r>
              <a:rPr lang="ko-KR" altLang="en-US" sz="2000" dirty="0">
                <a:latin typeface="+mn-ea"/>
              </a:rPr>
              <a:t>조회한 시범사용신청 대상 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-  </a:t>
            </a:r>
            <a:r>
              <a:rPr lang="ko-KR" altLang="en-US" sz="2000" dirty="0">
                <a:latin typeface="+mn-ea"/>
              </a:rPr>
              <a:t>클릭 시 상세내용 조회 가능</a:t>
            </a:r>
            <a:endParaRPr lang="ko-KR" altLang="en-US" sz="1600" dirty="0">
              <a:latin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4360" y="2227090"/>
            <a:ext cx="383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맑은 고딕"/>
                <a:ea typeface="맑은 고딕"/>
              </a:rPr>
              <a:t>㉠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1377" y="3015258"/>
            <a:ext cx="34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맑은 고딕"/>
                <a:ea typeface="맑은 고딕"/>
              </a:rPr>
              <a:t>㉡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1377" y="3745547"/>
            <a:ext cx="383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맑은 고딕"/>
                <a:ea typeface="맑은 고딕"/>
              </a:rPr>
              <a:t>㉢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9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434" y="346841"/>
            <a:ext cx="68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3-2. </a:t>
            </a:r>
            <a:r>
              <a:rPr lang="ko-KR" altLang="en-US" sz="2800" dirty="0"/>
              <a:t>혁신제품 시범사용 신청</a:t>
            </a:r>
            <a:r>
              <a:rPr lang="en-US" altLang="ko-KR" sz="2800" dirty="0"/>
              <a:t>(</a:t>
            </a:r>
            <a:r>
              <a:rPr lang="ko-KR" altLang="en-US" sz="2800" dirty="0"/>
              <a:t>기본계획서조회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546538" y="1079820"/>
            <a:ext cx="1108841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890798" y="1453465"/>
            <a:ext cx="5209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/>
          </a:p>
          <a:p>
            <a:r>
              <a:rPr lang="en-US" altLang="ko-KR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9361" y="109799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ko-KR" altLang="en-US" b="1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6409036" y="1298124"/>
            <a:ext cx="0" cy="527117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9360" y="5244351"/>
            <a:ext cx="5075591" cy="1433073"/>
          </a:xfr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⑨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첨부문서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시범사용 기본계획서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를 </a:t>
            </a:r>
            <a:r>
              <a:rPr lang="ko-KR" altLang="en-US" sz="1400" dirty="0" err="1">
                <a:solidFill>
                  <a:schemeClr val="tx1"/>
                </a:solidFill>
                <a:latin typeface="+mn-ea"/>
              </a:rPr>
              <a:t>다운로드하여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</a:rPr>
              <a:t>내용을                   반드시 확인 후 시범사용 신청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하시기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바랍니다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기본계획서 내용 문의는 업체 담당자에게 하시기 바랍니다   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기본계획서에 기재됨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algn="l"/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*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조달청에서는 혁신장터 등록된 물품대금 이외의 추가비용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설치비 등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은 지원불가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60182" y="2458891"/>
            <a:ext cx="345781" cy="194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29338" y="4694945"/>
            <a:ext cx="3242662" cy="49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29338" y="5125250"/>
            <a:ext cx="276625" cy="238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805748" y="5463348"/>
            <a:ext cx="291993" cy="153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034118" y="5463348"/>
            <a:ext cx="407253" cy="153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805748" y="5693869"/>
            <a:ext cx="1721223" cy="1844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5071462" y="5125250"/>
            <a:ext cx="468726" cy="119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42494" y="1079820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▶시범사용 대상</a:t>
            </a:r>
            <a:r>
              <a:rPr lang="en-US" altLang="ko-KR" dirty="0"/>
              <a:t>(</a:t>
            </a:r>
            <a:r>
              <a:rPr lang="ko-KR" altLang="en-US" dirty="0"/>
              <a:t>제품</a:t>
            </a:r>
            <a:r>
              <a:rPr lang="en-US" altLang="ko-KR" dirty="0"/>
              <a:t>) </a:t>
            </a:r>
            <a:r>
              <a:rPr lang="ko-KR" altLang="en-US" dirty="0"/>
              <a:t>검색 결과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441371" y="5432070"/>
            <a:ext cx="833717" cy="253574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4382235" y="2099796"/>
            <a:ext cx="823696" cy="253978"/>
          </a:xfrm>
          <a:prstGeom prst="roundRect">
            <a:avLst>
              <a:gd name="adj" fmla="val 0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25" y="3019443"/>
            <a:ext cx="4827353" cy="2136544"/>
          </a:xfrm>
          <a:prstGeom prst="rect">
            <a:avLst/>
          </a:prstGeom>
        </p:spPr>
      </p:pic>
      <p:cxnSp>
        <p:nvCxnSpPr>
          <p:cNvPr id="36" name="직선 화살표 연결선 35"/>
          <p:cNvCxnSpPr/>
          <p:nvPr/>
        </p:nvCxnSpPr>
        <p:spPr>
          <a:xfrm flipV="1">
            <a:off x="5540188" y="3612574"/>
            <a:ext cx="1210788" cy="1122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그림 36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9" y="1579299"/>
            <a:ext cx="4959382" cy="4336925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>
          <a:xfrm>
            <a:off x="4449056" y="2458891"/>
            <a:ext cx="756876" cy="17245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169049" y="1577360"/>
            <a:ext cx="5231768" cy="461616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4979587" y="2550362"/>
            <a:ext cx="37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/>
                <a:ea typeface="맑은 고딕"/>
              </a:rPr>
              <a:t>⑨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1" name="그림 50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61" y="1021976"/>
            <a:ext cx="4890860" cy="1897718"/>
          </a:xfrm>
          <a:prstGeom prst="rect">
            <a:avLst/>
          </a:prstGeom>
        </p:spPr>
      </p:pic>
      <p:sp>
        <p:nvSpPr>
          <p:cNvPr id="53" name="오른쪽 중괄호 52"/>
          <p:cNvSpPr/>
          <p:nvPr/>
        </p:nvSpPr>
        <p:spPr>
          <a:xfrm rot="10800000">
            <a:off x="4059158" y="2161674"/>
            <a:ext cx="323077" cy="2890578"/>
          </a:xfrm>
          <a:prstGeom prst="rightBrac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546538" y="3273720"/>
            <a:ext cx="3397359" cy="61172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각 첨부문서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시범사용기본계획서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내용은 동일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1260181" y="1776630"/>
            <a:ext cx="2602221" cy="7684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1260180" y="5206268"/>
            <a:ext cx="2602221" cy="7684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1237128" y="4172345"/>
            <a:ext cx="2602221" cy="7684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1237127" y="2919694"/>
            <a:ext cx="2602221" cy="3540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449056" y="1970835"/>
            <a:ext cx="345027" cy="190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513577" y="4379086"/>
            <a:ext cx="345027" cy="190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4499754" y="3178299"/>
            <a:ext cx="345027" cy="190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82467" y="5558857"/>
            <a:ext cx="345027" cy="190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461197" y="1198709"/>
            <a:ext cx="2712464" cy="7721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7461197" y="2323834"/>
            <a:ext cx="2712464" cy="221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8744431" y="2631346"/>
            <a:ext cx="187362" cy="103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73015" y="1453465"/>
            <a:ext cx="353466" cy="123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052867" y="4694945"/>
            <a:ext cx="2120794" cy="4917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0603966" y="3526971"/>
            <a:ext cx="268942" cy="79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10603966" y="4851877"/>
            <a:ext cx="268942" cy="79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10603966" y="4172345"/>
            <a:ext cx="268942" cy="79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96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434" y="346841"/>
            <a:ext cx="6421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3-3 </a:t>
            </a:r>
            <a:r>
              <a:rPr lang="ko-KR" altLang="en-US" sz="2800" dirty="0"/>
              <a:t>혁신제품 시범사용 신청</a:t>
            </a:r>
            <a:r>
              <a:rPr lang="en-US" altLang="ko-KR" sz="2800" dirty="0"/>
              <a:t>(</a:t>
            </a:r>
            <a:r>
              <a:rPr lang="ko-KR" altLang="en-US" sz="2800" dirty="0"/>
              <a:t>시범사용신청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546538" y="1079820"/>
            <a:ext cx="1108841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361" y="145346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ko-KR" altLang="en-US" b="1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5264115" y="1026032"/>
            <a:ext cx="0" cy="527117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6</a:t>
            </a:fld>
            <a:endParaRPr lang="en-US" altLang="ko-KR" dirty="0"/>
          </a:p>
        </p:txBody>
      </p:sp>
      <p:pic>
        <p:nvPicPr>
          <p:cNvPr id="14" name="그림 13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1828734"/>
            <a:ext cx="4314983" cy="4336925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3871428" y="2498226"/>
            <a:ext cx="783772" cy="253573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19287" y="1907092"/>
            <a:ext cx="40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맑은 고딕"/>
                <a:ea typeface="맑은 고딕"/>
              </a:rPr>
              <a:t>⑩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83" y="1151978"/>
            <a:ext cx="4948518" cy="3550649"/>
          </a:xfrm>
          <a:prstGeom prst="rect">
            <a:avLst/>
          </a:prstGeom>
        </p:spPr>
      </p:pic>
      <p:sp>
        <p:nvSpPr>
          <p:cNvPr id="18" name="오른쪽 중괄호 17"/>
          <p:cNvSpPr/>
          <p:nvPr/>
        </p:nvSpPr>
        <p:spPr>
          <a:xfrm rot="10800000">
            <a:off x="3603464" y="2176638"/>
            <a:ext cx="323077" cy="2890578"/>
          </a:xfrm>
          <a:prstGeom prst="rightBrace">
            <a:avLst/>
          </a:prstGeom>
          <a:ln w="2222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07817" y="3080667"/>
            <a:ext cx="3252559" cy="169417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주의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▶동일 혁신제품을 신청할  경우 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각 규격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물품식별번호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마다 </a:t>
            </a:r>
            <a:r>
              <a:rPr lang="en-US" altLang="ko-KR" sz="1400" i="1" dirty="0">
                <a:solidFill>
                  <a:schemeClr val="tx1"/>
                </a:solidFill>
                <a:latin typeface="+mn-ea"/>
              </a:rPr>
              <a:t>““</a:t>
            </a:r>
            <a:r>
              <a:rPr lang="ko-KR" altLang="en-US" sz="1400" i="1" dirty="0">
                <a:solidFill>
                  <a:schemeClr val="tx1"/>
                </a:solidFill>
                <a:latin typeface="+mn-ea"/>
              </a:rPr>
              <a:t>시범사용신청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”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을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번 클릭하여 해당 화면에서 여러 규격 선택하여 작성 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4655199" y="2625012"/>
            <a:ext cx="1169297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모서리가 둥근 직사각형 32"/>
          <p:cNvSpPr/>
          <p:nvPr/>
        </p:nvSpPr>
        <p:spPr>
          <a:xfrm>
            <a:off x="6744092" y="1698712"/>
            <a:ext cx="555740" cy="35491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9305365" y="4283006"/>
            <a:ext cx="799139" cy="4902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6589009" y="2269355"/>
            <a:ext cx="443313" cy="22587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365409" y="5061297"/>
            <a:ext cx="18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83060" y="4914636"/>
            <a:ext cx="4958895" cy="892552"/>
          </a:xfrm>
          <a:prstGeom prst="rect">
            <a:avLst/>
          </a:prstGeom>
          <a:noFill/>
          <a:ln w="19050">
            <a:solidFill>
              <a:srgbClr val="FF33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⑪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시범사용 신청할 규격을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물품식별번호</a:t>
            </a:r>
            <a:r>
              <a:rPr lang="en-US" altLang="ko-KR" sz="1600" dirty="0">
                <a:latin typeface="+mn-ea"/>
              </a:rPr>
              <a:t>) 1</a:t>
            </a:r>
            <a:r>
              <a:rPr lang="ko-KR" altLang="en-US" sz="1600" dirty="0">
                <a:latin typeface="+mn-ea"/>
              </a:rPr>
              <a:t>개 또는 </a:t>
            </a:r>
            <a:r>
              <a:rPr lang="ko-KR" altLang="en-US" sz="1600" dirty="0" err="1">
                <a:latin typeface="+mn-ea"/>
              </a:rPr>
              <a:t>여러개를</a:t>
            </a:r>
            <a:r>
              <a:rPr lang="ko-KR" altLang="en-US" sz="1600" dirty="0">
                <a:latin typeface="+mn-ea"/>
              </a:rPr>
              <a:t> 선택 할 수 있으며</a:t>
            </a:r>
            <a:r>
              <a:rPr lang="en-US" altLang="ko-KR" sz="1600" dirty="0">
                <a:latin typeface="+mn-ea"/>
              </a:rPr>
              <a:t>, </a:t>
            </a:r>
          </a:p>
          <a:p>
            <a:r>
              <a:rPr lang="ko-KR" altLang="en-US" sz="1600" dirty="0">
                <a:latin typeface="+mn-ea"/>
              </a:rPr>
              <a:t>선택 후 신청서 작성하기 클릭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28848" y="4422161"/>
            <a:ext cx="468726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/>
                <a:ea typeface="맑은 고딕"/>
              </a:rPr>
              <a:t>⑪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33" y="2498226"/>
            <a:ext cx="248692" cy="24869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00" y="2774972"/>
            <a:ext cx="200546" cy="248692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175657" y="1907092"/>
            <a:ext cx="2343630" cy="9922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175657" y="5563240"/>
            <a:ext cx="2343630" cy="6024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116746" y="4819958"/>
            <a:ext cx="2343630" cy="3513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4003382" y="2269355"/>
            <a:ext cx="361149" cy="13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4003382" y="4679250"/>
            <a:ext cx="361149" cy="13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4022592" y="3488077"/>
            <a:ext cx="361149" cy="13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4017469" y="5845417"/>
            <a:ext cx="361149" cy="13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7050325" y="2435316"/>
            <a:ext cx="1760888" cy="18633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9905943" y="1575227"/>
            <a:ext cx="215153" cy="1234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9889351" y="2545947"/>
            <a:ext cx="215153" cy="1234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01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434" y="346841"/>
            <a:ext cx="757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3-4. </a:t>
            </a:r>
            <a:r>
              <a:rPr lang="ko-KR" altLang="en-US" sz="2800" dirty="0"/>
              <a:t>혁신제품 시범사용 신청</a:t>
            </a:r>
            <a:r>
              <a:rPr lang="en-US" altLang="ko-KR" sz="2800" dirty="0"/>
              <a:t>(</a:t>
            </a:r>
            <a:r>
              <a:rPr lang="ko-KR" altLang="en-US" sz="2800" dirty="0"/>
              <a:t>시범사용신청서 등록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546538" y="1079820"/>
            <a:ext cx="1108841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5687289" y="1457091"/>
            <a:ext cx="0" cy="527117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298321" y="6331643"/>
            <a:ext cx="2743200" cy="365125"/>
          </a:xfrm>
        </p:spPr>
        <p:txBody>
          <a:bodyPr/>
          <a:lstStyle/>
          <a:p>
            <a:fld id="{FDC43CF3-E955-45ED-8390-6C46E8EA02F5}" type="slidenum">
              <a:rPr lang="ko-KR" altLang="en-US" smtClean="0"/>
              <a:t>7</a:t>
            </a:fld>
            <a:endParaRPr lang="en-US" altLang="ko-KR" dirty="0"/>
          </a:p>
        </p:txBody>
      </p:sp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6" y="3580748"/>
            <a:ext cx="5463347" cy="265099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모서리가 둥근 직사각형 10"/>
          <p:cNvSpPr/>
          <p:nvPr/>
        </p:nvSpPr>
        <p:spPr>
          <a:xfrm>
            <a:off x="630090" y="4648840"/>
            <a:ext cx="1191025" cy="32657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387583" y="4810205"/>
            <a:ext cx="522514" cy="1137237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413195" y="5947442"/>
            <a:ext cx="1096255" cy="384201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9" y="1103588"/>
            <a:ext cx="5463347" cy="22620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5970494" y="1188150"/>
            <a:ext cx="58244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1600" dirty="0">
                <a:latin typeface="+mn-ea"/>
              </a:rPr>
              <a:t>시범사용신청서 등록화면에 해당 내용을 정확히 기입하시기 바랍니다</a:t>
            </a:r>
            <a:endParaRPr lang="en-US" altLang="ko-KR" sz="1600" dirty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  <a:p>
            <a:r>
              <a:rPr lang="en-US" altLang="ko-KR" b="1" dirty="0">
                <a:solidFill>
                  <a:srgbClr val="0000FF"/>
                </a:solidFill>
                <a:latin typeface="+mn-ea"/>
              </a:rPr>
              <a:t>‘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수요기관  시범사용 신청서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</a:rPr>
              <a:t>’ </a:t>
            </a:r>
            <a:r>
              <a:rPr lang="en-US" altLang="ko-KR" sz="1600" dirty="0">
                <a:latin typeface="+mn-ea"/>
              </a:rPr>
              <a:t>’</a:t>
            </a:r>
            <a:r>
              <a:rPr lang="ko-KR" altLang="en-US" sz="1600" dirty="0">
                <a:latin typeface="+mn-ea"/>
              </a:rPr>
              <a:t>를 작성 후 아래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</a:rPr>
              <a:t>예시 파일명으로 신청서 업로드</a:t>
            </a:r>
            <a:endParaRPr lang="en-US" altLang="ko-KR" sz="1600" dirty="0">
              <a:latin typeface="+mn-ea"/>
            </a:endParaRPr>
          </a:p>
          <a:p>
            <a:r>
              <a:rPr lang="ko-KR" altLang="en-US" sz="1600" dirty="0">
                <a:latin typeface="+mn-ea"/>
              </a:rPr>
              <a:t>예</a:t>
            </a:r>
            <a:r>
              <a:rPr lang="en-US" altLang="ko-KR" sz="1600" dirty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조달청</a:t>
            </a:r>
            <a:r>
              <a:rPr lang="en-US" altLang="ko-KR" sz="1600" dirty="0">
                <a:latin typeface="+mn-ea"/>
              </a:rPr>
              <a:t>_</a:t>
            </a:r>
            <a:r>
              <a:rPr lang="ko-KR" altLang="en-US" sz="1600" dirty="0">
                <a:latin typeface="+mn-ea"/>
              </a:rPr>
              <a:t>시범사용신청서</a:t>
            </a:r>
            <a:r>
              <a:rPr lang="en-US" altLang="ko-KR" sz="1600" dirty="0">
                <a:latin typeface="+mn-ea"/>
              </a:rPr>
              <a:t>_</a:t>
            </a:r>
            <a:r>
              <a:rPr lang="ko-KR" altLang="en-US" sz="1600" dirty="0">
                <a:latin typeface="+mn-ea"/>
              </a:rPr>
              <a:t>신청 제품명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및 </a:t>
            </a:r>
            <a:r>
              <a:rPr lang="ko-KR" altLang="en-US" sz="1600" dirty="0" err="1">
                <a:latin typeface="+mn-ea"/>
              </a:rPr>
              <a:t>업체명</a:t>
            </a:r>
            <a:endParaRPr lang="en-US" altLang="ko-KR" sz="1600" dirty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en-US" altLang="ko-KR" sz="1600" dirty="0">
              <a:latin typeface="+mn-ea"/>
            </a:endParaRPr>
          </a:p>
          <a:p>
            <a:r>
              <a:rPr lang="ko-KR" altLang="en-US" sz="1600" dirty="0">
                <a:latin typeface="+mn-ea"/>
              </a:rPr>
              <a:t>신청수량입력</a:t>
            </a:r>
            <a:endParaRPr lang="en-US" altLang="ko-KR" sz="1600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&lt;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중요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&gt; </a:t>
            </a:r>
            <a:r>
              <a:rPr lang="ko-KR" altLang="en-US" sz="1600" dirty="0">
                <a:latin typeface="+mn-ea"/>
              </a:rPr>
              <a:t>최종제출 전까지는 임시저장 가능하며</a:t>
            </a:r>
            <a:r>
              <a:rPr lang="en-US" altLang="ko-KR" sz="1600" dirty="0">
                <a:latin typeface="+mn-ea"/>
              </a:rPr>
              <a:t>,</a:t>
            </a:r>
          </a:p>
          <a:p>
            <a:r>
              <a:rPr lang="en-US" altLang="ko-KR" sz="1600" dirty="0">
                <a:latin typeface="+mn-ea"/>
              </a:rPr>
              <a:t>         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신청서제출 후에는 수정이 불가하므로 유의하여 작성 및</a:t>
            </a:r>
            <a:endParaRPr lang="en-US" altLang="ko-KR" sz="16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   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     제출하시기 바랍니다</a:t>
            </a:r>
            <a:endParaRPr lang="en-US" altLang="ko-KR" sz="1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6451" y="2880537"/>
            <a:ext cx="249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맑은 고딕"/>
                <a:ea typeface="맑은 고딕"/>
              </a:rPr>
              <a:t>⑫ </a:t>
            </a:r>
            <a:r>
              <a:rPr lang="ko-KR" altLang="en-US" b="1" dirty="0">
                <a:solidFill>
                  <a:srgbClr val="FF0000"/>
                </a:solidFill>
                <a:latin typeface="맑은 고딕"/>
                <a:ea typeface="맑은 고딕"/>
              </a:rPr>
              <a:t>내용 작성</a:t>
            </a:r>
            <a:r>
              <a:rPr lang="en-US" altLang="ko-KR" b="1" dirty="0">
                <a:solidFill>
                  <a:srgbClr val="FF0000"/>
                </a:solidFill>
                <a:latin typeface="맑은 고딕"/>
                <a:ea typeface="맑은 고딕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31098" y="1188150"/>
            <a:ext cx="3737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맑은 고딕"/>
                <a:ea typeface="맑은 고딕"/>
              </a:rPr>
              <a:t>⑫</a:t>
            </a:r>
          </a:p>
          <a:p>
            <a:endParaRPr lang="en-US" altLang="ko-KR" sz="1600" b="1" dirty="0">
              <a:solidFill>
                <a:srgbClr val="FF0000"/>
              </a:solidFill>
              <a:latin typeface="맑은 고딕"/>
              <a:ea typeface="맑은 고딕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/>
                <a:ea typeface="맑은 고딕"/>
              </a:rPr>
              <a:t>⑬</a:t>
            </a:r>
          </a:p>
          <a:p>
            <a:endParaRPr lang="en-US" altLang="ko-KR" sz="1600" b="1" dirty="0">
              <a:solidFill>
                <a:srgbClr val="FF0000"/>
              </a:solidFill>
              <a:latin typeface="맑은 고딕"/>
              <a:ea typeface="맑은 고딕"/>
            </a:endParaRPr>
          </a:p>
          <a:p>
            <a:endParaRPr lang="en-US" altLang="ko-KR" sz="1600" b="1" dirty="0">
              <a:solidFill>
                <a:srgbClr val="FF0000"/>
              </a:solidFill>
              <a:latin typeface="맑은 고딕"/>
              <a:ea typeface="맑은 고딕"/>
            </a:endParaRPr>
          </a:p>
          <a:p>
            <a:endParaRPr lang="en-US" altLang="ko-KR" sz="1600" b="1" dirty="0">
              <a:solidFill>
                <a:srgbClr val="FF0000"/>
              </a:solidFill>
              <a:latin typeface="맑은 고딕"/>
              <a:ea typeface="맑은 고딕"/>
            </a:endParaRPr>
          </a:p>
          <a:p>
            <a:endParaRPr lang="en-US" altLang="ko-KR" sz="1600" b="1" dirty="0">
              <a:solidFill>
                <a:srgbClr val="FF0000"/>
              </a:solidFill>
              <a:latin typeface="맑은 고딕"/>
              <a:ea typeface="맑은 고딕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/>
                <a:ea typeface="맑은 고딕"/>
              </a:rPr>
              <a:t>⑭</a:t>
            </a:r>
          </a:p>
          <a:p>
            <a:endParaRPr lang="en-US" altLang="ko-KR" sz="1600" b="1" dirty="0">
              <a:solidFill>
                <a:srgbClr val="FF0000"/>
              </a:solidFill>
              <a:latin typeface="맑은 고딕"/>
              <a:ea typeface="맑은 고딕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맑은 고딕"/>
                <a:ea typeface="맑은 고딕"/>
              </a:rPr>
              <a:t>⑮</a:t>
            </a:r>
          </a:p>
          <a:p>
            <a:endParaRPr lang="en-US" altLang="ko-KR" b="1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1347" y="4349163"/>
            <a:ext cx="46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/>
                <a:ea typeface="맑은 고딕"/>
              </a:rPr>
              <a:t>⑬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71364" y="4649089"/>
            <a:ext cx="4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/>
                <a:ea typeface="맑은 고딕"/>
              </a:rPr>
              <a:t>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1930" y="5700521"/>
            <a:ext cx="4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/>
                <a:ea typeface="맑은 고딕"/>
              </a:rPr>
              <a:t>⑮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7470" y="4649089"/>
            <a:ext cx="6270170" cy="158504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0000FF"/>
                </a:solidFill>
                <a:latin typeface="+mn-ea"/>
              </a:rPr>
              <a:t>&lt;</a:t>
            </a:r>
            <a:r>
              <a:rPr lang="ko-KR" altLang="en-US" sz="1600" dirty="0">
                <a:solidFill>
                  <a:srgbClr val="0000FF"/>
                </a:solidFill>
                <a:latin typeface="+mn-ea"/>
              </a:rPr>
              <a:t>유의사항</a:t>
            </a:r>
            <a:r>
              <a:rPr lang="en-US" altLang="ko-KR" sz="1600" dirty="0">
                <a:solidFill>
                  <a:srgbClr val="0000FF"/>
                </a:solidFill>
                <a:latin typeface="+mn-ea"/>
              </a:rPr>
              <a:t>&gt;</a:t>
            </a:r>
          </a:p>
          <a:p>
            <a:r>
              <a:rPr lang="ko-KR" altLang="en-US" sz="1600" dirty="0">
                <a:latin typeface="+mn-ea"/>
              </a:rPr>
              <a:t>♦동일제품의 규격 중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개 또는 등록된 규격 모두 신청가능</a:t>
            </a:r>
            <a:r>
              <a:rPr lang="en-US" altLang="ko-KR" sz="1600" dirty="0">
                <a:latin typeface="+mn-ea"/>
              </a:rPr>
              <a:t>. </a:t>
            </a:r>
            <a:br>
              <a:rPr lang="en-US" altLang="ko-KR" sz="1600" dirty="0">
                <a:latin typeface="+mn-ea"/>
              </a:rPr>
            </a:br>
            <a:r>
              <a:rPr lang="en-US" altLang="ko-KR" sz="1600" dirty="0">
                <a:latin typeface="+mn-ea"/>
              </a:rPr>
              <a:t> 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☞ 동일제품 규격 신청 시 반드시 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건으로 신청하시고 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여러건으로</a:t>
            </a:r>
            <a:r>
              <a:rPr lang="ko-KR" altLang="en-US" sz="1600" dirty="0">
                <a:latin typeface="+mn-ea"/>
              </a:rPr>
              <a:t>             나누어 신청하지 마시기 바랍니다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r>
              <a:rPr lang="ko-KR" altLang="en-US" sz="1600" dirty="0">
                <a:latin typeface="+mn-ea"/>
              </a:rPr>
              <a:t>예</a:t>
            </a:r>
            <a:r>
              <a:rPr lang="en-US" altLang="ko-KR" sz="1600" dirty="0">
                <a:latin typeface="+mn-ea"/>
              </a:rPr>
              <a:t>) ‘</a:t>
            </a:r>
            <a:r>
              <a:rPr lang="en-US" altLang="ko-KR" sz="1600" dirty="0">
                <a:solidFill>
                  <a:srgbClr val="0000FF"/>
                </a:solidFill>
                <a:latin typeface="+mn-ea"/>
              </a:rPr>
              <a:t>A’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</a:rPr>
              <a:t>혁신제품의 규격 </a:t>
            </a:r>
            <a:r>
              <a:rPr lang="en-US" altLang="ko-KR" sz="1600" dirty="0">
                <a:solidFill>
                  <a:srgbClr val="0000FF"/>
                </a:solidFill>
                <a:latin typeface="+mn-ea"/>
              </a:rPr>
              <a:t>5</a:t>
            </a:r>
            <a:r>
              <a:rPr lang="ko-KR" altLang="en-US" sz="1600" dirty="0">
                <a:solidFill>
                  <a:srgbClr val="0000FF"/>
                </a:solidFill>
                <a:latin typeface="+mn-ea"/>
              </a:rPr>
              <a:t>개를 신청할 </a:t>
            </a:r>
            <a:r>
              <a:rPr lang="ko-KR" altLang="en-US" sz="1600" dirty="0">
                <a:latin typeface="+mn-ea"/>
              </a:rPr>
              <a:t>경우 </a:t>
            </a:r>
            <a:endParaRPr lang="en-US" altLang="ko-KR" sz="1600" dirty="0">
              <a:latin typeface="+mn-ea"/>
            </a:endParaRPr>
          </a:p>
          <a:p>
            <a:r>
              <a:rPr lang="en-US" altLang="ko-KR" sz="1700" spc="-100" dirty="0">
                <a:latin typeface="+mn-ea"/>
              </a:rPr>
              <a:t>    </a:t>
            </a:r>
            <a:r>
              <a:rPr lang="ko-KR" altLang="en-US" sz="1600" spc="-100" dirty="0">
                <a:solidFill>
                  <a:srgbClr val="0000FF"/>
                </a:solidFill>
                <a:latin typeface="+mn-ea"/>
              </a:rPr>
              <a:t>시범사용신청서 등록에서 규격 </a:t>
            </a:r>
            <a:r>
              <a:rPr lang="en-US" altLang="ko-KR" sz="1600" spc="-100" dirty="0">
                <a:solidFill>
                  <a:srgbClr val="0000FF"/>
                </a:solidFill>
                <a:latin typeface="+mn-ea"/>
              </a:rPr>
              <a:t>5</a:t>
            </a:r>
            <a:r>
              <a:rPr lang="ko-KR" altLang="en-US" sz="1600" spc="-100" dirty="0">
                <a:solidFill>
                  <a:srgbClr val="0000FF"/>
                </a:solidFill>
                <a:latin typeface="+mn-ea"/>
              </a:rPr>
              <a:t>개를 추가하여 신청서 작성 및 제출   </a:t>
            </a:r>
            <a:endParaRPr lang="en-US" altLang="ko-KR" sz="1600" spc="-1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41434" y="5263563"/>
            <a:ext cx="3100905" cy="806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06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434" y="346841"/>
            <a:ext cx="595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4.</a:t>
            </a:r>
            <a:r>
              <a:rPr lang="ko-KR" altLang="en-US" sz="2800" dirty="0"/>
              <a:t>혁신제품 시범사용신청 제출 결과 확인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546538" y="1079820"/>
            <a:ext cx="1108841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8444" y="5665271"/>
            <a:ext cx="2197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</a:rPr>
              <a:t>신청서 제출여부 확인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6255355" y="1298124"/>
            <a:ext cx="0" cy="527117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3CF3-E955-45ED-8390-6C46E8EA02F5}" type="slidenum">
              <a:rPr lang="ko-KR" altLang="en-US" smtClean="0"/>
              <a:t>8</a:t>
            </a:fld>
            <a:endParaRPr lang="en-US" altLang="ko-KR" dirty="0"/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9" y="1573271"/>
            <a:ext cx="5155988" cy="3918764"/>
          </a:xfrm>
          <a:prstGeom prst="rect">
            <a:avLst/>
          </a:prstGeom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55" y="1298124"/>
            <a:ext cx="4287691" cy="2981741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4764102" y="4556632"/>
            <a:ext cx="491778" cy="93540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5202092" y="3817425"/>
            <a:ext cx="4871678" cy="1206908"/>
          </a:xfrm>
          <a:prstGeom prst="straightConnector1">
            <a:avLst/>
          </a:prstGeom>
          <a:ln w="254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4764102" y="4948518"/>
            <a:ext cx="491778" cy="19210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738898" y="4420879"/>
            <a:ext cx="4633472" cy="2031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▶</a:t>
            </a:r>
            <a:r>
              <a:rPr lang="ko-KR" altLang="en-US" dirty="0">
                <a:latin typeface="+mn-ea"/>
              </a:rPr>
              <a:t>신청서 제출 전에는 처리상태가 </a:t>
            </a:r>
            <a:r>
              <a:rPr lang="en-US" altLang="ko-KR" dirty="0">
                <a:latin typeface="+mn-ea"/>
              </a:rPr>
              <a:t>‘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작성중</a:t>
            </a:r>
            <a:r>
              <a:rPr lang="en-US" altLang="ko-KR" dirty="0">
                <a:latin typeface="+mn-ea"/>
              </a:rPr>
              <a:t>’</a:t>
            </a:r>
            <a:r>
              <a:rPr lang="ko-KR" altLang="en-US" dirty="0">
                <a:latin typeface="+mn-ea"/>
              </a:rPr>
              <a:t>으로 표시되며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신청서 수정이 가능</a:t>
            </a:r>
            <a:endParaRPr lang="en-US" altLang="ko-KR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▶처리상태가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제출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’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일 경우 </a:t>
            </a:r>
            <a:r>
              <a:rPr lang="ko-KR" altLang="en-US" dirty="0">
                <a:latin typeface="+mn-ea"/>
              </a:rPr>
              <a:t>신청서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수정 불가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r>
              <a:rPr lang="ko-KR" altLang="en-US" dirty="0">
                <a:latin typeface="+mn-ea"/>
              </a:rPr>
              <a:t>▶조달청에서 신청서 확인 후 </a:t>
            </a:r>
            <a:r>
              <a:rPr lang="en-US" altLang="ko-KR" dirty="0">
                <a:latin typeface="+mn-ea"/>
              </a:rPr>
              <a:t>‘</a:t>
            </a:r>
            <a:r>
              <a:rPr lang="ko-KR" altLang="en-US" dirty="0">
                <a:latin typeface="+mn-ea"/>
              </a:rPr>
              <a:t>승인</a:t>
            </a:r>
            <a:r>
              <a:rPr lang="en-US" altLang="ko-KR" dirty="0">
                <a:latin typeface="+mn-ea"/>
              </a:rPr>
              <a:t>’, ‘</a:t>
            </a:r>
            <a:r>
              <a:rPr lang="ko-KR" altLang="en-US" dirty="0">
                <a:latin typeface="+mn-ea"/>
              </a:rPr>
              <a:t>보완</a:t>
            </a:r>
            <a:r>
              <a:rPr lang="en-US" altLang="ko-KR" dirty="0">
                <a:latin typeface="+mn-ea"/>
              </a:rPr>
              <a:t>’ </a:t>
            </a:r>
            <a:r>
              <a:rPr lang="ko-KR" altLang="en-US" dirty="0">
                <a:latin typeface="+mn-ea"/>
              </a:rPr>
              <a:t>할 예정이므로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처리상태를 반드시 확인</a:t>
            </a:r>
            <a:endParaRPr lang="en-US" altLang="ko-KR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  -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보완상태일 경우 아래의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보완수정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”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클릭 후 수정 가능</a:t>
            </a:r>
            <a:endParaRPr lang="en-US" altLang="ko-KR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516061" y="3242662"/>
            <a:ext cx="2697095" cy="289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712464" y="5024333"/>
            <a:ext cx="708311" cy="116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728522" y="5362430"/>
            <a:ext cx="708311" cy="1162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402951" y="5024333"/>
            <a:ext cx="199785" cy="3962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1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Pub돋움체">
      <a:majorFont>
        <a:latin typeface="KoPub돋움체 Bold"/>
        <a:ea typeface="KoPub돋움체 Bold"/>
        <a:cs typeface=""/>
      </a:majorFont>
      <a:minorFont>
        <a:latin typeface="KoPub돋움체 Medium"/>
        <a:ea typeface="KoPub돋움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7205</TotalTime>
  <Words>476</Words>
  <Application>Microsoft Office PowerPoint</Application>
  <PresentationFormat>와이드스크린</PresentationFormat>
  <Paragraphs>101</Paragraphs>
  <Slides>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KoPub돋움체 Bold</vt:lpstr>
      <vt:lpstr>맑은 고딕</vt:lpstr>
      <vt:lpstr>KoPub돋움체 Medium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백주현</dc:creator>
  <cp:lastModifiedBy>user</cp:lastModifiedBy>
  <cp:revision>283</cp:revision>
  <cp:lastPrinted>2021-01-11T06:14:05Z</cp:lastPrinted>
  <dcterms:created xsi:type="dcterms:W3CDTF">2018-02-23T05:25:48Z</dcterms:created>
  <dcterms:modified xsi:type="dcterms:W3CDTF">2024-04-12T00:08:13Z</dcterms:modified>
</cp:coreProperties>
</file>