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5143500" cx="9144000"/>
  <p:notesSz cx="6858000" cy="9144000"/>
  <p:embeddedFontLst>
    <p:embeddedFont>
      <p:font typeface="Poppins"/>
      <p:regular r:id="rId18"/>
      <p:bold r:id="rId19"/>
      <p:italic r:id="rId20"/>
      <p:boldItalic r:id="rId21"/>
    </p:embeddedFont>
    <p:embeddedFont>
      <p:font typeface="Poppins Light"/>
      <p:regular r:id="rId22"/>
      <p:bold r:id="rId23"/>
      <p:italic r:id="rId24"/>
      <p:boldItalic r:id="rId25"/>
    </p:embeddedFont>
    <p:embeddedFont>
      <p:font typeface="Poppins Medium"/>
      <p:regular r:id="rId26"/>
      <p:bold r:id="rId27"/>
      <p:italic r:id="rId28"/>
      <p:boldItalic r:id="rId29"/>
    </p:embeddedFont>
    <p:embeddedFont>
      <p:font typeface="Poppins SemiBold"/>
      <p:regular r:id="rId30"/>
      <p:bold r:id="rId31"/>
      <p:italic r:id="rId32"/>
      <p:boldItalic r:id="rId33"/>
    </p:embeddedFont>
    <p:embeddedFont>
      <p:font typeface="Spectral Light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6A69EBA-EE60-4D15-8103-83020B0992F3}">
  <a:tblStyle styleId="{C6A69EBA-EE60-4D15-8103-83020B0992F3}" styleName="Table_0">
    <a:wholeTbl>
      <a:tcTxStyle b="off" i="off">
        <a:font>
          <a:latin typeface="Calibri"/>
          <a:ea typeface="Calibri"/>
          <a:cs typeface="Calibri"/>
        </a:font>
        <a:srgbClr val="09100F"/>
      </a:tcTxStyle>
      <a:tcStyle>
        <a:tcBdr>
          <a:left>
            <a:ln cap="flat" cmpd="sng" w="12700">
              <a:solidFill>
                <a:srgbClr val="F9F8F5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9F8F5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9F8F5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9F8F5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9F8F5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9F8F5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EBEE"/>
          </a:solidFill>
        </a:fill>
      </a:tcStyle>
    </a:wholeTbl>
    <a:band1H>
      <a:tcTxStyle b="off" i="off"/>
      <a:tcStyle>
        <a:fill>
          <a:solidFill>
            <a:srgbClr val="CFD5DC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FD5DC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rgbClr val="F9F8F5"/>
      </a:tcTxStyle>
      <a:tcStyle>
        <a:fill>
          <a:solidFill>
            <a:srgbClr val="09100F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9F8F5"/>
      </a:tcTxStyle>
      <a:tcStyle>
        <a:fill>
          <a:solidFill>
            <a:srgbClr val="09100F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9F8F5"/>
      </a:tcTxStyle>
      <a:tcStyle>
        <a:tcBdr>
          <a:top>
            <a:ln cap="flat" cmpd="sng" w="38100">
              <a:solidFill>
                <a:srgbClr val="F9F8F5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09100F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rgbClr val="F9F8F5"/>
      </a:tcTxStyle>
      <a:tcStyle>
        <a:tcBdr>
          <a:bottom>
            <a:ln cap="flat" cmpd="sng" w="38100">
              <a:solidFill>
                <a:srgbClr val="F9F8F5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09100F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-italic.fntdata"/><Relationship Id="rId22" Type="http://schemas.openxmlformats.org/officeDocument/2006/relationships/font" Target="fonts/PoppinsLight-regular.fntdata"/><Relationship Id="rId21" Type="http://schemas.openxmlformats.org/officeDocument/2006/relationships/font" Target="fonts/Poppins-boldItalic.fntdata"/><Relationship Id="rId24" Type="http://schemas.openxmlformats.org/officeDocument/2006/relationships/font" Target="fonts/PoppinsLight-italic.fntdata"/><Relationship Id="rId23" Type="http://schemas.openxmlformats.org/officeDocument/2006/relationships/font" Target="fonts/PoppinsLight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PoppinsMedium-regular.fntdata"/><Relationship Id="rId25" Type="http://schemas.openxmlformats.org/officeDocument/2006/relationships/font" Target="fonts/PoppinsLight-boldItalic.fntdata"/><Relationship Id="rId28" Type="http://schemas.openxmlformats.org/officeDocument/2006/relationships/font" Target="fonts/PoppinsMedium-italic.fntdata"/><Relationship Id="rId27" Type="http://schemas.openxmlformats.org/officeDocument/2006/relationships/font" Target="fonts/PoppinsMedium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PoppinsMedium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PoppinsSemiBold-bold.fntdata"/><Relationship Id="rId30" Type="http://schemas.openxmlformats.org/officeDocument/2006/relationships/font" Target="fonts/PoppinsSemiBold-regular.fntdata"/><Relationship Id="rId11" Type="http://schemas.openxmlformats.org/officeDocument/2006/relationships/slide" Target="slides/slide5.xml"/><Relationship Id="rId33" Type="http://schemas.openxmlformats.org/officeDocument/2006/relationships/font" Target="fonts/PoppinsSemiBold-boldItalic.fntdata"/><Relationship Id="rId10" Type="http://schemas.openxmlformats.org/officeDocument/2006/relationships/slide" Target="slides/slide4.xml"/><Relationship Id="rId32" Type="http://schemas.openxmlformats.org/officeDocument/2006/relationships/font" Target="fonts/PoppinsSemiBold-italic.fntdata"/><Relationship Id="rId13" Type="http://schemas.openxmlformats.org/officeDocument/2006/relationships/slide" Target="slides/slide7.xml"/><Relationship Id="rId35" Type="http://schemas.openxmlformats.org/officeDocument/2006/relationships/font" Target="fonts/SpectralLight-bold.fntdata"/><Relationship Id="rId12" Type="http://schemas.openxmlformats.org/officeDocument/2006/relationships/slide" Target="slides/slide6.xml"/><Relationship Id="rId34" Type="http://schemas.openxmlformats.org/officeDocument/2006/relationships/font" Target="fonts/SpectralLight-regular.fntdata"/><Relationship Id="rId15" Type="http://schemas.openxmlformats.org/officeDocument/2006/relationships/slide" Target="slides/slide9.xml"/><Relationship Id="rId37" Type="http://schemas.openxmlformats.org/officeDocument/2006/relationships/font" Target="fonts/SpectralLight-boldItalic.fntdata"/><Relationship Id="rId14" Type="http://schemas.openxmlformats.org/officeDocument/2006/relationships/slide" Target="slides/slide8.xml"/><Relationship Id="rId36" Type="http://schemas.openxmlformats.org/officeDocument/2006/relationships/font" Target="fonts/SpectralLight-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Poppins-bold.fntdata"/><Relationship Id="rId18" Type="http://schemas.openxmlformats.org/officeDocument/2006/relationships/font" Target="fonts/Poppins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89592c1312_0_5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89592c1312_0_5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presenting, briefly explain how each of these responsibilities helps your stakeholders achieve their goals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dc2cb2da55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2dc2cb2da55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dc2cb2da55_1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dc2cb2da55_1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a photo of your team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ce888c75e4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ce888c75e4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photos and details of your team members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89592c1312_0_5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89592c1312_0_5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dc2cb2da55_1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dc2cb2da55_1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presenting, briefly explain how each of these responsibilities helps your stakeholders achieve their goals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89592c1312_0_4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89592c1312_0_4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presenting, briefly explain how each of these responsibilities helps your stakeholders achieve their goals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89592c1312_0_5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89592c1312_0_5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8987573a3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8987573a3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89592c1312_0_5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89592c1312_0_5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screenshots of recent successes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rst Slide" type="title">
  <p:cSld name="TITLE">
    <p:bg>
      <p:bgPr>
        <a:solidFill>
          <a:srgbClr val="09100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413650" y="1814650"/>
            <a:ext cx="85206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b="0" l="60288" r="5778" t="29473"/>
          <a:stretch/>
        </p:blipFill>
        <p:spPr>
          <a:xfrm>
            <a:off x="6879924" y="4357150"/>
            <a:ext cx="1952998" cy="4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4">
  <p:cSld name="SECTION_HEADER_1_1_2">
    <p:bg>
      <p:bgPr>
        <a:solidFill>
          <a:srgbClr val="F9F8F5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13650" y="833575"/>
            <a:ext cx="4885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>
            <a:off x="413650" y="1876650"/>
            <a:ext cx="43488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6" name="Google Shape;76;p11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7" name="Google Shape;77;p11"/>
          <p:cNvSpPr txBox="1"/>
          <p:nvPr>
            <p:ph idx="2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Spectral Light"/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3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" name="Google Shape;79;p11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Product ops team charter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uthor Slide">
  <p:cSld name="SECTION_HEADER_1_1_1">
    <p:bg>
      <p:bgPr>
        <a:solidFill>
          <a:srgbClr val="F9F8F5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/>
          <p:nvPr/>
        </p:nvSpPr>
        <p:spPr>
          <a:xfrm>
            <a:off x="0" y="-22350"/>
            <a:ext cx="31920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2"/>
          <p:cNvSpPr txBox="1"/>
          <p:nvPr>
            <p:ph type="title"/>
          </p:nvPr>
        </p:nvSpPr>
        <p:spPr>
          <a:xfrm>
            <a:off x="3751750" y="833575"/>
            <a:ext cx="5098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4" name="Google Shape;84;p12"/>
          <p:cNvSpPr txBox="1"/>
          <p:nvPr>
            <p:ph idx="1" type="body"/>
          </p:nvPr>
        </p:nvSpPr>
        <p:spPr>
          <a:xfrm>
            <a:off x="3751750" y="1876650"/>
            <a:ext cx="4550100" cy="252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5" name="Google Shape;85;p12"/>
          <p:cNvSpPr txBox="1"/>
          <p:nvPr>
            <p:ph idx="2" type="subTitle"/>
          </p:nvPr>
        </p:nvSpPr>
        <p:spPr>
          <a:xfrm>
            <a:off x="491700" y="3631288"/>
            <a:ext cx="22086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Spectral Light"/>
              <a:buNone/>
              <a:defRPr i="1" sz="15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6" name="Google Shape;86;p12"/>
          <p:cNvSpPr txBox="1"/>
          <p:nvPr>
            <p:ph idx="3" type="subTitle"/>
          </p:nvPr>
        </p:nvSpPr>
        <p:spPr>
          <a:xfrm>
            <a:off x="491700" y="3915013"/>
            <a:ext cx="22086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87" name="Google Shape;87;p12"/>
          <p:cNvSpPr txBox="1"/>
          <p:nvPr>
            <p:ph idx="4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8" name="Google Shape;88;p12"/>
          <p:cNvSpPr/>
          <p:nvPr>
            <p:ph idx="5" type="pic"/>
          </p:nvPr>
        </p:nvSpPr>
        <p:spPr>
          <a:xfrm>
            <a:off x="491700" y="1089988"/>
            <a:ext cx="2208600" cy="2208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</p:sp>
      <p:cxnSp>
        <p:nvCxnSpPr>
          <p:cNvPr id="89" name="Google Shape;89;p12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0" name="Google Shape;90;p12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5" type="tx">
  <p:cSld name="TITLE_AND_BOD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93" name="Google Shape;93;p13"/>
          <p:cNvSpPr txBox="1"/>
          <p:nvPr>
            <p:ph idx="1" type="subTitle"/>
          </p:nvPr>
        </p:nvSpPr>
        <p:spPr>
          <a:xfrm>
            <a:off x="413650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94" name="Google Shape;94;p13"/>
          <p:cNvSpPr/>
          <p:nvPr/>
        </p:nvSpPr>
        <p:spPr>
          <a:xfrm>
            <a:off x="413650" y="2290050"/>
            <a:ext cx="2452200" cy="21684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3"/>
          <p:cNvSpPr txBox="1"/>
          <p:nvPr>
            <p:ph idx="2" type="subTitle"/>
          </p:nvPr>
        </p:nvSpPr>
        <p:spPr>
          <a:xfrm>
            <a:off x="3319663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96" name="Google Shape;96;p13"/>
          <p:cNvSpPr/>
          <p:nvPr/>
        </p:nvSpPr>
        <p:spPr>
          <a:xfrm>
            <a:off x="3319667" y="2290050"/>
            <a:ext cx="2452200" cy="21684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3"/>
          <p:cNvSpPr txBox="1"/>
          <p:nvPr>
            <p:ph idx="3" type="subTitle"/>
          </p:nvPr>
        </p:nvSpPr>
        <p:spPr>
          <a:xfrm>
            <a:off x="6225688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98" name="Google Shape;98;p13"/>
          <p:cNvSpPr/>
          <p:nvPr/>
        </p:nvSpPr>
        <p:spPr>
          <a:xfrm>
            <a:off x="6225696" y="2290050"/>
            <a:ext cx="2452200" cy="21684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3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0" name="Google Shape;100;p13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1" name="Google Shape;101;p13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Product ops team charter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  <p:sp>
        <p:nvSpPr>
          <p:cNvPr id="102" name="Google Shape;102;p13"/>
          <p:cNvSpPr/>
          <p:nvPr>
            <p:ph idx="4" type="pic"/>
          </p:nvPr>
        </p:nvSpPr>
        <p:spPr>
          <a:xfrm>
            <a:off x="480050" y="2351550"/>
            <a:ext cx="2322600" cy="20406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103" name="Google Shape;103;p13"/>
          <p:cNvSpPr/>
          <p:nvPr>
            <p:ph idx="5" type="pic"/>
          </p:nvPr>
        </p:nvSpPr>
        <p:spPr>
          <a:xfrm>
            <a:off x="3381252" y="2347905"/>
            <a:ext cx="2322600" cy="20406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104" name="Google Shape;104;p13"/>
          <p:cNvSpPr/>
          <p:nvPr>
            <p:ph idx="6" type="pic"/>
          </p:nvPr>
        </p:nvSpPr>
        <p:spPr>
          <a:xfrm>
            <a:off x="6288455" y="2350261"/>
            <a:ext cx="2322600" cy="20406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6">
  <p:cSld name="TITLE_AND_BODY_1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07" name="Google Shape;107;p14"/>
          <p:cNvSpPr txBox="1"/>
          <p:nvPr>
            <p:ph idx="1" type="subTitle"/>
          </p:nvPr>
        </p:nvSpPr>
        <p:spPr>
          <a:xfrm>
            <a:off x="413650" y="1666625"/>
            <a:ext cx="7743300" cy="238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08" name="Google Shape;108;p14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9" name="Google Shape;109;p14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0" name="Google Shape;110;p14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6 1">
  <p:cSld name="TITLE_AND_BODY_1_1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13" name="Google Shape;113;p15"/>
          <p:cNvSpPr txBox="1"/>
          <p:nvPr>
            <p:ph idx="1" type="subTitle"/>
          </p:nvPr>
        </p:nvSpPr>
        <p:spPr>
          <a:xfrm>
            <a:off x="413650" y="1666625"/>
            <a:ext cx="8133600" cy="238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1pPr>
            <a:lvl2pPr lvl="1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2pPr>
            <a:lvl3pPr lvl="2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3pPr>
            <a:lvl4pPr lvl="3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4pPr>
            <a:lvl5pPr lvl="4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5pPr>
            <a:lvl6pPr lvl="5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6pPr>
            <a:lvl7pPr lvl="6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7pPr>
            <a:lvl8pPr lvl="7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8pPr>
            <a:lvl9pPr lvl="8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9pPr>
          </a:lstStyle>
          <a:p/>
        </p:txBody>
      </p:sp>
      <p:sp>
        <p:nvSpPr>
          <p:cNvPr id="114" name="Google Shape;114;p15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15" name="Google Shape;115;p15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6" name="Google Shape;116;p15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gratulations">
  <p:cSld name="CUSTOM">
    <p:bg>
      <p:bgPr>
        <a:solidFill>
          <a:schemeClr val="dk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9" name="Google Shape;119;p16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pic>
        <p:nvPicPr>
          <p:cNvPr id="120" name="Google Shape;120;p16"/>
          <p:cNvPicPr preferRelativeResize="0"/>
          <p:nvPr/>
        </p:nvPicPr>
        <p:blipFill rotWithShape="1">
          <a:blip r:embed="rId2">
            <a:alphaModFix/>
          </a:blip>
          <a:srcRect b="0" l="33932" r="0" t="42109"/>
          <a:stretch/>
        </p:blipFill>
        <p:spPr>
          <a:xfrm>
            <a:off x="4134550" y="2582150"/>
            <a:ext cx="5009449" cy="256135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6"/>
          <p:cNvSpPr txBox="1"/>
          <p:nvPr>
            <p:ph idx="1" type="subTitle"/>
          </p:nvPr>
        </p:nvSpPr>
        <p:spPr>
          <a:xfrm>
            <a:off x="413650" y="25821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/>
        </p:txBody>
      </p:sp>
      <p:pic>
        <p:nvPicPr>
          <p:cNvPr id="122" name="Google Shape;122;p16"/>
          <p:cNvPicPr preferRelativeResize="0"/>
          <p:nvPr/>
        </p:nvPicPr>
        <p:blipFill rotWithShape="1">
          <a:blip r:embed="rId2">
            <a:alphaModFix/>
          </a:blip>
          <a:srcRect b="40465" l="0" r="36191" t="0"/>
          <a:stretch/>
        </p:blipFill>
        <p:spPr>
          <a:xfrm>
            <a:off x="0" y="0"/>
            <a:ext cx="4838252" cy="2634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dule Slide 1">
  <p:cSld name="TITLE_1_3">
    <p:bg>
      <p:bgPr>
        <a:solidFill>
          <a:srgbClr val="09100F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25" name="Google Shape;125;p17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126" name="Google Shape;126;p17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7" name="Google Shape;127;p17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8" name="Google Shape;128;p17"/>
          <p:cNvSpPr txBox="1"/>
          <p:nvPr/>
        </p:nvSpPr>
        <p:spPr>
          <a:xfrm>
            <a:off x="2925450" y="154700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dule Slide">
  <p:cSld name="TITLE_1">
    <p:bg>
      <p:bgPr>
        <a:solidFill>
          <a:srgbClr val="09100F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17" name="Google Shape;17;p3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3"/>
          <p:cNvSpPr txBox="1"/>
          <p:nvPr/>
        </p:nvSpPr>
        <p:spPr>
          <a:xfrm>
            <a:off x="2925450" y="154700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pter Slide">
  <p:cSld name="TITLE_1_2">
    <p:bg>
      <p:bgPr>
        <a:solidFill>
          <a:srgbClr val="F9F8F5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rgbClr val="F9F8F5"/>
                </a:solidFill>
              </a:defRPr>
            </a:lvl1pPr>
            <a:lvl2pPr lvl="1" rtl="0">
              <a:buNone/>
              <a:defRPr>
                <a:solidFill>
                  <a:srgbClr val="F9F8F5"/>
                </a:solidFill>
              </a:defRPr>
            </a:lvl2pPr>
            <a:lvl3pPr lvl="2" rtl="0">
              <a:buNone/>
              <a:defRPr>
                <a:solidFill>
                  <a:srgbClr val="F9F8F5"/>
                </a:solidFill>
              </a:defRPr>
            </a:lvl3pPr>
            <a:lvl4pPr lvl="3" rtl="0">
              <a:buNone/>
              <a:defRPr>
                <a:solidFill>
                  <a:srgbClr val="F9F8F5"/>
                </a:solidFill>
              </a:defRPr>
            </a:lvl4pPr>
            <a:lvl5pPr lvl="4" rtl="0">
              <a:buNone/>
              <a:defRPr>
                <a:solidFill>
                  <a:srgbClr val="F9F8F5"/>
                </a:solidFill>
              </a:defRPr>
            </a:lvl5pPr>
            <a:lvl6pPr lvl="5" rtl="0">
              <a:buNone/>
              <a:defRPr>
                <a:solidFill>
                  <a:srgbClr val="F9F8F5"/>
                </a:solidFill>
              </a:defRPr>
            </a:lvl6pPr>
            <a:lvl7pPr lvl="6" rtl="0">
              <a:buNone/>
              <a:defRPr>
                <a:solidFill>
                  <a:srgbClr val="F9F8F5"/>
                </a:solidFill>
              </a:defRPr>
            </a:lvl7pPr>
            <a:lvl8pPr lvl="7" rtl="0">
              <a:buNone/>
              <a:defRPr>
                <a:solidFill>
                  <a:srgbClr val="F9F8F5"/>
                </a:solidFill>
              </a:defRPr>
            </a:lvl8pPr>
            <a:lvl9pPr lvl="8" rtl="0">
              <a:buNone/>
              <a:defRPr>
                <a:solidFill>
                  <a:srgbClr val="F9F8F5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4" name="Google Shape;24;p4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" name="Google Shape;25;p4"/>
          <p:cNvSpPr txBox="1"/>
          <p:nvPr>
            <p:ph idx="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" name="Google Shape;26;p4"/>
          <p:cNvSpPr txBox="1"/>
          <p:nvPr/>
        </p:nvSpPr>
        <p:spPr>
          <a:xfrm>
            <a:off x="28108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ey pullout">
  <p:cSld name="TITLE_1_1">
    <p:bg>
      <p:bgPr>
        <a:solidFill>
          <a:srgbClr val="F9F8F5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ctrTitle"/>
          </p:nvPr>
        </p:nvSpPr>
        <p:spPr>
          <a:xfrm>
            <a:off x="413650" y="2273550"/>
            <a:ext cx="8436900" cy="59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0" name="Google Shape;30;p5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" name="Google Shape;31;p5"/>
          <p:cNvSpPr txBox="1"/>
          <p:nvPr/>
        </p:nvSpPr>
        <p:spPr>
          <a:xfrm>
            <a:off x="28108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_1">
    <p:bg>
      <p:bgPr>
        <a:solidFill>
          <a:srgbClr val="F9F8F5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ctrTitle"/>
          </p:nvPr>
        </p:nvSpPr>
        <p:spPr>
          <a:xfrm>
            <a:off x="413650" y="2030150"/>
            <a:ext cx="8436900" cy="59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1" type="subTitle"/>
          </p:nvPr>
        </p:nvSpPr>
        <p:spPr>
          <a:xfrm>
            <a:off x="413650" y="41831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 sz="14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35" name="Google Shape;35;p6"/>
          <p:cNvSpPr txBox="1"/>
          <p:nvPr/>
        </p:nvSpPr>
        <p:spPr>
          <a:xfrm>
            <a:off x="413650" y="50675"/>
            <a:ext cx="15534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0">
                <a:solidFill>
                  <a:srgbClr val="F5F1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b="1" sz="20000">
              <a:solidFill>
                <a:srgbClr val="F5F1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" name="Google Shape;36;p6"/>
          <p:cNvSpPr txBox="1"/>
          <p:nvPr/>
        </p:nvSpPr>
        <p:spPr>
          <a:xfrm rot="10800000">
            <a:off x="7297150" y="3688425"/>
            <a:ext cx="15534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0">
                <a:solidFill>
                  <a:srgbClr val="F5F1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b="1" sz="20000">
              <a:solidFill>
                <a:srgbClr val="F5F1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" name="Google Shape;38;p6"/>
          <p:cNvSpPr txBox="1"/>
          <p:nvPr/>
        </p:nvSpPr>
        <p:spPr>
          <a:xfrm>
            <a:off x="28108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  <p:cxnSp>
        <p:nvCxnSpPr>
          <p:cNvPr id="39" name="Google Shape;39;p6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1" type="secHead">
  <p:cSld name="SECTION_HEADER">
    <p:bg>
      <p:bgPr>
        <a:solidFill>
          <a:srgbClr val="F9F8F5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Product ops team charter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  <p:sp>
        <p:nvSpPr>
          <p:cNvPr id="42" name="Google Shape;42;p7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43" name="Google Shape;43;p7"/>
          <p:cNvSpPr txBox="1"/>
          <p:nvPr>
            <p:ph idx="1" type="subTitle"/>
          </p:nvPr>
        </p:nvSpPr>
        <p:spPr>
          <a:xfrm>
            <a:off x="413650" y="1461200"/>
            <a:ext cx="5068200" cy="23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413650" y="2256975"/>
            <a:ext cx="84369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5" name="Google Shape;45;p7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6" name="Google Shape;46;p7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2">
  <p:cSld name="SECTION_HEADER_1">
    <p:bg>
      <p:bgPr>
        <a:solidFill>
          <a:srgbClr val="F9F8F5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49" name="Google Shape;49;p8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0" name="Google Shape;50;p8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" name="Google Shape;51;p8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Product ops team charter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  <p:sp>
        <p:nvSpPr>
          <p:cNvPr id="52" name="Google Shape;52;p8"/>
          <p:cNvSpPr/>
          <p:nvPr>
            <p:ph idx="2" type="pic"/>
          </p:nvPr>
        </p:nvSpPr>
        <p:spPr>
          <a:xfrm>
            <a:off x="421450" y="1657099"/>
            <a:ext cx="1522800" cy="1528800"/>
          </a:xfrm>
          <a:prstGeom prst="roundRect">
            <a:avLst>
              <a:gd fmla="val 10077" name="adj"/>
            </a:avLst>
          </a:prstGeom>
          <a:noFill/>
          <a:ln>
            <a:noFill/>
          </a:ln>
        </p:spPr>
      </p:sp>
      <p:sp>
        <p:nvSpPr>
          <p:cNvPr id="53" name="Google Shape;53;p8"/>
          <p:cNvSpPr/>
          <p:nvPr>
            <p:ph idx="3" type="pic"/>
          </p:nvPr>
        </p:nvSpPr>
        <p:spPr>
          <a:xfrm>
            <a:off x="2505983" y="1657099"/>
            <a:ext cx="1522800" cy="1528800"/>
          </a:xfrm>
          <a:prstGeom prst="roundRect">
            <a:avLst>
              <a:gd fmla="val 10077" name="adj"/>
            </a:avLst>
          </a:prstGeom>
          <a:noFill/>
          <a:ln>
            <a:noFill/>
          </a:ln>
        </p:spPr>
      </p:sp>
      <p:sp>
        <p:nvSpPr>
          <p:cNvPr id="54" name="Google Shape;54;p8"/>
          <p:cNvSpPr/>
          <p:nvPr>
            <p:ph idx="4" type="pic"/>
          </p:nvPr>
        </p:nvSpPr>
        <p:spPr>
          <a:xfrm>
            <a:off x="4590517" y="1657099"/>
            <a:ext cx="1522800" cy="1528800"/>
          </a:xfrm>
          <a:prstGeom prst="roundRect">
            <a:avLst>
              <a:gd fmla="val 10077" name="adj"/>
            </a:avLst>
          </a:prstGeom>
          <a:noFill/>
          <a:ln>
            <a:noFill/>
          </a:ln>
        </p:spPr>
      </p:sp>
      <p:sp>
        <p:nvSpPr>
          <p:cNvPr id="55" name="Google Shape;55;p8"/>
          <p:cNvSpPr/>
          <p:nvPr>
            <p:ph idx="5" type="pic"/>
          </p:nvPr>
        </p:nvSpPr>
        <p:spPr>
          <a:xfrm>
            <a:off x="6675050" y="1657099"/>
            <a:ext cx="1522800" cy="1528800"/>
          </a:xfrm>
          <a:prstGeom prst="roundRect">
            <a:avLst>
              <a:gd fmla="val 10077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3">
  <p:cSld name="SECTION_HEADER_1_1">
    <p:bg>
      <p:bgPr>
        <a:solidFill>
          <a:srgbClr val="F9F8F5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/>
          <p:nvPr/>
        </p:nvSpPr>
        <p:spPr>
          <a:xfrm>
            <a:off x="5958200" y="-22350"/>
            <a:ext cx="31920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9"/>
          <p:cNvSpPr txBox="1"/>
          <p:nvPr>
            <p:ph type="title"/>
          </p:nvPr>
        </p:nvSpPr>
        <p:spPr>
          <a:xfrm>
            <a:off x="413650" y="833575"/>
            <a:ext cx="5098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59" name="Google Shape;59;p9"/>
          <p:cNvSpPr txBox="1"/>
          <p:nvPr>
            <p:ph idx="1" type="subTitle"/>
          </p:nvPr>
        </p:nvSpPr>
        <p:spPr>
          <a:xfrm>
            <a:off x="6404050" y="1469950"/>
            <a:ext cx="2300100" cy="219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2" type="body"/>
          </p:nvPr>
        </p:nvSpPr>
        <p:spPr>
          <a:xfrm>
            <a:off x="413650" y="1876650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2" name="Google Shape;62;p9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3" name="Google Shape;63;p9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urse timeline">
  <p:cSld name="SECTION_HEADER_1_1_3">
    <p:bg>
      <p:bgPr>
        <a:solidFill>
          <a:srgbClr val="F9F8F5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/>
          <p:nvPr/>
        </p:nvSpPr>
        <p:spPr>
          <a:xfrm>
            <a:off x="4073350" y="-22350"/>
            <a:ext cx="50769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0"/>
          <p:cNvSpPr txBox="1"/>
          <p:nvPr>
            <p:ph type="title"/>
          </p:nvPr>
        </p:nvSpPr>
        <p:spPr>
          <a:xfrm>
            <a:off x="413650" y="2004600"/>
            <a:ext cx="2712600" cy="1134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4642150" y="1538825"/>
            <a:ext cx="4148400" cy="228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9" name="Google Shape;69;p10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0" name="Google Shape;70;p10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Product ops team charter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  <p:sp>
        <p:nvSpPr>
          <p:cNvPr id="71" name="Google Shape;71;p10"/>
          <p:cNvSpPr/>
          <p:nvPr>
            <p:ph idx="2" type="pic"/>
          </p:nvPr>
        </p:nvSpPr>
        <p:spPr>
          <a:xfrm>
            <a:off x="4519225" y="1076150"/>
            <a:ext cx="4148400" cy="3007800"/>
          </a:xfrm>
          <a:prstGeom prst="roundRect">
            <a:avLst>
              <a:gd fmla="val 6578" name="adj"/>
            </a:avLst>
          </a:prstGeom>
          <a:solidFill>
            <a:srgbClr val="09100F"/>
          </a:solid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/>
          <p:nvPr>
            <p:ph type="ctrTitle"/>
          </p:nvPr>
        </p:nvSpPr>
        <p:spPr>
          <a:xfrm>
            <a:off x="413650" y="1814650"/>
            <a:ext cx="85206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Product operations</a:t>
            </a:r>
            <a:endParaRPr/>
          </a:p>
        </p:txBody>
      </p:sp>
      <p:sp>
        <p:nvSpPr>
          <p:cNvPr id="134" name="Google Shape;134;p18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charter</a:t>
            </a:r>
            <a:endParaRPr/>
          </a:p>
        </p:txBody>
      </p:sp>
      <p:sp>
        <p:nvSpPr>
          <p:cNvPr id="135" name="Google Shape;135;p18"/>
          <p:cNvSpPr txBox="1"/>
          <p:nvPr>
            <p:ph idx="4294967295" type="subTitle"/>
          </p:nvPr>
        </p:nvSpPr>
        <p:spPr>
          <a:xfrm>
            <a:off x="4388250" y="184450"/>
            <a:ext cx="44022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Name of course here</a:t>
            </a:r>
            <a:endParaRPr/>
          </a:p>
        </p:txBody>
      </p:sp>
      <p:cxnSp>
        <p:nvCxnSpPr>
          <p:cNvPr id="136" name="Google Shape;136;p18"/>
          <p:cNvCxnSpPr/>
          <p:nvPr/>
        </p:nvCxnSpPr>
        <p:spPr>
          <a:xfrm rot="10800000">
            <a:off x="413650" y="2571750"/>
            <a:ext cx="62937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7"/>
          <p:cNvSpPr txBox="1"/>
          <p:nvPr>
            <p:ph type="title"/>
          </p:nvPr>
        </p:nvSpPr>
        <p:spPr>
          <a:xfrm>
            <a:off x="413650" y="2004600"/>
            <a:ext cx="2712600" cy="1134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We’re just getting started </a:t>
            </a:r>
            <a:endParaRPr/>
          </a:p>
        </p:txBody>
      </p:sp>
      <p:sp>
        <p:nvSpPr>
          <p:cNvPr id="227" name="Google Shape;227;p27"/>
          <p:cNvSpPr txBox="1"/>
          <p:nvPr>
            <p:ph idx="1" type="body"/>
          </p:nvPr>
        </p:nvSpPr>
        <p:spPr>
          <a:xfrm>
            <a:off x="4489750" y="1538825"/>
            <a:ext cx="4148400" cy="228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Here’s what we’re focusing on next:</a:t>
            </a:r>
            <a:endParaRPr b="1"/>
          </a:p>
          <a:p>
            <a:pPr indent="-3175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400"/>
              <a:buChar char="➔"/>
            </a:pPr>
            <a:r>
              <a:rPr lang="en"/>
              <a:t>[Upcoming project, e.g. tightening feedback loops with CS and support]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400"/>
              <a:buChar char="➔"/>
            </a:pPr>
            <a:r>
              <a:rPr lang="en">
                <a:solidFill>
                  <a:schemeClr val="lt1"/>
                </a:solidFill>
              </a:rPr>
              <a:t>[Upcoming project, e.g. increasing automation in reporting &amp; workflows]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➔"/>
            </a:pPr>
            <a:r>
              <a:rPr lang="en">
                <a:solidFill>
                  <a:schemeClr val="lt1"/>
                </a:solidFill>
              </a:rPr>
              <a:t>[Upcoming project, e.g. </a:t>
            </a:r>
            <a:r>
              <a:rPr lang="en"/>
              <a:t>b</a:t>
            </a:r>
            <a:r>
              <a:rPr lang="en"/>
              <a:t>uilding out product data literacy across teams]</a:t>
            </a:r>
            <a:endParaRPr/>
          </a:p>
        </p:txBody>
      </p:sp>
      <p:sp>
        <p:nvSpPr>
          <p:cNvPr id="228" name="Google Shape;228;p27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8"/>
          <p:cNvSpPr txBox="1"/>
          <p:nvPr>
            <p:ph type="ctrTitle"/>
          </p:nvPr>
        </p:nvSpPr>
        <p:spPr>
          <a:xfrm>
            <a:off x="413650" y="21194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Thank you for listening!</a:t>
            </a:r>
            <a:endParaRPr/>
          </a:p>
        </p:txBody>
      </p:sp>
      <p:sp>
        <p:nvSpPr>
          <p:cNvPr id="234" name="Google Shape;234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i="0" lang="en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i="0"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28"/>
          <p:cNvSpPr txBox="1"/>
          <p:nvPr>
            <p:ph idx="1" type="subTitle"/>
          </p:nvPr>
        </p:nvSpPr>
        <p:spPr>
          <a:xfrm>
            <a:off x="413650" y="27345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Any questions?</a:t>
            </a:r>
            <a:endParaRPr/>
          </a:p>
        </p:txBody>
      </p:sp>
      <p:sp>
        <p:nvSpPr>
          <p:cNvPr id="236" name="Google Shape;236;p28"/>
          <p:cNvSpPr txBox="1"/>
          <p:nvPr>
            <p:ph idx="4294967295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 txBox="1"/>
          <p:nvPr>
            <p:ph type="title"/>
          </p:nvPr>
        </p:nvSpPr>
        <p:spPr>
          <a:xfrm>
            <a:off x="413650" y="1062556"/>
            <a:ext cx="3026400" cy="1134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Welcome to your product ops team charter!</a:t>
            </a:r>
            <a:endParaRPr/>
          </a:p>
        </p:txBody>
      </p:sp>
      <p:sp>
        <p:nvSpPr>
          <p:cNvPr id="142" name="Google Shape;142;p19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3" name="Google Shape;143;p19"/>
          <p:cNvSpPr txBox="1"/>
          <p:nvPr/>
        </p:nvSpPr>
        <p:spPr>
          <a:xfrm>
            <a:off x="413650" y="2449681"/>
            <a:ext cx="3309000" cy="18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We created this charter to </a:t>
            </a:r>
            <a:br>
              <a:rPr lang="en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clarify what product ops does </a:t>
            </a:r>
            <a:br>
              <a:rPr lang="en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(and doesn’t do), how we work, </a:t>
            </a:r>
            <a:br>
              <a:rPr lang="en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and how we support your success.</a:t>
            </a:r>
            <a:endParaRPr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Our goal:</a:t>
            </a:r>
            <a:r>
              <a:rPr lang="en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 More collaboration, </a:t>
            </a:r>
            <a:br>
              <a:rPr lang="en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less confusion, and fewer random Slack requests at 5:52pm. 😉</a:t>
            </a:r>
            <a:endParaRPr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4" name="Google Shape;144;p19"/>
          <p:cNvSpPr/>
          <p:nvPr>
            <p:ph idx="2" type="pic"/>
          </p:nvPr>
        </p:nvSpPr>
        <p:spPr>
          <a:xfrm>
            <a:off x="4519225" y="1076150"/>
            <a:ext cx="4148400" cy="3007800"/>
          </a:xfrm>
          <a:prstGeom prst="roundRect">
            <a:avLst>
              <a:gd fmla="val 16667" name="adj"/>
            </a:avLst>
          </a:prstGeom>
          <a:ln cap="flat" cmpd="sng" w="9525">
            <a:solidFill>
              <a:srgbClr val="F9F8F5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Meet the product ops team!</a:t>
            </a:r>
            <a:endParaRPr/>
          </a:p>
        </p:txBody>
      </p:sp>
      <p:sp>
        <p:nvSpPr>
          <p:cNvPr id="150" name="Google Shape;150;p20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1" name="Google Shape;151;p20"/>
          <p:cNvSpPr txBox="1"/>
          <p:nvPr/>
        </p:nvSpPr>
        <p:spPr>
          <a:xfrm>
            <a:off x="469300" y="3391725"/>
            <a:ext cx="1419300" cy="8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Name</a:t>
            </a:r>
            <a:endParaRPr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Title</a:t>
            </a:r>
            <a:endParaRPr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Focus areas</a:t>
            </a:r>
            <a:endParaRPr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2" name="Google Shape;152;p20"/>
          <p:cNvSpPr txBox="1"/>
          <p:nvPr/>
        </p:nvSpPr>
        <p:spPr>
          <a:xfrm>
            <a:off x="2557800" y="3391725"/>
            <a:ext cx="1419300" cy="8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Name</a:t>
            </a:r>
            <a:endParaRPr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Title</a:t>
            </a:r>
            <a:endParaRPr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Focus areas</a:t>
            </a:r>
            <a:endParaRPr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3" name="Google Shape;153;p20"/>
          <p:cNvSpPr txBox="1"/>
          <p:nvPr/>
        </p:nvSpPr>
        <p:spPr>
          <a:xfrm>
            <a:off x="4646300" y="3391725"/>
            <a:ext cx="1419300" cy="8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Name</a:t>
            </a:r>
            <a:endParaRPr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Title</a:t>
            </a:r>
            <a:endParaRPr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Focus areas</a:t>
            </a:r>
            <a:endParaRPr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4" name="Google Shape;154;p20"/>
          <p:cNvSpPr txBox="1"/>
          <p:nvPr/>
        </p:nvSpPr>
        <p:spPr>
          <a:xfrm>
            <a:off x="6734800" y="3391725"/>
            <a:ext cx="1419300" cy="8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Name</a:t>
            </a:r>
            <a:endParaRPr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Title</a:t>
            </a:r>
            <a:endParaRPr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Focus areas</a:t>
            </a:r>
            <a:endParaRPr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5" name="Google Shape;155;p20"/>
          <p:cNvSpPr/>
          <p:nvPr>
            <p:ph idx="2" type="pic"/>
          </p:nvPr>
        </p:nvSpPr>
        <p:spPr>
          <a:xfrm>
            <a:off x="421450" y="1657099"/>
            <a:ext cx="1522800" cy="1528800"/>
          </a:xfrm>
          <a:prstGeom prst="roundRect">
            <a:avLst>
              <a:gd fmla="val 16667" name="adj"/>
            </a:avLst>
          </a:prstGeom>
        </p:spPr>
      </p:sp>
      <p:sp>
        <p:nvSpPr>
          <p:cNvPr id="156" name="Google Shape;156;p20"/>
          <p:cNvSpPr/>
          <p:nvPr>
            <p:ph idx="3" type="pic"/>
          </p:nvPr>
        </p:nvSpPr>
        <p:spPr>
          <a:xfrm>
            <a:off x="2505983" y="1657099"/>
            <a:ext cx="1522800" cy="1528800"/>
          </a:xfrm>
          <a:prstGeom prst="roundRect">
            <a:avLst>
              <a:gd fmla="val 16667" name="adj"/>
            </a:avLst>
          </a:prstGeom>
        </p:spPr>
      </p:sp>
      <p:sp>
        <p:nvSpPr>
          <p:cNvPr id="157" name="Google Shape;157;p20"/>
          <p:cNvSpPr/>
          <p:nvPr>
            <p:ph idx="4" type="pic"/>
          </p:nvPr>
        </p:nvSpPr>
        <p:spPr>
          <a:xfrm>
            <a:off x="4590517" y="1657099"/>
            <a:ext cx="1522800" cy="1528800"/>
          </a:xfrm>
          <a:prstGeom prst="roundRect">
            <a:avLst>
              <a:gd fmla="val 16667" name="adj"/>
            </a:avLst>
          </a:prstGeom>
        </p:spPr>
      </p:sp>
      <p:sp>
        <p:nvSpPr>
          <p:cNvPr id="158" name="Google Shape;158;p20"/>
          <p:cNvSpPr/>
          <p:nvPr>
            <p:ph idx="5" type="pic"/>
          </p:nvPr>
        </p:nvSpPr>
        <p:spPr>
          <a:xfrm>
            <a:off x="6675050" y="1657099"/>
            <a:ext cx="1522800" cy="1528800"/>
          </a:xfrm>
          <a:prstGeom prst="roundRect">
            <a:avLst>
              <a:gd fmla="val 16667" name="adj"/>
            </a:avLst>
          </a:prstGeom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1"/>
          <p:cNvSpPr txBox="1"/>
          <p:nvPr>
            <p:ph type="title"/>
          </p:nvPr>
        </p:nvSpPr>
        <p:spPr>
          <a:xfrm>
            <a:off x="413650" y="833575"/>
            <a:ext cx="4885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What is product ops, anyway?</a:t>
            </a:r>
            <a:endParaRPr/>
          </a:p>
        </p:txBody>
      </p:sp>
      <p:sp>
        <p:nvSpPr>
          <p:cNvPr id="164" name="Google Shape;164;p21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9F8F5"/>
                </a:solidFill>
              </a:rPr>
              <a:t>‹#›</a:t>
            </a:fld>
            <a:endParaRPr>
              <a:solidFill>
                <a:srgbClr val="F9F8F5"/>
              </a:solidFill>
            </a:endParaRPr>
          </a:p>
        </p:txBody>
      </p:sp>
      <p:sp>
        <p:nvSpPr>
          <p:cNvPr id="165" name="Google Shape;165;p21"/>
          <p:cNvSpPr txBox="1"/>
          <p:nvPr>
            <p:ph idx="1" type="body"/>
          </p:nvPr>
        </p:nvSpPr>
        <p:spPr>
          <a:xfrm>
            <a:off x="413650" y="1876650"/>
            <a:ext cx="43488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Product ops lives at the intersection of product, engineering, customer success, and go-to-market teams.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We’re here to reduce friction, amplify insights, and make sure product teams are focused on delivering value – not fighting spreadsheets or chasing status updates.</a:t>
            </a:r>
            <a:endParaRPr/>
          </a:p>
        </p:txBody>
      </p:sp>
      <p:sp>
        <p:nvSpPr>
          <p:cNvPr id="166" name="Google Shape;166;p21"/>
          <p:cNvSpPr/>
          <p:nvPr/>
        </p:nvSpPr>
        <p:spPr>
          <a:xfrm>
            <a:off x="5160875" y="833575"/>
            <a:ext cx="3689700" cy="3638400"/>
          </a:xfrm>
          <a:prstGeom prst="roundRect">
            <a:avLst>
              <a:gd fmla="val 3719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1"/>
          <p:cNvSpPr txBox="1"/>
          <p:nvPr>
            <p:ph idx="3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8" name="Google Shape;16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85201" y="5097741"/>
            <a:ext cx="5703815" cy="15555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9" name="Google Shape;169;p21"/>
          <p:cNvGrpSpPr/>
          <p:nvPr/>
        </p:nvGrpSpPr>
        <p:grpSpPr>
          <a:xfrm>
            <a:off x="6289848" y="1237243"/>
            <a:ext cx="1452520" cy="1452520"/>
            <a:chOff x="3614360" y="410488"/>
            <a:chExt cx="2166000" cy="2166000"/>
          </a:xfrm>
        </p:grpSpPr>
        <p:sp>
          <p:nvSpPr>
            <p:cNvPr id="170" name="Google Shape;170;p21"/>
            <p:cNvSpPr/>
            <p:nvPr/>
          </p:nvSpPr>
          <p:spPr>
            <a:xfrm>
              <a:off x="3614360" y="410488"/>
              <a:ext cx="2166000" cy="2166000"/>
            </a:xfrm>
            <a:prstGeom prst="ellipse">
              <a:avLst/>
            </a:prstGeom>
            <a:solidFill>
              <a:srgbClr val="999999"/>
            </a:solidFill>
            <a:ln>
              <a:noFill/>
            </a:ln>
          </p:spPr>
          <p:txBody>
            <a:bodyPr anchorCtr="0" anchor="ctr" bIns="65525" lIns="65525" spcFirstLastPara="1" rIns="65525" wrap="square" tIns="655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21"/>
            <p:cNvSpPr txBox="1"/>
            <p:nvPr/>
          </p:nvSpPr>
          <p:spPr>
            <a:xfrm>
              <a:off x="3961563" y="924350"/>
              <a:ext cx="1496100" cy="7029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anchorCtr="0" anchor="ctr" bIns="65525" lIns="65525" spcFirstLastPara="1" rIns="65525" wrap="square" tIns="655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31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Customer success</a:t>
              </a:r>
              <a:endParaRPr sz="93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72" name="Google Shape;172;p21"/>
          <p:cNvSpPr/>
          <p:nvPr/>
        </p:nvSpPr>
        <p:spPr>
          <a:xfrm>
            <a:off x="6289864" y="2683356"/>
            <a:ext cx="1452600" cy="14526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65525" lIns="65525" spcFirstLastPara="1" rIns="65525" wrap="square" tIns="65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1"/>
          <p:cNvSpPr txBox="1"/>
          <p:nvPr/>
        </p:nvSpPr>
        <p:spPr>
          <a:xfrm>
            <a:off x="6522703" y="3335834"/>
            <a:ext cx="1003200" cy="471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65525" lIns="65525" spcFirstLastPara="1" rIns="65525" wrap="square" tIns="655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31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GTM</a:t>
            </a:r>
            <a:endParaRPr sz="931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74" name="Google Shape;174;p21"/>
          <p:cNvGrpSpPr/>
          <p:nvPr/>
        </p:nvGrpSpPr>
        <p:grpSpPr>
          <a:xfrm>
            <a:off x="5555611" y="1963784"/>
            <a:ext cx="1452520" cy="1452520"/>
            <a:chOff x="2519466" y="1493908"/>
            <a:chExt cx="2166000" cy="2166000"/>
          </a:xfrm>
        </p:grpSpPr>
        <p:sp>
          <p:nvSpPr>
            <p:cNvPr id="175" name="Google Shape;175;p21"/>
            <p:cNvSpPr/>
            <p:nvPr/>
          </p:nvSpPr>
          <p:spPr>
            <a:xfrm>
              <a:off x="2519466" y="1493908"/>
              <a:ext cx="2166000" cy="2166000"/>
            </a:xfrm>
            <a:prstGeom prst="ellipse">
              <a:avLst/>
            </a:prstGeom>
            <a:solidFill>
              <a:srgbClr val="09100F"/>
            </a:solidFill>
            <a:ln>
              <a:noFill/>
            </a:ln>
          </p:spPr>
          <p:txBody>
            <a:bodyPr anchorCtr="0" anchor="ctr" bIns="65525" lIns="65525" spcFirstLastPara="1" rIns="65525" wrap="square" tIns="655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21"/>
            <p:cNvSpPr txBox="1"/>
            <p:nvPr/>
          </p:nvSpPr>
          <p:spPr>
            <a:xfrm>
              <a:off x="2601163" y="2232100"/>
              <a:ext cx="1496100" cy="702900"/>
            </a:xfrm>
            <a:prstGeom prst="rect">
              <a:avLst/>
            </a:prstGeom>
            <a:solidFill>
              <a:srgbClr val="09100F"/>
            </a:solidFill>
            <a:ln>
              <a:noFill/>
            </a:ln>
          </p:spPr>
          <p:txBody>
            <a:bodyPr anchorCtr="0" anchor="ctr" bIns="65525" lIns="65525" spcFirstLastPara="1" rIns="65525" wrap="square" tIns="655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31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Product</a:t>
              </a:r>
              <a:endParaRPr sz="93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77" name="Google Shape;177;p21"/>
          <p:cNvGrpSpPr/>
          <p:nvPr/>
        </p:nvGrpSpPr>
        <p:grpSpPr>
          <a:xfrm>
            <a:off x="7019148" y="1963761"/>
            <a:ext cx="1452520" cy="1452520"/>
            <a:chOff x="4701894" y="1493874"/>
            <a:chExt cx="2166000" cy="2166000"/>
          </a:xfrm>
        </p:grpSpPr>
        <p:sp>
          <p:nvSpPr>
            <p:cNvPr id="178" name="Google Shape;178;p21"/>
            <p:cNvSpPr/>
            <p:nvPr/>
          </p:nvSpPr>
          <p:spPr>
            <a:xfrm>
              <a:off x="4701894" y="1493874"/>
              <a:ext cx="2166000" cy="2166000"/>
            </a:xfrm>
            <a:prstGeom prst="ellipse">
              <a:avLst/>
            </a:prstGeom>
            <a:solidFill>
              <a:srgbClr val="464646"/>
            </a:solidFill>
            <a:ln>
              <a:noFill/>
            </a:ln>
          </p:spPr>
          <p:txBody>
            <a:bodyPr anchorCtr="0" anchor="ctr" bIns="65525" lIns="65525" spcFirstLastPara="1" rIns="65525" wrap="square" tIns="655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21"/>
            <p:cNvSpPr txBox="1"/>
            <p:nvPr/>
          </p:nvSpPr>
          <p:spPr>
            <a:xfrm>
              <a:off x="5295688" y="2220300"/>
              <a:ext cx="1496100" cy="70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5525" lIns="65525" spcFirstLastPara="1" rIns="65525" wrap="square" tIns="655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31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Engineering</a:t>
              </a:r>
              <a:endParaRPr sz="93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80" name="Google Shape;180;p21"/>
          <p:cNvSpPr/>
          <p:nvPr/>
        </p:nvSpPr>
        <p:spPr>
          <a:xfrm>
            <a:off x="6522700" y="2176399"/>
            <a:ext cx="1003200" cy="1003200"/>
          </a:xfrm>
          <a:prstGeom prst="ellipse">
            <a:avLst/>
          </a:prstGeom>
          <a:solidFill>
            <a:srgbClr val="F9F8F5"/>
          </a:solidFill>
          <a:ln>
            <a:noFill/>
          </a:ln>
        </p:spPr>
        <p:txBody>
          <a:bodyPr anchorCtr="0" anchor="ctr" bIns="65525" lIns="65525" spcFirstLastPara="1" rIns="65525" wrap="square" tIns="655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88">
                <a:latin typeface="Poppins"/>
                <a:ea typeface="Poppins"/>
                <a:cs typeface="Poppins"/>
                <a:sym typeface="Poppins"/>
              </a:rPr>
              <a:t>Product operations</a:t>
            </a:r>
            <a:endParaRPr b="1" sz="788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2"/>
          <p:cNvSpPr txBox="1"/>
          <p:nvPr>
            <p:ph type="title"/>
          </p:nvPr>
        </p:nvSpPr>
        <p:spPr>
          <a:xfrm>
            <a:off x="413650" y="2004600"/>
            <a:ext cx="2712600" cy="1134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Our core responsibilities</a:t>
            </a:r>
            <a:endParaRPr/>
          </a:p>
        </p:txBody>
      </p:sp>
      <p:sp>
        <p:nvSpPr>
          <p:cNvPr id="186" name="Google Shape;186;p22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7" name="Google Shape;187;p22"/>
          <p:cNvSpPr txBox="1"/>
          <p:nvPr>
            <p:ph idx="1" type="body"/>
          </p:nvPr>
        </p:nvSpPr>
        <p:spPr>
          <a:xfrm>
            <a:off x="4331850" y="1538825"/>
            <a:ext cx="4753500" cy="228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b="1" lang="en"/>
              <a:t>Cross-functional alignment</a:t>
            </a:r>
            <a:endParaRPr b="1"/>
          </a:p>
          <a:p>
            <a:pPr indent="-3175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400"/>
              <a:buChar char="➔"/>
            </a:pPr>
            <a:r>
              <a:rPr b="1" lang="en"/>
              <a:t>Workflow &amp; process optimization</a:t>
            </a:r>
            <a:endParaRPr b="1"/>
          </a:p>
          <a:p>
            <a:pPr indent="-3175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400"/>
              <a:buChar char="➔"/>
            </a:pPr>
            <a:r>
              <a:rPr b="1" lang="en"/>
              <a:t>Tool &amp; platform administration</a:t>
            </a:r>
            <a:endParaRPr b="1"/>
          </a:p>
          <a:p>
            <a:pPr indent="-3175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400"/>
              <a:buChar char="➔"/>
            </a:pPr>
            <a:r>
              <a:rPr b="1" lang="en"/>
              <a:t>Aggregating and prioritizing customer feedback</a:t>
            </a:r>
            <a:endParaRPr b="1"/>
          </a:p>
          <a:p>
            <a:pPr indent="-3175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400"/>
              <a:buChar char="➔"/>
            </a:pPr>
            <a:r>
              <a:rPr b="1" lang="en"/>
              <a:t>Product team onboarding and enablement</a:t>
            </a:r>
            <a:endParaRPr b="1"/>
          </a:p>
          <a:p>
            <a:pPr indent="-3175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➔"/>
            </a:pPr>
            <a:r>
              <a:rPr b="1" lang="en"/>
              <a:t>Product data &amp; analytics reporting</a:t>
            </a:r>
            <a:endParaRPr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3"/>
          <p:cNvSpPr txBox="1"/>
          <p:nvPr>
            <p:ph type="title"/>
          </p:nvPr>
        </p:nvSpPr>
        <p:spPr>
          <a:xfrm>
            <a:off x="413650" y="2004600"/>
            <a:ext cx="3346800" cy="1134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What we </a:t>
            </a:r>
            <a:r>
              <a:rPr b="1" lang="en">
                <a:latin typeface="Poppins"/>
                <a:ea typeface="Poppins"/>
                <a:cs typeface="Poppins"/>
                <a:sym typeface="Poppins"/>
              </a:rPr>
              <a:t>don’t</a:t>
            </a:r>
            <a:r>
              <a:rPr lang="en"/>
              <a:t> do</a:t>
            </a:r>
            <a:endParaRPr/>
          </a:p>
        </p:txBody>
      </p:sp>
      <p:sp>
        <p:nvSpPr>
          <p:cNvPr id="193" name="Google Shape;193;p23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4" name="Google Shape;194;p23"/>
          <p:cNvSpPr txBox="1"/>
          <p:nvPr>
            <p:ph idx="1" type="body"/>
          </p:nvPr>
        </p:nvSpPr>
        <p:spPr>
          <a:xfrm>
            <a:off x="4413550" y="1538825"/>
            <a:ext cx="4431600" cy="228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❌ Project management of feature work</a:t>
            </a:r>
            <a:endParaRPr b="1"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/>
              <a:t>❌ Direct customer support or sales enablement</a:t>
            </a:r>
            <a:endParaRPr b="1"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/>
              <a:t>❌ Product strategy or roadmap ownership</a:t>
            </a:r>
            <a:endParaRPr b="1"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/>
              <a:t>❌ Engineering execution or team management</a:t>
            </a:r>
            <a:endParaRPr b="1"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en"/>
              <a:t>However, we </a:t>
            </a:r>
            <a:r>
              <a:rPr b="1" i="1" lang="en"/>
              <a:t>do</a:t>
            </a:r>
            <a:r>
              <a:rPr b="1" lang="en"/>
              <a:t> collaborate closely with teams who own these areas.</a:t>
            </a:r>
            <a:endParaRPr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4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Key partnerships</a:t>
            </a:r>
            <a:endParaRPr/>
          </a:p>
        </p:txBody>
      </p:sp>
      <p:sp>
        <p:nvSpPr>
          <p:cNvPr id="200" name="Google Shape;200;p24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201" name="Google Shape;201;p24"/>
          <p:cNvGraphicFramePr/>
          <p:nvPr/>
        </p:nvGraphicFramePr>
        <p:xfrm>
          <a:off x="449682" y="210790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{C6A69EBA-EE60-4D15-8103-83020B0992F3}</a:tableStyleId>
              </a:tblPr>
              <a:tblGrid>
                <a:gridCol w="1810750"/>
                <a:gridCol w="6590125"/>
              </a:tblGrid>
              <a:tr h="476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9100F"/>
                        </a:buClr>
                        <a:buSzPts val="1000"/>
                        <a:buFont typeface="Poppins"/>
                        <a:buNone/>
                      </a:pPr>
                      <a:r>
                        <a:rPr lang="en" sz="1000">
                          <a:solidFill>
                            <a:srgbClr val="09100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Product management</a:t>
                      </a:r>
                      <a:endParaRPr sz="1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21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9100F"/>
                        </a:buClr>
                        <a:buSzPts val="1100"/>
                        <a:buFont typeface="Open Sans"/>
                        <a:buNone/>
                      </a:pPr>
                      <a:r>
                        <a:rPr b="0" lang="en" sz="1100">
                          <a:solidFill>
                            <a:srgbClr val="09100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Building shared systems, </a:t>
                      </a:r>
                      <a:r>
                        <a:rPr b="0" lang="en" sz="1100">
                          <a:solidFill>
                            <a:srgbClr val="09100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streamlining</a:t>
                      </a:r>
                      <a:r>
                        <a:rPr b="0" lang="en" sz="1100">
                          <a:solidFill>
                            <a:srgbClr val="09100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tools, and making data-driven decisions</a:t>
                      </a:r>
                      <a:endParaRPr b="0" sz="1100" u="none" cap="none" strike="noStrike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476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9100F"/>
                        </a:buClr>
                        <a:buSzPts val="1000"/>
                        <a:buFont typeface="Poppins"/>
                        <a:buNone/>
                      </a:pPr>
                      <a:r>
                        <a:rPr b="1" lang="en" sz="1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Engineering</a:t>
                      </a:r>
                      <a:endParaRPr b="1" sz="1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21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9100F"/>
                        </a:buClr>
                        <a:buSzPts val="1100"/>
                        <a:buFont typeface="Open Sans"/>
                        <a:buNone/>
                      </a:pPr>
                      <a:r>
                        <a:rPr lang="en" sz="11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Simplifying workflows, standardizing processes, and implementing automations</a:t>
                      </a:r>
                      <a:endParaRPr sz="1100" u="none" cap="none" strike="noStrike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</a:tr>
              <a:tr h="476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9100F"/>
                        </a:buClr>
                        <a:buSzPts val="1000"/>
                        <a:buFont typeface="Poppins"/>
                        <a:buNone/>
                      </a:pPr>
                      <a:r>
                        <a:rPr b="1" lang="en" sz="1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Marketing and GTM</a:t>
                      </a:r>
                      <a:endParaRPr b="1" sz="1000" u="none" cap="none" strike="noStrike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21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9100F"/>
                        </a:buClr>
                        <a:buSzPts val="1100"/>
                        <a:buFont typeface="Open Sans"/>
                        <a:buNone/>
                      </a:pPr>
                      <a:r>
                        <a:rPr lang="en" sz="11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Aligning launch planning and messaging through connected systems and feedback loops.</a:t>
                      </a:r>
                      <a:endParaRPr sz="1100" u="none" cap="none" strike="noStrike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580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9100F"/>
                        </a:buClr>
                        <a:buSzPts val="1000"/>
                        <a:buFont typeface="Poppins"/>
                        <a:buNone/>
                      </a:pPr>
                      <a:r>
                        <a:rPr b="1" lang="en" sz="1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Customer success</a:t>
                      </a:r>
                      <a:endParaRPr b="1" sz="1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21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9100F"/>
                        </a:buClr>
                        <a:buSzPts val="1100"/>
                        <a:buFont typeface="Open Sans"/>
                        <a:buNone/>
                      </a:pPr>
                      <a:r>
                        <a:rPr lang="en" sz="11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Closing the feedback loop between customers and product, improving onboarding insights, and ensuring customer pain points inform roadmap priorities.</a:t>
                      </a:r>
                      <a:endParaRPr sz="1100" u="none" cap="none" strike="noStrike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</a:tr>
              <a:tr h="476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9100F"/>
                        </a:buClr>
                        <a:buSzPts val="1000"/>
                        <a:buFont typeface="Poppins"/>
                        <a:buNone/>
                      </a:pPr>
                      <a:r>
                        <a:rPr b="1" lang="en" sz="1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Leadership</a:t>
                      </a:r>
                      <a:endParaRPr b="1" sz="1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21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9100F"/>
                        </a:buClr>
                        <a:buSzPts val="1100"/>
                        <a:buFont typeface="Open Sans"/>
                        <a:buNone/>
                      </a:pPr>
                      <a:r>
                        <a:rPr lang="en" sz="11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Provide visibility through reporting, planning rhythms, and performance metrics.</a:t>
                      </a:r>
                      <a:endParaRPr sz="1100" u="none" cap="none" strike="noStrike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202" name="Google Shape;202;p24"/>
          <p:cNvSpPr txBox="1"/>
          <p:nvPr>
            <p:ph idx="2" type="body"/>
          </p:nvPr>
        </p:nvSpPr>
        <p:spPr>
          <a:xfrm>
            <a:off x="413650" y="1409147"/>
            <a:ext cx="8436900" cy="60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We partner across the business to align teams, improve visibility, and drive better </a:t>
            </a:r>
            <a:br>
              <a:rPr lang="en"/>
            </a:br>
            <a:r>
              <a:rPr lang="en"/>
              <a:t>product outcomes for our teams </a:t>
            </a:r>
            <a:r>
              <a:rPr i="1" lang="en"/>
              <a:t>and</a:t>
            </a:r>
            <a:r>
              <a:rPr lang="en"/>
              <a:t> our customers. Here’s how we collaborate: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5"/>
          <p:cNvSpPr txBox="1"/>
          <p:nvPr>
            <p:ph type="title"/>
          </p:nvPr>
        </p:nvSpPr>
        <p:spPr>
          <a:xfrm>
            <a:off x="413650" y="2004600"/>
            <a:ext cx="3138600" cy="1134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How we measure success</a:t>
            </a:r>
            <a:endParaRPr/>
          </a:p>
        </p:txBody>
      </p:sp>
      <p:sp>
        <p:nvSpPr>
          <p:cNvPr id="208" name="Google Shape;208;p25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9" name="Google Shape;209;p25"/>
          <p:cNvSpPr txBox="1"/>
          <p:nvPr>
            <p:ph idx="1" type="body"/>
          </p:nvPr>
        </p:nvSpPr>
        <p:spPr>
          <a:xfrm>
            <a:off x="4331850" y="1538825"/>
            <a:ext cx="4753500" cy="228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b="1" lang="en"/>
              <a:t>Product team satisfaction</a:t>
            </a:r>
            <a:endParaRPr b="1"/>
          </a:p>
          <a:p>
            <a:pPr indent="-3175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400"/>
              <a:buChar char="➔"/>
            </a:pPr>
            <a:r>
              <a:rPr b="1" lang="en"/>
              <a:t>Cross-functional alignment scores</a:t>
            </a:r>
            <a:endParaRPr b="1"/>
          </a:p>
          <a:p>
            <a:pPr indent="-3175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400"/>
              <a:buChar char="➔"/>
            </a:pPr>
            <a:r>
              <a:rPr b="1" lang="en"/>
              <a:t>Time-to-market improvements</a:t>
            </a:r>
            <a:endParaRPr b="1"/>
          </a:p>
          <a:p>
            <a:pPr indent="-3175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400"/>
              <a:buChar char="➔"/>
            </a:pPr>
            <a:r>
              <a:rPr b="1" lang="en"/>
              <a:t>Adoption of tools, processes, and reporting</a:t>
            </a:r>
            <a:endParaRPr b="1"/>
          </a:p>
          <a:p>
            <a:pPr indent="-3175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➔"/>
            </a:pPr>
            <a:r>
              <a:rPr b="1" lang="en"/>
              <a:t>Retention of product talent </a:t>
            </a:r>
            <a:endParaRPr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6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W</a:t>
            </a:r>
            <a:r>
              <a:rPr lang="en"/>
              <a:t>hat we’ve made better, faster, or easier lately</a:t>
            </a:r>
            <a:endParaRPr/>
          </a:p>
        </p:txBody>
      </p:sp>
      <p:sp>
        <p:nvSpPr>
          <p:cNvPr id="215" name="Google Shape;215;p26"/>
          <p:cNvSpPr txBox="1"/>
          <p:nvPr>
            <p:ph idx="2" type="subTitle"/>
          </p:nvPr>
        </p:nvSpPr>
        <p:spPr>
          <a:xfrm>
            <a:off x="3319663" y="1553581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[</a:t>
            </a:r>
            <a:r>
              <a:rPr lang="en" sz="13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Brief description of a </a:t>
            </a:r>
            <a:br>
              <a:rPr lang="en" sz="13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</a:br>
            <a:r>
              <a:rPr lang="en" sz="13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recent win, e.g., rolled out PM onboarding guide]</a:t>
            </a:r>
            <a:endParaRPr sz="13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6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7" name="Google Shape;217;p26"/>
          <p:cNvSpPr txBox="1"/>
          <p:nvPr>
            <p:ph idx="1" type="subTitle"/>
          </p:nvPr>
        </p:nvSpPr>
        <p:spPr>
          <a:xfrm>
            <a:off x="413650" y="1553575"/>
            <a:ext cx="25830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Poppins Medium"/>
                <a:ea typeface="Poppins Medium"/>
                <a:cs typeface="Poppins Medium"/>
                <a:sym typeface="Poppins Medium"/>
              </a:rPr>
              <a:t>[</a:t>
            </a:r>
            <a:r>
              <a:rPr lang="en" sz="1300">
                <a:latin typeface="Poppins Medium"/>
                <a:ea typeface="Poppins Medium"/>
                <a:cs typeface="Poppins Medium"/>
                <a:sym typeface="Poppins Medium"/>
              </a:rPr>
              <a:t>Brief description of a </a:t>
            </a:r>
            <a:br>
              <a:rPr lang="en" sz="1300">
                <a:latin typeface="Poppins Medium"/>
                <a:ea typeface="Poppins Medium"/>
                <a:cs typeface="Poppins Medium"/>
                <a:sym typeface="Poppins Medium"/>
              </a:rPr>
            </a:br>
            <a:r>
              <a:rPr lang="en" sz="1300">
                <a:latin typeface="Poppins Medium"/>
                <a:ea typeface="Poppins Medium"/>
                <a:cs typeface="Poppins Medium"/>
                <a:sym typeface="Poppins Medium"/>
              </a:rPr>
              <a:t>recent win, e.g., rebuilt product performance dashboard]</a:t>
            </a:r>
            <a:endParaRPr sz="13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218" name="Google Shape;218;p26"/>
          <p:cNvSpPr txBox="1"/>
          <p:nvPr>
            <p:ph idx="3" type="subTitle"/>
          </p:nvPr>
        </p:nvSpPr>
        <p:spPr>
          <a:xfrm>
            <a:off x="6225688" y="1553581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[</a:t>
            </a:r>
            <a:r>
              <a:rPr lang="en" sz="13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Brief description of a </a:t>
            </a:r>
            <a:br>
              <a:rPr lang="en" sz="13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</a:br>
            <a:r>
              <a:rPr lang="en" sz="13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recent win, e.g., Streamlined roadmap planning] </a:t>
            </a:r>
            <a:endParaRPr sz="13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6"/>
          <p:cNvSpPr/>
          <p:nvPr>
            <p:ph idx="4" type="pic"/>
          </p:nvPr>
        </p:nvSpPr>
        <p:spPr>
          <a:xfrm>
            <a:off x="480050" y="2351550"/>
            <a:ext cx="2322600" cy="2040600"/>
          </a:xfrm>
          <a:prstGeom prst="roundRect">
            <a:avLst>
              <a:gd fmla="val 3225" name="adj"/>
            </a:avLst>
          </a:prstGeom>
        </p:spPr>
      </p:sp>
      <p:sp>
        <p:nvSpPr>
          <p:cNvPr id="220" name="Google Shape;220;p26"/>
          <p:cNvSpPr/>
          <p:nvPr>
            <p:ph idx="5" type="pic"/>
          </p:nvPr>
        </p:nvSpPr>
        <p:spPr>
          <a:xfrm>
            <a:off x="3381252" y="2347905"/>
            <a:ext cx="2322600" cy="2040600"/>
          </a:xfrm>
          <a:prstGeom prst="roundRect">
            <a:avLst>
              <a:gd fmla="val 3776" name="adj"/>
            </a:avLst>
          </a:prstGeom>
        </p:spPr>
      </p:sp>
      <p:sp>
        <p:nvSpPr>
          <p:cNvPr id="221" name="Google Shape;221;p26"/>
          <p:cNvSpPr/>
          <p:nvPr>
            <p:ph idx="6" type="pic"/>
          </p:nvPr>
        </p:nvSpPr>
        <p:spPr>
          <a:xfrm>
            <a:off x="6288455" y="2350261"/>
            <a:ext cx="2322600" cy="2040600"/>
          </a:xfrm>
          <a:prstGeom prst="roundRect">
            <a:avLst>
              <a:gd fmla="val 2149" name="adj"/>
            </a:avLst>
          </a:prstGeom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9100F"/>
      </a:dk1>
      <a:lt1>
        <a:srgbClr val="F9F8F5"/>
      </a:lt1>
      <a:dk2>
        <a:srgbClr val="09100F"/>
      </a:dk2>
      <a:lt2>
        <a:srgbClr val="F9F8F5"/>
      </a:lt2>
      <a:accent1>
        <a:srgbClr val="09100F"/>
      </a:accent1>
      <a:accent2>
        <a:srgbClr val="F9F8F5"/>
      </a:accent2>
      <a:accent3>
        <a:srgbClr val="F5F1E8"/>
      </a:accent3>
      <a:accent4>
        <a:srgbClr val="B5B7B7"/>
      </a:accent4>
      <a:accent5>
        <a:srgbClr val="6C706F"/>
      </a:accent5>
      <a:accent6>
        <a:srgbClr val="09100F"/>
      </a:accent6>
      <a:hlink>
        <a:srgbClr val="1155C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