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Poppins Light"/>
      <p:regular r:id="rId26"/>
      <p:bold r:id="rId27"/>
      <p:italic r:id="rId28"/>
      <p:boldItalic r:id="rId29"/>
    </p:embeddedFont>
    <p:embeddedFont>
      <p:font typeface="Poppins SemiBold"/>
      <p:regular r:id="rId30"/>
      <p:bold r:id="rId31"/>
      <p:italic r:id="rId32"/>
      <p:boldItalic r:id="rId33"/>
    </p:embeddedFont>
    <p:embeddedFont>
      <p:font typeface="Spectral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039DF0-078C-4C09-8971-BADC88C17D41}">
  <a:tblStyle styleId="{37039DF0-078C-4C09-8971-BADC88C17D41}" styleName="Table_0"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0CE"/>
          </a:solidFill>
        </a:fill>
      </a:tcStyle>
    </a:band1H>
    <a:band2H>
      <a:tcTxStyle/>
    </a:band2H>
    <a:band1V>
      <a:tcTxStyle/>
      <a:tcStyle>
        <a:fill>
          <a:solidFill>
            <a:srgbClr val="FFD0CE"/>
          </a:solidFill>
        </a:fill>
      </a:tcStyle>
    </a:band1V>
    <a:band2V>
      <a:tcTxStyle/>
    </a:band2V>
    <a:lastCol>
      <a:tcTxStyle b="on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fill>
          <a:solidFill>
            <a:srgbClr val="FF5B4C"/>
          </a:solidFill>
        </a:fill>
      </a:tcStyle>
    </a:lastCol>
    <a:firstCol>
      <a:tcTxStyle b="on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fill>
          <a:solidFill>
            <a:srgbClr val="FF5B4C"/>
          </a:solidFill>
        </a:fill>
      </a:tcStyle>
    </a:firstCol>
    <a:lastRow>
      <a:tcTxStyle b="on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5B4C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5B4C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oppins-regular.fntdata"/><Relationship Id="rId21" Type="http://schemas.openxmlformats.org/officeDocument/2006/relationships/slide" Target="slides/slide15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Light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PoppinsLight-italic.fntdata"/><Relationship Id="rId27" Type="http://schemas.openxmlformats.org/officeDocument/2006/relationships/font" Target="fonts/PoppinsLigh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bold.fntdata"/><Relationship Id="rId30" Type="http://schemas.openxmlformats.org/officeDocument/2006/relationships/font" Target="fonts/PoppinsSemiBold-regular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SemiBold-italic.fntdata"/><Relationship Id="rId13" Type="http://schemas.openxmlformats.org/officeDocument/2006/relationships/slide" Target="slides/slide7.xml"/><Relationship Id="rId35" Type="http://schemas.openxmlformats.org/officeDocument/2006/relationships/font" Target="fonts/SpectralLight-bold.fntdata"/><Relationship Id="rId12" Type="http://schemas.openxmlformats.org/officeDocument/2006/relationships/slide" Target="slides/slide6.xml"/><Relationship Id="rId34" Type="http://schemas.openxmlformats.org/officeDocument/2006/relationships/font" Target="fonts/SpectralLight-regular.fntdata"/><Relationship Id="rId15" Type="http://schemas.openxmlformats.org/officeDocument/2006/relationships/slide" Target="slides/slide9.xml"/><Relationship Id="rId37" Type="http://schemas.openxmlformats.org/officeDocument/2006/relationships/font" Target="fonts/Spectral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SpectralLigh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f27441a4b2_0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f27441a4b2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f27441a4b2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f27441a4b2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f27441a4b2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f27441a4b2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f27441a4b2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f27441a4b2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f27441a4b2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f27441a4b2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f27441a4b2_0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f27441a4b2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27441a4b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27441a4b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f27441a4b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f27441a4b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27441a4b2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f27441a4b2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27441a4b2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f27441a4b2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27441a4b2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f27441a4b2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27441a4b2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f27441a4b2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f27441a4b2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f27441a4b2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Value Proposition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99320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Value proposition</a:t>
            </a:r>
            <a:endParaRPr/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 rot="10800000">
            <a:off x="413650" y="275030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Customer value map</a:t>
            </a:r>
            <a:endParaRPr sz="2400"/>
          </a:p>
        </p:txBody>
      </p:sp>
      <p:sp>
        <p:nvSpPr>
          <p:cNvPr id="457" name="Google Shape;457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8" name="Google Shape;458;p27"/>
          <p:cNvGrpSpPr/>
          <p:nvPr/>
        </p:nvGrpSpPr>
        <p:grpSpPr>
          <a:xfrm>
            <a:off x="1790535" y="1599797"/>
            <a:ext cx="5686391" cy="2699200"/>
            <a:chOff x="831186" y="1064634"/>
            <a:chExt cx="7718734" cy="3348468"/>
          </a:xfrm>
        </p:grpSpPr>
        <p:sp>
          <p:nvSpPr>
            <p:cNvPr id="459" name="Google Shape;459;p27"/>
            <p:cNvSpPr/>
            <p:nvPr/>
          </p:nvSpPr>
          <p:spPr>
            <a:xfrm>
              <a:off x="831186" y="1064634"/>
              <a:ext cx="3855300" cy="16743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831187" y="2738802"/>
              <a:ext cx="3855300" cy="16743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4694620" y="1064634"/>
              <a:ext cx="3855300" cy="16743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4694620" y="2738802"/>
              <a:ext cx="3855300" cy="16743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63" name="Google Shape;463;p27"/>
          <p:cNvSpPr txBox="1"/>
          <p:nvPr/>
        </p:nvSpPr>
        <p:spPr>
          <a:xfrm>
            <a:off x="1933028" y="1764939"/>
            <a:ext cx="151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Noto Sans Symbols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Poor Value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64" name="Google Shape;464;p27"/>
          <p:cNvSpPr txBox="1"/>
          <p:nvPr/>
        </p:nvSpPr>
        <p:spPr>
          <a:xfrm>
            <a:off x="5876191" y="3961870"/>
            <a:ext cx="151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Noto Sans Symbols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Excellent Value</a:t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465" name="Google Shape;465;p27"/>
          <p:cNvGrpSpPr/>
          <p:nvPr/>
        </p:nvGrpSpPr>
        <p:grpSpPr>
          <a:xfrm>
            <a:off x="1540194" y="1340478"/>
            <a:ext cx="243852" cy="2961470"/>
            <a:chOff x="1047268" y="1364849"/>
            <a:chExt cx="344619" cy="4185232"/>
          </a:xfrm>
        </p:grpSpPr>
        <p:grpSp>
          <p:nvGrpSpPr>
            <p:cNvPr id="466" name="Google Shape;466;p27"/>
            <p:cNvGrpSpPr/>
            <p:nvPr/>
          </p:nvGrpSpPr>
          <p:grpSpPr>
            <a:xfrm rot="-5400000">
              <a:off x="-728152" y="3513322"/>
              <a:ext cx="3812179" cy="261339"/>
              <a:chOff x="387819" y="4563061"/>
              <a:chExt cx="3346071" cy="105600"/>
            </a:xfrm>
          </p:grpSpPr>
          <p:sp>
            <p:nvSpPr>
              <p:cNvPr id="467" name="Google Shape;467;p27"/>
              <p:cNvSpPr txBox="1"/>
              <p:nvPr/>
            </p:nvSpPr>
            <p:spPr>
              <a:xfrm>
                <a:off x="1001230" y="4563061"/>
                <a:ext cx="2119200" cy="10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200"/>
                  <a:buFont typeface="Noto Sans Symbols"/>
                  <a:buNone/>
                </a:pPr>
                <a:r>
                  <a:rPr b="1" i="0" lang="en" sz="12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Relative Price</a:t>
                </a:r>
                <a:endParaRPr/>
              </a:p>
            </p:txBody>
          </p:sp>
          <p:sp>
            <p:nvSpPr>
              <p:cNvPr id="468" name="Google Shape;468;p27"/>
              <p:cNvSpPr txBox="1"/>
              <p:nvPr/>
            </p:nvSpPr>
            <p:spPr>
              <a:xfrm>
                <a:off x="387819" y="4569281"/>
                <a:ext cx="613500" cy="8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000"/>
                  <a:buFont typeface="Noto Sans Symbols"/>
                  <a:buNone/>
                </a:pPr>
                <a:r>
                  <a:rPr b="1" i="0" lang="en" sz="10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</a:t>
                </a:r>
                <a:endParaRPr/>
              </a:p>
            </p:txBody>
          </p:sp>
          <p:sp>
            <p:nvSpPr>
              <p:cNvPr id="469" name="Google Shape;469;p27"/>
              <p:cNvSpPr txBox="1"/>
              <p:nvPr/>
            </p:nvSpPr>
            <p:spPr>
              <a:xfrm>
                <a:off x="3120390" y="4569281"/>
                <a:ext cx="613500" cy="8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000"/>
                  <a:buFont typeface="Noto Sans Symbols"/>
                  <a:buNone/>
                </a:pPr>
                <a:r>
                  <a:rPr b="1" i="0" lang="en" sz="10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HIGH</a:t>
                </a:r>
                <a:endParaRPr/>
              </a:p>
            </p:txBody>
          </p:sp>
        </p:grpSp>
        <p:cxnSp>
          <p:nvCxnSpPr>
            <p:cNvPr id="470" name="Google Shape;470;p27"/>
            <p:cNvCxnSpPr/>
            <p:nvPr/>
          </p:nvCxnSpPr>
          <p:spPr>
            <a:xfrm rot="10800000">
              <a:off x="1391887" y="1364849"/>
              <a:ext cx="0" cy="4181400"/>
            </a:xfrm>
            <a:prstGeom prst="straightConnector1">
              <a:avLst/>
            </a:prstGeom>
            <a:noFill/>
            <a:ln cap="rnd" cmpd="sng" w="25400">
              <a:solidFill>
                <a:schemeClr val="accent5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471" name="Google Shape;471;p27"/>
          <p:cNvGrpSpPr/>
          <p:nvPr/>
        </p:nvGrpSpPr>
        <p:grpSpPr>
          <a:xfrm>
            <a:off x="1784050" y="4299236"/>
            <a:ext cx="6032785" cy="270496"/>
            <a:chOff x="1391892" y="5546248"/>
            <a:chExt cx="8525700" cy="382272"/>
          </a:xfrm>
        </p:grpSpPr>
        <p:grpSp>
          <p:nvGrpSpPr>
            <p:cNvPr id="472" name="Google Shape;472;p27"/>
            <p:cNvGrpSpPr/>
            <p:nvPr/>
          </p:nvGrpSpPr>
          <p:grpSpPr>
            <a:xfrm>
              <a:off x="1413503" y="5667393"/>
              <a:ext cx="8281191" cy="261128"/>
              <a:chOff x="387819" y="4519330"/>
              <a:chExt cx="3346071" cy="229200"/>
            </a:xfrm>
          </p:grpSpPr>
          <p:sp>
            <p:nvSpPr>
              <p:cNvPr id="473" name="Google Shape;473;p27"/>
              <p:cNvSpPr txBox="1"/>
              <p:nvPr/>
            </p:nvSpPr>
            <p:spPr>
              <a:xfrm>
                <a:off x="1001229" y="4519330"/>
                <a:ext cx="2119200" cy="22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200"/>
                  <a:buFont typeface="Noto Sans Symbols"/>
                  <a:buNone/>
                </a:pPr>
                <a:r>
                  <a:rPr b="1" i="0" lang="en" sz="12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Relative Satisfaction / Quality</a:t>
                </a:r>
                <a:endParaRPr/>
              </a:p>
            </p:txBody>
          </p:sp>
          <p:sp>
            <p:nvSpPr>
              <p:cNvPr id="474" name="Google Shape;474;p27"/>
              <p:cNvSpPr txBox="1"/>
              <p:nvPr/>
            </p:nvSpPr>
            <p:spPr>
              <a:xfrm>
                <a:off x="387819" y="4532836"/>
                <a:ext cx="613500" cy="1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000"/>
                  <a:buFont typeface="Noto Sans Symbols"/>
                  <a:buNone/>
                </a:pPr>
                <a:r>
                  <a:rPr b="1" i="0" lang="en" sz="10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</a:t>
                </a:r>
                <a:endParaRPr/>
              </a:p>
            </p:txBody>
          </p:sp>
          <p:sp>
            <p:nvSpPr>
              <p:cNvPr id="475" name="Google Shape;475;p27"/>
              <p:cNvSpPr txBox="1"/>
              <p:nvPr/>
            </p:nvSpPr>
            <p:spPr>
              <a:xfrm>
                <a:off x="3120390" y="4532836"/>
                <a:ext cx="613500" cy="1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000"/>
                  <a:buFont typeface="Noto Sans Symbols"/>
                  <a:buNone/>
                </a:pPr>
                <a:r>
                  <a:rPr b="1" i="0" lang="en" sz="10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HIGH</a:t>
                </a:r>
                <a:endParaRPr/>
              </a:p>
            </p:txBody>
          </p:sp>
        </p:grpSp>
        <p:cxnSp>
          <p:nvCxnSpPr>
            <p:cNvPr id="476" name="Google Shape;476;p27"/>
            <p:cNvCxnSpPr/>
            <p:nvPr/>
          </p:nvCxnSpPr>
          <p:spPr>
            <a:xfrm>
              <a:off x="1391892" y="5546248"/>
              <a:ext cx="8525700" cy="0"/>
            </a:xfrm>
            <a:prstGeom prst="straightConnector1">
              <a:avLst/>
            </a:prstGeom>
            <a:noFill/>
            <a:ln cap="rnd" cmpd="sng" w="25400">
              <a:solidFill>
                <a:schemeClr val="accent5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477" name="Google Shape;477;p27"/>
          <p:cNvSpPr txBox="1"/>
          <p:nvPr/>
        </p:nvSpPr>
        <p:spPr>
          <a:xfrm>
            <a:off x="3471223" y="1889714"/>
            <a:ext cx="795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Company 1</a:t>
            </a:r>
            <a:endParaRPr/>
          </a:p>
        </p:txBody>
      </p:sp>
      <p:sp>
        <p:nvSpPr>
          <p:cNvPr id="478" name="Google Shape;478;p27"/>
          <p:cNvSpPr/>
          <p:nvPr/>
        </p:nvSpPr>
        <p:spPr>
          <a:xfrm>
            <a:off x="3792749" y="2107493"/>
            <a:ext cx="152840" cy="1528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27"/>
          <p:cNvSpPr txBox="1"/>
          <p:nvPr/>
        </p:nvSpPr>
        <p:spPr>
          <a:xfrm>
            <a:off x="2041100" y="3121739"/>
            <a:ext cx="880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Company 2</a:t>
            </a:r>
            <a:endParaRPr/>
          </a:p>
        </p:txBody>
      </p:sp>
      <p:sp>
        <p:nvSpPr>
          <p:cNvPr id="480" name="Google Shape;480;p27"/>
          <p:cNvSpPr/>
          <p:nvPr/>
        </p:nvSpPr>
        <p:spPr>
          <a:xfrm>
            <a:off x="2404841" y="3339515"/>
            <a:ext cx="152840" cy="1528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27"/>
          <p:cNvSpPr txBox="1"/>
          <p:nvPr/>
        </p:nvSpPr>
        <p:spPr>
          <a:xfrm>
            <a:off x="6274738" y="2423914"/>
            <a:ext cx="837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Company 3</a:t>
            </a:r>
            <a:endParaRPr/>
          </a:p>
        </p:txBody>
      </p:sp>
      <p:sp>
        <p:nvSpPr>
          <p:cNvPr id="482" name="Google Shape;482;p27"/>
          <p:cNvSpPr/>
          <p:nvPr/>
        </p:nvSpPr>
        <p:spPr>
          <a:xfrm>
            <a:off x="6617262" y="2641683"/>
            <a:ext cx="152840" cy="1528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27"/>
          <p:cNvSpPr txBox="1"/>
          <p:nvPr/>
        </p:nvSpPr>
        <p:spPr>
          <a:xfrm>
            <a:off x="4804941" y="3569414"/>
            <a:ext cx="880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Company 4</a:t>
            </a:r>
            <a:endParaRPr/>
          </a:p>
        </p:txBody>
      </p:sp>
      <p:sp>
        <p:nvSpPr>
          <p:cNvPr id="484" name="Google Shape;484;p27"/>
          <p:cNvSpPr/>
          <p:nvPr/>
        </p:nvSpPr>
        <p:spPr>
          <a:xfrm>
            <a:off x="5168680" y="3787192"/>
            <a:ext cx="152840" cy="152837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85" name="Google Shape;485;p27"/>
          <p:cNvGrpSpPr/>
          <p:nvPr/>
        </p:nvGrpSpPr>
        <p:grpSpPr>
          <a:xfrm>
            <a:off x="1792057" y="1509417"/>
            <a:ext cx="5899049" cy="2779807"/>
            <a:chOff x="1403207" y="1603598"/>
            <a:chExt cx="8336700" cy="3928500"/>
          </a:xfrm>
        </p:grpSpPr>
        <p:cxnSp>
          <p:nvCxnSpPr>
            <p:cNvPr id="486" name="Google Shape;486;p27"/>
            <p:cNvCxnSpPr/>
            <p:nvPr/>
          </p:nvCxnSpPr>
          <p:spPr>
            <a:xfrm flipH="1" rot="10800000">
              <a:off x="1403207" y="1603598"/>
              <a:ext cx="8336700" cy="3928500"/>
            </a:xfrm>
            <a:prstGeom prst="straightConnector1">
              <a:avLst/>
            </a:pr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grpSp>
          <p:nvGrpSpPr>
            <p:cNvPr id="487" name="Google Shape;487;p27"/>
            <p:cNvGrpSpPr/>
            <p:nvPr/>
          </p:nvGrpSpPr>
          <p:grpSpPr>
            <a:xfrm rot="-1516691">
              <a:off x="4405226" y="3291542"/>
              <a:ext cx="2280094" cy="565941"/>
              <a:chOff x="8221147" y="1150142"/>
              <a:chExt cx="2420764" cy="705217"/>
            </a:xfrm>
          </p:grpSpPr>
          <p:sp>
            <p:nvSpPr>
              <p:cNvPr id="488" name="Google Shape;488;p27"/>
              <p:cNvSpPr/>
              <p:nvPr/>
            </p:nvSpPr>
            <p:spPr>
              <a:xfrm>
                <a:off x="8270163" y="1150142"/>
                <a:ext cx="2371748" cy="705217"/>
              </a:xfrm>
              <a:custGeom>
                <a:rect b="b" l="l" r="r" t="t"/>
                <a:pathLst>
                  <a:path extrusionOk="0" h="21596" w="21579">
                    <a:moveTo>
                      <a:pt x="18627" y="787"/>
                    </a:moveTo>
                    <a:lnTo>
                      <a:pt x="21456" y="9976"/>
                    </a:lnTo>
                    <a:cubicBezTo>
                      <a:pt x="21534" y="10197"/>
                      <a:pt x="21576" y="10454"/>
                      <a:pt x="21579" y="10717"/>
                    </a:cubicBezTo>
                    <a:cubicBezTo>
                      <a:pt x="21582" y="11009"/>
                      <a:pt x="21537" y="11296"/>
                      <a:pt x="21449" y="11537"/>
                    </a:cubicBezTo>
                    <a:lnTo>
                      <a:pt x="18570" y="20952"/>
                    </a:lnTo>
                    <a:cubicBezTo>
                      <a:pt x="18519" y="21114"/>
                      <a:pt x="18450" y="21254"/>
                      <a:pt x="18367" y="21362"/>
                    </a:cubicBezTo>
                    <a:cubicBezTo>
                      <a:pt x="18270" y="21490"/>
                      <a:pt x="18157" y="21571"/>
                      <a:pt x="18039" y="21596"/>
                    </a:cubicBezTo>
                    <a:lnTo>
                      <a:pt x="559" y="21594"/>
                    </a:lnTo>
                    <a:cubicBezTo>
                      <a:pt x="413" y="21583"/>
                      <a:pt x="274" y="21468"/>
                      <a:pt x="173" y="21272"/>
                    </a:cubicBezTo>
                    <a:cubicBezTo>
                      <a:pt x="67" y="21068"/>
                      <a:pt x="9" y="20793"/>
                      <a:pt x="13" y="20509"/>
                    </a:cubicBezTo>
                    <a:lnTo>
                      <a:pt x="5" y="1169"/>
                    </a:lnTo>
                    <a:cubicBezTo>
                      <a:pt x="-18" y="850"/>
                      <a:pt x="40" y="528"/>
                      <a:pt x="162" y="300"/>
                    </a:cubicBezTo>
                    <a:cubicBezTo>
                      <a:pt x="266" y="104"/>
                      <a:pt x="409" y="-4"/>
                      <a:pt x="557" y="0"/>
                    </a:cubicBezTo>
                    <a:lnTo>
                      <a:pt x="17973" y="23"/>
                    </a:lnTo>
                    <a:cubicBezTo>
                      <a:pt x="18104" y="7"/>
                      <a:pt x="18235" y="65"/>
                      <a:pt x="18349" y="189"/>
                    </a:cubicBezTo>
                    <a:cubicBezTo>
                      <a:pt x="18474" y="326"/>
                      <a:pt x="18572" y="536"/>
                      <a:pt x="18627" y="7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Helvetica Neue"/>
                  <a:buNone/>
                </a:pPr>
                <a:r>
                  <a:t/>
                </a:r>
                <a:endParaRPr b="0" i="0" sz="13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89" name="Google Shape;489;p27"/>
              <p:cNvSpPr txBox="1"/>
              <p:nvPr/>
            </p:nvSpPr>
            <p:spPr>
              <a:xfrm>
                <a:off x="8221147" y="1277649"/>
                <a:ext cx="2350800" cy="46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5400" lIns="25400" spcFirstLastPara="1" rIns="25400" wrap="square" tIns="254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Poppins"/>
                  <a:buNone/>
                </a:pPr>
                <a:r>
                  <a:rPr lang="en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Fair-Value Line</a:t>
                </a:r>
                <a:endParaRPr b="0" i="0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Competitive positioning map</a:t>
            </a:r>
            <a:endParaRPr sz="2400"/>
          </a:p>
        </p:txBody>
      </p:sp>
      <p:sp>
        <p:nvSpPr>
          <p:cNvPr id="495" name="Google Shape;495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28"/>
          <p:cNvSpPr txBox="1"/>
          <p:nvPr/>
        </p:nvSpPr>
        <p:spPr>
          <a:xfrm>
            <a:off x="4018390" y="1432351"/>
            <a:ext cx="110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Value A</a:t>
            </a:r>
            <a:endParaRPr/>
          </a:p>
        </p:txBody>
      </p:sp>
      <p:sp>
        <p:nvSpPr>
          <p:cNvPr id="497" name="Google Shape;497;p28"/>
          <p:cNvSpPr txBox="1"/>
          <p:nvPr/>
        </p:nvSpPr>
        <p:spPr>
          <a:xfrm>
            <a:off x="4018390" y="4447822"/>
            <a:ext cx="110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Value C</a:t>
            </a:r>
            <a:endParaRPr/>
          </a:p>
        </p:txBody>
      </p:sp>
      <p:sp>
        <p:nvSpPr>
          <p:cNvPr id="498" name="Google Shape;498;p28"/>
          <p:cNvSpPr/>
          <p:nvPr/>
        </p:nvSpPr>
        <p:spPr>
          <a:xfrm>
            <a:off x="1589964" y="1749439"/>
            <a:ext cx="2922300" cy="1213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28"/>
          <p:cNvSpPr/>
          <p:nvPr/>
        </p:nvSpPr>
        <p:spPr>
          <a:xfrm>
            <a:off x="1589964" y="3073578"/>
            <a:ext cx="2922300" cy="1213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28"/>
          <p:cNvSpPr/>
          <p:nvPr/>
        </p:nvSpPr>
        <p:spPr>
          <a:xfrm>
            <a:off x="4630968" y="1749439"/>
            <a:ext cx="2922300" cy="1213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28"/>
          <p:cNvSpPr/>
          <p:nvPr/>
        </p:nvSpPr>
        <p:spPr>
          <a:xfrm>
            <a:off x="4630967" y="3073577"/>
            <a:ext cx="2922300" cy="1213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8"/>
          <p:cNvSpPr txBox="1"/>
          <p:nvPr/>
        </p:nvSpPr>
        <p:spPr>
          <a:xfrm rot="-5400000">
            <a:off x="811036" y="2894855"/>
            <a:ext cx="108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Value D</a:t>
            </a:r>
            <a:endParaRPr/>
          </a:p>
        </p:txBody>
      </p:sp>
      <p:sp>
        <p:nvSpPr>
          <p:cNvPr id="503" name="Google Shape;503;p28"/>
          <p:cNvSpPr txBox="1"/>
          <p:nvPr/>
        </p:nvSpPr>
        <p:spPr>
          <a:xfrm rot="5400000">
            <a:off x="7244261" y="2894890"/>
            <a:ext cx="108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Value B</a:t>
            </a:r>
            <a:endParaRPr/>
          </a:p>
        </p:txBody>
      </p:sp>
      <p:sp>
        <p:nvSpPr>
          <p:cNvPr id="504" name="Google Shape;504;p28"/>
          <p:cNvSpPr txBox="1"/>
          <p:nvPr/>
        </p:nvSpPr>
        <p:spPr>
          <a:xfrm>
            <a:off x="3268396" y="1940665"/>
            <a:ext cx="920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1</a:t>
            </a:r>
            <a:endParaRPr/>
          </a:p>
        </p:txBody>
      </p:sp>
      <p:sp>
        <p:nvSpPr>
          <p:cNvPr id="505" name="Google Shape;505;p28"/>
          <p:cNvSpPr/>
          <p:nvPr/>
        </p:nvSpPr>
        <p:spPr>
          <a:xfrm>
            <a:off x="3652679" y="2163008"/>
            <a:ext cx="151864" cy="1493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8"/>
          <p:cNvSpPr txBox="1"/>
          <p:nvPr/>
        </p:nvSpPr>
        <p:spPr>
          <a:xfrm>
            <a:off x="2056738" y="3580650"/>
            <a:ext cx="9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2</a:t>
            </a:r>
            <a:endParaRPr/>
          </a:p>
        </p:txBody>
      </p:sp>
      <p:sp>
        <p:nvSpPr>
          <p:cNvPr id="507" name="Google Shape;507;p28"/>
          <p:cNvSpPr/>
          <p:nvPr/>
        </p:nvSpPr>
        <p:spPr>
          <a:xfrm>
            <a:off x="2468009" y="3802995"/>
            <a:ext cx="151864" cy="14939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5515990" y="1942717"/>
            <a:ext cx="1062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3</a:t>
            </a:r>
            <a:endParaRPr/>
          </a:p>
        </p:txBody>
      </p:sp>
      <p:sp>
        <p:nvSpPr>
          <p:cNvPr id="509" name="Google Shape;509;p28"/>
          <p:cNvSpPr/>
          <p:nvPr/>
        </p:nvSpPr>
        <p:spPr>
          <a:xfrm>
            <a:off x="5971247" y="2165060"/>
            <a:ext cx="151864" cy="149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28"/>
          <p:cNvSpPr txBox="1"/>
          <p:nvPr/>
        </p:nvSpPr>
        <p:spPr>
          <a:xfrm>
            <a:off x="4769575" y="3655304"/>
            <a:ext cx="9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4</a:t>
            </a:r>
            <a:endParaRPr/>
          </a:p>
        </p:txBody>
      </p:sp>
      <p:sp>
        <p:nvSpPr>
          <p:cNvPr id="511" name="Google Shape;511;p28"/>
          <p:cNvSpPr/>
          <p:nvPr/>
        </p:nvSpPr>
        <p:spPr>
          <a:xfrm>
            <a:off x="5180913" y="3877647"/>
            <a:ext cx="151864" cy="149399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28"/>
          <p:cNvSpPr txBox="1"/>
          <p:nvPr/>
        </p:nvSpPr>
        <p:spPr>
          <a:xfrm>
            <a:off x="3377568" y="3315403"/>
            <a:ext cx="9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Competitor 5</a:t>
            </a:r>
            <a:endParaRPr/>
          </a:p>
        </p:txBody>
      </p:sp>
      <p:sp>
        <p:nvSpPr>
          <p:cNvPr id="513" name="Google Shape;513;p28"/>
          <p:cNvSpPr/>
          <p:nvPr/>
        </p:nvSpPr>
        <p:spPr>
          <a:xfrm>
            <a:off x="3788907" y="3537746"/>
            <a:ext cx="151864" cy="149399"/>
          </a:xfrm>
          <a:prstGeom prst="ellipse">
            <a:avLst/>
          </a:prstGeom>
          <a:solidFill>
            <a:srgbClr val="BFBFBF">
              <a:alpha val="211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28"/>
          <p:cNvSpPr txBox="1"/>
          <p:nvPr/>
        </p:nvSpPr>
        <p:spPr>
          <a:xfrm>
            <a:off x="5012775" y="2544100"/>
            <a:ext cx="1181346" cy="169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100"/>
              <a:buFont typeface="Noto Sans Symbols"/>
              <a:buNone/>
            </a:pPr>
            <a:r>
              <a:rPr b="1" lang="en" sz="1100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Our Company</a:t>
            </a:r>
            <a:endParaRPr b="1"/>
          </a:p>
        </p:txBody>
      </p:sp>
      <p:sp>
        <p:nvSpPr>
          <p:cNvPr id="515" name="Google Shape;515;p28"/>
          <p:cNvSpPr/>
          <p:nvPr/>
        </p:nvSpPr>
        <p:spPr>
          <a:xfrm>
            <a:off x="4805659" y="2566181"/>
            <a:ext cx="151800" cy="149400"/>
          </a:xfrm>
          <a:prstGeom prst="ellipse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Value proposition message flow</a:t>
            </a:r>
            <a:endParaRPr sz="2400"/>
          </a:p>
        </p:txBody>
      </p:sp>
      <p:sp>
        <p:nvSpPr>
          <p:cNvPr id="521" name="Google Shape;521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2" name="Google Shape;522;p29"/>
          <p:cNvSpPr/>
          <p:nvPr/>
        </p:nvSpPr>
        <p:spPr>
          <a:xfrm>
            <a:off x="413650" y="3173375"/>
            <a:ext cx="7888200" cy="1675200"/>
          </a:xfrm>
          <a:prstGeom prst="roundRect">
            <a:avLst>
              <a:gd fmla="val 8785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29"/>
          <p:cNvSpPr/>
          <p:nvPr/>
        </p:nvSpPr>
        <p:spPr>
          <a:xfrm>
            <a:off x="3651693" y="1608825"/>
            <a:ext cx="1580072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29"/>
          <p:cNvSpPr/>
          <p:nvPr/>
        </p:nvSpPr>
        <p:spPr>
          <a:xfrm>
            <a:off x="5066526" y="1608825"/>
            <a:ext cx="1580072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5" name="Google Shape;525;p29"/>
          <p:cNvSpPr/>
          <p:nvPr/>
        </p:nvSpPr>
        <p:spPr>
          <a:xfrm>
            <a:off x="2231040" y="1608825"/>
            <a:ext cx="1580072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6" name="Google Shape;526;p29"/>
          <p:cNvSpPr/>
          <p:nvPr/>
        </p:nvSpPr>
        <p:spPr>
          <a:xfrm>
            <a:off x="815325" y="1608825"/>
            <a:ext cx="1580068" cy="297323"/>
          </a:xfrm>
          <a:custGeom>
            <a:rect b="b" l="l" r="r" t="t"/>
            <a:pathLst>
              <a:path extrusionOk="0" h="21596" w="21579">
                <a:moveTo>
                  <a:pt x="18627" y="787"/>
                </a:moveTo>
                <a:lnTo>
                  <a:pt x="21456" y="9976"/>
                </a:lnTo>
                <a:cubicBezTo>
                  <a:pt x="21534" y="10197"/>
                  <a:pt x="21576" y="10454"/>
                  <a:pt x="21579" y="10717"/>
                </a:cubicBezTo>
                <a:cubicBezTo>
                  <a:pt x="21582" y="11009"/>
                  <a:pt x="21537" y="11296"/>
                  <a:pt x="21449" y="11537"/>
                </a:cubicBezTo>
                <a:lnTo>
                  <a:pt x="18570" y="20952"/>
                </a:lnTo>
                <a:cubicBezTo>
                  <a:pt x="18519" y="21114"/>
                  <a:pt x="18450" y="21254"/>
                  <a:pt x="18367" y="21362"/>
                </a:cubicBezTo>
                <a:cubicBezTo>
                  <a:pt x="18270" y="21490"/>
                  <a:pt x="18157" y="21571"/>
                  <a:pt x="18039" y="21596"/>
                </a:cubicBezTo>
                <a:lnTo>
                  <a:pt x="559" y="21594"/>
                </a:lnTo>
                <a:cubicBezTo>
                  <a:pt x="413" y="21583"/>
                  <a:pt x="274" y="21468"/>
                  <a:pt x="173" y="21272"/>
                </a:cubicBezTo>
                <a:cubicBezTo>
                  <a:pt x="67" y="21068"/>
                  <a:pt x="9" y="20793"/>
                  <a:pt x="13" y="20509"/>
                </a:cubicBezTo>
                <a:lnTo>
                  <a:pt x="5" y="1169"/>
                </a:lnTo>
                <a:cubicBezTo>
                  <a:pt x="-18" y="850"/>
                  <a:pt x="40" y="528"/>
                  <a:pt x="162" y="300"/>
                </a:cubicBezTo>
                <a:cubicBezTo>
                  <a:pt x="266" y="104"/>
                  <a:pt x="409" y="-4"/>
                  <a:pt x="557" y="0"/>
                </a:cubicBezTo>
                <a:lnTo>
                  <a:pt x="17973" y="23"/>
                </a:lnTo>
                <a:cubicBezTo>
                  <a:pt x="18104" y="7"/>
                  <a:pt x="18235" y="65"/>
                  <a:pt x="18349" y="189"/>
                </a:cubicBezTo>
                <a:cubicBezTo>
                  <a:pt x="18474" y="326"/>
                  <a:pt x="18572" y="536"/>
                  <a:pt x="18627" y="787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29"/>
          <p:cNvSpPr/>
          <p:nvPr/>
        </p:nvSpPr>
        <p:spPr>
          <a:xfrm>
            <a:off x="6471387" y="1608825"/>
            <a:ext cx="1580072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246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29"/>
          <p:cNvSpPr/>
          <p:nvPr/>
        </p:nvSpPr>
        <p:spPr>
          <a:xfrm flipH="1">
            <a:off x="991460" y="1715555"/>
            <a:ext cx="10284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Drives</a:t>
            </a:r>
            <a:endParaRPr b="1" sz="1300"/>
          </a:p>
        </p:txBody>
      </p:sp>
      <p:sp>
        <p:nvSpPr>
          <p:cNvPr id="529" name="Google Shape;529;p29"/>
          <p:cNvSpPr/>
          <p:nvPr/>
        </p:nvSpPr>
        <p:spPr>
          <a:xfrm flipH="1">
            <a:off x="2390591" y="1715555"/>
            <a:ext cx="11856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Goals</a:t>
            </a:r>
            <a:endParaRPr b="1" sz="1300"/>
          </a:p>
        </p:txBody>
      </p:sp>
      <p:sp>
        <p:nvSpPr>
          <p:cNvPr id="530" name="Google Shape;530;p29"/>
          <p:cNvSpPr/>
          <p:nvPr/>
        </p:nvSpPr>
        <p:spPr>
          <a:xfrm flipH="1">
            <a:off x="3892144" y="1715555"/>
            <a:ext cx="11856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Problems</a:t>
            </a:r>
            <a:endParaRPr b="1" sz="1300"/>
          </a:p>
        </p:txBody>
      </p:sp>
      <p:sp>
        <p:nvSpPr>
          <p:cNvPr id="531" name="Google Shape;531;p29"/>
          <p:cNvSpPr/>
          <p:nvPr/>
        </p:nvSpPr>
        <p:spPr>
          <a:xfrm flipH="1">
            <a:off x="5285656" y="1715555"/>
            <a:ext cx="11856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Value</a:t>
            </a:r>
            <a:endParaRPr b="1" sz="1300"/>
          </a:p>
        </p:txBody>
      </p:sp>
      <p:sp>
        <p:nvSpPr>
          <p:cNvPr id="532" name="Google Shape;532;p29"/>
          <p:cNvSpPr/>
          <p:nvPr/>
        </p:nvSpPr>
        <p:spPr>
          <a:xfrm flipH="1">
            <a:off x="6754159" y="1715555"/>
            <a:ext cx="11856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Proof</a:t>
            </a:r>
            <a:endParaRPr b="1" sz="1300"/>
          </a:p>
        </p:txBody>
      </p:sp>
      <p:sp>
        <p:nvSpPr>
          <p:cNvPr id="533" name="Google Shape;533;p29"/>
          <p:cNvSpPr/>
          <p:nvPr/>
        </p:nvSpPr>
        <p:spPr>
          <a:xfrm>
            <a:off x="808976" y="1986757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Internal or external drives influencing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customer’s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overriding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objectives.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29"/>
          <p:cNvSpPr/>
          <p:nvPr/>
        </p:nvSpPr>
        <p:spPr>
          <a:xfrm>
            <a:off x="2237435" y="1986756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Customer’s goals in light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 these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internal or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external drives.</a:t>
            </a:r>
            <a:endParaRPr sz="800"/>
          </a:p>
        </p:txBody>
      </p:sp>
      <p:sp>
        <p:nvSpPr>
          <p:cNvPr id="535" name="Google Shape;535;p29"/>
          <p:cNvSpPr/>
          <p:nvPr/>
        </p:nvSpPr>
        <p:spPr>
          <a:xfrm>
            <a:off x="3664413" y="1986756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Obstacles that are preventing them to</a:t>
            </a:r>
            <a:b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achieve their goals.</a:t>
            </a:r>
            <a:endParaRPr sz="800"/>
          </a:p>
        </p:txBody>
      </p:sp>
      <p:sp>
        <p:nvSpPr>
          <p:cNvPr id="536" name="Google Shape;536;p29"/>
          <p:cNvSpPr/>
          <p:nvPr/>
        </p:nvSpPr>
        <p:spPr>
          <a:xfrm>
            <a:off x="5092260" y="1986755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Tangible or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intangible benefits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they see if you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them eliminate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these obstacles.</a:t>
            </a:r>
            <a:endParaRPr sz="800"/>
          </a:p>
        </p:txBody>
      </p:sp>
      <p:sp>
        <p:nvSpPr>
          <p:cNvPr id="537" name="Google Shape;537;p29"/>
          <p:cNvSpPr/>
          <p:nvPr/>
        </p:nvSpPr>
        <p:spPr>
          <a:xfrm>
            <a:off x="6519238" y="1986754"/>
            <a:ext cx="1366742" cy="916195"/>
          </a:xfrm>
          <a:prstGeom prst="roundRect">
            <a:avLst>
              <a:gd fmla="val 1090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Similar problem solved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other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customers.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Concrete</a:t>
            </a: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benefits/ROL</a:t>
            </a:r>
            <a:endParaRPr sz="1300"/>
          </a:p>
        </p:txBody>
      </p:sp>
      <p:sp>
        <p:nvSpPr>
          <p:cNvPr id="538" name="Google Shape;538;p29"/>
          <p:cNvSpPr/>
          <p:nvPr/>
        </p:nvSpPr>
        <p:spPr>
          <a:xfrm flipH="1">
            <a:off x="3482169" y="3374700"/>
            <a:ext cx="1577214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29"/>
          <p:cNvSpPr/>
          <p:nvPr/>
        </p:nvSpPr>
        <p:spPr>
          <a:xfrm flipH="1">
            <a:off x="2069893" y="3374700"/>
            <a:ext cx="1577214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0" name="Google Shape;540;p29"/>
          <p:cNvSpPr/>
          <p:nvPr/>
        </p:nvSpPr>
        <p:spPr>
          <a:xfrm flipH="1">
            <a:off x="4900254" y="3374700"/>
            <a:ext cx="1577214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29"/>
          <p:cNvSpPr/>
          <p:nvPr/>
        </p:nvSpPr>
        <p:spPr>
          <a:xfrm flipH="1">
            <a:off x="6313416" y="3374700"/>
            <a:ext cx="1577209" cy="297323"/>
          </a:xfrm>
          <a:custGeom>
            <a:rect b="b" l="l" r="r" t="t"/>
            <a:pathLst>
              <a:path extrusionOk="0" h="21596" w="21579">
                <a:moveTo>
                  <a:pt x="18627" y="787"/>
                </a:moveTo>
                <a:lnTo>
                  <a:pt x="21456" y="9976"/>
                </a:lnTo>
                <a:cubicBezTo>
                  <a:pt x="21534" y="10197"/>
                  <a:pt x="21576" y="10454"/>
                  <a:pt x="21579" y="10717"/>
                </a:cubicBezTo>
                <a:cubicBezTo>
                  <a:pt x="21582" y="11009"/>
                  <a:pt x="21537" y="11296"/>
                  <a:pt x="21449" y="11537"/>
                </a:cubicBezTo>
                <a:lnTo>
                  <a:pt x="18570" y="20952"/>
                </a:lnTo>
                <a:cubicBezTo>
                  <a:pt x="18519" y="21114"/>
                  <a:pt x="18450" y="21254"/>
                  <a:pt x="18367" y="21362"/>
                </a:cubicBezTo>
                <a:cubicBezTo>
                  <a:pt x="18270" y="21490"/>
                  <a:pt x="18157" y="21571"/>
                  <a:pt x="18039" y="21596"/>
                </a:cubicBezTo>
                <a:lnTo>
                  <a:pt x="559" y="21594"/>
                </a:lnTo>
                <a:cubicBezTo>
                  <a:pt x="413" y="21583"/>
                  <a:pt x="274" y="21468"/>
                  <a:pt x="173" y="21272"/>
                </a:cubicBezTo>
                <a:cubicBezTo>
                  <a:pt x="67" y="21068"/>
                  <a:pt x="9" y="20793"/>
                  <a:pt x="13" y="20509"/>
                </a:cubicBezTo>
                <a:lnTo>
                  <a:pt x="5" y="1169"/>
                </a:lnTo>
                <a:cubicBezTo>
                  <a:pt x="-18" y="850"/>
                  <a:pt x="40" y="528"/>
                  <a:pt x="162" y="300"/>
                </a:cubicBezTo>
                <a:cubicBezTo>
                  <a:pt x="266" y="104"/>
                  <a:pt x="409" y="-4"/>
                  <a:pt x="557" y="0"/>
                </a:cubicBezTo>
                <a:lnTo>
                  <a:pt x="17973" y="23"/>
                </a:lnTo>
                <a:cubicBezTo>
                  <a:pt x="18104" y="7"/>
                  <a:pt x="18235" y="65"/>
                  <a:pt x="18349" y="189"/>
                </a:cubicBezTo>
                <a:cubicBezTo>
                  <a:pt x="18474" y="326"/>
                  <a:pt x="18572" y="536"/>
                  <a:pt x="18627" y="787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667570" y="3374700"/>
            <a:ext cx="1577214" cy="297278"/>
          </a:xfrm>
          <a:custGeom>
            <a:rect b="b" l="l" r="r" t="t"/>
            <a:pathLst>
              <a:path extrusionOk="0" h="21581" w="21568">
                <a:moveTo>
                  <a:pt x="544" y="0"/>
                </a:moveTo>
                <a:cubicBezTo>
                  <a:pt x="355" y="-1"/>
                  <a:pt x="182" y="191"/>
                  <a:pt x="96" y="498"/>
                </a:cubicBezTo>
                <a:cubicBezTo>
                  <a:pt x="23" y="755"/>
                  <a:pt x="21" y="1060"/>
                  <a:pt x="91" y="1319"/>
                </a:cubicBezTo>
                <a:lnTo>
                  <a:pt x="2813" y="10054"/>
                </a:lnTo>
                <a:cubicBezTo>
                  <a:pt x="2879" y="10247"/>
                  <a:pt x="2916" y="10467"/>
                  <a:pt x="2921" y="10695"/>
                </a:cubicBezTo>
                <a:cubicBezTo>
                  <a:pt x="2926" y="10909"/>
                  <a:pt x="2903" y="11122"/>
                  <a:pt x="2853" y="11316"/>
                </a:cubicBezTo>
                <a:lnTo>
                  <a:pt x="75" y="20080"/>
                </a:lnTo>
                <a:cubicBezTo>
                  <a:pt x="-15" y="20360"/>
                  <a:pt x="-24" y="20702"/>
                  <a:pt x="50" y="20997"/>
                </a:cubicBezTo>
                <a:cubicBezTo>
                  <a:pt x="144" y="21368"/>
                  <a:pt x="351" y="21599"/>
                  <a:pt x="575" y="21580"/>
                </a:cubicBezTo>
                <a:lnTo>
                  <a:pt x="17849" y="21543"/>
                </a:lnTo>
                <a:cubicBezTo>
                  <a:pt x="17987" y="21565"/>
                  <a:pt x="18126" y="21516"/>
                  <a:pt x="18249" y="21402"/>
                </a:cubicBezTo>
                <a:cubicBezTo>
                  <a:pt x="18375" y="21284"/>
                  <a:pt x="18481" y="21102"/>
                  <a:pt x="18552" y="20878"/>
                </a:cubicBezTo>
                <a:lnTo>
                  <a:pt x="21481" y="11439"/>
                </a:lnTo>
                <a:cubicBezTo>
                  <a:pt x="21547" y="11218"/>
                  <a:pt x="21576" y="10968"/>
                  <a:pt x="21567" y="10717"/>
                </a:cubicBezTo>
                <a:cubicBezTo>
                  <a:pt x="21557" y="10455"/>
                  <a:pt x="21504" y="10204"/>
                  <a:pt x="21416" y="9996"/>
                </a:cubicBezTo>
                <a:lnTo>
                  <a:pt x="18574" y="709"/>
                </a:lnTo>
                <a:cubicBezTo>
                  <a:pt x="18516" y="476"/>
                  <a:pt x="18418" y="282"/>
                  <a:pt x="18296" y="157"/>
                </a:cubicBezTo>
                <a:cubicBezTo>
                  <a:pt x="18196" y="56"/>
                  <a:pt x="18084" y="4"/>
                  <a:pt x="17970" y="7"/>
                </a:cubicBezTo>
                <a:lnTo>
                  <a:pt x="54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246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29"/>
          <p:cNvSpPr/>
          <p:nvPr/>
        </p:nvSpPr>
        <p:spPr>
          <a:xfrm>
            <a:off x="6704522" y="3481425"/>
            <a:ext cx="10263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How</a:t>
            </a:r>
            <a:endParaRPr b="1" sz="1300">
              <a:solidFill>
                <a:schemeClr val="accent6"/>
              </a:solidFill>
            </a:endParaRPr>
          </a:p>
        </p:txBody>
      </p:sp>
      <p:sp>
        <p:nvSpPr>
          <p:cNvPr id="544" name="Google Shape;544;p29"/>
          <p:cNvSpPr/>
          <p:nvPr/>
        </p:nvSpPr>
        <p:spPr>
          <a:xfrm>
            <a:off x="5172554" y="3481425"/>
            <a:ext cx="11835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USP</a:t>
            </a:r>
            <a:endParaRPr b="1" sz="1300">
              <a:solidFill>
                <a:schemeClr val="accent6"/>
              </a:solidFill>
            </a:endParaRPr>
          </a:p>
        </p:txBody>
      </p:sp>
      <p:sp>
        <p:nvSpPr>
          <p:cNvPr id="545" name="Google Shape;545;p29"/>
          <p:cNvSpPr/>
          <p:nvPr/>
        </p:nvSpPr>
        <p:spPr>
          <a:xfrm>
            <a:off x="3681893" y="3481425"/>
            <a:ext cx="11835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Competition</a:t>
            </a:r>
            <a:endParaRPr b="1" sz="1300">
              <a:solidFill>
                <a:schemeClr val="accent6"/>
              </a:solidFill>
            </a:endParaRPr>
          </a:p>
        </p:txBody>
      </p:sp>
      <p:sp>
        <p:nvSpPr>
          <p:cNvPr id="546" name="Google Shape;546;p29"/>
          <p:cNvSpPr/>
          <p:nvPr/>
        </p:nvSpPr>
        <p:spPr>
          <a:xfrm>
            <a:off x="2271684" y="3481425"/>
            <a:ext cx="11835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Objection </a:t>
            </a:r>
            <a:endParaRPr b="1" sz="1300">
              <a:solidFill>
                <a:schemeClr val="accent6"/>
              </a:solidFill>
            </a:endParaRPr>
          </a:p>
        </p:txBody>
      </p:sp>
      <p:sp>
        <p:nvSpPr>
          <p:cNvPr id="547" name="Google Shape;547;p29"/>
          <p:cNvSpPr/>
          <p:nvPr/>
        </p:nvSpPr>
        <p:spPr>
          <a:xfrm>
            <a:off x="898146" y="3481425"/>
            <a:ext cx="1183500" cy="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1" lang="en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Response</a:t>
            </a:r>
            <a:endParaRPr b="1" sz="1300">
              <a:solidFill>
                <a:schemeClr val="accent6"/>
              </a:solidFill>
            </a:endParaRPr>
          </a:p>
        </p:txBody>
      </p:sp>
      <p:grpSp>
        <p:nvGrpSpPr>
          <p:cNvPr id="548" name="Google Shape;548;p29"/>
          <p:cNvGrpSpPr/>
          <p:nvPr/>
        </p:nvGrpSpPr>
        <p:grpSpPr>
          <a:xfrm>
            <a:off x="820874" y="3773744"/>
            <a:ext cx="7076319" cy="889416"/>
            <a:chOff x="1489780" y="5139996"/>
            <a:chExt cx="9224768" cy="821404"/>
          </a:xfrm>
        </p:grpSpPr>
        <p:sp>
          <p:nvSpPr>
            <p:cNvPr id="549" name="Google Shape;549;p29"/>
            <p:cNvSpPr/>
            <p:nvPr/>
          </p:nvSpPr>
          <p:spPr>
            <a:xfrm flipH="1">
              <a:off x="8933148" y="5140000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How your solution does help solve this problem &amp; deliver these benefits.</a:t>
              </a:r>
              <a:endParaRPr sz="800"/>
            </a:p>
          </p:txBody>
        </p:sp>
        <p:sp>
          <p:nvSpPr>
            <p:cNvPr id="550" name="Google Shape;550;p29"/>
            <p:cNvSpPr/>
            <p:nvPr/>
          </p:nvSpPr>
          <p:spPr>
            <a:xfrm flipH="1">
              <a:off x="7071141" y="5139999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Your unique selling proposition to solve</a:t>
              </a:r>
              <a:b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this problems.</a:t>
              </a:r>
              <a:endParaRPr sz="800"/>
            </a:p>
          </p:txBody>
        </p:sp>
        <p:sp>
          <p:nvSpPr>
            <p:cNvPr id="551" name="Google Shape;551;p29"/>
            <p:cNvSpPr/>
            <p:nvPr/>
          </p:nvSpPr>
          <p:spPr>
            <a:xfrm flipH="1">
              <a:off x="5211065" y="5139998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Your competitors approach inferior to</a:t>
              </a:r>
              <a:b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your approach.</a:t>
              </a:r>
              <a:endParaRPr sz="800"/>
            </a:p>
          </p:txBody>
        </p:sp>
        <p:sp>
          <p:nvSpPr>
            <p:cNvPr id="552" name="Google Shape;552;p29"/>
            <p:cNvSpPr/>
            <p:nvPr/>
          </p:nvSpPr>
          <p:spPr>
            <a:xfrm flipH="1">
              <a:off x="3349857" y="5139997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Questions &amp; objections that your customer</a:t>
              </a:r>
              <a:r>
                <a:rPr lang="en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could have about your claims.</a:t>
              </a:r>
              <a:endParaRPr sz="800"/>
            </a:p>
          </p:txBody>
        </p:sp>
        <p:sp>
          <p:nvSpPr>
            <p:cNvPr id="553" name="Google Shape;553;p29"/>
            <p:cNvSpPr/>
            <p:nvPr/>
          </p:nvSpPr>
          <p:spPr>
            <a:xfrm flipH="1">
              <a:off x="1489780" y="5139996"/>
              <a:ext cx="1781400" cy="821400"/>
            </a:xfrm>
            <a:prstGeom prst="roundRect">
              <a:avLst>
                <a:gd fmla="val 1090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144000" spcFirstLastPara="1" rIns="14400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Poppins"/>
                <a:buNone/>
              </a:pPr>
              <a:r>
                <a:rPr b="0" i="0" lang="en" sz="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Your response to those questions or objections.</a:t>
              </a:r>
              <a:endParaRPr sz="800"/>
            </a:p>
          </p:txBody>
        </p:sp>
      </p:grpSp>
      <p:sp>
        <p:nvSpPr>
          <p:cNvPr id="554" name="Google Shape;554;p29"/>
          <p:cNvSpPr txBox="1"/>
          <p:nvPr/>
        </p:nvSpPr>
        <p:spPr>
          <a:xfrm rot="-5400000">
            <a:off x="66921" y="2099063"/>
            <a:ext cx="113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Part 1</a:t>
            </a:r>
            <a:endParaRPr/>
          </a:p>
        </p:txBody>
      </p:sp>
      <p:sp>
        <p:nvSpPr>
          <p:cNvPr id="555" name="Google Shape;555;p29"/>
          <p:cNvSpPr txBox="1"/>
          <p:nvPr/>
        </p:nvSpPr>
        <p:spPr>
          <a:xfrm rot="5400000">
            <a:off x="7532670" y="3864766"/>
            <a:ext cx="113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 2</a:t>
            </a:r>
            <a:endParaRPr/>
          </a:p>
        </p:txBody>
      </p:sp>
      <p:grpSp>
        <p:nvGrpSpPr>
          <p:cNvPr id="556" name="Google Shape;556;p29"/>
          <p:cNvGrpSpPr/>
          <p:nvPr/>
        </p:nvGrpSpPr>
        <p:grpSpPr>
          <a:xfrm>
            <a:off x="8501872" y="2129713"/>
            <a:ext cx="148659" cy="1842502"/>
            <a:chOff x="11152095" y="2640092"/>
            <a:chExt cx="212400" cy="2507829"/>
          </a:xfrm>
        </p:grpSpPr>
        <p:cxnSp>
          <p:nvCxnSpPr>
            <p:cNvPr id="557" name="Google Shape;557;p29"/>
            <p:cNvCxnSpPr/>
            <p:nvPr/>
          </p:nvCxnSpPr>
          <p:spPr>
            <a:xfrm flipH="1" rot="-5400000">
              <a:off x="10056532" y="3945821"/>
              <a:ext cx="2403300" cy="900"/>
            </a:xfrm>
            <a:prstGeom prst="bentConnector3">
              <a:avLst>
                <a:gd fmla="val 50000" name="adj1"/>
              </a:avLst>
            </a:pr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558" name="Google Shape;558;p29"/>
            <p:cNvSpPr/>
            <p:nvPr/>
          </p:nvSpPr>
          <p:spPr>
            <a:xfrm>
              <a:off x="11152095" y="2640092"/>
              <a:ext cx="212400" cy="20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30"/>
          <p:cNvGrpSpPr/>
          <p:nvPr/>
        </p:nvGrpSpPr>
        <p:grpSpPr>
          <a:xfrm>
            <a:off x="352513" y="1263474"/>
            <a:ext cx="3662477" cy="2335717"/>
            <a:chOff x="507675" y="1657349"/>
            <a:chExt cx="3048000" cy="2289301"/>
          </a:xfrm>
        </p:grpSpPr>
        <p:sp>
          <p:nvSpPr>
            <p:cNvPr id="564" name="Google Shape;564;p30"/>
            <p:cNvSpPr/>
            <p:nvPr/>
          </p:nvSpPr>
          <p:spPr>
            <a:xfrm>
              <a:off x="507675" y="1657349"/>
              <a:ext cx="3048000" cy="1146000"/>
            </a:xfrm>
            <a:prstGeom prst="rect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507675" y="2800350"/>
              <a:ext cx="3048000" cy="1146300"/>
            </a:xfrm>
            <a:prstGeom prst="rect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66" name="Google Shape;566;p30"/>
          <p:cNvSpPr/>
          <p:nvPr/>
        </p:nvSpPr>
        <p:spPr>
          <a:xfrm rot="5400000">
            <a:off x="104504" y="1516046"/>
            <a:ext cx="2331000" cy="18351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8" name="Google Shape;568;p30"/>
          <p:cNvSpPr/>
          <p:nvPr/>
        </p:nvSpPr>
        <p:spPr>
          <a:xfrm>
            <a:off x="2217733" y="3702381"/>
            <a:ext cx="1796700" cy="905100"/>
          </a:xfrm>
          <a:prstGeom prst="roundRect">
            <a:avLst>
              <a:gd fmla="val 9770" name="adj"/>
            </a:avLst>
          </a:prstGeom>
          <a:solidFill>
            <a:srgbClr val="FFFFFF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Product: </a:t>
            </a:r>
            <a:br>
              <a:rPr b="0" i="0" lang="en" sz="12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1200" u="none" cap="none" strike="noStrike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69" name="Google Shape;569;p30"/>
          <p:cNvGrpSpPr/>
          <p:nvPr/>
        </p:nvGrpSpPr>
        <p:grpSpPr>
          <a:xfrm>
            <a:off x="352351" y="3702257"/>
            <a:ext cx="1796596" cy="905291"/>
            <a:chOff x="967492" y="4907723"/>
            <a:chExt cx="2287200" cy="1295308"/>
          </a:xfrm>
        </p:grpSpPr>
        <p:sp>
          <p:nvSpPr>
            <p:cNvPr id="570" name="Google Shape;570;p30"/>
            <p:cNvSpPr/>
            <p:nvPr/>
          </p:nvSpPr>
          <p:spPr>
            <a:xfrm>
              <a:off x="967492" y="4907723"/>
              <a:ext cx="2287200" cy="607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Poppins"/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  <a:t>Company: </a:t>
              </a:r>
              <a:br>
                <a:rPr b="0" i="0" lang="en" sz="1200" u="none" cap="none" strike="noStrike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endParaRPr b="0" i="0" sz="12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967492" y="5595231"/>
              <a:ext cx="2287200" cy="607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Poppins"/>
                <a:buNone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  <a:t>Ideal customer: </a:t>
              </a:r>
              <a:br>
                <a:rPr b="0" i="0" lang="en" sz="1200" u="none" cap="none" strike="noStrike">
                  <a:solidFill>
                    <a:schemeClr val="accent5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endParaRPr b="0" i="0" sz="12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72" name="Google Shape;572;p30"/>
          <p:cNvSpPr/>
          <p:nvPr/>
        </p:nvSpPr>
        <p:spPr>
          <a:xfrm>
            <a:off x="4748269" y="3702379"/>
            <a:ext cx="3661800" cy="905100"/>
          </a:xfrm>
          <a:prstGeom prst="roundRect">
            <a:avLst>
              <a:gd fmla="val 8546" name="adj"/>
            </a:avLst>
          </a:prstGeom>
          <a:solidFill>
            <a:srgbClr val="FFFFFF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Substitutes:</a:t>
            </a:r>
            <a:endParaRPr/>
          </a:p>
        </p:txBody>
      </p:sp>
      <p:grpSp>
        <p:nvGrpSpPr>
          <p:cNvPr id="573" name="Google Shape;573;p30"/>
          <p:cNvGrpSpPr/>
          <p:nvPr/>
        </p:nvGrpSpPr>
        <p:grpSpPr>
          <a:xfrm flipH="1">
            <a:off x="4747817" y="1263474"/>
            <a:ext cx="3662534" cy="2335766"/>
            <a:chOff x="507628" y="1646765"/>
            <a:chExt cx="3048047" cy="2154964"/>
          </a:xfrm>
        </p:grpSpPr>
        <p:grpSp>
          <p:nvGrpSpPr>
            <p:cNvPr id="574" name="Google Shape;574;p30"/>
            <p:cNvGrpSpPr/>
            <p:nvPr/>
          </p:nvGrpSpPr>
          <p:grpSpPr>
            <a:xfrm>
              <a:off x="507675" y="1646765"/>
              <a:ext cx="3048000" cy="2154919"/>
              <a:chOff x="507675" y="1657349"/>
              <a:chExt cx="3048000" cy="2289301"/>
            </a:xfrm>
          </p:grpSpPr>
          <p:sp>
            <p:nvSpPr>
              <p:cNvPr id="575" name="Google Shape;575;p30"/>
              <p:cNvSpPr/>
              <p:nvPr/>
            </p:nvSpPr>
            <p:spPr>
              <a:xfrm>
                <a:off x="507675" y="1657349"/>
                <a:ext cx="3048000" cy="1146000"/>
              </a:xfrm>
              <a:prstGeom prst="rect">
                <a:avLst/>
              </a:prstGeom>
              <a:solidFill>
                <a:schemeClr val="accent6"/>
              </a:solidFill>
              <a:ln cap="flat" cmpd="sng" w="2857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Helvetica Neue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507675" y="2800350"/>
                <a:ext cx="3048000" cy="1146300"/>
              </a:xfrm>
              <a:prstGeom prst="rect">
                <a:avLst/>
              </a:prstGeom>
              <a:solidFill>
                <a:schemeClr val="accent6"/>
              </a:solidFill>
              <a:ln cap="flat" cmpd="sng" w="2857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Helvetica Neue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577" name="Google Shape;577;p30"/>
            <p:cNvSpPr/>
            <p:nvPr/>
          </p:nvSpPr>
          <p:spPr>
            <a:xfrm rot="5400000">
              <a:off x="199678" y="1958979"/>
              <a:ext cx="2150700" cy="15348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 cap="flat" cmpd="sng" w="2857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78" name="Google Shape;578;p30"/>
          <p:cNvGrpSpPr/>
          <p:nvPr/>
        </p:nvGrpSpPr>
        <p:grpSpPr>
          <a:xfrm>
            <a:off x="2220723" y="1391588"/>
            <a:ext cx="1656825" cy="745618"/>
            <a:chOff x="3357139" y="1661452"/>
            <a:chExt cx="2281500" cy="1093922"/>
          </a:xfrm>
        </p:grpSpPr>
        <p:sp>
          <p:nvSpPr>
            <p:cNvPr id="579" name="Google Shape;579;p30"/>
            <p:cNvSpPr txBox="1"/>
            <p:nvPr/>
          </p:nvSpPr>
          <p:spPr>
            <a:xfrm>
              <a:off x="3919938" y="1661452"/>
              <a:ext cx="17187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Noto Sans Symbols"/>
                <a:buNone/>
              </a:pPr>
              <a:r>
                <a:rPr b="1" lang="en" sz="1200">
                  <a:latin typeface="Poppins"/>
                  <a:ea typeface="Poppins"/>
                  <a:cs typeface="Poppins"/>
                  <a:sym typeface="Poppins"/>
                </a:rPr>
                <a:t>Gain Creators</a:t>
              </a:r>
              <a:endParaRPr sz="1200"/>
            </a:p>
          </p:txBody>
        </p:sp>
        <p:sp>
          <p:nvSpPr>
            <p:cNvPr id="580" name="Google Shape;580;p30"/>
            <p:cNvSpPr txBox="1"/>
            <p:nvPr/>
          </p:nvSpPr>
          <p:spPr>
            <a:xfrm flipH="1">
              <a:off x="3357139" y="2084575"/>
              <a:ext cx="22815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oto Sans Symbols"/>
                <a:buNone/>
              </a:pPr>
              <a:r>
                <a:rPr b="0" i="0" lang="en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Describe how your products and services create customers gains</a:t>
              </a:r>
              <a:endParaRPr sz="900"/>
            </a:p>
          </p:txBody>
        </p:sp>
      </p:grpSp>
      <p:grpSp>
        <p:nvGrpSpPr>
          <p:cNvPr id="581" name="Google Shape;581;p30"/>
          <p:cNvGrpSpPr/>
          <p:nvPr/>
        </p:nvGrpSpPr>
        <p:grpSpPr>
          <a:xfrm>
            <a:off x="4881411" y="1492226"/>
            <a:ext cx="1551350" cy="745597"/>
            <a:chOff x="6870177" y="1655026"/>
            <a:chExt cx="1974984" cy="1097434"/>
          </a:xfrm>
        </p:grpSpPr>
        <p:sp>
          <p:nvSpPr>
            <p:cNvPr id="582" name="Google Shape;582;p30"/>
            <p:cNvSpPr txBox="1"/>
            <p:nvPr/>
          </p:nvSpPr>
          <p:spPr>
            <a:xfrm>
              <a:off x="6870177" y="1655026"/>
              <a:ext cx="15123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Noto Sans Symbols"/>
                <a:buNone/>
              </a:pPr>
              <a:r>
                <a:rPr b="1" lang="en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Gains</a:t>
              </a:r>
              <a:endParaRPr b="1"/>
            </a:p>
          </p:txBody>
        </p:sp>
        <p:sp>
          <p:nvSpPr>
            <p:cNvPr id="583" name="Google Shape;583;p30"/>
            <p:cNvSpPr txBox="1"/>
            <p:nvPr/>
          </p:nvSpPr>
          <p:spPr>
            <a:xfrm flipH="1">
              <a:off x="6870261" y="2004860"/>
              <a:ext cx="19749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Noto Sans Symbols"/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Benefits customers expect, desire, or would be surprised by.</a:t>
              </a:r>
              <a:endParaRPr/>
            </a:p>
          </p:txBody>
        </p:sp>
      </p:grpSp>
      <p:sp>
        <p:nvSpPr>
          <p:cNvPr id="584" name="Google Shape;584;p30"/>
          <p:cNvSpPr txBox="1"/>
          <p:nvPr/>
        </p:nvSpPr>
        <p:spPr>
          <a:xfrm>
            <a:off x="4881410" y="2627636"/>
            <a:ext cx="1188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Pains</a:t>
            </a:r>
            <a:endParaRPr b="1"/>
          </a:p>
        </p:txBody>
      </p:sp>
      <p:sp>
        <p:nvSpPr>
          <p:cNvPr id="585" name="Google Shape;585;p30"/>
          <p:cNvSpPr txBox="1"/>
          <p:nvPr/>
        </p:nvSpPr>
        <p:spPr>
          <a:xfrm flipH="1">
            <a:off x="4881435" y="2855914"/>
            <a:ext cx="1551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oto Sans Symbols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emotions, undesired costs, situations and risks </a:t>
            </a:r>
            <a:endParaRPr/>
          </a:p>
        </p:txBody>
      </p:sp>
      <p:cxnSp>
        <p:nvCxnSpPr>
          <p:cNvPr id="586" name="Google Shape;586;p30"/>
          <p:cNvCxnSpPr>
            <a:stCxn id="566" idx="0"/>
          </p:cNvCxnSpPr>
          <p:nvPr/>
        </p:nvCxnSpPr>
        <p:spPr>
          <a:xfrm flipH="1" rot="10800000">
            <a:off x="2187554" y="2431496"/>
            <a:ext cx="2194200" cy="2100"/>
          </a:xfrm>
          <a:prstGeom prst="straightConnector1">
            <a:avLst/>
          </a:prstGeom>
          <a:noFill/>
          <a:ln cap="rnd" cmpd="sng" w="28575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87" name="Google Shape;587;p30"/>
          <p:cNvCxnSpPr>
            <a:stCxn id="577" idx="0"/>
          </p:cNvCxnSpPr>
          <p:nvPr/>
        </p:nvCxnSpPr>
        <p:spPr>
          <a:xfrm rot="10800000">
            <a:off x="4381236" y="2431568"/>
            <a:ext cx="2184900" cy="2100"/>
          </a:xfrm>
          <a:prstGeom prst="straightConnector1">
            <a:avLst/>
          </a:prstGeom>
          <a:noFill/>
          <a:ln cap="rnd" cmpd="sng" w="28575">
            <a:solidFill>
              <a:srgbClr val="BFBFBF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0800" rotWithShape="0" algn="tl" dir="2700000" dist="38100">
              <a:srgbClr val="000000">
                <a:alpha val="11760"/>
              </a:srgbClr>
            </a:outerShdw>
          </a:effectLst>
        </p:spPr>
      </p:cxnSp>
      <p:sp>
        <p:nvSpPr>
          <p:cNvPr id="588" name="Google Shape;588;p30"/>
          <p:cNvSpPr txBox="1"/>
          <p:nvPr/>
        </p:nvSpPr>
        <p:spPr>
          <a:xfrm>
            <a:off x="502897" y="1885270"/>
            <a:ext cx="1159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Product</a:t>
            </a:r>
            <a:br>
              <a:rPr b="1"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&amp; Services</a:t>
            </a:r>
            <a:endParaRPr sz="1200"/>
          </a:p>
        </p:txBody>
      </p:sp>
      <p:sp>
        <p:nvSpPr>
          <p:cNvPr id="589" name="Google Shape;589;p30"/>
          <p:cNvSpPr txBox="1"/>
          <p:nvPr/>
        </p:nvSpPr>
        <p:spPr>
          <a:xfrm flipH="1">
            <a:off x="500000" y="2354698"/>
            <a:ext cx="11475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List of products and services your value proposition is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built around</a:t>
            </a:r>
            <a:endParaRPr sz="900"/>
          </a:p>
        </p:txBody>
      </p:sp>
      <p:grpSp>
        <p:nvGrpSpPr>
          <p:cNvPr id="590" name="Google Shape;590;p30"/>
          <p:cNvGrpSpPr/>
          <p:nvPr/>
        </p:nvGrpSpPr>
        <p:grpSpPr>
          <a:xfrm>
            <a:off x="7053848" y="2044832"/>
            <a:ext cx="1248002" cy="926382"/>
            <a:chOff x="9498996" y="2468399"/>
            <a:chExt cx="1588800" cy="1363530"/>
          </a:xfrm>
        </p:grpSpPr>
        <p:sp>
          <p:nvSpPr>
            <p:cNvPr id="591" name="Google Shape;591;p30"/>
            <p:cNvSpPr txBox="1"/>
            <p:nvPr/>
          </p:nvSpPr>
          <p:spPr>
            <a:xfrm>
              <a:off x="9627025" y="2468399"/>
              <a:ext cx="14607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Noto Sans Symbols"/>
                <a:buNone/>
              </a:pPr>
              <a:r>
                <a:rPr b="1" lang="en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Jobs</a:t>
              </a:r>
              <a:endParaRPr b="1"/>
            </a:p>
          </p:txBody>
        </p:sp>
        <p:sp>
          <p:nvSpPr>
            <p:cNvPr id="592" name="Google Shape;592;p30"/>
            <p:cNvSpPr txBox="1"/>
            <p:nvPr/>
          </p:nvSpPr>
          <p:spPr>
            <a:xfrm flipH="1">
              <a:off x="9498996" y="2823629"/>
              <a:ext cx="1588800" cy="100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Noto Sans Symbols"/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What specific customer segment is trying to</a:t>
              </a:r>
              <a:br>
                <a:rPr lang="en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b="0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get done</a:t>
              </a:r>
              <a:endParaRPr/>
            </a:p>
          </p:txBody>
        </p:sp>
      </p:grpSp>
      <p:grpSp>
        <p:nvGrpSpPr>
          <p:cNvPr id="593" name="Google Shape;593;p30"/>
          <p:cNvGrpSpPr/>
          <p:nvPr/>
        </p:nvGrpSpPr>
        <p:grpSpPr>
          <a:xfrm>
            <a:off x="1869625" y="2137200"/>
            <a:ext cx="548700" cy="565200"/>
            <a:chOff x="1869625" y="2137200"/>
            <a:chExt cx="548700" cy="565200"/>
          </a:xfrm>
        </p:grpSpPr>
        <p:sp>
          <p:nvSpPr>
            <p:cNvPr id="594" name="Google Shape;594;p30"/>
            <p:cNvSpPr/>
            <p:nvPr/>
          </p:nvSpPr>
          <p:spPr>
            <a:xfrm>
              <a:off x="1869625" y="2137200"/>
              <a:ext cx="548700" cy="565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1982234" y="2260313"/>
              <a:ext cx="323496" cy="318990"/>
            </a:xfrm>
            <a:custGeom>
              <a:rect b="b" l="l" r="r" t="t"/>
              <a:pathLst>
                <a:path extrusionOk="0" h="383" w="404">
                  <a:moveTo>
                    <a:pt x="379" y="105"/>
                  </a:moveTo>
                  <a:cubicBezTo>
                    <a:pt x="299" y="105"/>
                    <a:pt x="299" y="105"/>
                    <a:pt x="299" y="105"/>
                  </a:cubicBezTo>
                  <a:cubicBezTo>
                    <a:pt x="305" y="101"/>
                    <a:pt x="310" y="98"/>
                    <a:pt x="313" y="94"/>
                  </a:cubicBezTo>
                  <a:cubicBezTo>
                    <a:pt x="333" y="74"/>
                    <a:pt x="333" y="40"/>
                    <a:pt x="313" y="20"/>
                  </a:cubicBezTo>
                  <a:cubicBezTo>
                    <a:pt x="293" y="0"/>
                    <a:pt x="259" y="0"/>
                    <a:pt x="239" y="20"/>
                  </a:cubicBezTo>
                  <a:cubicBezTo>
                    <a:pt x="228" y="31"/>
                    <a:pt x="199" y="76"/>
                    <a:pt x="203" y="105"/>
                  </a:cubicBezTo>
                  <a:cubicBezTo>
                    <a:pt x="201" y="105"/>
                    <a:pt x="201" y="105"/>
                    <a:pt x="201" y="105"/>
                  </a:cubicBezTo>
                  <a:cubicBezTo>
                    <a:pt x="205" y="76"/>
                    <a:pt x="176" y="31"/>
                    <a:pt x="165" y="20"/>
                  </a:cubicBezTo>
                  <a:cubicBezTo>
                    <a:pt x="145" y="0"/>
                    <a:pt x="111" y="0"/>
                    <a:pt x="91" y="20"/>
                  </a:cubicBezTo>
                  <a:cubicBezTo>
                    <a:pt x="71" y="40"/>
                    <a:pt x="71" y="74"/>
                    <a:pt x="91" y="94"/>
                  </a:cubicBezTo>
                  <a:cubicBezTo>
                    <a:pt x="94" y="98"/>
                    <a:pt x="99" y="101"/>
                    <a:pt x="10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1" y="105"/>
                    <a:pt x="0" y="117"/>
                    <a:pt x="0" y="131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01"/>
                    <a:pt x="6" y="206"/>
                    <a:pt x="13" y="206"/>
                  </a:cubicBezTo>
                  <a:cubicBezTo>
                    <a:pt x="25" y="206"/>
                    <a:pt x="25" y="206"/>
                    <a:pt x="25" y="206"/>
                  </a:cubicBezTo>
                  <a:cubicBezTo>
                    <a:pt x="25" y="358"/>
                    <a:pt x="25" y="358"/>
                    <a:pt x="25" y="358"/>
                  </a:cubicBezTo>
                  <a:cubicBezTo>
                    <a:pt x="25" y="372"/>
                    <a:pt x="37" y="383"/>
                    <a:pt x="51" y="383"/>
                  </a:cubicBezTo>
                  <a:cubicBezTo>
                    <a:pt x="354" y="383"/>
                    <a:pt x="354" y="383"/>
                    <a:pt x="354" y="383"/>
                  </a:cubicBezTo>
                  <a:cubicBezTo>
                    <a:pt x="367" y="383"/>
                    <a:pt x="379" y="372"/>
                    <a:pt x="379" y="358"/>
                  </a:cubicBezTo>
                  <a:cubicBezTo>
                    <a:pt x="379" y="206"/>
                    <a:pt x="379" y="206"/>
                    <a:pt x="379" y="206"/>
                  </a:cubicBezTo>
                  <a:cubicBezTo>
                    <a:pt x="391" y="206"/>
                    <a:pt x="391" y="206"/>
                    <a:pt x="391" y="206"/>
                  </a:cubicBezTo>
                  <a:cubicBezTo>
                    <a:pt x="398" y="206"/>
                    <a:pt x="404" y="201"/>
                    <a:pt x="404" y="194"/>
                  </a:cubicBezTo>
                  <a:cubicBezTo>
                    <a:pt x="404" y="131"/>
                    <a:pt x="404" y="131"/>
                    <a:pt x="404" y="131"/>
                  </a:cubicBezTo>
                  <a:cubicBezTo>
                    <a:pt x="404" y="117"/>
                    <a:pt x="393" y="105"/>
                    <a:pt x="379" y="105"/>
                  </a:cubicBezTo>
                  <a:close/>
                  <a:moveTo>
                    <a:pt x="109" y="38"/>
                  </a:moveTo>
                  <a:cubicBezTo>
                    <a:pt x="114" y="32"/>
                    <a:pt x="121" y="30"/>
                    <a:pt x="128" y="30"/>
                  </a:cubicBezTo>
                  <a:cubicBezTo>
                    <a:pt x="135" y="30"/>
                    <a:pt x="142" y="32"/>
                    <a:pt x="147" y="38"/>
                  </a:cubicBezTo>
                  <a:cubicBezTo>
                    <a:pt x="164" y="55"/>
                    <a:pt x="181" y="98"/>
                    <a:pt x="175" y="105"/>
                  </a:cubicBezTo>
                  <a:cubicBezTo>
                    <a:pt x="175" y="105"/>
                    <a:pt x="174" y="105"/>
                    <a:pt x="171" y="105"/>
                  </a:cubicBezTo>
                  <a:cubicBezTo>
                    <a:pt x="153" y="105"/>
                    <a:pt x="120" y="87"/>
                    <a:pt x="109" y="76"/>
                  </a:cubicBezTo>
                  <a:cubicBezTo>
                    <a:pt x="98" y="66"/>
                    <a:pt x="98" y="48"/>
                    <a:pt x="109" y="38"/>
                  </a:cubicBezTo>
                  <a:close/>
                  <a:moveTo>
                    <a:pt x="189" y="358"/>
                  </a:moveTo>
                  <a:cubicBezTo>
                    <a:pt x="51" y="358"/>
                    <a:pt x="51" y="358"/>
                    <a:pt x="51" y="358"/>
                  </a:cubicBezTo>
                  <a:cubicBezTo>
                    <a:pt x="51" y="206"/>
                    <a:pt x="51" y="206"/>
                    <a:pt x="51" y="206"/>
                  </a:cubicBezTo>
                  <a:cubicBezTo>
                    <a:pt x="189" y="206"/>
                    <a:pt x="189" y="206"/>
                    <a:pt x="189" y="206"/>
                  </a:cubicBezTo>
                  <a:lnTo>
                    <a:pt x="189" y="358"/>
                  </a:lnTo>
                  <a:close/>
                  <a:moveTo>
                    <a:pt x="189" y="181"/>
                  </a:moveTo>
                  <a:cubicBezTo>
                    <a:pt x="25" y="181"/>
                    <a:pt x="25" y="181"/>
                    <a:pt x="25" y="181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89" y="131"/>
                    <a:pt x="189" y="131"/>
                    <a:pt x="189" y="131"/>
                  </a:cubicBezTo>
                  <a:lnTo>
                    <a:pt x="189" y="181"/>
                  </a:lnTo>
                  <a:close/>
                  <a:moveTo>
                    <a:pt x="257" y="38"/>
                  </a:moveTo>
                  <a:cubicBezTo>
                    <a:pt x="267" y="27"/>
                    <a:pt x="285" y="27"/>
                    <a:pt x="295" y="38"/>
                  </a:cubicBezTo>
                  <a:cubicBezTo>
                    <a:pt x="306" y="48"/>
                    <a:pt x="306" y="66"/>
                    <a:pt x="295" y="76"/>
                  </a:cubicBezTo>
                  <a:cubicBezTo>
                    <a:pt x="284" y="87"/>
                    <a:pt x="251" y="105"/>
                    <a:pt x="233" y="105"/>
                  </a:cubicBezTo>
                  <a:cubicBezTo>
                    <a:pt x="230" y="105"/>
                    <a:pt x="229" y="105"/>
                    <a:pt x="229" y="105"/>
                  </a:cubicBezTo>
                  <a:cubicBezTo>
                    <a:pt x="223" y="98"/>
                    <a:pt x="240" y="55"/>
                    <a:pt x="257" y="38"/>
                  </a:cubicBezTo>
                  <a:close/>
                  <a:moveTo>
                    <a:pt x="354" y="358"/>
                  </a:moveTo>
                  <a:cubicBezTo>
                    <a:pt x="215" y="358"/>
                    <a:pt x="215" y="358"/>
                    <a:pt x="215" y="358"/>
                  </a:cubicBezTo>
                  <a:cubicBezTo>
                    <a:pt x="215" y="206"/>
                    <a:pt x="215" y="206"/>
                    <a:pt x="215" y="206"/>
                  </a:cubicBezTo>
                  <a:cubicBezTo>
                    <a:pt x="354" y="206"/>
                    <a:pt x="354" y="206"/>
                    <a:pt x="354" y="206"/>
                  </a:cubicBezTo>
                  <a:lnTo>
                    <a:pt x="354" y="358"/>
                  </a:lnTo>
                  <a:close/>
                  <a:moveTo>
                    <a:pt x="379" y="181"/>
                  </a:moveTo>
                  <a:cubicBezTo>
                    <a:pt x="215" y="181"/>
                    <a:pt x="215" y="181"/>
                    <a:pt x="215" y="181"/>
                  </a:cubicBezTo>
                  <a:cubicBezTo>
                    <a:pt x="215" y="131"/>
                    <a:pt x="215" y="131"/>
                    <a:pt x="215" y="131"/>
                  </a:cubicBezTo>
                  <a:cubicBezTo>
                    <a:pt x="233" y="131"/>
                    <a:pt x="233" y="131"/>
                    <a:pt x="233" y="131"/>
                  </a:cubicBezTo>
                  <a:cubicBezTo>
                    <a:pt x="379" y="131"/>
                    <a:pt x="379" y="131"/>
                    <a:pt x="379" y="131"/>
                  </a:cubicBezTo>
                  <a:lnTo>
                    <a:pt x="379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96" name="Google Shape;596;p30"/>
          <p:cNvSpPr txBox="1"/>
          <p:nvPr/>
        </p:nvSpPr>
        <p:spPr>
          <a:xfrm flipH="1">
            <a:off x="1326650" y="2867113"/>
            <a:ext cx="25509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Describe how your products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 services eliminate customers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pains, negative emotions or undesired</a:t>
            </a:r>
            <a:br>
              <a:rPr lang="en" sz="900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costa and situations</a:t>
            </a:r>
            <a:endParaRPr sz="900"/>
          </a:p>
        </p:txBody>
      </p:sp>
      <p:sp>
        <p:nvSpPr>
          <p:cNvPr id="597" name="Google Shape;597;p30"/>
          <p:cNvSpPr txBox="1"/>
          <p:nvPr/>
        </p:nvSpPr>
        <p:spPr>
          <a:xfrm>
            <a:off x="2640439" y="2642275"/>
            <a:ext cx="1248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Pain Relievers</a:t>
            </a:r>
            <a:endParaRPr sz="1200"/>
          </a:p>
        </p:txBody>
      </p:sp>
      <p:sp>
        <p:nvSpPr>
          <p:cNvPr id="598" name="Google Shape;598;p30"/>
          <p:cNvSpPr txBox="1"/>
          <p:nvPr/>
        </p:nvSpPr>
        <p:spPr>
          <a:xfrm>
            <a:off x="352427" y="787648"/>
            <a:ext cx="24531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Product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99" name="Google Shape;599;p30"/>
          <p:cNvSpPr txBox="1"/>
          <p:nvPr/>
        </p:nvSpPr>
        <p:spPr>
          <a:xfrm>
            <a:off x="5956971" y="787648"/>
            <a:ext cx="24531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Customer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00" name="Google Shape;600;p30"/>
          <p:cNvSpPr/>
          <p:nvPr/>
        </p:nvSpPr>
        <p:spPr>
          <a:xfrm>
            <a:off x="6304825" y="2137200"/>
            <a:ext cx="548700" cy="56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01" name="Google Shape;601;p30"/>
          <p:cNvGrpSpPr/>
          <p:nvPr/>
        </p:nvGrpSpPr>
        <p:grpSpPr>
          <a:xfrm>
            <a:off x="6440901" y="2253116"/>
            <a:ext cx="286612" cy="329471"/>
            <a:chOff x="4421188" y="3294063"/>
            <a:chExt cx="407988" cy="482600"/>
          </a:xfrm>
        </p:grpSpPr>
        <p:sp>
          <p:nvSpPr>
            <p:cNvPr id="602" name="Google Shape;602;p30"/>
            <p:cNvSpPr/>
            <p:nvPr/>
          </p:nvSpPr>
          <p:spPr>
            <a:xfrm>
              <a:off x="4514850" y="3294063"/>
              <a:ext cx="220663" cy="258763"/>
            </a:xfrm>
            <a:custGeom>
              <a:rect b="b" l="l" r="r" t="t"/>
              <a:pathLst>
                <a:path extrusionOk="0" h="214" w="182">
                  <a:moveTo>
                    <a:pt x="90" y="214"/>
                  </a:moveTo>
                  <a:cubicBezTo>
                    <a:pt x="90" y="214"/>
                    <a:pt x="90" y="214"/>
                    <a:pt x="91" y="214"/>
                  </a:cubicBezTo>
                  <a:cubicBezTo>
                    <a:pt x="91" y="214"/>
                    <a:pt x="91" y="214"/>
                    <a:pt x="91" y="214"/>
                  </a:cubicBezTo>
                  <a:cubicBezTo>
                    <a:pt x="92" y="214"/>
                    <a:pt x="92" y="214"/>
                    <a:pt x="92" y="214"/>
                  </a:cubicBezTo>
                  <a:cubicBezTo>
                    <a:pt x="116" y="214"/>
                    <a:pt x="136" y="206"/>
                    <a:pt x="150" y="189"/>
                  </a:cubicBezTo>
                  <a:cubicBezTo>
                    <a:pt x="182" y="154"/>
                    <a:pt x="177" y="92"/>
                    <a:pt x="176" y="87"/>
                  </a:cubicBezTo>
                  <a:cubicBezTo>
                    <a:pt x="174" y="43"/>
                    <a:pt x="153" y="22"/>
                    <a:pt x="136" y="12"/>
                  </a:cubicBezTo>
                  <a:cubicBezTo>
                    <a:pt x="123" y="5"/>
                    <a:pt x="108" y="1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1" y="0"/>
                    <a:pt x="63" y="2"/>
                    <a:pt x="46" y="12"/>
                  </a:cubicBezTo>
                  <a:cubicBezTo>
                    <a:pt x="29" y="21"/>
                    <a:pt x="8" y="42"/>
                    <a:pt x="6" y="87"/>
                  </a:cubicBezTo>
                  <a:cubicBezTo>
                    <a:pt x="5" y="92"/>
                    <a:pt x="0" y="154"/>
                    <a:pt x="32" y="189"/>
                  </a:cubicBezTo>
                  <a:cubicBezTo>
                    <a:pt x="46" y="206"/>
                    <a:pt x="65" y="214"/>
                    <a:pt x="90" y="214"/>
                  </a:cubicBezTo>
                  <a:close/>
                  <a:moveTo>
                    <a:pt x="28" y="89"/>
                  </a:moveTo>
                  <a:cubicBezTo>
                    <a:pt x="28" y="88"/>
                    <a:pt x="28" y="88"/>
                    <a:pt x="28" y="88"/>
                  </a:cubicBezTo>
                  <a:cubicBezTo>
                    <a:pt x="31" y="29"/>
                    <a:pt x="72" y="23"/>
                    <a:pt x="90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114" y="23"/>
                    <a:pt x="151" y="32"/>
                    <a:pt x="154" y="88"/>
                  </a:cubicBezTo>
                  <a:cubicBezTo>
                    <a:pt x="154" y="88"/>
                    <a:pt x="154" y="88"/>
                    <a:pt x="154" y="89"/>
                  </a:cubicBezTo>
                  <a:cubicBezTo>
                    <a:pt x="154" y="89"/>
                    <a:pt x="160" y="145"/>
                    <a:pt x="134" y="175"/>
                  </a:cubicBezTo>
                  <a:cubicBezTo>
                    <a:pt x="123" y="186"/>
                    <a:pt x="109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0" y="192"/>
                  </a:cubicBezTo>
                  <a:cubicBezTo>
                    <a:pt x="72" y="192"/>
                    <a:pt x="58" y="186"/>
                    <a:pt x="48" y="175"/>
                  </a:cubicBezTo>
                  <a:cubicBezTo>
                    <a:pt x="22" y="145"/>
                    <a:pt x="28" y="89"/>
                    <a:pt x="28" y="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4421188" y="3551238"/>
              <a:ext cx="407988" cy="225425"/>
            </a:xfrm>
            <a:custGeom>
              <a:rect b="b" l="l" r="r" t="t"/>
              <a:pathLst>
                <a:path extrusionOk="0" h="186" w="338">
                  <a:moveTo>
                    <a:pt x="338" y="104"/>
                  </a:moveTo>
                  <a:cubicBezTo>
                    <a:pt x="338" y="104"/>
                    <a:pt x="338" y="104"/>
                    <a:pt x="338" y="104"/>
                  </a:cubicBezTo>
                  <a:cubicBezTo>
                    <a:pt x="338" y="103"/>
                    <a:pt x="338" y="102"/>
                    <a:pt x="338" y="102"/>
                  </a:cubicBezTo>
                  <a:cubicBezTo>
                    <a:pt x="337" y="85"/>
                    <a:pt x="336" y="47"/>
                    <a:pt x="301" y="35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263" y="25"/>
                    <a:pt x="232" y="4"/>
                    <a:pt x="231" y="4"/>
                  </a:cubicBezTo>
                  <a:cubicBezTo>
                    <a:pt x="226" y="0"/>
                    <a:pt x="220" y="1"/>
                    <a:pt x="216" y="6"/>
                  </a:cubicBezTo>
                  <a:cubicBezTo>
                    <a:pt x="212" y="11"/>
                    <a:pt x="214" y="18"/>
                    <a:pt x="219" y="22"/>
                  </a:cubicBezTo>
                  <a:cubicBezTo>
                    <a:pt x="220" y="23"/>
                    <a:pt x="253" y="46"/>
                    <a:pt x="294" y="56"/>
                  </a:cubicBezTo>
                  <a:cubicBezTo>
                    <a:pt x="313" y="63"/>
                    <a:pt x="315" y="84"/>
                    <a:pt x="316" y="102"/>
                  </a:cubicBezTo>
                  <a:cubicBezTo>
                    <a:pt x="316" y="103"/>
                    <a:pt x="316" y="104"/>
                    <a:pt x="316" y="104"/>
                  </a:cubicBezTo>
                  <a:cubicBezTo>
                    <a:pt x="316" y="112"/>
                    <a:pt x="315" y="123"/>
                    <a:pt x="314" y="130"/>
                  </a:cubicBezTo>
                  <a:cubicBezTo>
                    <a:pt x="301" y="137"/>
                    <a:pt x="249" y="164"/>
                    <a:pt x="169" y="164"/>
                  </a:cubicBezTo>
                  <a:cubicBezTo>
                    <a:pt x="90" y="164"/>
                    <a:pt x="37" y="137"/>
                    <a:pt x="24" y="130"/>
                  </a:cubicBezTo>
                  <a:cubicBezTo>
                    <a:pt x="23" y="123"/>
                    <a:pt x="22" y="112"/>
                    <a:pt x="22" y="104"/>
                  </a:cubicBezTo>
                  <a:cubicBezTo>
                    <a:pt x="22" y="104"/>
                    <a:pt x="22" y="103"/>
                    <a:pt x="22" y="102"/>
                  </a:cubicBezTo>
                  <a:cubicBezTo>
                    <a:pt x="23" y="83"/>
                    <a:pt x="25" y="63"/>
                    <a:pt x="44" y="56"/>
                  </a:cubicBezTo>
                  <a:cubicBezTo>
                    <a:pt x="85" y="46"/>
                    <a:pt x="118" y="23"/>
                    <a:pt x="119" y="22"/>
                  </a:cubicBezTo>
                  <a:cubicBezTo>
                    <a:pt x="124" y="18"/>
                    <a:pt x="126" y="11"/>
                    <a:pt x="122" y="6"/>
                  </a:cubicBezTo>
                  <a:cubicBezTo>
                    <a:pt x="118" y="1"/>
                    <a:pt x="112" y="0"/>
                    <a:pt x="107" y="4"/>
                  </a:cubicBezTo>
                  <a:cubicBezTo>
                    <a:pt x="106" y="4"/>
                    <a:pt x="76" y="25"/>
                    <a:pt x="38" y="35"/>
                  </a:cubicBezTo>
                  <a:cubicBezTo>
                    <a:pt x="38" y="35"/>
                    <a:pt x="38" y="35"/>
                    <a:pt x="37" y="35"/>
                  </a:cubicBezTo>
                  <a:cubicBezTo>
                    <a:pt x="2" y="47"/>
                    <a:pt x="1" y="85"/>
                    <a:pt x="0" y="102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0" y="130"/>
                    <a:pt x="4" y="141"/>
                  </a:cubicBezTo>
                  <a:cubicBezTo>
                    <a:pt x="5" y="143"/>
                    <a:pt x="7" y="145"/>
                    <a:pt x="9" y="146"/>
                  </a:cubicBezTo>
                  <a:cubicBezTo>
                    <a:pt x="11" y="148"/>
                    <a:pt x="70" y="186"/>
                    <a:pt x="169" y="186"/>
                  </a:cubicBezTo>
                  <a:cubicBezTo>
                    <a:pt x="268" y="186"/>
                    <a:pt x="327" y="148"/>
                    <a:pt x="330" y="146"/>
                  </a:cubicBezTo>
                  <a:cubicBezTo>
                    <a:pt x="332" y="145"/>
                    <a:pt x="333" y="143"/>
                    <a:pt x="334" y="141"/>
                  </a:cubicBezTo>
                  <a:cubicBezTo>
                    <a:pt x="338" y="130"/>
                    <a:pt x="338" y="108"/>
                    <a:pt x="338" y="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Helvetica Neue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Customer value canvas</a:t>
            </a:r>
            <a:endParaRPr sz="2400"/>
          </a:p>
        </p:txBody>
      </p:sp>
      <p:sp>
        <p:nvSpPr>
          <p:cNvPr id="609" name="Google Shape;609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0" name="Google Shape;610;p31"/>
          <p:cNvGraphicFramePr/>
          <p:nvPr/>
        </p:nvGraphicFramePr>
        <p:xfrm>
          <a:off x="413640" y="14996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{37039DF0-078C-4C09-8971-BADC88C17D41}</a:tableStyleId>
              </a:tblPr>
              <a:tblGrid>
                <a:gridCol w="2019925"/>
                <a:gridCol w="2019925"/>
                <a:gridCol w="2019925"/>
                <a:gridCol w="2019925"/>
              </a:tblGrid>
              <a:tr h="3026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Poppins"/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</a:t>
                      </a:r>
                      <a:endParaRPr/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Poppins"/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</a:t>
                      </a:r>
                      <a:endParaRPr/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</a:tr>
              <a:tr h="30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&amp; services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Gain creators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Gains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 jobs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9115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List of products and services your value proposition is built around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how your products and services create customers gains</a:t>
                      </a:r>
                      <a:endParaRPr sz="900"/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the benefits your</a:t>
                      </a:r>
                      <a:b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 expects, desires</a:t>
                      </a:r>
                      <a:b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 would be surprised by.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what specific customer segment is trying to get done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026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Pain relievers</a:t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Poppins"/>
                        <a:buNone/>
                      </a:pPr>
                      <a:r>
                        <a:rPr b="1" i="0" lang="en" sz="12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Pains</a:t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 vMerge="1"/>
              </a:tr>
              <a:tr h="1104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how your products and services eliminate customers pains, negative emotions or undesired costa and situations</a:t>
                      </a:r>
                      <a:endParaRPr sz="900"/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Describe negative emotions, undesired costs, situations and risks 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Value comparison table</a:t>
            </a:r>
            <a:endParaRPr sz="2400"/>
          </a:p>
        </p:txBody>
      </p:sp>
      <p:sp>
        <p:nvSpPr>
          <p:cNvPr id="616" name="Google Shape;616;p32"/>
          <p:cNvSpPr txBox="1"/>
          <p:nvPr>
            <p:ph idx="12" type="sldNum"/>
          </p:nvPr>
        </p:nvSpPr>
        <p:spPr>
          <a:xfrm>
            <a:off x="7532070" y="3745034"/>
            <a:ext cx="419400" cy="30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7" name="Google Shape;617;p32"/>
          <p:cNvGraphicFramePr/>
          <p:nvPr/>
        </p:nvGraphicFramePr>
        <p:xfrm>
          <a:off x="413662" y="1326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{37039DF0-078C-4C09-8971-BADC88C17D41}</a:tableStyleId>
              </a:tblPr>
              <a:tblGrid>
                <a:gridCol w="1209725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  <a:gridCol w="665700"/>
              </a:tblGrid>
              <a:tr h="66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>
                        <a:solidFill>
                          <a:schemeClr val="accent6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50"/>
                        <a:buFont typeface="Poppins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Sample Text</a:t>
                      </a:r>
                      <a:endParaRPr sz="800"/>
                    </a:p>
                  </a:txBody>
                  <a:tcPr marT="60950" marB="60950" marR="121925" marL="1219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Helvetica Neue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0950" marB="60950" marR="121925" marL="1219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18" name="Google Shape;618;p32"/>
          <p:cNvGrpSpPr/>
          <p:nvPr/>
        </p:nvGrpSpPr>
        <p:grpSpPr>
          <a:xfrm>
            <a:off x="6506097" y="4690436"/>
            <a:ext cx="1078069" cy="220154"/>
            <a:chOff x="5893904" y="4446724"/>
            <a:chExt cx="1263394" cy="258000"/>
          </a:xfrm>
        </p:grpSpPr>
        <p:sp>
          <p:nvSpPr>
            <p:cNvPr id="619" name="Google Shape;619;p32"/>
            <p:cNvSpPr/>
            <p:nvPr/>
          </p:nvSpPr>
          <p:spPr>
            <a:xfrm>
              <a:off x="5893904" y="4446724"/>
              <a:ext cx="258000" cy="25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0" name="Google Shape;620;p32"/>
            <p:cNvSpPr txBox="1"/>
            <p:nvPr/>
          </p:nvSpPr>
          <p:spPr>
            <a:xfrm>
              <a:off x="6294798" y="4493021"/>
              <a:ext cx="8625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Noto Sans Symbols"/>
                <a:buNone/>
              </a:pPr>
              <a:r>
                <a:rPr b="1" lang="en" sz="9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High Value</a:t>
              </a:r>
              <a:endParaRPr b="1" sz="900">
                <a:solidFill>
                  <a:schemeClr val="accent6"/>
                </a:solidFill>
              </a:endParaRPr>
            </a:p>
          </p:txBody>
        </p:sp>
      </p:grpSp>
      <p:grpSp>
        <p:nvGrpSpPr>
          <p:cNvPr id="621" name="Google Shape;621;p32"/>
          <p:cNvGrpSpPr/>
          <p:nvPr/>
        </p:nvGrpSpPr>
        <p:grpSpPr>
          <a:xfrm>
            <a:off x="1807688" y="4690436"/>
            <a:ext cx="1068618" cy="220154"/>
            <a:chOff x="387818" y="4446724"/>
            <a:chExt cx="1252318" cy="258000"/>
          </a:xfrm>
        </p:grpSpPr>
        <p:sp>
          <p:nvSpPr>
            <p:cNvPr id="622" name="Google Shape;622;p32"/>
            <p:cNvSpPr/>
            <p:nvPr/>
          </p:nvSpPr>
          <p:spPr>
            <a:xfrm>
              <a:off x="387818" y="4446724"/>
              <a:ext cx="258000" cy="25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3" name="Google Shape;623;p32"/>
            <p:cNvSpPr txBox="1"/>
            <p:nvPr/>
          </p:nvSpPr>
          <p:spPr>
            <a:xfrm>
              <a:off x="777636" y="4493021"/>
              <a:ext cx="8625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Noto Sans Symbols"/>
                <a:buNone/>
              </a:pPr>
              <a:r>
                <a:rPr b="1" lang="en" sz="9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Low Value</a:t>
              </a:r>
              <a:endParaRPr b="1" sz="900">
                <a:solidFill>
                  <a:schemeClr val="accent6"/>
                </a:solidFill>
              </a:endParaRPr>
            </a:p>
          </p:txBody>
        </p:sp>
      </p:grpSp>
      <p:grpSp>
        <p:nvGrpSpPr>
          <p:cNvPr id="624" name="Google Shape;624;p32"/>
          <p:cNvGrpSpPr/>
          <p:nvPr/>
        </p:nvGrpSpPr>
        <p:grpSpPr>
          <a:xfrm>
            <a:off x="4148708" y="4690365"/>
            <a:ext cx="1268075" cy="220192"/>
            <a:chOff x="3103209" y="4446640"/>
            <a:chExt cx="1486062" cy="258044"/>
          </a:xfrm>
        </p:grpSpPr>
        <p:grpSp>
          <p:nvGrpSpPr>
            <p:cNvPr id="625" name="Google Shape;625;p32"/>
            <p:cNvGrpSpPr/>
            <p:nvPr/>
          </p:nvGrpSpPr>
          <p:grpSpPr>
            <a:xfrm>
              <a:off x="3103209" y="4446640"/>
              <a:ext cx="258044" cy="258044"/>
              <a:chOff x="1371600" y="1885950"/>
              <a:chExt cx="457200" cy="457200"/>
            </a:xfrm>
          </p:grpSpPr>
          <p:sp>
            <p:nvSpPr>
              <p:cNvPr id="626" name="Google Shape;626;p32"/>
              <p:cNvSpPr/>
              <p:nvPr/>
            </p:nvSpPr>
            <p:spPr>
              <a:xfrm>
                <a:off x="1371600" y="1885950"/>
                <a:ext cx="457200" cy="457200"/>
              </a:xfrm>
              <a:prstGeom prst="ellipse">
                <a:avLst/>
              </a:prstGeom>
              <a:noFill/>
              <a:ln cap="flat" cmpd="sng" w="127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7" name="Google Shape;627;p32"/>
              <p:cNvSpPr/>
              <p:nvPr/>
            </p:nvSpPr>
            <p:spPr>
              <a:xfrm>
                <a:off x="1371600" y="1885950"/>
                <a:ext cx="457200" cy="457200"/>
              </a:xfrm>
              <a:prstGeom prst="pie">
                <a:avLst>
                  <a:gd fmla="val 16156228" name="adj1"/>
                  <a:gd fmla="val 5361896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Helvetica Neue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628" name="Google Shape;628;p32"/>
            <p:cNvSpPr txBox="1"/>
            <p:nvPr/>
          </p:nvSpPr>
          <p:spPr>
            <a:xfrm>
              <a:off x="3493371" y="4500900"/>
              <a:ext cx="1095900" cy="1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Noto Sans Symbols"/>
                <a:buNone/>
              </a:pPr>
              <a:r>
                <a:rPr b="1" lang="en" sz="900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Medium Value</a:t>
              </a:r>
              <a:endParaRPr b="1" sz="900">
                <a:solidFill>
                  <a:schemeClr val="accent6"/>
                </a:solidFill>
              </a:endParaRPr>
            </a:p>
          </p:txBody>
        </p:sp>
      </p:grpSp>
      <p:sp>
        <p:nvSpPr>
          <p:cNvPr id="629" name="Google Shape;629;p32"/>
          <p:cNvSpPr/>
          <p:nvPr/>
        </p:nvSpPr>
        <p:spPr>
          <a:xfrm>
            <a:off x="1826913" y="2074532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32"/>
          <p:cNvSpPr/>
          <p:nvPr/>
        </p:nvSpPr>
        <p:spPr>
          <a:xfrm>
            <a:off x="1826913" y="3169547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1" name="Google Shape;631;p32"/>
          <p:cNvSpPr/>
          <p:nvPr/>
        </p:nvSpPr>
        <p:spPr>
          <a:xfrm>
            <a:off x="2510618" y="3526659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p32"/>
          <p:cNvSpPr/>
          <p:nvPr/>
        </p:nvSpPr>
        <p:spPr>
          <a:xfrm>
            <a:off x="2510618" y="4251865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3" name="Google Shape;633;p32"/>
          <p:cNvSpPr/>
          <p:nvPr/>
        </p:nvSpPr>
        <p:spPr>
          <a:xfrm>
            <a:off x="3176275" y="3897971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4" name="Google Shape;634;p32"/>
          <p:cNvSpPr/>
          <p:nvPr/>
        </p:nvSpPr>
        <p:spPr>
          <a:xfrm>
            <a:off x="3176275" y="3169547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5" name="Google Shape;635;p32"/>
          <p:cNvSpPr/>
          <p:nvPr/>
        </p:nvSpPr>
        <p:spPr>
          <a:xfrm>
            <a:off x="3833126" y="2434353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6" name="Google Shape;636;p32"/>
          <p:cNvSpPr/>
          <p:nvPr/>
        </p:nvSpPr>
        <p:spPr>
          <a:xfrm>
            <a:off x="3833126" y="2805650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7" name="Google Shape;637;p32"/>
          <p:cNvSpPr/>
          <p:nvPr/>
        </p:nvSpPr>
        <p:spPr>
          <a:xfrm>
            <a:off x="4506244" y="3526659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8" name="Google Shape;638;p32"/>
          <p:cNvSpPr/>
          <p:nvPr/>
        </p:nvSpPr>
        <p:spPr>
          <a:xfrm>
            <a:off x="4506244" y="2074532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9" name="Google Shape;639;p32"/>
          <p:cNvSpPr/>
          <p:nvPr/>
        </p:nvSpPr>
        <p:spPr>
          <a:xfrm>
            <a:off x="5164145" y="2074532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5164145" y="2805650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32"/>
          <p:cNvSpPr/>
          <p:nvPr/>
        </p:nvSpPr>
        <p:spPr>
          <a:xfrm>
            <a:off x="5164145" y="3897971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2" name="Google Shape;642;p32"/>
          <p:cNvSpPr/>
          <p:nvPr/>
        </p:nvSpPr>
        <p:spPr>
          <a:xfrm>
            <a:off x="5830208" y="4251865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32"/>
          <p:cNvSpPr/>
          <p:nvPr/>
        </p:nvSpPr>
        <p:spPr>
          <a:xfrm>
            <a:off x="5830208" y="2805650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32"/>
          <p:cNvSpPr/>
          <p:nvPr/>
        </p:nvSpPr>
        <p:spPr>
          <a:xfrm>
            <a:off x="6508275" y="2434353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5" name="Google Shape;645;p32"/>
          <p:cNvSpPr/>
          <p:nvPr/>
        </p:nvSpPr>
        <p:spPr>
          <a:xfrm>
            <a:off x="6508275" y="3169547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6" name="Google Shape;646;p32"/>
          <p:cNvSpPr/>
          <p:nvPr/>
        </p:nvSpPr>
        <p:spPr>
          <a:xfrm>
            <a:off x="7160204" y="3526659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7" name="Google Shape;647;p32"/>
          <p:cNvSpPr/>
          <p:nvPr/>
        </p:nvSpPr>
        <p:spPr>
          <a:xfrm>
            <a:off x="7160204" y="4251865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8" name="Google Shape;648;p32"/>
          <p:cNvSpPr/>
          <p:nvPr/>
        </p:nvSpPr>
        <p:spPr>
          <a:xfrm>
            <a:off x="7830760" y="2074532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9" name="Google Shape;649;p32"/>
          <p:cNvSpPr/>
          <p:nvPr/>
        </p:nvSpPr>
        <p:spPr>
          <a:xfrm>
            <a:off x="7830760" y="3169547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0" name="Google Shape;650;p32"/>
          <p:cNvSpPr/>
          <p:nvPr/>
        </p:nvSpPr>
        <p:spPr>
          <a:xfrm>
            <a:off x="7830760" y="3897971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1" name="Google Shape;651;p32"/>
          <p:cNvSpPr/>
          <p:nvPr/>
        </p:nvSpPr>
        <p:spPr>
          <a:xfrm>
            <a:off x="8492909" y="2805650"/>
            <a:ext cx="220200" cy="2202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52" name="Google Shape;652;p32"/>
          <p:cNvGrpSpPr/>
          <p:nvPr/>
        </p:nvGrpSpPr>
        <p:grpSpPr>
          <a:xfrm>
            <a:off x="3832605" y="2073952"/>
            <a:ext cx="220205" cy="220205"/>
            <a:chOff x="5554195" y="6133503"/>
            <a:chExt cx="288000" cy="288000"/>
          </a:xfrm>
        </p:grpSpPr>
        <p:sp>
          <p:nvSpPr>
            <p:cNvPr id="653" name="Google Shape;653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55" name="Google Shape;655;p32"/>
          <p:cNvSpPr/>
          <p:nvPr/>
        </p:nvSpPr>
        <p:spPr>
          <a:xfrm>
            <a:off x="1831536" y="2434353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6" name="Google Shape;656;p32"/>
          <p:cNvSpPr/>
          <p:nvPr/>
        </p:nvSpPr>
        <p:spPr>
          <a:xfrm>
            <a:off x="2510618" y="3169547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7" name="Google Shape;657;p32"/>
          <p:cNvSpPr/>
          <p:nvPr/>
        </p:nvSpPr>
        <p:spPr>
          <a:xfrm>
            <a:off x="3176275" y="4251865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8" name="Google Shape;658;p32"/>
          <p:cNvSpPr/>
          <p:nvPr/>
        </p:nvSpPr>
        <p:spPr>
          <a:xfrm>
            <a:off x="3176275" y="2074532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9" name="Google Shape;659;p32"/>
          <p:cNvSpPr/>
          <p:nvPr/>
        </p:nvSpPr>
        <p:spPr>
          <a:xfrm>
            <a:off x="3833126" y="3526659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0" name="Google Shape;660;p32"/>
          <p:cNvSpPr/>
          <p:nvPr/>
        </p:nvSpPr>
        <p:spPr>
          <a:xfrm>
            <a:off x="4506244" y="2434353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1" name="Google Shape;661;p32"/>
          <p:cNvSpPr/>
          <p:nvPr/>
        </p:nvSpPr>
        <p:spPr>
          <a:xfrm>
            <a:off x="5164145" y="2434353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2" name="Google Shape;662;p32"/>
          <p:cNvSpPr/>
          <p:nvPr/>
        </p:nvSpPr>
        <p:spPr>
          <a:xfrm>
            <a:off x="5830208" y="2074532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3" name="Google Shape;663;p32"/>
          <p:cNvSpPr/>
          <p:nvPr/>
        </p:nvSpPr>
        <p:spPr>
          <a:xfrm>
            <a:off x="6508275" y="3526659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4" name="Google Shape;664;p32"/>
          <p:cNvSpPr/>
          <p:nvPr/>
        </p:nvSpPr>
        <p:spPr>
          <a:xfrm>
            <a:off x="7160204" y="2074532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5" name="Google Shape;665;p32"/>
          <p:cNvSpPr/>
          <p:nvPr/>
        </p:nvSpPr>
        <p:spPr>
          <a:xfrm>
            <a:off x="8492909" y="3169547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6" name="Google Shape;666;p32"/>
          <p:cNvSpPr/>
          <p:nvPr/>
        </p:nvSpPr>
        <p:spPr>
          <a:xfrm>
            <a:off x="8492909" y="4251865"/>
            <a:ext cx="220200" cy="22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7" name="Google Shape;667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8" name="Google Shape;668;p32"/>
          <p:cNvGrpSpPr/>
          <p:nvPr/>
        </p:nvGrpSpPr>
        <p:grpSpPr>
          <a:xfrm>
            <a:off x="2502105" y="2433777"/>
            <a:ext cx="220205" cy="220205"/>
            <a:chOff x="5554195" y="6133503"/>
            <a:chExt cx="288000" cy="288000"/>
          </a:xfrm>
        </p:grpSpPr>
        <p:sp>
          <p:nvSpPr>
            <p:cNvPr id="669" name="Google Shape;669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1" name="Google Shape;671;p32"/>
          <p:cNvGrpSpPr/>
          <p:nvPr/>
        </p:nvGrpSpPr>
        <p:grpSpPr>
          <a:xfrm>
            <a:off x="7826205" y="2433777"/>
            <a:ext cx="220205" cy="220205"/>
            <a:chOff x="5554195" y="6133503"/>
            <a:chExt cx="288000" cy="288000"/>
          </a:xfrm>
        </p:grpSpPr>
        <p:sp>
          <p:nvSpPr>
            <p:cNvPr id="672" name="Google Shape;672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6508280" y="2812452"/>
            <a:ext cx="220205" cy="220205"/>
            <a:chOff x="5554195" y="6133503"/>
            <a:chExt cx="288000" cy="288000"/>
          </a:xfrm>
        </p:grpSpPr>
        <p:sp>
          <p:nvSpPr>
            <p:cNvPr id="675" name="Google Shape;675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7" name="Google Shape;677;p32"/>
          <p:cNvGrpSpPr/>
          <p:nvPr/>
        </p:nvGrpSpPr>
        <p:grpSpPr>
          <a:xfrm>
            <a:off x="1826405" y="2801952"/>
            <a:ext cx="220205" cy="220205"/>
            <a:chOff x="5554195" y="6133503"/>
            <a:chExt cx="288000" cy="288000"/>
          </a:xfrm>
        </p:grpSpPr>
        <p:sp>
          <p:nvSpPr>
            <p:cNvPr id="678" name="Google Shape;678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0" name="Google Shape;680;p32"/>
          <p:cNvGrpSpPr/>
          <p:nvPr/>
        </p:nvGrpSpPr>
        <p:grpSpPr>
          <a:xfrm>
            <a:off x="4509455" y="3169552"/>
            <a:ext cx="220205" cy="220205"/>
            <a:chOff x="5554195" y="6133503"/>
            <a:chExt cx="288000" cy="288000"/>
          </a:xfrm>
        </p:grpSpPr>
        <p:sp>
          <p:nvSpPr>
            <p:cNvPr id="681" name="Google Shape;681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3" name="Google Shape;683;p32"/>
          <p:cNvGrpSpPr/>
          <p:nvPr/>
        </p:nvGrpSpPr>
        <p:grpSpPr>
          <a:xfrm>
            <a:off x="3171880" y="3524827"/>
            <a:ext cx="220205" cy="220205"/>
            <a:chOff x="5554195" y="6133503"/>
            <a:chExt cx="288000" cy="288000"/>
          </a:xfrm>
        </p:grpSpPr>
        <p:sp>
          <p:nvSpPr>
            <p:cNvPr id="684" name="Google Shape;684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6" name="Google Shape;686;p32"/>
          <p:cNvGrpSpPr/>
          <p:nvPr/>
        </p:nvGrpSpPr>
        <p:grpSpPr>
          <a:xfrm>
            <a:off x="8489680" y="3897402"/>
            <a:ext cx="220205" cy="220205"/>
            <a:chOff x="5554195" y="6133503"/>
            <a:chExt cx="288000" cy="288000"/>
          </a:xfrm>
        </p:grpSpPr>
        <p:sp>
          <p:nvSpPr>
            <p:cNvPr id="687" name="Google Shape;687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9" name="Google Shape;689;p32"/>
          <p:cNvGrpSpPr/>
          <p:nvPr/>
        </p:nvGrpSpPr>
        <p:grpSpPr>
          <a:xfrm>
            <a:off x="7159693" y="3897402"/>
            <a:ext cx="220205" cy="220205"/>
            <a:chOff x="5554195" y="6133503"/>
            <a:chExt cx="288000" cy="288000"/>
          </a:xfrm>
        </p:grpSpPr>
        <p:sp>
          <p:nvSpPr>
            <p:cNvPr id="690" name="Google Shape;690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92" name="Google Shape;692;p32"/>
          <p:cNvGrpSpPr/>
          <p:nvPr/>
        </p:nvGrpSpPr>
        <p:grpSpPr>
          <a:xfrm>
            <a:off x="5832968" y="3897402"/>
            <a:ext cx="220205" cy="220205"/>
            <a:chOff x="5554195" y="6133503"/>
            <a:chExt cx="288000" cy="288000"/>
          </a:xfrm>
        </p:grpSpPr>
        <p:sp>
          <p:nvSpPr>
            <p:cNvPr id="693" name="Google Shape;693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95" name="Google Shape;695;p32"/>
          <p:cNvGrpSpPr/>
          <p:nvPr/>
        </p:nvGrpSpPr>
        <p:grpSpPr>
          <a:xfrm>
            <a:off x="1826393" y="4251289"/>
            <a:ext cx="220205" cy="220205"/>
            <a:chOff x="5554195" y="6133503"/>
            <a:chExt cx="288000" cy="288000"/>
          </a:xfrm>
        </p:grpSpPr>
        <p:sp>
          <p:nvSpPr>
            <p:cNvPr id="696" name="Google Shape;696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98" name="Google Shape;698;p32"/>
          <p:cNvGrpSpPr/>
          <p:nvPr/>
        </p:nvGrpSpPr>
        <p:grpSpPr>
          <a:xfrm>
            <a:off x="5168230" y="4251289"/>
            <a:ext cx="220205" cy="220205"/>
            <a:chOff x="5554195" y="6133503"/>
            <a:chExt cx="288000" cy="288000"/>
          </a:xfrm>
        </p:grpSpPr>
        <p:sp>
          <p:nvSpPr>
            <p:cNvPr id="699" name="Google Shape;699;p32"/>
            <p:cNvSpPr/>
            <p:nvPr/>
          </p:nvSpPr>
          <p:spPr>
            <a:xfrm>
              <a:off x="5554195" y="6133503"/>
              <a:ext cx="288000" cy="288000"/>
            </a:xfrm>
            <a:prstGeom prst="ellipse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54195" y="6133503"/>
              <a:ext cx="288000" cy="288000"/>
            </a:xfrm>
            <a:prstGeom prst="pie">
              <a:avLst>
                <a:gd fmla="val 16156228" name="adj1"/>
                <a:gd fmla="val 5361896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Helvetica Neue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5564846" y="1307525"/>
            <a:ext cx="26949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5564845" y="2457111"/>
            <a:ext cx="26949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5562942" y="3606697"/>
            <a:ext cx="26949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" name="Google Shape;144;p19"/>
          <p:cNvGrpSpPr/>
          <p:nvPr/>
        </p:nvGrpSpPr>
        <p:grpSpPr>
          <a:xfrm>
            <a:off x="1901890" y="697424"/>
            <a:ext cx="1692005" cy="492594"/>
            <a:chOff x="1557621" y="879211"/>
            <a:chExt cx="2371748" cy="705217"/>
          </a:xfrm>
        </p:grpSpPr>
        <p:sp>
          <p:nvSpPr>
            <p:cNvPr id="145" name="Google Shape;145;p19"/>
            <p:cNvSpPr/>
            <p:nvPr/>
          </p:nvSpPr>
          <p:spPr>
            <a:xfrm rot="10800000">
              <a:off x="1557621" y="879211"/>
              <a:ext cx="2371748" cy="705217"/>
            </a:xfrm>
            <a:custGeom>
              <a:rect b="b" l="l" r="r" t="t"/>
              <a:pathLst>
                <a:path extrusionOk="0" h="21596" w="21579">
                  <a:moveTo>
                    <a:pt x="18627" y="787"/>
                  </a:moveTo>
                  <a:lnTo>
                    <a:pt x="21456" y="9976"/>
                  </a:lnTo>
                  <a:cubicBezTo>
                    <a:pt x="21534" y="10197"/>
                    <a:pt x="21576" y="10454"/>
                    <a:pt x="21579" y="10717"/>
                  </a:cubicBezTo>
                  <a:cubicBezTo>
                    <a:pt x="21582" y="11009"/>
                    <a:pt x="21537" y="11296"/>
                    <a:pt x="21449" y="11537"/>
                  </a:cubicBezTo>
                  <a:lnTo>
                    <a:pt x="18570" y="20952"/>
                  </a:lnTo>
                  <a:cubicBezTo>
                    <a:pt x="18519" y="21114"/>
                    <a:pt x="18450" y="21254"/>
                    <a:pt x="18367" y="21362"/>
                  </a:cubicBezTo>
                  <a:cubicBezTo>
                    <a:pt x="18270" y="21490"/>
                    <a:pt x="18157" y="21571"/>
                    <a:pt x="18039" y="21596"/>
                  </a:cubicBezTo>
                  <a:lnTo>
                    <a:pt x="559" y="21594"/>
                  </a:lnTo>
                  <a:cubicBezTo>
                    <a:pt x="413" y="21583"/>
                    <a:pt x="274" y="21468"/>
                    <a:pt x="173" y="21272"/>
                  </a:cubicBezTo>
                  <a:cubicBezTo>
                    <a:pt x="67" y="21068"/>
                    <a:pt x="9" y="20793"/>
                    <a:pt x="13" y="20509"/>
                  </a:cubicBezTo>
                  <a:lnTo>
                    <a:pt x="5" y="1169"/>
                  </a:lnTo>
                  <a:cubicBezTo>
                    <a:pt x="-18" y="850"/>
                    <a:pt x="40" y="528"/>
                    <a:pt x="162" y="300"/>
                  </a:cubicBezTo>
                  <a:cubicBezTo>
                    <a:pt x="266" y="104"/>
                    <a:pt x="409" y="-4"/>
                    <a:pt x="557" y="0"/>
                  </a:cubicBezTo>
                  <a:lnTo>
                    <a:pt x="17973" y="23"/>
                  </a:lnTo>
                  <a:cubicBezTo>
                    <a:pt x="18104" y="7"/>
                    <a:pt x="18235" y="65"/>
                    <a:pt x="18349" y="189"/>
                  </a:cubicBezTo>
                  <a:cubicBezTo>
                    <a:pt x="18474" y="326"/>
                    <a:pt x="18572" y="536"/>
                    <a:pt x="18627" y="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Helvetica Neue"/>
                <a:buNone/>
              </a:pPr>
              <a:r>
                <a:t/>
              </a:r>
              <a:endParaRPr b="1" i="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" name="Google Shape;146;p19"/>
            <p:cNvSpPr txBox="1"/>
            <p:nvPr/>
          </p:nvSpPr>
          <p:spPr>
            <a:xfrm flipH="1">
              <a:off x="2201618" y="1052284"/>
              <a:ext cx="1276800" cy="381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Poppins"/>
                <a:buNone/>
              </a:pPr>
              <a:r>
                <a:rPr b="1" i="0" lang="en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IS</a:t>
              </a:r>
              <a:endParaRPr b="1" i="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7" name="Google Shape;147;p19"/>
          <p:cNvGrpSpPr/>
          <p:nvPr/>
        </p:nvGrpSpPr>
        <p:grpSpPr>
          <a:xfrm>
            <a:off x="5564999" y="697425"/>
            <a:ext cx="1692005" cy="492594"/>
            <a:chOff x="8270163" y="879212"/>
            <a:chExt cx="2371748" cy="705217"/>
          </a:xfrm>
        </p:grpSpPr>
        <p:sp>
          <p:nvSpPr>
            <p:cNvPr id="148" name="Google Shape;148;p19"/>
            <p:cNvSpPr/>
            <p:nvPr/>
          </p:nvSpPr>
          <p:spPr>
            <a:xfrm>
              <a:off x="8270163" y="879212"/>
              <a:ext cx="2371748" cy="705217"/>
            </a:xfrm>
            <a:custGeom>
              <a:rect b="b" l="l" r="r" t="t"/>
              <a:pathLst>
                <a:path extrusionOk="0" h="21596" w="21579">
                  <a:moveTo>
                    <a:pt x="18627" y="787"/>
                  </a:moveTo>
                  <a:lnTo>
                    <a:pt x="21456" y="9976"/>
                  </a:lnTo>
                  <a:cubicBezTo>
                    <a:pt x="21534" y="10197"/>
                    <a:pt x="21576" y="10454"/>
                    <a:pt x="21579" y="10717"/>
                  </a:cubicBezTo>
                  <a:cubicBezTo>
                    <a:pt x="21582" y="11009"/>
                    <a:pt x="21537" y="11296"/>
                    <a:pt x="21449" y="11537"/>
                  </a:cubicBezTo>
                  <a:lnTo>
                    <a:pt x="18570" y="20952"/>
                  </a:lnTo>
                  <a:cubicBezTo>
                    <a:pt x="18519" y="21114"/>
                    <a:pt x="18450" y="21254"/>
                    <a:pt x="18367" y="21362"/>
                  </a:cubicBezTo>
                  <a:cubicBezTo>
                    <a:pt x="18270" y="21490"/>
                    <a:pt x="18157" y="21571"/>
                    <a:pt x="18039" y="21596"/>
                  </a:cubicBezTo>
                  <a:lnTo>
                    <a:pt x="559" y="21594"/>
                  </a:lnTo>
                  <a:cubicBezTo>
                    <a:pt x="413" y="21583"/>
                    <a:pt x="274" y="21468"/>
                    <a:pt x="173" y="21272"/>
                  </a:cubicBezTo>
                  <a:cubicBezTo>
                    <a:pt x="67" y="21068"/>
                    <a:pt x="9" y="20793"/>
                    <a:pt x="13" y="20509"/>
                  </a:cubicBezTo>
                  <a:lnTo>
                    <a:pt x="5" y="1169"/>
                  </a:lnTo>
                  <a:cubicBezTo>
                    <a:pt x="-18" y="850"/>
                    <a:pt x="40" y="528"/>
                    <a:pt x="162" y="300"/>
                  </a:cubicBezTo>
                  <a:cubicBezTo>
                    <a:pt x="266" y="104"/>
                    <a:pt x="409" y="-4"/>
                    <a:pt x="557" y="0"/>
                  </a:cubicBezTo>
                  <a:lnTo>
                    <a:pt x="17973" y="23"/>
                  </a:lnTo>
                  <a:cubicBezTo>
                    <a:pt x="18104" y="7"/>
                    <a:pt x="18235" y="65"/>
                    <a:pt x="18349" y="189"/>
                  </a:cubicBezTo>
                  <a:cubicBezTo>
                    <a:pt x="18474" y="326"/>
                    <a:pt x="18572" y="536"/>
                    <a:pt x="18627" y="7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Helvetica Neue"/>
                <a:buNone/>
              </a:pPr>
              <a:r>
                <a:t/>
              </a:r>
              <a:endParaRPr b="1" i="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8721114" y="1052283"/>
              <a:ext cx="1276800" cy="381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Poppins"/>
                <a:buNone/>
              </a:pPr>
              <a:r>
                <a:rPr b="1" i="0" lang="en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IS NOT</a:t>
              </a:r>
              <a:endParaRPr b="1" i="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897264" y="1307525"/>
            <a:ext cx="26967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897263" y="2457111"/>
            <a:ext cx="26967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895358" y="3606697"/>
            <a:ext cx="2696700" cy="1056600"/>
          </a:xfrm>
          <a:prstGeom prst="roundRect">
            <a:avLst>
              <a:gd fmla="val 10905" name="adj"/>
            </a:avLst>
          </a:prstGeom>
          <a:solidFill>
            <a:schemeClr val="accent2"/>
          </a:solidFill>
          <a:ln cap="flat" cmpd="sng" w="12700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 flipH="1">
            <a:off x="2184597" y="1542456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EXCLUSIVE</a:t>
            </a:r>
            <a:endParaRPr sz="1100"/>
          </a:p>
        </p:txBody>
      </p:sp>
      <p:sp>
        <p:nvSpPr>
          <p:cNvPr id="154" name="Google Shape;154;p19"/>
          <p:cNvSpPr txBox="1"/>
          <p:nvPr/>
        </p:nvSpPr>
        <p:spPr>
          <a:xfrm flipH="1">
            <a:off x="995400" y="1755475"/>
            <a:ext cx="24684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well does it highlight your competitive advantage &amp; set you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apart?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 flipH="1">
            <a:off x="2184610" y="2704301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PAIN-FOCUSED</a:t>
            </a:r>
            <a:endParaRPr sz="1100"/>
          </a:p>
        </p:txBody>
      </p:sp>
      <p:sp>
        <p:nvSpPr>
          <p:cNvPr id="156" name="Google Shape;156;p19"/>
          <p:cNvSpPr txBox="1"/>
          <p:nvPr/>
        </p:nvSpPr>
        <p:spPr>
          <a:xfrm flipH="1">
            <a:off x="1037999" y="2917325"/>
            <a:ext cx="24258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will your product fix the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customer’s problem or improve their life?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 flipH="1">
            <a:off x="2184602" y="3819730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SPECIFIC</a:t>
            </a:r>
            <a:endParaRPr sz="1100"/>
          </a:p>
        </p:txBody>
      </p:sp>
      <p:sp>
        <p:nvSpPr>
          <p:cNvPr id="158" name="Google Shape;158;p19"/>
          <p:cNvSpPr txBox="1"/>
          <p:nvPr/>
        </p:nvSpPr>
        <p:spPr>
          <a:xfrm flipH="1">
            <a:off x="843312" y="4032750"/>
            <a:ext cx="26205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the specific benefits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target customer will receive?</a:t>
            </a:r>
            <a:endParaRPr sz="900"/>
          </a:p>
        </p:txBody>
      </p:sp>
      <p:sp>
        <p:nvSpPr>
          <p:cNvPr id="159" name="Google Shape;159;p19"/>
          <p:cNvSpPr txBox="1"/>
          <p:nvPr/>
        </p:nvSpPr>
        <p:spPr>
          <a:xfrm>
            <a:off x="5693025" y="1509456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DESCRIPTION</a:t>
            </a:r>
            <a:endParaRPr sz="1100"/>
          </a:p>
        </p:txBody>
      </p:sp>
      <p:sp>
        <p:nvSpPr>
          <p:cNvPr id="160" name="Google Shape;160;p19"/>
          <p:cNvSpPr txBox="1"/>
          <p:nvPr/>
        </p:nvSpPr>
        <p:spPr>
          <a:xfrm>
            <a:off x="5693014" y="1722475"/>
            <a:ext cx="24258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description or your services</a:t>
            </a:r>
            <a:endParaRPr sz="9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 passions.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694962" y="2671301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INFORMATION</a:t>
            </a:r>
            <a:endParaRPr sz="1100"/>
          </a:p>
        </p:txBody>
      </p:sp>
      <p:sp>
        <p:nvSpPr>
          <p:cNvPr id="162" name="Google Shape;162;p19"/>
          <p:cNvSpPr txBox="1"/>
          <p:nvPr/>
        </p:nvSpPr>
        <p:spPr>
          <a:xfrm>
            <a:off x="5694967" y="2884325"/>
            <a:ext cx="22653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Information about your company, product and service.</a:t>
            </a:r>
            <a:endParaRPr b="0" i="0" sz="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5696619" y="3833130"/>
            <a:ext cx="1279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i="0" lang="en" sz="1100" u="none" cap="none" strike="noStrike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SLOGAN</a:t>
            </a:r>
            <a:endParaRPr sz="1100"/>
          </a:p>
        </p:txBody>
      </p:sp>
      <p:sp>
        <p:nvSpPr>
          <p:cNvPr id="164" name="Google Shape;164;p19"/>
          <p:cNvSpPr txBox="1"/>
          <p:nvPr/>
        </p:nvSpPr>
        <p:spPr>
          <a:xfrm>
            <a:off x="5696614" y="4046150"/>
            <a:ext cx="21960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Write some slogan or catchy phrase for your brand.</a:t>
            </a:r>
            <a:endParaRPr sz="900"/>
          </a:p>
        </p:txBody>
      </p:sp>
      <p:sp>
        <p:nvSpPr>
          <p:cNvPr id="165" name="Google Shape;165;p19"/>
          <p:cNvSpPr txBox="1"/>
          <p:nvPr/>
        </p:nvSpPr>
        <p:spPr>
          <a:xfrm>
            <a:off x="3564491" y="2269306"/>
            <a:ext cx="20277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Value</a:t>
            </a:r>
            <a:endParaRPr sz="24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Prop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4251905" y="3305550"/>
            <a:ext cx="248518" cy="543190"/>
            <a:chOff x="3172183" y="3445141"/>
            <a:chExt cx="239397" cy="523204"/>
          </a:xfrm>
        </p:grpSpPr>
        <p:cxnSp>
          <p:nvCxnSpPr>
            <p:cNvPr id="171" name="Google Shape;171;p20"/>
            <p:cNvCxnSpPr>
              <a:stCxn id="172" idx="2"/>
              <a:endCxn id="173" idx="0"/>
            </p:cNvCxnSpPr>
            <p:nvPr/>
          </p:nvCxnSpPr>
          <p:spPr>
            <a:xfrm>
              <a:off x="3190480" y="3445144"/>
              <a:ext cx="221100" cy="169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" name="Google Shape;174;p20"/>
            <p:cNvCxnSpPr>
              <a:stCxn id="172" idx="2"/>
              <a:endCxn id="175" idx="1"/>
            </p:cNvCxnSpPr>
            <p:nvPr/>
          </p:nvCxnSpPr>
          <p:spPr>
            <a:xfrm flipH="1">
              <a:off x="3172183" y="3445145"/>
              <a:ext cx="18300" cy="523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" name="Google Shape;176;p20"/>
            <p:cNvCxnSpPr>
              <a:stCxn id="172" idx="2"/>
              <a:endCxn id="177" idx="1"/>
            </p:cNvCxnSpPr>
            <p:nvPr/>
          </p:nvCxnSpPr>
          <p:spPr>
            <a:xfrm>
              <a:off x="3190480" y="3445141"/>
              <a:ext cx="179400" cy="306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5819150" y="611025"/>
            <a:ext cx="29238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Value Proposition Spectrum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80" name="Google Shape;180;p20"/>
          <p:cNvGrpSpPr/>
          <p:nvPr/>
        </p:nvGrpSpPr>
        <p:grpSpPr>
          <a:xfrm>
            <a:off x="-207145" y="-148467"/>
            <a:ext cx="5779588" cy="5779588"/>
            <a:chOff x="-86637" y="-2855239"/>
            <a:chExt cx="12365400" cy="12365400"/>
          </a:xfrm>
        </p:grpSpPr>
        <p:sp>
          <p:nvSpPr>
            <p:cNvPr id="181" name="Google Shape;181;p20"/>
            <p:cNvSpPr/>
            <p:nvPr/>
          </p:nvSpPr>
          <p:spPr>
            <a:xfrm>
              <a:off x="252369" y="-2516188"/>
              <a:ext cx="11687260" cy="11687199"/>
            </a:xfrm>
            <a:custGeom>
              <a:rect b="b" l="l" r="r" t="t"/>
              <a:pathLst>
                <a:path extrusionOk="0" h="20595" w="19679">
                  <a:moveTo>
                    <a:pt x="9839" y="0"/>
                  </a:moveTo>
                  <a:cubicBezTo>
                    <a:pt x="7321" y="0"/>
                    <a:pt x="4803" y="1005"/>
                    <a:pt x="2882" y="3016"/>
                  </a:cubicBezTo>
                  <a:cubicBezTo>
                    <a:pt x="-961" y="7037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7"/>
                    <a:pt x="16796" y="3016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  <a:moveTo>
                    <a:pt x="9839" y="2578"/>
                  </a:moveTo>
                  <a:cubicBezTo>
                    <a:pt x="11727" y="2578"/>
                    <a:pt x="13614" y="3332"/>
                    <a:pt x="15054" y="4839"/>
                  </a:cubicBezTo>
                  <a:cubicBezTo>
                    <a:pt x="17935" y="7854"/>
                    <a:pt x="17935" y="12741"/>
                    <a:pt x="15054" y="15755"/>
                  </a:cubicBezTo>
                  <a:cubicBezTo>
                    <a:pt x="12174" y="18770"/>
                    <a:pt x="7504" y="18770"/>
                    <a:pt x="4624" y="15755"/>
                  </a:cubicBezTo>
                  <a:cubicBezTo>
                    <a:pt x="1743" y="12741"/>
                    <a:pt x="1743" y="7854"/>
                    <a:pt x="4624" y="4839"/>
                  </a:cubicBezTo>
                  <a:cubicBezTo>
                    <a:pt x="6064" y="3332"/>
                    <a:pt x="7951" y="2578"/>
                    <a:pt x="9839" y="2578"/>
                  </a:cubicBezTo>
                  <a:close/>
                </a:path>
              </a:pathLst>
            </a:custGeom>
            <a:solidFill>
              <a:srgbClr val="D8D8D8">
                <a:alpha val="298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B4C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-86637" y="-2855239"/>
              <a:ext cx="12365400" cy="12365400"/>
            </a:xfrm>
            <a:prstGeom prst="ellipse">
              <a:avLst/>
            </a:prstGeom>
            <a:noFill/>
            <a:ln cap="flat" cmpd="sng" w="25400">
              <a:solidFill>
                <a:srgbClr val="EEEEEE">
                  <a:alpha val="4980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B4C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3" name="Google Shape;183;p20"/>
          <p:cNvGrpSpPr/>
          <p:nvPr/>
        </p:nvGrpSpPr>
        <p:grpSpPr>
          <a:xfrm>
            <a:off x="805347" y="849200"/>
            <a:ext cx="3767580" cy="3772936"/>
            <a:chOff x="834685" y="719453"/>
            <a:chExt cx="5487300" cy="5495100"/>
          </a:xfrm>
        </p:grpSpPr>
        <p:sp>
          <p:nvSpPr>
            <p:cNvPr id="184" name="Google Shape;184;p20"/>
            <p:cNvSpPr/>
            <p:nvPr/>
          </p:nvSpPr>
          <p:spPr>
            <a:xfrm>
              <a:off x="834685" y="719453"/>
              <a:ext cx="5487300" cy="54951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345425" lIns="1320800" spcFirstLastPara="1" rIns="1320800" wrap="square" tIns="2946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867"/>
                <a:buFont typeface="Helvetica Neue"/>
                <a:buNone/>
              </a:pPr>
              <a:r>
                <a:t/>
              </a:r>
              <a:endParaRPr b="0" i="0" sz="5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85" name="Google Shape;185;p20"/>
            <p:cNvGrpSpPr/>
            <p:nvPr/>
          </p:nvGrpSpPr>
          <p:grpSpPr>
            <a:xfrm>
              <a:off x="1004816" y="883217"/>
              <a:ext cx="5146806" cy="5167390"/>
              <a:chOff x="2552218" y="543890"/>
              <a:chExt cx="4039562" cy="4055718"/>
            </a:xfrm>
          </p:grpSpPr>
          <p:sp>
            <p:nvSpPr>
              <p:cNvPr id="186" name="Google Shape;186;p20"/>
              <p:cNvSpPr/>
              <p:nvPr/>
            </p:nvSpPr>
            <p:spPr>
              <a:xfrm>
                <a:off x="4437682" y="54389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7" name="Google Shape;187;p20"/>
              <p:cNvSpPr/>
              <p:nvPr/>
            </p:nvSpPr>
            <p:spPr>
              <a:xfrm>
                <a:off x="4785619" y="576132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>
                <a:off x="5121708" y="671757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5434503" y="82751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5713353" y="103808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1" name="Google Shape;191;p20"/>
              <p:cNvSpPr/>
              <p:nvPr/>
            </p:nvSpPr>
            <p:spPr>
              <a:xfrm>
                <a:off x="5948761" y="129631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>
                <a:off x="6132711" y="159340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>
                <a:off x="6258939" y="191924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6323146" y="226271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>
                <a:off x="6323146" y="261214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>
                <a:off x="6258939" y="295562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>
                <a:off x="6132711" y="328145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5B4C"/>
                  </a:buClr>
                  <a:buSzPts val="933"/>
                  <a:buFont typeface="Poppins"/>
                  <a:buNone/>
                </a:pPr>
                <a:r>
                  <a:rPr b="0" i="0" lang="en" sz="933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8" name="Google Shape;198;p20"/>
              <p:cNvSpPr/>
              <p:nvPr/>
            </p:nvSpPr>
            <p:spPr>
              <a:xfrm>
                <a:off x="5948761" y="357854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5B4C"/>
                  </a:buClr>
                  <a:buSzPts val="933"/>
                  <a:buFont typeface="Poppins"/>
                  <a:buNone/>
                </a:pPr>
                <a:r>
                  <a:rPr b="0" i="0" lang="en" sz="933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9" name="Google Shape;199;p20"/>
              <p:cNvSpPr/>
              <p:nvPr/>
            </p:nvSpPr>
            <p:spPr>
              <a:xfrm>
                <a:off x="5713353" y="383677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5B4C"/>
                  </a:buClr>
                  <a:buSzPts val="933"/>
                  <a:buFont typeface="Poppins"/>
                  <a:buNone/>
                </a:pPr>
                <a:r>
                  <a:rPr b="0" i="0" lang="en" sz="933" u="none" cap="none" strike="noStrike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>
                <a:off x="5434503" y="404735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>
                <a:off x="5121708" y="4203107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>
                <a:off x="4785619" y="4298733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>
                <a:off x="4437682" y="433097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4" name="Google Shape;204;p20"/>
              <p:cNvSpPr/>
              <p:nvPr/>
            </p:nvSpPr>
            <p:spPr>
              <a:xfrm>
                <a:off x="4089745" y="4298733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>
                <a:off x="3753656" y="4203107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6" name="Google Shape;206;p20"/>
              <p:cNvSpPr/>
              <p:nvPr/>
            </p:nvSpPr>
            <p:spPr>
              <a:xfrm>
                <a:off x="3440861" y="404735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3162011" y="383677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2926603" y="357854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2742653" y="328145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2616425" y="2955624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>
                <a:off x="2552218" y="2612146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2" name="Google Shape;212;p20"/>
              <p:cNvSpPr/>
              <p:nvPr/>
            </p:nvSpPr>
            <p:spPr>
              <a:xfrm>
                <a:off x="2552218" y="226271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3" name="Google Shape;213;p20"/>
              <p:cNvSpPr/>
              <p:nvPr/>
            </p:nvSpPr>
            <p:spPr>
              <a:xfrm>
                <a:off x="2616425" y="191924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4" name="Google Shape;214;p20"/>
              <p:cNvSpPr/>
              <p:nvPr/>
            </p:nvSpPr>
            <p:spPr>
              <a:xfrm>
                <a:off x="2742653" y="159340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>
                <a:off x="2926603" y="129631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>
                <a:off x="3162011" y="1038088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>
                <a:off x="3440861" y="827510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3753656" y="671757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19" name="Google Shape;219;p20"/>
              <p:cNvSpPr/>
              <p:nvPr/>
            </p:nvSpPr>
            <p:spPr>
              <a:xfrm>
                <a:off x="4089745" y="576132"/>
                <a:ext cx="268634" cy="268634"/>
              </a:xfrm>
              <a:custGeom>
                <a:rect b="b" l="l" r="r" t="t"/>
                <a:pathLst>
                  <a:path extrusionOk="0" h="268634" w="268634">
                    <a:moveTo>
                      <a:pt x="0" y="134317"/>
                    </a:moveTo>
                    <a:cubicBezTo>
                      <a:pt x="0" y="60136"/>
                      <a:pt x="60136" y="0"/>
                      <a:pt x="134317" y="0"/>
                    </a:cubicBezTo>
                    <a:cubicBezTo>
                      <a:pt x="208498" y="0"/>
                      <a:pt x="268634" y="60136"/>
                      <a:pt x="268634" y="134317"/>
                    </a:cubicBezTo>
                    <a:cubicBezTo>
                      <a:pt x="268634" y="208498"/>
                      <a:pt x="208498" y="268634"/>
                      <a:pt x="134317" y="268634"/>
                    </a:cubicBezTo>
                    <a:cubicBezTo>
                      <a:pt x="60136" y="268634"/>
                      <a:pt x="0" y="208498"/>
                      <a:pt x="0" y="134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60900" lIns="60900" spcFirstLastPara="1" rIns="60900" wrap="square" tIns="609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7"/>
                  <a:buFont typeface="Helvetica Neue"/>
                  <a:buNone/>
                </a:pPr>
                <a:r>
                  <a:t/>
                </a:r>
                <a:endParaRPr b="0" i="0" sz="667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20" name="Google Shape;220;p20"/>
          <p:cNvGrpSpPr/>
          <p:nvPr/>
        </p:nvGrpSpPr>
        <p:grpSpPr>
          <a:xfrm>
            <a:off x="1274236" y="1318753"/>
            <a:ext cx="2829753" cy="2833873"/>
            <a:chOff x="1517600" y="1403335"/>
            <a:chExt cx="4121400" cy="4127400"/>
          </a:xfrm>
        </p:grpSpPr>
        <p:sp>
          <p:nvSpPr>
            <p:cNvPr id="221" name="Google Shape;221;p20"/>
            <p:cNvSpPr/>
            <p:nvPr/>
          </p:nvSpPr>
          <p:spPr>
            <a:xfrm>
              <a:off x="1517600" y="1403335"/>
              <a:ext cx="4121400" cy="4127400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5425" lIns="1320800" spcFirstLastPara="1" rIns="1320800" wrap="square" tIns="2946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867"/>
                <a:buFont typeface="Helvetica Neue"/>
                <a:buNone/>
              </a:pPr>
              <a:r>
                <a:t/>
              </a:r>
              <a:endParaRPr b="0" i="0" sz="5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22" name="Google Shape;222;p20"/>
            <p:cNvGrpSpPr/>
            <p:nvPr/>
          </p:nvGrpSpPr>
          <p:grpSpPr>
            <a:xfrm>
              <a:off x="1705781" y="1679225"/>
              <a:ext cx="3745013" cy="3660215"/>
              <a:chOff x="922582" y="1577357"/>
              <a:chExt cx="2628633" cy="2569113"/>
            </a:xfrm>
          </p:grpSpPr>
          <p:sp>
            <p:nvSpPr>
              <p:cNvPr id="223" name="Google Shape;223;p20"/>
              <p:cNvSpPr/>
              <p:nvPr/>
            </p:nvSpPr>
            <p:spPr>
              <a:xfrm>
                <a:off x="2070961" y="1577357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01</a:t>
                </a:r>
                <a:endParaRPr/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2645151" y="1671690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02</a:t>
                </a:r>
                <a:endParaRPr/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3065486" y="209202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03</a:t>
                </a:r>
                <a:endParaRPr/>
              </a:p>
            </p:txBody>
          </p:sp>
          <p:sp>
            <p:nvSpPr>
              <p:cNvPr id="226" name="Google Shape;226;p20"/>
              <p:cNvSpPr/>
              <p:nvPr/>
            </p:nvSpPr>
            <p:spPr>
              <a:xfrm>
                <a:off x="3219340" y="266621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04</a:t>
                </a:r>
                <a:endParaRPr/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>
                <a:off x="3065486" y="324040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05</a:t>
                </a:r>
                <a:endParaRPr/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>
                <a:off x="2645151" y="3660741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06</a:t>
                </a:r>
                <a:endParaRPr/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>
                <a:off x="2070961" y="3814595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07</a:t>
                </a:r>
                <a:endParaRPr/>
              </a:p>
            </p:txBody>
          </p:sp>
          <p:sp>
            <p:nvSpPr>
              <p:cNvPr id="230" name="Google Shape;230;p20"/>
              <p:cNvSpPr/>
              <p:nvPr/>
            </p:nvSpPr>
            <p:spPr>
              <a:xfrm>
                <a:off x="1496771" y="3660741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08</a:t>
                </a:r>
                <a:endParaRPr/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1076435" y="324040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09</a:t>
                </a:r>
                <a:endParaRPr/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>
                <a:off x="922582" y="266621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10</a:t>
                </a:r>
                <a:endParaRPr/>
              </a:p>
            </p:txBody>
          </p:sp>
          <p:sp>
            <p:nvSpPr>
              <p:cNvPr id="233" name="Google Shape;233;p20"/>
              <p:cNvSpPr/>
              <p:nvPr/>
            </p:nvSpPr>
            <p:spPr>
              <a:xfrm>
                <a:off x="1076435" y="2092026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11</a:t>
                </a:r>
                <a:endParaRPr/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>
                <a:off x="1496771" y="1671690"/>
                <a:ext cx="331875" cy="331875"/>
              </a:xfrm>
              <a:custGeom>
                <a:rect b="b" l="l" r="r" t="t"/>
                <a:pathLst>
                  <a:path extrusionOk="0" h="331875" w="331875">
                    <a:moveTo>
                      <a:pt x="0" y="165938"/>
                    </a:moveTo>
                    <a:cubicBezTo>
                      <a:pt x="0" y="74293"/>
                      <a:pt x="74293" y="0"/>
                      <a:pt x="165938" y="0"/>
                    </a:cubicBezTo>
                    <a:cubicBezTo>
                      <a:pt x="257583" y="0"/>
                      <a:pt x="331876" y="74293"/>
                      <a:pt x="331876" y="165938"/>
                    </a:cubicBezTo>
                    <a:cubicBezTo>
                      <a:pt x="331876" y="257583"/>
                      <a:pt x="257583" y="331876"/>
                      <a:pt x="165938" y="331876"/>
                    </a:cubicBezTo>
                    <a:cubicBezTo>
                      <a:pt x="74293" y="331876"/>
                      <a:pt x="0" y="257583"/>
                      <a:pt x="0" y="165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900"/>
                  <a:buFont typeface="Poppins"/>
                  <a:buNone/>
                </a:pPr>
                <a:r>
                  <a:rPr b="0" i="0" lang="en" sz="900" u="none" cap="none" strike="noStrike">
                    <a:solidFill>
                      <a:srgbClr val="7F7F7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12</a:t>
                </a:r>
                <a:endParaRPr/>
              </a:p>
            </p:txBody>
          </p:sp>
        </p:grpSp>
      </p:grpSp>
      <p:sp>
        <p:nvSpPr>
          <p:cNvPr id="235" name="Google Shape;235;p20"/>
          <p:cNvSpPr/>
          <p:nvPr/>
        </p:nvSpPr>
        <p:spPr>
          <a:xfrm>
            <a:off x="2244593" y="2290483"/>
            <a:ext cx="888900" cy="890100"/>
          </a:xfrm>
          <a:prstGeom prst="ellipse">
            <a:avLst/>
          </a:prstGeom>
          <a:solidFill>
            <a:srgbClr val="7F7F7F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CENTRAL VALUE PROPOSITION</a:t>
            </a:r>
            <a:endParaRPr/>
          </a:p>
        </p:txBody>
      </p:sp>
      <p:grpSp>
        <p:nvGrpSpPr>
          <p:cNvPr id="236" name="Google Shape;236;p20"/>
          <p:cNvGrpSpPr/>
          <p:nvPr/>
        </p:nvGrpSpPr>
        <p:grpSpPr>
          <a:xfrm>
            <a:off x="3805174" y="3297120"/>
            <a:ext cx="249284" cy="544812"/>
            <a:chOff x="3172183" y="3445141"/>
            <a:chExt cx="239397" cy="523204"/>
          </a:xfrm>
        </p:grpSpPr>
        <p:cxnSp>
          <p:nvCxnSpPr>
            <p:cNvPr id="237" name="Google Shape;237;p20"/>
            <p:cNvCxnSpPr>
              <a:stCxn id="227" idx="2"/>
              <a:endCxn id="197" idx="0"/>
            </p:cNvCxnSpPr>
            <p:nvPr/>
          </p:nvCxnSpPr>
          <p:spPr>
            <a:xfrm>
              <a:off x="3190480" y="3445144"/>
              <a:ext cx="221100" cy="169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20"/>
            <p:cNvCxnSpPr>
              <a:stCxn id="227" idx="2"/>
              <a:endCxn id="199" idx="1"/>
            </p:cNvCxnSpPr>
            <p:nvPr/>
          </p:nvCxnSpPr>
          <p:spPr>
            <a:xfrm flipH="1">
              <a:off x="3172183" y="3445145"/>
              <a:ext cx="18300" cy="523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" name="Google Shape;239;p20"/>
            <p:cNvCxnSpPr>
              <a:stCxn id="227" idx="2"/>
              <a:endCxn id="198" idx="1"/>
            </p:cNvCxnSpPr>
            <p:nvPr/>
          </p:nvCxnSpPr>
          <p:spPr>
            <a:xfrm>
              <a:off x="3190480" y="3445141"/>
              <a:ext cx="179400" cy="306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0" name="Google Shape;240;p20"/>
          <p:cNvSpPr/>
          <p:nvPr/>
        </p:nvSpPr>
        <p:spPr>
          <a:xfrm>
            <a:off x="2080551" y="744750"/>
            <a:ext cx="12282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PROCESS-LEVEL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2080448" y="1244225"/>
            <a:ext cx="12282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PRODUCT-LEVEL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42" name="Google Shape;242;p20"/>
          <p:cNvGrpSpPr/>
          <p:nvPr/>
        </p:nvGrpSpPr>
        <p:grpSpPr>
          <a:xfrm>
            <a:off x="1859878" y="1907511"/>
            <a:ext cx="1659342" cy="1656971"/>
            <a:chOff x="1447745" y="1940778"/>
            <a:chExt cx="1880274" cy="1877587"/>
          </a:xfrm>
        </p:grpSpPr>
        <p:grpSp>
          <p:nvGrpSpPr>
            <p:cNvPr id="243" name="Google Shape;243;p20"/>
            <p:cNvGrpSpPr/>
            <p:nvPr/>
          </p:nvGrpSpPr>
          <p:grpSpPr>
            <a:xfrm>
              <a:off x="1447745" y="1940778"/>
              <a:ext cx="1879195" cy="1876785"/>
              <a:chOff x="2772312" y="915669"/>
              <a:chExt cx="3418582" cy="3414198"/>
            </a:xfrm>
          </p:grpSpPr>
          <p:sp>
            <p:nvSpPr>
              <p:cNvPr id="244" name="Google Shape;244;p20"/>
              <p:cNvSpPr/>
              <p:nvPr/>
            </p:nvSpPr>
            <p:spPr>
              <a:xfrm>
                <a:off x="2772312" y="916107"/>
                <a:ext cx="3413760" cy="3413760"/>
              </a:xfrm>
              <a:custGeom>
                <a:rect b="b" l="l" r="r" t="t"/>
                <a:pathLst>
                  <a:path extrusionOk="0" h="3413760" w="3413760">
                    <a:moveTo>
                      <a:pt x="1706880" y="0"/>
                    </a:moveTo>
                    <a:cubicBezTo>
                      <a:pt x="2316689" y="0"/>
                      <a:pt x="2880177" y="325329"/>
                      <a:pt x="3185081" y="853440"/>
                    </a:cubicBezTo>
                    <a:cubicBezTo>
                      <a:pt x="3489986" y="1381551"/>
                      <a:pt x="3489986" y="2032209"/>
                      <a:pt x="3185081" y="256032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250425" lIns="2530575" spcFirstLastPara="1" rIns="588525" wrap="square" tIns="8957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Helvetica Neue"/>
                  <a:buNone/>
                </a:pPr>
                <a:r>
                  <a:t/>
                </a:r>
                <a:endParaRPr b="0" i="0" sz="4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>
                <a:off x="2777134" y="915669"/>
                <a:ext cx="3413760" cy="3413760"/>
              </a:xfrm>
              <a:custGeom>
                <a:rect b="b" l="l" r="r" t="t"/>
                <a:pathLst>
                  <a:path extrusionOk="0" h="3413760" w="3413760">
                    <a:moveTo>
                      <a:pt x="228679" y="2560320"/>
                    </a:moveTo>
                    <a:cubicBezTo>
                      <a:pt x="-76226" y="2032209"/>
                      <a:pt x="-76226" y="1381551"/>
                      <a:pt x="228679" y="853440"/>
                    </a:cubicBezTo>
                    <a:cubicBezTo>
                      <a:pt x="533584" y="325329"/>
                      <a:pt x="1097071" y="0"/>
                      <a:pt x="1706880" y="0"/>
                    </a:cubicBezTo>
                    <a:lnTo>
                      <a:pt x="1706880" y="1706880"/>
                    </a:lnTo>
                    <a:lnTo>
                      <a:pt x="228679" y="2560320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196250" lIns="543550" spcFirstLastPara="1" rIns="2575550" wrap="square" tIns="949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Helvetica Neue"/>
                  <a:buNone/>
                </a:pPr>
                <a:r>
                  <a:t/>
                </a:r>
                <a:endParaRPr b="0" i="0" sz="4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46" name="Google Shape;246;p20"/>
            <p:cNvSpPr/>
            <p:nvPr/>
          </p:nvSpPr>
          <p:spPr>
            <a:xfrm>
              <a:off x="1450451" y="1940797"/>
              <a:ext cx="1877568" cy="1877568"/>
            </a:xfrm>
            <a:custGeom>
              <a:rect b="b" l="l" r="r" t="t"/>
              <a:pathLst>
                <a:path extrusionOk="0" h="3413760" w="3413760">
                  <a:moveTo>
                    <a:pt x="3185081" y="2560320"/>
                  </a:moveTo>
                  <a:cubicBezTo>
                    <a:pt x="2880176" y="3088431"/>
                    <a:pt x="2316689" y="3413760"/>
                    <a:pt x="1706880" y="3413760"/>
                  </a:cubicBezTo>
                  <a:cubicBezTo>
                    <a:pt x="1097071" y="3413760"/>
                    <a:pt x="533583" y="3088431"/>
                    <a:pt x="228679" y="2560320"/>
                  </a:cubicBezTo>
                  <a:lnTo>
                    <a:pt x="1706880" y="1706880"/>
                  </a:lnTo>
                  <a:lnTo>
                    <a:pt x="3185081" y="25603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5425" lIns="1320800" spcFirstLastPara="1" rIns="1320800" wrap="square" tIns="2946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867"/>
                <a:buFont typeface="Helvetica Neue"/>
                <a:buNone/>
              </a:pPr>
              <a:r>
                <a:t/>
              </a:r>
              <a:endParaRPr b="0" i="0" sz="5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7" name="Google Shape;247;p20"/>
          <p:cNvSpPr/>
          <p:nvPr/>
        </p:nvSpPr>
        <p:spPr>
          <a:xfrm>
            <a:off x="2080548" y="1878825"/>
            <a:ext cx="12282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PROSPECT-LEVEL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2801605" y="2381626"/>
            <a:ext cx="9576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 </a:t>
            </a: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2244593" y="3106182"/>
            <a:ext cx="9576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 </a:t>
            </a: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1651072" y="2381626"/>
            <a:ext cx="957600" cy="225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 </a:t>
            </a: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5708523" y="1512918"/>
            <a:ext cx="2923800" cy="660900"/>
          </a:xfrm>
          <a:prstGeom prst="roundRect">
            <a:avLst>
              <a:gd fmla="val 1090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5866089" y="1561354"/>
            <a:ext cx="2370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oppins"/>
              <a:buNone/>
            </a:pPr>
            <a:r>
              <a:rPr b="1" i="0" lang="en" sz="10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CENTRAL VALUE PROPOSITION</a:t>
            </a:r>
            <a:endParaRPr b="1" sz="1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5866089" y="1766547"/>
            <a:ext cx="28299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b="0" i="0" lang="en" sz="9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Why should your ideal prospect buy from you rather than any of your competitors?</a:t>
            </a:r>
            <a:endParaRPr b="0" i="0" sz="9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5708525" y="2322943"/>
            <a:ext cx="2923800" cy="693900"/>
          </a:xfrm>
          <a:prstGeom prst="roundRect">
            <a:avLst>
              <a:gd fmla="val 1090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5866089" y="2371379"/>
            <a:ext cx="2370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oppins"/>
              <a:buNone/>
            </a:pPr>
            <a:r>
              <a:rPr b="1"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PROSPECT LEVEL</a:t>
            </a:r>
            <a:endParaRPr b="1" sz="1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5866089" y="2576572"/>
            <a:ext cx="28299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Why should your (Prospect A) buy from you rather than any of your competitors?</a:t>
            </a:r>
            <a:endParaRPr b="0" i="0" sz="9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5708525" y="3165968"/>
            <a:ext cx="2923800" cy="693900"/>
          </a:xfrm>
          <a:prstGeom prst="roundRect">
            <a:avLst>
              <a:gd fmla="val 1090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5866089" y="3214404"/>
            <a:ext cx="2370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oppins"/>
              <a:buNone/>
            </a:pPr>
            <a:r>
              <a:rPr b="1"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PROSPECT LEVEL</a:t>
            </a:r>
            <a:endParaRPr b="1" sz="1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5866099" y="3419593"/>
            <a:ext cx="25665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Why should your (Prospect A) buy this product rather than any of your product?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5708525" y="4008993"/>
            <a:ext cx="2923800" cy="693900"/>
          </a:xfrm>
          <a:prstGeom prst="roundRect">
            <a:avLst>
              <a:gd fmla="val 1090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5866089" y="4057429"/>
            <a:ext cx="23706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oppins"/>
              <a:buNone/>
            </a:pPr>
            <a:r>
              <a:rPr b="1"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PROSPECT LEVEL</a:t>
            </a:r>
            <a:endParaRPr b="1" sz="10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5866099" y="4262618"/>
            <a:ext cx="26103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oppins"/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Why should your (Prospect A) click this PPC ad rather than any PPC ad?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Value proposition builder framework</a:t>
            </a:r>
            <a:endParaRPr sz="2400"/>
          </a:p>
        </p:txBody>
      </p:sp>
      <p:sp>
        <p:nvSpPr>
          <p:cNvPr id="268" name="Google Shape;268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413648" y="1346326"/>
            <a:ext cx="2372400" cy="1475400"/>
          </a:xfrm>
          <a:prstGeom prst="roundRect">
            <a:avLst>
              <a:gd fmla="val 3011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530900" y="1864975"/>
            <a:ext cx="2080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specific group of customer you are targeting</a:t>
            </a:r>
            <a:endParaRPr i="0" sz="1100" u="none" cap="none" strike="noStrike"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3111720" y="1346326"/>
            <a:ext cx="2372400" cy="1475400"/>
          </a:xfrm>
          <a:prstGeom prst="roundRect">
            <a:avLst>
              <a:gd fmla="val 3011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3262550" y="1864975"/>
            <a:ext cx="2080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Benefits minus costs, as perceived by the customer</a:t>
            </a:r>
            <a:endParaRPr i="0" sz="1100" u="none" cap="none" strike="noStrike"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5809792" y="1346326"/>
            <a:ext cx="2372400" cy="1475400"/>
          </a:xfrm>
          <a:prstGeom prst="roundRect">
            <a:avLst>
              <a:gd fmla="val 3011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5927053" y="1864975"/>
            <a:ext cx="2080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product and service mix you are selling</a:t>
            </a:r>
            <a:endParaRPr i="0" sz="1100" u="none" cap="none" strike="noStrike"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413648" y="3036545"/>
            <a:ext cx="2372400" cy="1475400"/>
          </a:xfrm>
          <a:prstGeom prst="roundRect">
            <a:avLst>
              <a:gd fmla="val 3011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530907" y="3557247"/>
            <a:ext cx="2137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Substantiated credibility and</a:t>
            </a:r>
            <a:b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believability of your offerings</a:t>
            </a:r>
            <a:endParaRPr i="0" sz="11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3111720" y="3036545"/>
            <a:ext cx="2372400" cy="1475400"/>
          </a:xfrm>
          <a:prstGeom prst="roundRect">
            <a:avLst>
              <a:gd fmla="val 3011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3228979" y="3557247"/>
            <a:ext cx="2137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How you are offering from</a:t>
            </a:r>
            <a:endParaRPr sz="11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0C0C0C"/>
                </a:solidFill>
                <a:latin typeface="Poppins Light"/>
                <a:ea typeface="Poppins Light"/>
                <a:cs typeface="Poppins Light"/>
                <a:sym typeface="Poppins Light"/>
              </a:rPr>
              <a:t>and better than alternatives</a:t>
            </a:r>
            <a:endParaRPr i="0" sz="1100" u="none" cap="none" strike="noStrike">
              <a:solidFill>
                <a:srgbClr val="0C0C0C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5809792" y="3036545"/>
            <a:ext cx="2372400" cy="1475400"/>
          </a:xfrm>
          <a:prstGeom prst="roundRect">
            <a:avLst>
              <a:gd fmla="val 3011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5927052" y="3557247"/>
            <a:ext cx="2137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How your offer delivers</a:t>
            </a:r>
            <a:endParaRPr sz="11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clear customer value</a:t>
            </a:r>
            <a:endParaRPr i="0" sz="11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281" name="Google Shape;281;p21"/>
          <p:cNvGrpSpPr/>
          <p:nvPr/>
        </p:nvGrpSpPr>
        <p:grpSpPr>
          <a:xfrm>
            <a:off x="472010" y="1396455"/>
            <a:ext cx="419958" cy="419958"/>
            <a:chOff x="1175960" y="2022493"/>
            <a:chExt cx="540000" cy="540000"/>
          </a:xfrm>
        </p:grpSpPr>
        <p:sp>
          <p:nvSpPr>
            <p:cNvPr id="282" name="Google Shape;282;p21"/>
            <p:cNvSpPr/>
            <p:nvPr/>
          </p:nvSpPr>
          <p:spPr>
            <a:xfrm>
              <a:off x="1175960" y="2022493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3" name="Google Shape;283;p21"/>
            <p:cNvSpPr txBox="1"/>
            <p:nvPr/>
          </p:nvSpPr>
          <p:spPr>
            <a:xfrm>
              <a:off x="1251692" y="2159124"/>
              <a:ext cx="388500" cy="343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b="1" i="0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4" name="Google Shape;284;p21"/>
          <p:cNvGrpSpPr/>
          <p:nvPr/>
        </p:nvGrpSpPr>
        <p:grpSpPr>
          <a:xfrm>
            <a:off x="3170081" y="1396455"/>
            <a:ext cx="419958" cy="419958"/>
            <a:chOff x="4645255" y="2022493"/>
            <a:chExt cx="540000" cy="540000"/>
          </a:xfrm>
        </p:grpSpPr>
        <p:sp>
          <p:nvSpPr>
            <p:cNvPr id="285" name="Google Shape;285;p21"/>
            <p:cNvSpPr/>
            <p:nvPr/>
          </p:nvSpPr>
          <p:spPr>
            <a:xfrm>
              <a:off x="4645255" y="2022493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6" name="Google Shape;286;p21"/>
            <p:cNvSpPr txBox="1"/>
            <p:nvPr/>
          </p:nvSpPr>
          <p:spPr>
            <a:xfrm>
              <a:off x="4720987" y="2159124"/>
              <a:ext cx="388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C8BD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b="1" i="0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7" name="Google Shape;287;p21"/>
          <p:cNvGrpSpPr/>
          <p:nvPr/>
        </p:nvGrpSpPr>
        <p:grpSpPr>
          <a:xfrm>
            <a:off x="5868151" y="1396455"/>
            <a:ext cx="419958" cy="419958"/>
            <a:chOff x="8114550" y="2022493"/>
            <a:chExt cx="540000" cy="540000"/>
          </a:xfrm>
        </p:grpSpPr>
        <p:sp>
          <p:nvSpPr>
            <p:cNvPr id="288" name="Google Shape;288;p21"/>
            <p:cNvSpPr/>
            <p:nvPr/>
          </p:nvSpPr>
          <p:spPr>
            <a:xfrm>
              <a:off x="8114550" y="2022493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9" name="Google Shape;289;p21"/>
            <p:cNvSpPr txBox="1"/>
            <p:nvPr/>
          </p:nvSpPr>
          <p:spPr>
            <a:xfrm>
              <a:off x="8190282" y="2159124"/>
              <a:ext cx="388500" cy="343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b="1" i="0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0" name="Google Shape;290;p21"/>
          <p:cNvGrpSpPr/>
          <p:nvPr/>
        </p:nvGrpSpPr>
        <p:grpSpPr>
          <a:xfrm>
            <a:off x="472010" y="3086670"/>
            <a:ext cx="419958" cy="419958"/>
            <a:chOff x="1175960" y="4195844"/>
            <a:chExt cx="540000" cy="540000"/>
          </a:xfrm>
        </p:grpSpPr>
        <p:sp>
          <p:nvSpPr>
            <p:cNvPr id="291" name="Google Shape;291;p21"/>
            <p:cNvSpPr/>
            <p:nvPr/>
          </p:nvSpPr>
          <p:spPr>
            <a:xfrm>
              <a:off x="1175960" y="4195844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2" name="Google Shape;292;p21"/>
            <p:cNvSpPr txBox="1"/>
            <p:nvPr/>
          </p:nvSpPr>
          <p:spPr>
            <a:xfrm>
              <a:off x="1251692" y="4332475"/>
              <a:ext cx="388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3D54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06</a:t>
              </a:r>
              <a:endParaRPr b="1" i="0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3" name="Google Shape;293;p21"/>
          <p:cNvGrpSpPr/>
          <p:nvPr/>
        </p:nvGrpSpPr>
        <p:grpSpPr>
          <a:xfrm>
            <a:off x="3170081" y="3086670"/>
            <a:ext cx="419958" cy="419958"/>
            <a:chOff x="4645255" y="4195844"/>
            <a:chExt cx="540000" cy="540000"/>
          </a:xfrm>
        </p:grpSpPr>
        <p:sp>
          <p:nvSpPr>
            <p:cNvPr id="294" name="Google Shape;294;p21"/>
            <p:cNvSpPr/>
            <p:nvPr/>
          </p:nvSpPr>
          <p:spPr>
            <a:xfrm>
              <a:off x="4645255" y="4195844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5" name="Google Shape;295;p21"/>
            <p:cNvSpPr txBox="1"/>
            <p:nvPr/>
          </p:nvSpPr>
          <p:spPr>
            <a:xfrm>
              <a:off x="4720987" y="4332475"/>
              <a:ext cx="388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05</a:t>
              </a:r>
              <a:endParaRPr b="1" i="0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6" name="Google Shape;296;p21"/>
          <p:cNvGrpSpPr/>
          <p:nvPr/>
        </p:nvGrpSpPr>
        <p:grpSpPr>
          <a:xfrm>
            <a:off x="5868151" y="3086670"/>
            <a:ext cx="419958" cy="419958"/>
            <a:chOff x="8114550" y="4195844"/>
            <a:chExt cx="540000" cy="540000"/>
          </a:xfrm>
        </p:grpSpPr>
        <p:sp>
          <p:nvSpPr>
            <p:cNvPr id="297" name="Google Shape;297;p21"/>
            <p:cNvSpPr/>
            <p:nvPr/>
          </p:nvSpPr>
          <p:spPr>
            <a:xfrm>
              <a:off x="8114550" y="4195844"/>
              <a:ext cx="540000" cy="540000"/>
            </a:xfrm>
            <a:prstGeom prst="roundRect">
              <a:avLst>
                <a:gd fmla="val 8274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Helvetica Neue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8" name="Google Shape;298;p21"/>
            <p:cNvSpPr txBox="1"/>
            <p:nvPr/>
          </p:nvSpPr>
          <p:spPr>
            <a:xfrm>
              <a:off x="8190282" y="4332475"/>
              <a:ext cx="388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3D54"/>
                </a:buClr>
                <a:buSzPts val="1400"/>
                <a:buFont typeface="Century Gothic"/>
                <a:buNone/>
              </a:pPr>
              <a:r>
                <a:rPr b="1" i="0" lang="en" sz="14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04</a:t>
              </a:r>
              <a:endParaRPr b="1" i="0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9" name="Google Shape;299;p21"/>
          <p:cNvSpPr txBox="1"/>
          <p:nvPr/>
        </p:nvSpPr>
        <p:spPr>
          <a:xfrm>
            <a:off x="997856" y="1516916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Market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3713724" y="1516916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Value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6394000" y="1514707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Offerings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997856" y="3208635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Proof</a:t>
            </a:r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3713724" y="3208635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Differentiation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6394000" y="3206426"/>
            <a:ext cx="1508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Benefits</a:t>
            </a:r>
            <a:endParaRPr/>
          </a:p>
        </p:txBody>
      </p:sp>
      <p:sp>
        <p:nvSpPr>
          <p:cNvPr id="305" name="Google Shape;305;p21"/>
          <p:cNvSpPr/>
          <p:nvPr/>
        </p:nvSpPr>
        <p:spPr>
          <a:xfrm flipH="1" rot="-5400000">
            <a:off x="2605178" y="2327225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21"/>
          <p:cNvSpPr/>
          <p:nvPr/>
        </p:nvSpPr>
        <p:spPr>
          <a:xfrm flipH="1" rot="-5400000">
            <a:off x="5300058" y="2324919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7738033" y="2765047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21"/>
          <p:cNvSpPr/>
          <p:nvPr/>
        </p:nvSpPr>
        <p:spPr>
          <a:xfrm rot="5400000">
            <a:off x="5300067" y="4018635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21"/>
          <p:cNvSpPr/>
          <p:nvPr/>
        </p:nvSpPr>
        <p:spPr>
          <a:xfrm rot="5400000">
            <a:off x="2605186" y="4018635"/>
            <a:ext cx="305241" cy="531939"/>
          </a:xfrm>
          <a:custGeom>
            <a:rect b="b" l="l" r="r" t="t"/>
            <a:pathLst>
              <a:path extrusionOk="0" h="21595" w="21443">
                <a:moveTo>
                  <a:pt x="10721" y="0"/>
                </a:moveTo>
                <a:cubicBezTo>
                  <a:pt x="10093" y="0"/>
                  <a:pt x="9456" y="143"/>
                  <a:pt x="8977" y="433"/>
                </a:cubicBezTo>
                <a:cubicBezTo>
                  <a:pt x="8018" y="1014"/>
                  <a:pt x="8018" y="1956"/>
                  <a:pt x="8977" y="2537"/>
                </a:cubicBezTo>
                <a:cubicBezTo>
                  <a:pt x="9935" y="3118"/>
                  <a:pt x="11497" y="3118"/>
                  <a:pt x="12455" y="2537"/>
                </a:cubicBezTo>
                <a:cubicBezTo>
                  <a:pt x="13413" y="1956"/>
                  <a:pt x="13413" y="1014"/>
                  <a:pt x="12455" y="433"/>
                </a:cubicBezTo>
                <a:cubicBezTo>
                  <a:pt x="11976" y="143"/>
                  <a:pt x="11349" y="0"/>
                  <a:pt x="10721" y="0"/>
                </a:cubicBezTo>
                <a:close/>
                <a:moveTo>
                  <a:pt x="10721" y="3892"/>
                </a:moveTo>
                <a:cubicBezTo>
                  <a:pt x="10436" y="3891"/>
                  <a:pt x="10153" y="3920"/>
                  <a:pt x="9885" y="3978"/>
                </a:cubicBezTo>
                <a:cubicBezTo>
                  <a:pt x="9210" y="4126"/>
                  <a:pt x="8679" y="4448"/>
                  <a:pt x="8436" y="4857"/>
                </a:cubicBezTo>
                <a:cubicBezTo>
                  <a:pt x="8363" y="4985"/>
                  <a:pt x="8321" y="5149"/>
                  <a:pt x="8303" y="5358"/>
                </a:cubicBezTo>
                <a:cubicBezTo>
                  <a:pt x="8286" y="5568"/>
                  <a:pt x="8293" y="5824"/>
                  <a:pt x="8293" y="6144"/>
                </a:cubicBezTo>
                <a:lnTo>
                  <a:pt x="8293" y="16700"/>
                </a:lnTo>
                <a:lnTo>
                  <a:pt x="5049" y="14732"/>
                </a:lnTo>
                <a:cubicBezTo>
                  <a:pt x="4676" y="14505"/>
                  <a:pt x="4367" y="14326"/>
                  <a:pt x="4111" y="14187"/>
                </a:cubicBezTo>
                <a:cubicBezTo>
                  <a:pt x="3854" y="14049"/>
                  <a:pt x="3649" y="13950"/>
                  <a:pt x="3448" y="13890"/>
                </a:cubicBezTo>
                <a:cubicBezTo>
                  <a:pt x="3123" y="13799"/>
                  <a:pt x="2778" y="13748"/>
                  <a:pt x="2428" y="13748"/>
                </a:cubicBezTo>
                <a:cubicBezTo>
                  <a:pt x="2077" y="13748"/>
                  <a:pt x="1720" y="13799"/>
                  <a:pt x="1397" y="13890"/>
                </a:cubicBezTo>
                <a:cubicBezTo>
                  <a:pt x="1140" y="13963"/>
                  <a:pt x="904" y="14060"/>
                  <a:pt x="704" y="14181"/>
                </a:cubicBezTo>
                <a:cubicBezTo>
                  <a:pt x="503" y="14303"/>
                  <a:pt x="341" y="14445"/>
                  <a:pt x="224" y="14602"/>
                </a:cubicBezTo>
                <a:cubicBezTo>
                  <a:pt x="-71" y="14997"/>
                  <a:pt x="-79" y="15451"/>
                  <a:pt x="224" y="15846"/>
                </a:cubicBezTo>
                <a:cubicBezTo>
                  <a:pt x="322" y="15968"/>
                  <a:pt x="474" y="16094"/>
                  <a:pt x="704" y="16248"/>
                </a:cubicBezTo>
                <a:cubicBezTo>
                  <a:pt x="933" y="16402"/>
                  <a:pt x="1238" y="16584"/>
                  <a:pt x="1611" y="16811"/>
                </a:cubicBezTo>
                <a:lnTo>
                  <a:pt x="7905" y="20628"/>
                </a:lnTo>
                <a:cubicBezTo>
                  <a:pt x="8279" y="20855"/>
                  <a:pt x="8577" y="21039"/>
                  <a:pt x="8834" y="21179"/>
                </a:cubicBezTo>
                <a:cubicBezTo>
                  <a:pt x="9091" y="21320"/>
                  <a:pt x="9306" y="21417"/>
                  <a:pt x="9507" y="21476"/>
                </a:cubicBezTo>
                <a:cubicBezTo>
                  <a:pt x="9699" y="21530"/>
                  <a:pt x="9893" y="21563"/>
                  <a:pt x="10099" y="21581"/>
                </a:cubicBezTo>
                <a:cubicBezTo>
                  <a:pt x="10303" y="21600"/>
                  <a:pt x="10515" y="21597"/>
                  <a:pt x="10721" y="21587"/>
                </a:cubicBezTo>
                <a:cubicBezTo>
                  <a:pt x="10928" y="21598"/>
                  <a:pt x="11129" y="21600"/>
                  <a:pt x="11333" y="21581"/>
                </a:cubicBezTo>
                <a:cubicBezTo>
                  <a:pt x="11538" y="21563"/>
                  <a:pt x="11742" y="21531"/>
                  <a:pt x="11935" y="21476"/>
                </a:cubicBezTo>
                <a:cubicBezTo>
                  <a:pt x="12136" y="21417"/>
                  <a:pt x="12341" y="21320"/>
                  <a:pt x="12598" y="21179"/>
                </a:cubicBezTo>
                <a:cubicBezTo>
                  <a:pt x="12855" y="21039"/>
                  <a:pt x="13163" y="20855"/>
                  <a:pt x="13536" y="20628"/>
                </a:cubicBezTo>
                <a:lnTo>
                  <a:pt x="19831" y="16811"/>
                </a:lnTo>
                <a:cubicBezTo>
                  <a:pt x="20204" y="16584"/>
                  <a:pt x="20499" y="16402"/>
                  <a:pt x="20728" y="16248"/>
                </a:cubicBezTo>
                <a:cubicBezTo>
                  <a:pt x="20957" y="16094"/>
                  <a:pt x="21120" y="15968"/>
                  <a:pt x="21218" y="15846"/>
                </a:cubicBezTo>
                <a:cubicBezTo>
                  <a:pt x="21521" y="15451"/>
                  <a:pt x="21514" y="14997"/>
                  <a:pt x="21218" y="14602"/>
                </a:cubicBezTo>
                <a:cubicBezTo>
                  <a:pt x="21101" y="14446"/>
                  <a:pt x="20939" y="14303"/>
                  <a:pt x="20738" y="14181"/>
                </a:cubicBezTo>
                <a:cubicBezTo>
                  <a:pt x="20538" y="14060"/>
                  <a:pt x="20303" y="13962"/>
                  <a:pt x="20045" y="13890"/>
                </a:cubicBezTo>
                <a:cubicBezTo>
                  <a:pt x="19393" y="13711"/>
                  <a:pt x="18644" y="13707"/>
                  <a:pt x="17994" y="13890"/>
                </a:cubicBezTo>
                <a:cubicBezTo>
                  <a:pt x="17793" y="13950"/>
                  <a:pt x="17578" y="14049"/>
                  <a:pt x="17321" y="14187"/>
                </a:cubicBezTo>
                <a:cubicBezTo>
                  <a:pt x="17064" y="14326"/>
                  <a:pt x="16766" y="14505"/>
                  <a:pt x="16393" y="14732"/>
                </a:cubicBezTo>
                <a:lnTo>
                  <a:pt x="13149" y="16700"/>
                </a:lnTo>
                <a:lnTo>
                  <a:pt x="13149" y="6144"/>
                </a:lnTo>
                <a:cubicBezTo>
                  <a:pt x="13149" y="5824"/>
                  <a:pt x="13138" y="5568"/>
                  <a:pt x="13118" y="5358"/>
                </a:cubicBezTo>
                <a:cubicBezTo>
                  <a:pt x="13098" y="5149"/>
                  <a:pt x="13069" y="4985"/>
                  <a:pt x="12996" y="4857"/>
                </a:cubicBezTo>
                <a:cubicBezTo>
                  <a:pt x="12753" y="4448"/>
                  <a:pt x="12222" y="4126"/>
                  <a:pt x="11547" y="3978"/>
                </a:cubicBezTo>
                <a:cubicBezTo>
                  <a:pt x="11282" y="3921"/>
                  <a:pt x="11003" y="3892"/>
                  <a:pt x="10721" y="38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500"/>
              <a:buFont typeface="Helvetica Neue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 txBox="1"/>
          <p:nvPr/>
        </p:nvSpPr>
        <p:spPr>
          <a:xfrm>
            <a:off x="652819" y="924041"/>
            <a:ext cx="2697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Value Proposition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15" name="Google Shape;315;p22"/>
          <p:cNvGrpSpPr/>
          <p:nvPr/>
        </p:nvGrpSpPr>
        <p:grpSpPr>
          <a:xfrm>
            <a:off x="537325" y="1511220"/>
            <a:ext cx="3788757" cy="2708095"/>
            <a:chOff x="396785" y="1367788"/>
            <a:chExt cx="3999954" cy="2438408"/>
          </a:xfrm>
        </p:grpSpPr>
        <p:sp>
          <p:nvSpPr>
            <p:cNvPr id="316" name="Google Shape;316;p22"/>
            <p:cNvSpPr/>
            <p:nvPr/>
          </p:nvSpPr>
          <p:spPr>
            <a:xfrm rot="-5400000">
              <a:off x="726035" y="1038538"/>
              <a:ext cx="2438400" cy="3096900"/>
            </a:xfrm>
            <a:prstGeom prst="round2SameRect">
              <a:avLst>
                <a:gd fmla="val 6856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 rot="5400000">
              <a:off x="2725890" y="2135345"/>
              <a:ext cx="2438400" cy="9033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8" name="Google Shape;318;p22"/>
          <p:cNvGrpSpPr/>
          <p:nvPr/>
        </p:nvGrpSpPr>
        <p:grpSpPr>
          <a:xfrm>
            <a:off x="4666588" y="1511218"/>
            <a:ext cx="3788755" cy="2708098"/>
            <a:chOff x="4756226" y="1367785"/>
            <a:chExt cx="3999953" cy="2438410"/>
          </a:xfrm>
        </p:grpSpPr>
        <p:sp>
          <p:nvSpPr>
            <p:cNvPr id="319" name="Google Shape;319;p22"/>
            <p:cNvSpPr/>
            <p:nvPr/>
          </p:nvSpPr>
          <p:spPr>
            <a:xfrm flipH="1" rot="5400000">
              <a:off x="5988529" y="1038535"/>
              <a:ext cx="2438400" cy="3096900"/>
            </a:xfrm>
            <a:prstGeom prst="round2SameRect">
              <a:avLst>
                <a:gd fmla="val 5455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 flipH="1" rot="-5400000">
              <a:off x="3988676" y="2135345"/>
              <a:ext cx="2438400" cy="9033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21" name="Google Shape;321;p22"/>
          <p:cNvGrpSpPr/>
          <p:nvPr/>
        </p:nvGrpSpPr>
        <p:grpSpPr>
          <a:xfrm>
            <a:off x="657151" y="1668706"/>
            <a:ext cx="2693518" cy="2393298"/>
            <a:chOff x="507675" y="1657350"/>
            <a:chExt cx="3048000" cy="2289361"/>
          </a:xfrm>
        </p:grpSpPr>
        <p:sp>
          <p:nvSpPr>
            <p:cNvPr id="322" name="Google Shape;322;p22"/>
            <p:cNvSpPr/>
            <p:nvPr/>
          </p:nvSpPr>
          <p:spPr>
            <a:xfrm>
              <a:off x="507675" y="1657350"/>
              <a:ext cx="3048000" cy="1143000"/>
            </a:xfrm>
            <a:prstGeom prst="rect">
              <a:avLst/>
            </a:prstGeom>
            <a:solidFill>
              <a:srgbClr val="FFFFFF"/>
            </a:solidFill>
            <a:ln cap="flat" cmpd="sng" w="317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507675" y="2803711"/>
              <a:ext cx="3048000" cy="1143000"/>
            </a:xfrm>
            <a:prstGeom prst="rect">
              <a:avLst/>
            </a:prstGeom>
            <a:solidFill>
              <a:srgbClr val="FFFFFF"/>
            </a:solidFill>
            <a:ln cap="flat" cmpd="sng" w="317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24" name="Google Shape;324;p22"/>
          <p:cNvSpPr/>
          <p:nvPr/>
        </p:nvSpPr>
        <p:spPr>
          <a:xfrm rot="5400000">
            <a:off x="89272" y="2236612"/>
            <a:ext cx="2393400" cy="12576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 cap="flat" cmpd="sng" w="317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5" name="Google Shape;325;p22"/>
          <p:cNvSpPr txBox="1"/>
          <p:nvPr/>
        </p:nvSpPr>
        <p:spPr>
          <a:xfrm>
            <a:off x="1972957" y="2086798"/>
            <a:ext cx="1011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Gain </a:t>
            </a:r>
            <a:b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creators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22"/>
          <p:cNvSpPr txBox="1"/>
          <p:nvPr/>
        </p:nvSpPr>
        <p:spPr>
          <a:xfrm>
            <a:off x="1972957" y="3281724"/>
            <a:ext cx="1011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Pain</a:t>
            </a:r>
            <a:b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relievers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22"/>
          <p:cNvSpPr txBox="1"/>
          <p:nvPr/>
        </p:nvSpPr>
        <p:spPr>
          <a:xfrm>
            <a:off x="685372" y="2686019"/>
            <a:ext cx="1011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Product &amp; services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8" name="Google Shape;328;p22"/>
          <p:cNvGrpSpPr/>
          <p:nvPr/>
        </p:nvGrpSpPr>
        <p:grpSpPr>
          <a:xfrm flipH="1">
            <a:off x="5642002" y="1668648"/>
            <a:ext cx="2693651" cy="2393383"/>
            <a:chOff x="507524" y="1646705"/>
            <a:chExt cx="3048151" cy="2155036"/>
          </a:xfrm>
        </p:grpSpPr>
        <p:grpSp>
          <p:nvGrpSpPr>
            <p:cNvPr id="329" name="Google Shape;329;p22"/>
            <p:cNvGrpSpPr/>
            <p:nvPr/>
          </p:nvGrpSpPr>
          <p:grpSpPr>
            <a:xfrm>
              <a:off x="507675" y="1646766"/>
              <a:ext cx="3048000" cy="2154975"/>
              <a:chOff x="507675" y="1657350"/>
              <a:chExt cx="3048000" cy="2289361"/>
            </a:xfrm>
          </p:grpSpPr>
          <p:sp>
            <p:nvSpPr>
              <p:cNvPr id="330" name="Google Shape;330;p22"/>
              <p:cNvSpPr/>
              <p:nvPr/>
            </p:nvSpPr>
            <p:spPr>
              <a:xfrm>
                <a:off x="507675" y="1657350"/>
                <a:ext cx="3048000" cy="1143000"/>
              </a:xfrm>
              <a:prstGeom prst="rect">
                <a:avLst/>
              </a:prstGeom>
              <a:solidFill>
                <a:srgbClr val="FFFFFF"/>
              </a:solidFill>
              <a:ln cap="flat" cmpd="sng" w="317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Helvetica Neue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507675" y="2803711"/>
                <a:ext cx="3048000" cy="1143000"/>
              </a:xfrm>
              <a:prstGeom prst="rect">
                <a:avLst/>
              </a:prstGeom>
              <a:solidFill>
                <a:srgbClr val="FFFFFF"/>
              </a:solidFill>
              <a:ln cap="flat" cmpd="sng" w="317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Helvetica Neue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32" name="Google Shape;332;p22"/>
            <p:cNvSpPr/>
            <p:nvPr/>
          </p:nvSpPr>
          <p:spPr>
            <a:xfrm rot="5400000">
              <a:off x="141674" y="2012555"/>
              <a:ext cx="2154900" cy="14232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317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33" name="Google Shape;333;p22"/>
          <p:cNvSpPr txBox="1"/>
          <p:nvPr/>
        </p:nvSpPr>
        <p:spPr>
          <a:xfrm flipH="1">
            <a:off x="6008713" y="2177826"/>
            <a:ext cx="1011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Gains 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22"/>
          <p:cNvSpPr txBox="1"/>
          <p:nvPr/>
        </p:nvSpPr>
        <p:spPr>
          <a:xfrm flipH="1">
            <a:off x="6008713" y="3372753"/>
            <a:ext cx="1011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Pains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5" name="Google Shape;335;p22"/>
          <p:cNvSpPr txBox="1"/>
          <p:nvPr/>
        </p:nvSpPr>
        <p:spPr>
          <a:xfrm flipH="1">
            <a:off x="7387927" y="2777047"/>
            <a:ext cx="805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Jobs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22"/>
          <p:cNvSpPr/>
          <p:nvPr/>
        </p:nvSpPr>
        <p:spPr>
          <a:xfrm>
            <a:off x="3891123" y="2258459"/>
            <a:ext cx="1210500" cy="121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VS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5370575" y="924038"/>
            <a:ext cx="32361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" sz="2400">
                <a:latin typeface="Poppins Light"/>
                <a:ea typeface="Poppins Light"/>
                <a:cs typeface="Poppins Light"/>
                <a:sym typeface="Poppins Light"/>
              </a:rPr>
              <a:t>Customer Segment</a:t>
            </a:r>
            <a:endParaRPr i="0" sz="2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38" name="Google Shape;338;p22"/>
          <p:cNvSpPr txBox="1"/>
          <p:nvPr/>
        </p:nvSpPr>
        <p:spPr>
          <a:xfrm>
            <a:off x="4077118" y="2708365"/>
            <a:ext cx="938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2400"/>
              <a:buFont typeface="Poppins"/>
              <a:buNone/>
            </a:pPr>
            <a:r>
              <a:t/>
            </a:r>
            <a:endParaRPr b="1" i="0" sz="2400" u="none" cap="none" strike="noStrike">
              <a:solidFill>
                <a:srgbClr val="FF5B4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Creating the value proposition</a:t>
            </a:r>
            <a:endParaRPr sz="2400"/>
          </a:p>
        </p:txBody>
      </p:sp>
      <p:sp>
        <p:nvSpPr>
          <p:cNvPr id="345" name="Google Shape;345;p23"/>
          <p:cNvSpPr/>
          <p:nvPr/>
        </p:nvSpPr>
        <p:spPr>
          <a:xfrm>
            <a:off x="415725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6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23"/>
          <p:cNvSpPr txBox="1"/>
          <p:nvPr/>
        </p:nvSpPr>
        <p:spPr>
          <a:xfrm>
            <a:off x="585411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customers and</a:t>
            </a:r>
            <a:r>
              <a:rPr lang="en" sz="12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people who will buy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2129040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4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23"/>
          <p:cNvSpPr txBox="1"/>
          <p:nvPr/>
        </p:nvSpPr>
        <p:spPr>
          <a:xfrm>
            <a:off x="2298728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problem they</a:t>
            </a:r>
            <a:r>
              <a:rPr lang="en" sz="12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struggle with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9" name="Google Shape;349;p23"/>
          <p:cNvSpPr/>
          <p:nvPr/>
        </p:nvSpPr>
        <p:spPr>
          <a:xfrm>
            <a:off x="5555670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4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23"/>
          <p:cNvSpPr txBox="1"/>
          <p:nvPr/>
        </p:nvSpPr>
        <p:spPr>
          <a:xfrm>
            <a:off x="5725362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offering that is our value proposition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1" name="Google Shape;351;p23"/>
          <p:cNvSpPr/>
          <p:nvPr/>
        </p:nvSpPr>
        <p:spPr>
          <a:xfrm>
            <a:off x="7268985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6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7438679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benefits people</a:t>
            </a:r>
            <a:b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can expect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642932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23"/>
          <p:cNvSpPr txBox="1"/>
          <p:nvPr/>
        </p:nvSpPr>
        <p:spPr>
          <a:xfrm flipH="1">
            <a:off x="760814" y="3079836"/>
            <a:ext cx="955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Target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3"/>
          <p:cNvSpPr/>
          <p:nvPr/>
        </p:nvSpPr>
        <p:spPr>
          <a:xfrm>
            <a:off x="2356277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 flipH="1">
            <a:off x="2474159" y="3079836"/>
            <a:ext cx="955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Problem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23"/>
          <p:cNvSpPr/>
          <p:nvPr/>
        </p:nvSpPr>
        <p:spPr>
          <a:xfrm>
            <a:off x="5782966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3"/>
          <p:cNvSpPr txBox="1"/>
          <p:nvPr/>
        </p:nvSpPr>
        <p:spPr>
          <a:xfrm flipH="1">
            <a:off x="5900849" y="3079836"/>
            <a:ext cx="955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23"/>
          <p:cNvSpPr/>
          <p:nvPr/>
        </p:nvSpPr>
        <p:spPr>
          <a:xfrm>
            <a:off x="7496312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 flipH="1">
            <a:off x="7496350" y="3081234"/>
            <a:ext cx="11910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Benefit(s)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3"/>
          <p:cNvSpPr/>
          <p:nvPr/>
        </p:nvSpPr>
        <p:spPr>
          <a:xfrm>
            <a:off x="1080823" y="1509700"/>
            <a:ext cx="329811" cy="269312"/>
          </a:xfrm>
          <a:custGeom>
            <a:rect b="b" l="l" r="r" t="t"/>
            <a:pathLst>
              <a:path extrusionOk="0" h="152" w="186">
                <a:moveTo>
                  <a:pt x="126" y="115"/>
                </a:moveTo>
                <a:cubicBezTo>
                  <a:pt x="126" y="115"/>
                  <a:pt x="111" y="111"/>
                  <a:pt x="111" y="95"/>
                </a:cubicBezTo>
                <a:cubicBezTo>
                  <a:pt x="111" y="81"/>
                  <a:pt x="117" y="76"/>
                  <a:pt x="120" y="73"/>
                </a:cubicBezTo>
                <a:cubicBezTo>
                  <a:pt x="120" y="73"/>
                  <a:pt x="125" y="69"/>
                  <a:pt x="122" y="55"/>
                </a:cubicBezTo>
                <a:cubicBezTo>
                  <a:pt x="127" y="47"/>
                  <a:pt x="129" y="35"/>
                  <a:pt x="122" y="19"/>
                </a:cubicBezTo>
                <a:cubicBezTo>
                  <a:pt x="118" y="10"/>
                  <a:pt x="115" y="5"/>
                  <a:pt x="110" y="3"/>
                </a:cubicBezTo>
                <a:cubicBezTo>
                  <a:pt x="106" y="0"/>
                  <a:pt x="102" y="0"/>
                  <a:pt x="98" y="0"/>
                </a:cubicBezTo>
                <a:cubicBezTo>
                  <a:pt x="90" y="0"/>
                  <a:pt x="83" y="2"/>
                  <a:pt x="80" y="4"/>
                </a:cubicBezTo>
                <a:cubicBezTo>
                  <a:pt x="72" y="8"/>
                  <a:pt x="66" y="12"/>
                  <a:pt x="61" y="25"/>
                </a:cubicBezTo>
                <a:cubicBezTo>
                  <a:pt x="56" y="36"/>
                  <a:pt x="62" y="48"/>
                  <a:pt x="64" y="54"/>
                </a:cubicBezTo>
                <a:cubicBezTo>
                  <a:pt x="61" y="68"/>
                  <a:pt x="66" y="73"/>
                  <a:pt x="66" y="73"/>
                </a:cubicBezTo>
                <a:cubicBezTo>
                  <a:pt x="68" y="76"/>
                  <a:pt x="74" y="81"/>
                  <a:pt x="74" y="95"/>
                </a:cubicBezTo>
                <a:cubicBezTo>
                  <a:pt x="74" y="111"/>
                  <a:pt x="59" y="115"/>
                  <a:pt x="59" y="115"/>
                </a:cubicBezTo>
                <a:cubicBezTo>
                  <a:pt x="50" y="118"/>
                  <a:pt x="29" y="125"/>
                  <a:pt x="29" y="147"/>
                </a:cubicBezTo>
                <a:cubicBezTo>
                  <a:pt x="29" y="147"/>
                  <a:pt x="29" y="152"/>
                  <a:pt x="34" y="152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56" y="152"/>
                  <a:pt x="156" y="147"/>
                  <a:pt x="156" y="147"/>
                </a:cubicBezTo>
                <a:cubicBezTo>
                  <a:pt x="156" y="125"/>
                  <a:pt x="136" y="118"/>
                  <a:pt x="126" y="115"/>
                </a:cubicBezTo>
                <a:close/>
                <a:moveTo>
                  <a:pt x="38" y="143"/>
                </a:moveTo>
                <a:cubicBezTo>
                  <a:pt x="40" y="131"/>
                  <a:pt x="51" y="127"/>
                  <a:pt x="61" y="123"/>
                </a:cubicBezTo>
                <a:cubicBezTo>
                  <a:pt x="62" y="123"/>
                  <a:pt x="62" y="123"/>
                  <a:pt x="62" y="123"/>
                </a:cubicBezTo>
                <a:cubicBezTo>
                  <a:pt x="69" y="121"/>
                  <a:pt x="83" y="112"/>
                  <a:pt x="83" y="95"/>
                </a:cubicBezTo>
                <a:cubicBezTo>
                  <a:pt x="83" y="80"/>
                  <a:pt x="77" y="73"/>
                  <a:pt x="73" y="69"/>
                </a:cubicBezTo>
                <a:cubicBezTo>
                  <a:pt x="73" y="69"/>
                  <a:pt x="72" y="68"/>
                  <a:pt x="72" y="68"/>
                </a:cubicBezTo>
                <a:cubicBezTo>
                  <a:pt x="72" y="67"/>
                  <a:pt x="71" y="64"/>
                  <a:pt x="73" y="56"/>
                </a:cubicBezTo>
                <a:cubicBezTo>
                  <a:pt x="73" y="53"/>
                  <a:pt x="72" y="51"/>
                  <a:pt x="72" y="51"/>
                </a:cubicBezTo>
                <a:cubicBezTo>
                  <a:pt x="70" y="45"/>
                  <a:pt x="65" y="36"/>
                  <a:pt x="69" y="28"/>
                </a:cubicBezTo>
                <a:cubicBezTo>
                  <a:pt x="73" y="17"/>
                  <a:pt x="77" y="15"/>
                  <a:pt x="84" y="12"/>
                </a:cubicBezTo>
                <a:cubicBezTo>
                  <a:pt x="84" y="12"/>
                  <a:pt x="84" y="12"/>
                  <a:pt x="85" y="11"/>
                </a:cubicBezTo>
                <a:cubicBezTo>
                  <a:pt x="86" y="10"/>
                  <a:pt x="92" y="8"/>
                  <a:pt x="98" y="8"/>
                </a:cubicBezTo>
                <a:cubicBezTo>
                  <a:pt x="101" y="8"/>
                  <a:pt x="104" y="9"/>
                  <a:pt x="106" y="10"/>
                </a:cubicBezTo>
                <a:cubicBezTo>
                  <a:pt x="108" y="11"/>
                  <a:pt x="111" y="14"/>
                  <a:pt x="114" y="23"/>
                </a:cubicBezTo>
                <a:cubicBezTo>
                  <a:pt x="121" y="38"/>
                  <a:pt x="117" y="47"/>
                  <a:pt x="115" y="50"/>
                </a:cubicBezTo>
                <a:cubicBezTo>
                  <a:pt x="113" y="52"/>
                  <a:pt x="113" y="54"/>
                  <a:pt x="113" y="57"/>
                </a:cubicBezTo>
                <a:cubicBezTo>
                  <a:pt x="115" y="64"/>
                  <a:pt x="114" y="67"/>
                  <a:pt x="114" y="67"/>
                </a:cubicBezTo>
                <a:cubicBezTo>
                  <a:pt x="114" y="67"/>
                  <a:pt x="113" y="69"/>
                  <a:pt x="112" y="69"/>
                </a:cubicBezTo>
                <a:cubicBezTo>
                  <a:pt x="109" y="73"/>
                  <a:pt x="103" y="80"/>
                  <a:pt x="103" y="95"/>
                </a:cubicBezTo>
                <a:cubicBezTo>
                  <a:pt x="103" y="112"/>
                  <a:pt x="116" y="121"/>
                  <a:pt x="124" y="123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35" y="127"/>
                  <a:pt x="145" y="131"/>
                  <a:pt x="147" y="143"/>
                </a:cubicBezTo>
                <a:lnTo>
                  <a:pt x="38" y="143"/>
                </a:lnTo>
                <a:close/>
                <a:moveTo>
                  <a:pt x="20" y="113"/>
                </a:moveTo>
                <a:cubicBezTo>
                  <a:pt x="26" y="112"/>
                  <a:pt x="36" y="105"/>
                  <a:pt x="36" y="91"/>
                </a:cubicBezTo>
                <a:cubicBezTo>
                  <a:pt x="36" y="78"/>
                  <a:pt x="32" y="72"/>
                  <a:pt x="29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29" y="69"/>
                  <a:pt x="29" y="69"/>
                  <a:pt x="29" y="68"/>
                </a:cubicBezTo>
                <a:cubicBezTo>
                  <a:pt x="29" y="68"/>
                  <a:pt x="28" y="66"/>
                  <a:pt x="29" y="61"/>
                </a:cubicBezTo>
                <a:cubicBezTo>
                  <a:pt x="30" y="59"/>
                  <a:pt x="29" y="57"/>
                  <a:pt x="29" y="55"/>
                </a:cubicBezTo>
                <a:cubicBezTo>
                  <a:pt x="27" y="52"/>
                  <a:pt x="24" y="45"/>
                  <a:pt x="26" y="39"/>
                </a:cubicBezTo>
                <a:cubicBezTo>
                  <a:pt x="30" y="30"/>
                  <a:pt x="31" y="30"/>
                  <a:pt x="35" y="28"/>
                </a:cubicBezTo>
                <a:cubicBezTo>
                  <a:pt x="36" y="28"/>
                  <a:pt x="36" y="27"/>
                  <a:pt x="37" y="27"/>
                </a:cubicBezTo>
                <a:cubicBezTo>
                  <a:pt x="38" y="27"/>
                  <a:pt x="42" y="25"/>
                  <a:pt x="46" y="25"/>
                </a:cubicBezTo>
                <a:cubicBezTo>
                  <a:pt x="48" y="25"/>
                  <a:pt x="50" y="25"/>
                  <a:pt x="52" y="26"/>
                </a:cubicBezTo>
                <a:cubicBezTo>
                  <a:pt x="52" y="25"/>
                  <a:pt x="52" y="23"/>
                  <a:pt x="53" y="22"/>
                </a:cubicBezTo>
                <a:cubicBezTo>
                  <a:pt x="53" y="20"/>
                  <a:pt x="54" y="19"/>
                  <a:pt x="55" y="18"/>
                </a:cubicBezTo>
                <a:cubicBezTo>
                  <a:pt x="52" y="17"/>
                  <a:pt x="49" y="17"/>
                  <a:pt x="46" y="17"/>
                </a:cubicBezTo>
                <a:cubicBezTo>
                  <a:pt x="40" y="17"/>
                  <a:pt x="34" y="19"/>
                  <a:pt x="32" y="20"/>
                </a:cubicBezTo>
                <a:cubicBezTo>
                  <a:pt x="25" y="23"/>
                  <a:pt x="22" y="26"/>
                  <a:pt x="18" y="36"/>
                </a:cubicBezTo>
                <a:cubicBezTo>
                  <a:pt x="15" y="45"/>
                  <a:pt x="19" y="54"/>
                  <a:pt x="21" y="59"/>
                </a:cubicBezTo>
                <a:cubicBezTo>
                  <a:pt x="18" y="70"/>
                  <a:pt x="22" y="74"/>
                  <a:pt x="22" y="74"/>
                </a:cubicBezTo>
                <a:cubicBezTo>
                  <a:pt x="24" y="76"/>
                  <a:pt x="27" y="80"/>
                  <a:pt x="27" y="91"/>
                </a:cubicBezTo>
                <a:cubicBezTo>
                  <a:pt x="27" y="103"/>
                  <a:pt x="18" y="105"/>
                  <a:pt x="18" y="105"/>
                </a:cubicBezTo>
                <a:cubicBezTo>
                  <a:pt x="10" y="108"/>
                  <a:pt x="0" y="114"/>
                  <a:pt x="0" y="130"/>
                </a:cubicBezTo>
                <a:cubicBezTo>
                  <a:pt x="0" y="130"/>
                  <a:pt x="0" y="135"/>
                  <a:pt x="4" y="135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24" y="132"/>
                  <a:pt x="25" y="129"/>
                  <a:pt x="27" y="126"/>
                </a:cubicBezTo>
                <a:cubicBezTo>
                  <a:pt x="9" y="126"/>
                  <a:pt x="9" y="126"/>
                  <a:pt x="9" y="126"/>
                </a:cubicBezTo>
                <a:cubicBezTo>
                  <a:pt x="10" y="118"/>
                  <a:pt x="15" y="115"/>
                  <a:pt x="20" y="113"/>
                </a:cubicBezTo>
                <a:close/>
                <a:moveTo>
                  <a:pt x="168" y="105"/>
                </a:moveTo>
                <a:cubicBezTo>
                  <a:pt x="168" y="105"/>
                  <a:pt x="158" y="103"/>
                  <a:pt x="158" y="91"/>
                </a:cubicBezTo>
                <a:cubicBezTo>
                  <a:pt x="158" y="80"/>
                  <a:pt x="161" y="76"/>
                  <a:pt x="163" y="74"/>
                </a:cubicBezTo>
                <a:cubicBezTo>
                  <a:pt x="163" y="74"/>
                  <a:pt x="167" y="70"/>
                  <a:pt x="164" y="59"/>
                </a:cubicBezTo>
                <a:cubicBezTo>
                  <a:pt x="167" y="54"/>
                  <a:pt x="171" y="45"/>
                  <a:pt x="167" y="36"/>
                </a:cubicBezTo>
                <a:cubicBezTo>
                  <a:pt x="163" y="26"/>
                  <a:pt x="160" y="23"/>
                  <a:pt x="153" y="20"/>
                </a:cubicBezTo>
                <a:cubicBezTo>
                  <a:pt x="151" y="19"/>
                  <a:pt x="145" y="17"/>
                  <a:pt x="139" y="17"/>
                </a:cubicBezTo>
                <a:cubicBezTo>
                  <a:pt x="136" y="17"/>
                  <a:pt x="133" y="17"/>
                  <a:pt x="131" y="18"/>
                </a:cubicBezTo>
                <a:cubicBezTo>
                  <a:pt x="132" y="21"/>
                  <a:pt x="133" y="24"/>
                  <a:pt x="133" y="26"/>
                </a:cubicBezTo>
                <a:cubicBezTo>
                  <a:pt x="133" y="26"/>
                  <a:pt x="134" y="26"/>
                  <a:pt x="134" y="26"/>
                </a:cubicBezTo>
                <a:cubicBezTo>
                  <a:pt x="135" y="25"/>
                  <a:pt x="137" y="25"/>
                  <a:pt x="139" y="25"/>
                </a:cubicBezTo>
                <a:cubicBezTo>
                  <a:pt x="144" y="25"/>
                  <a:pt x="148" y="27"/>
                  <a:pt x="149" y="27"/>
                </a:cubicBezTo>
                <a:cubicBezTo>
                  <a:pt x="149" y="27"/>
                  <a:pt x="150" y="28"/>
                  <a:pt x="150" y="28"/>
                </a:cubicBezTo>
                <a:cubicBezTo>
                  <a:pt x="154" y="30"/>
                  <a:pt x="156" y="30"/>
                  <a:pt x="159" y="39"/>
                </a:cubicBezTo>
                <a:cubicBezTo>
                  <a:pt x="162" y="45"/>
                  <a:pt x="159" y="52"/>
                  <a:pt x="157" y="55"/>
                </a:cubicBezTo>
                <a:cubicBezTo>
                  <a:pt x="156" y="57"/>
                  <a:pt x="156" y="59"/>
                  <a:pt x="156" y="61"/>
                </a:cubicBezTo>
                <a:cubicBezTo>
                  <a:pt x="157" y="66"/>
                  <a:pt x="157" y="68"/>
                  <a:pt x="157" y="68"/>
                </a:cubicBezTo>
                <a:cubicBezTo>
                  <a:pt x="157" y="69"/>
                  <a:pt x="157" y="69"/>
                  <a:pt x="157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4" y="72"/>
                  <a:pt x="150" y="78"/>
                  <a:pt x="150" y="91"/>
                </a:cubicBezTo>
                <a:cubicBezTo>
                  <a:pt x="150" y="105"/>
                  <a:pt x="160" y="112"/>
                  <a:pt x="165" y="113"/>
                </a:cubicBezTo>
                <a:cubicBezTo>
                  <a:pt x="171" y="115"/>
                  <a:pt x="176" y="118"/>
                  <a:pt x="177" y="126"/>
                </a:cubicBezTo>
                <a:cubicBezTo>
                  <a:pt x="159" y="126"/>
                  <a:pt x="159" y="126"/>
                  <a:pt x="159" y="126"/>
                </a:cubicBezTo>
                <a:cubicBezTo>
                  <a:pt x="160" y="129"/>
                  <a:pt x="162" y="132"/>
                  <a:pt x="163" y="135"/>
                </a:cubicBezTo>
                <a:cubicBezTo>
                  <a:pt x="181" y="135"/>
                  <a:pt x="181" y="135"/>
                  <a:pt x="181" y="135"/>
                </a:cubicBezTo>
                <a:cubicBezTo>
                  <a:pt x="186" y="135"/>
                  <a:pt x="186" y="130"/>
                  <a:pt x="186" y="130"/>
                </a:cubicBezTo>
                <a:cubicBezTo>
                  <a:pt x="186" y="114"/>
                  <a:pt x="175" y="108"/>
                  <a:pt x="168" y="1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2802746" y="1538644"/>
            <a:ext cx="298006" cy="296243"/>
          </a:xfrm>
          <a:custGeom>
            <a:rect b="b" l="l" r="r" t="t"/>
            <a:pathLst>
              <a:path extrusionOk="0" h="185" w="186">
                <a:moveTo>
                  <a:pt x="112" y="56"/>
                </a:moveTo>
                <a:cubicBezTo>
                  <a:pt x="109" y="54"/>
                  <a:pt x="107" y="53"/>
                  <a:pt x="104" y="52"/>
                </a:cubicBezTo>
                <a:cubicBezTo>
                  <a:pt x="101" y="51"/>
                  <a:pt x="98" y="50"/>
                  <a:pt x="94" y="50"/>
                </a:cubicBezTo>
                <a:cubicBezTo>
                  <a:pt x="90" y="50"/>
                  <a:pt x="86" y="51"/>
                  <a:pt x="83" y="52"/>
                </a:cubicBezTo>
                <a:cubicBezTo>
                  <a:pt x="79" y="54"/>
                  <a:pt x="76" y="55"/>
                  <a:pt x="74" y="58"/>
                </a:cubicBezTo>
                <a:cubicBezTo>
                  <a:pt x="72" y="60"/>
                  <a:pt x="70" y="63"/>
                  <a:pt x="69" y="67"/>
                </a:cubicBezTo>
                <a:cubicBezTo>
                  <a:pt x="67" y="70"/>
                  <a:pt x="67" y="74"/>
                  <a:pt x="67" y="78"/>
                </a:cubicBezTo>
                <a:cubicBezTo>
                  <a:pt x="67" y="79"/>
                  <a:pt x="67" y="79"/>
                  <a:pt x="67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6" y="75"/>
                  <a:pt x="76" y="72"/>
                  <a:pt x="77" y="70"/>
                </a:cubicBezTo>
                <a:cubicBezTo>
                  <a:pt x="78" y="68"/>
                  <a:pt x="79" y="66"/>
                  <a:pt x="81" y="64"/>
                </a:cubicBezTo>
                <a:cubicBezTo>
                  <a:pt x="82" y="62"/>
                  <a:pt x="84" y="61"/>
                  <a:pt x="86" y="60"/>
                </a:cubicBezTo>
                <a:cubicBezTo>
                  <a:pt x="88" y="59"/>
                  <a:pt x="91" y="58"/>
                  <a:pt x="94" y="58"/>
                </a:cubicBezTo>
                <a:cubicBezTo>
                  <a:pt x="96" y="58"/>
                  <a:pt x="98" y="59"/>
                  <a:pt x="100" y="59"/>
                </a:cubicBezTo>
                <a:cubicBezTo>
                  <a:pt x="102" y="60"/>
                  <a:pt x="104" y="61"/>
                  <a:pt x="105" y="62"/>
                </a:cubicBezTo>
                <a:cubicBezTo>
                  <a:pt x="106" y="63"/>
                  <a:pt x="107" y="65"/>
                  <a:pt x="108" y="67"/>
                </a:cubicBezTo>
                <a:cubicBezTo>
                  <a:pt x="109" y="68"/>
                  <a:pt x="110" y="70"/>
                  <a:pt x="110" y="72"/>
                </a:cubicBezTo>
                <a:cubicBezTo>
                  <a:pt x="110" y="75"/>
                  <a:pt x="109" y="78"/>
                  <a:pt x="108" y="80"/>
                </a:cubicBezTo>
                <a:cubicBezTo>
                  <a:pt x="106" y="82"/>
                  <a:pt x="104" y="84"/>
                  <a:pt x="102" y="86"/>
                </a:cubicBezTo>
                <a:cubicBezTo>
                  <a:pt x="100" y="88"/>
                  <a:pt x="98" y="90"/>
                  <a:pt x="96" y="92"/>
                </a:cubicBezTo>
                <a:cubicBezTo>
                  <a:pt x="94" y="94"/>
                  <a:pt x="93" y="96"/>
                  <a:pt x="92" y="98"/>
                </a:cubicBezTo>
                <a:cubicBezTo>
                  <a:pt x="90" y="100"/>
                  <a:pt x="90" y="102"/>
                  <a:pt x="89" y="104"/>
                </a:cubicBezTo>
                <a:cubicBezTo>
                  <a:pt x="89" y="107"/>
                  <a:pt x="88" y="110"/>
                  <a:pt x="89" y="113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98" y="110"/>
                  <a:pt x="98" y="107"/>
                  <a:pt x="98" y="106"/>
                </a:cubicBezTo>
                <a:cubicBezTo>
                  <a:pt x="99" y="104"/>
                  <a:pt x="99" y="102"/>
                  <a:pt x="100" y="101"/>
                </a:cubicBezTo>
                <a:cubicBezTo>
                  <a:pt x="100" y="100"/>
                  <a:pt x="101" y="99"/>
                  <a:pt x="103" y="98"/>
                </a:cubicBezTo>
                <a:cubicBezTo>
                  <a:pt x="104" y="96"/>
                  <a:pt x="106" y="94"/>
                  <a:pt x="108" y="92"/>
                </a:cubicBezTo>
                <a:cubicBezTo>
                  <a:pt x="111" y="89"/>
                  <a:pt x="114" y="86"/>
                  <a:pt x="116" y="83"/>
                </a:cubicBezTo>
                <a:cubicBezTo>
                  <a:pt x="118" y="80"/>
                  <a:pt x="119" y="77"/>
                  <a:pt x="119" y="72"/>
                </a:cubicBezTo>
                <a:cubicBezTo>
                  <a:pt x="119" y="69"/>
                  <a:pt x="118" y="66"/>
                  <a:pt x="117" y="63"/>
                </a:cubicBezTo>
                <a:cubicBezTo>
                  <a:pt x="116" y="60"/>
                  <a:pt x="114" y="58"/>
                  <a:pt x="112" y="56"/>
                </a:cubicBezTo>
                <a:close/>
                <a:moveTo>
                  <a:pt x="87" y="135"/>
                </a:moveTo>
                <a:cubicBezTo>
                  <a:pt x="99" y="135"/>
                  <a:pt x="99" y="135"/>
                  <a:pt x="99" y="135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87" y="121"/>
                  <a:pt x="87" y="121"/>
                  <a:pt x="87" y="121"/>
                </a:cubicBezTo>
                <a:lnTo>
                  <a:pt x="87" y="135"/>
                </a:lnTo>
                <a:close/>
                <a:moveTo>
                  <a:pt x="93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4"/>
                  <a:pt x="41" y="185"/>
                  <a:pt x="93" y="185"/>
                </a:cubicBezTo>
                <a:cubicBezTo>
                  <a:pt x="144" y="185"/>
                  <a:pt x="186" y="144"/>
                  <a:pt x="186" y="92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39"/>
                  <a:pt x="8" y="92"/>
                </a:cubicBezTo>
                <a:cubicBezTo>
                  <a:pt x="8" y="46"/>
                  <a:pt x="46" y="8"/>
                  <a:pt x="93" y="8"/>
                </a:cubicBezTo>
                <a:cubicBezTo>
                  <a:pt x="139" y="8"/>
                  <a:pt x="177" y="46"/>
                  <a:pt x="177" y="92"/>
                </a:cubicBezTo>
                <a:cubicBezTo>
                  <a:pt x="177" y="139"/>
                  <a:pt x="139" y="177"/>
                  <a:pt x="93" y="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6267701" y="1559691"/>
            <a:ext cx="221364" cy="269312"/>
          </a:xfrm>
          <a:custGeom>
            <a:rect b="b" l="l" r="r" t="t"/>
            <a:pathLst>
              <a:path extrusionOk="0" h="185" w="152">
                <a:moveTo>
                  <a:pt x="152" y="25"/>
                </a:moveTo>
                <a:cubicBezTo>
                  <a:pt x="152" y="11"/>
                  <a:pt x="118" y="0"/>
                  <a:pt x="76" y="0"/>
                </a:cubicBezTo>
                <a:cubicBezTo>
                  <a:pt x="34" y="0"/>
                  <a:pt x="0" y="11"/>
                  <a:pt x="0" y="2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2"/>
                  <a:pt x="1" y="64"/>
                  <a:pt x="4" y="67"/>
                </a:cubicBezTo>
                <a:cubicBezTo>
                  <a:pt x="1" y="70"/>
                  <a:pt x="0" y="73"/>
                  <a:pt x="0" y="7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2"/>
                  <a:pt x="1" y="115"/>
                  <a:pt x="4" y="118"/>
                </a:cubicBezTo>
                <a:cubicBezTo>
                  <a:pt x="1" y="120"/>
                  <a:pt x="0" y="123"/>
                  <a:pt x="0" y="12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74"/>
                  <a:pt x="34" y="185"/>
                  <a:pt x="76" y="185"/>
                </a:cubicBezTo>
                <a:cubicBezTo>
                  <a:pt x="118" y="185"/>
                  <a:pt x="152" y="174"/>
                  <a:pt x="152" y="160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2" y="123"/>
                  <a:pt x="150" y="120"/>
                  <a:pt x="147" y="118"/>
                </a:cubicBezTo>
                <a:cubicBezTo>
                  <a:pt x="150" y="115"/>
                  <a:pt x="152" y="112"/>
                  <a:pt x="152" y="109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3"/>
                  <a:pt x="150" y="70"/>
                  <a:pt x="147" y="67"/>
                </a:cubicBezTo>
                <a:cubicBezTo>
                  <a:pt x="150" y="64"/>
                  <a:pt x="152" y="62"/>
                  <a:pt x="152" y="59"/>
                </a:cubicBezTo>
                <a:lnTo>
                  <a:pt x="152" y="25"/>
                </a:lnTo>
                <a:close/>
                <a:moveTo>
                  <a:pt x="143" y="160"/>
                </a:moveTo>
                <a:cubicBezTo>
                  <a:pt x="143" y="169"/>
                  <a:pt x="113" y="177"/>
                  <a:pt x="76" y="177"/>
                </a:cubicBezTo>
                <a:cubicBezTo>
                  <a:pt x="38" y="177"/>
                  <a:pt x="8" y="169"/>
                  <a:pt x="8" y="160"/>
                </a:cubicBezTo>
                <a:cubicBezTo>
                  <a:pt x="8" y="138"/>
                  <a:pt x="8" y="138"/>
                  <a:pt x="8" y="138"/>
                </a:cubicBezTo>
                <a:cubicBezTo>
                  <a:pt x="21" y="146"/>
                  <a:pt x="46" y="151"/>
                  <a:pt x="76" y="151"/>
                </a:cubicBezTo>
                <a:cubicBezTo>
                  <a:pt x="105" y="151"/>
                  <a:pt x="130" y="146"/>
                  <a:pt x="143" y="138"/>
                </a:cubicBezTo>
                <a:lnTo>
                  <a:pt x="143" y="160"/>
                </a:lnTo>
                <a:close/>
                <a:moveTo>
                  <a:pt x="76" y="143"/>
                </a:moveTo>
                <a:cubicBezTo>
                  <a:pt x="38" y="143"/>
                  <a:pt x="8" y="135"/>
                  <a:pt x="8" y="126"/>
                </a:cubicBezTo>
                <a:cubicBezTo>
                  <a:pt x="8" y="125"/>
                  <a:pt x="9" y="123"/>
                  <a:pt x="10" y="122"/>
                </a:cubicBezTo>
                <a:cubicBezTo>
                  <a:pt x="23" y="130"/>
                  <a:pt x="48" y="135"/>
                  <a:pt x="76" y="135"/>
                </a:cubicBezTo>
                <a:cubicBezTo>
                  <a:pt x="103" y="135"/>
                  <a:pt x="128" y="130"/>
                  <a:pt x="141" y="122"/>
                </a:cubicBezTo>
                <a:cubicBezTo>
                  <a:pt x="142" y="123"/>
                  <a:pt x="143" y="125"/>
                  <a:pt x="143" y="126"/>
                </a:cubicBezTo>
                <a:cubicBezTo>
                  <a:pt x="143" y="135"/>
                  <a:pt x="113" y="143"/>
                  <a:pt x="76" y="143"/>
                </a:cubicBezTo>
                <a:close/>
                <a:moveTo>
                  <a:pt x="143" y="109"/>
                </a:moveTo>
                <a:cubicBezTo>
                  <a:pt x="143" y="119"/>
                  <a:pt x="113" y="126"/>
                  <a:pt x="76" y="126"/>
                </a:cubicBezTo>
                <a:cubicBezTo>
                  <a:pt x="38" y="126"/>
                  <a:pt x="8" y="119"/>
                  <a:pt x="8" y="109"/>
                </a:cubicBezTo>
                <a:cubicBezTo>
                  <a:pt x="8" y="87"/>
                  <a:pt x="8" y="87"/>
                  <a:pt x="8" y="87"/>
                </a:cubicBezTo>
                <a:cubicBezTo>
                  <a:pt x="21" y="95"/>
                  <a:pt x="46" y="101"/>
                  <a:pt x="76" y="101"/>
                </a:cubicBezTo>
                <a:cubicBezTo>
                  <a:pt x="105" y="101"/>
                  <a:pt x="130" y="95"/>
                  <a:pt x="143" y="87"/>
                </a:cubicBezTo>
                <a:lnTo>
                  <a:pt x="143" y="109"/>
                </a:lnTo>
                <a:close/>
                <a:moveTo>
                  <a:pt x="76" y="92"/>
                </a:moveTo>
                <a:cubicBezTo>
                  <a:pt x="38" y="92"/>
                  <a:pt x="8" y="85"/>
                  <a:pt x="8" y="75"/>
                </a:cubicBezTo>
                <a:cubicBezTo>
                  <a:pt x="8" y="74"/>
                  <a:pt x="9" y="73"/>
                  <a:pt x="10" y="71"/>
                </a:cubicBezTo>
                <a:cubicBezTo>
                  <a:pt x="23" y="79"/>
                  <a:pt x="48" y="84"/>
                  <a:pt x="76" y="84"/>
                </a:cubicBezTo>
                <a:cubicBezTo>
                  <a:pt x="103" y="84"/>
                  <a:pt x="128" y="79"/>
                  <a:pt x="141" y="71"/>
                </a:cubicBezTo>
                <a:cubicBezTo>
                  <a:pt x="142" y="73"/>
                  <a:pt x="143" y="74"/>
                  <a:pt x="143" y="75"/>
                </a:cubicBezTo>
                <a:cubicBezTo>
                  <a:pt x="143" y="85"/>
                  <a:pt x="113" y="92"/>
                  <a:pt x="76" y="92"/>
                </a:cubicBezTo>
                <a:close/>
                <a:moveTo>
                  <a:pt x="143" y="59"/>
                </a:moveTo>
                <a:cubicBezTo>
                  <a:pt x="143" y="68"/>
                  <a:pt x="113" y="75"/>
                  <a:pt x="76" y="75"/>
                </a:cubicBezTo>
                <a:cubicBezTo>
                  <a:pt x="38" y="75"/>
                  <a:pt x="8" y="68"/>
                  <a:pt x="8" y="59"/>
                </a:cubicBezTo>
                <a:cubicBezTo>
                  <a:pt x="8" y="36"/>
                  <a:pt x="8" y="36"/>
                  <a:pt x="8" y="36"/>
                </a:cubicBezTo>
                <a:cubicBezTo>
                  <a:pt x="21" y="45"/>
                  <a:pt x="46" y="50"/>
                  <a:pt x="76" y="50"/>
                </a:cubicBezTo>
                <a:cubicBezTo>
                  <a:pt x="105" y="50"/>
                  <a:pt x="130" y="45"/>
                  <a:pt x="143" y="36"/>
                </a:cubicBezTo>
                <a:lnTo>
                  <a:pt x="143" y="59"/>
                </a:lnTo>
                <a:close/>
                <a:moveTo>
                  <a:pt x="76" y="42"/>
                </a:moveTo>
                <a:cubicBezTo>
                  <a:pt x="38" y="42"/>
                  <a:pt x="8" y="34"/>
                  <a:pt x="8" y="25"/>
                </a:cubicBezTo>
                <a:cubicBezTo>
                  <a:pt x="8" y="16"/>
                  <a:pt x="38" y="8"/>
                  <a:pt x="76" y="8"/>
                </a:cubicBezTo>
                <a:cubicBezTo>
                  <a:pt x="113" y="8"/>
                  <a:pt x="143" y="16"/>
                  <a:pt x="143" y="25"/>
                </a:cubicBezTo>
                <a:cubicBezTo>
                  <a:pt x="143" y="34"/>
                  <a:pt x="113" y="42"/>
                  <a:pt x="76" y="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23"/>
          <p:cNvSpPr/>
          <p:nvPr/>
        </p:nvSpPr>
        <p:spPr>
          <a:xfrm>
            <a:off x="7943580" y="1589835"/>
            <a:ext cx="296243" cy="243500"/>
          </a:xfrm>
          <a:custGeom>
            <a:rect b="b" l="l" r="r" t="t"/>
            <a:pathLst>
              <a:path extrusionOk="0" h="152" w="185">
                <a:moveTo>
                  <a:pt x="29" y="93"/>
                </a:moveTo>
                <a:cubicBezTo>
                  <a:pt x="4" y="93"/>
                  <a:pt x="4" y="93"/>
                  <a:pt x="4" y="93"/>
                </a:cubicBezTo>
                <a:cubicBezTo>
                  <a:pt x="1" y="93"/>
                  <a:pt x="0" y="95"/>
                  <a:pt x="0" y="9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1" y="152"/>
                  <a:pt x="33" y="150"/>
                  <a:pt x="33" y="14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5"/>
                  <a:pt x="31" y="93"/>
                  <a:pt x="29" y="93"/>
                </a:cubicBezTo>
                <a:close/>
                <a:moveTo>
                  <a:pt x="25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101"/>
                  <a:pt x="8" y="101"/>
                  <a:pt x="8" y="101"/>
                </a:cubicBezTo>
                <a:cubicBezTo>
                  <a:pt x="25" y="101"/>
                  <a:pt x="25" y="101"/>
                  <a:pt x="25" y="101"/>
                </a:cubicBezTo>
                <a:lnTo>
                  <a:pt x="25" y="144"/>
                </a:lnTo>
                <a:close/>
                <a:moveTo>
                  <a:pt x="80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2" y="17"/>
                  <a:pt x="50" y="19"/>
                  <a:pt x="50" y="21"/>
                </a:cubicBezTo>
                <a:cubicBezTo>
                  <a:pt x="50" y="148"/>
                  <a:pt x="50" y="148"/>
                  <a:pt x="50" y="148"/>
                </a:cubicBezTo>
                <a:cubicBezTo>
                  <a:pt x="50" y="150"/>
                  <a:pt x="52" y="152"/>
                  <a:pt x="54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2" y="152"/>
                  <a:pt x="84" y="150"/>
                  <a:pt x="84" y="148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9"/>
                  <a:pt x="82" y="17"/>
                  <a:pt x="80" y="17"/>
                </a:cubicBezTo>
                <a:close/>
                <a:moveTo>
                  <a:pt x="76" y="144"/>
                </a:moveTo>
                <a:cubicBezTo>
                  <a:pt x="59" y="144"/>
                  <a:pt x="59" y="144"/>
                  <a:pt x="59" y="144"/>
                </a:cubicBezTo>
                <a:cubicBezTo>
                  <a:pt x="59" y="25"/>
                  <a:pt x="59" y="25"/>
                  <a:pt x="59" y="25"/>
                </a:cubicBezTo>
                <a:cubicBezTo>
                  <a:pt x="76" y="25"/>
                  <a:pt x="76" y="25"/>
                  <a:pt x="76" y="25"/>
                </a:cubicBezTo>
                <a:lnTo>
                  <a:pt x="76" y="144"/>
                </a:lnTo>
                <a:close/>
                <a:moveTo>
                  <a:pt x="181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1" y="2"/>
                  <a:pt x="151" y="4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50"/>
                  <a:pt x="153" y="152"/>
                  <a:pt x="156" y="152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3" y="152"/>
                  <a:pt x="185" y="150"/>
                  <a:pt x="185" y="148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3" y="0"/>
                  <a:pt x="181" y="0"/>
                </a:cubicBezTo>
                <a:close/>
                <a:moveTo>
                  <a:pt x="177" y="144"/>
                </a:moveTo>
                <a:cubicBezTo>
                  <a:pt x="160" y="144"/>
                  <a:pt x="160" y="144"/>
                  <a:pt x="160" y="144"/>
                </a:cubicBezTo>
                <a:cubicBezTo>
                  <a:pt x="160" y="9"/>
                  <a:pt x="160" y="9"/>
                  <a:pt x="160" y="9"/>
                </a:cubicBezTo>
                <a:cubicBezTo>
                  <a:pt x="177" y="9"/>
                  <a:pt x="177" y="9"/>
                  <a:pt x="177" y="9"/>
                </a:cubicBezTo>
                <a:lnTo>
                  <a:pt x="177" y="144"/>
                </a:lnTo>
                <a:close/>
                <a:moveTo>
                  <a:pt x="130" y="68"/>
                </a:moveTo>
                <a:cubicBezTo>
                  <a:pt x="105" y="68"/>
                  <a:pt x="105" y="68"/>
                  <a:pt x="105" y="68"/>
                </a:cubicBezTo>
                <a:cubicBezTo>
                  <a:pt x="103" y="68"/>
                  <a:pt x="101" y="70"/>
                  <a:pt x="101" y="72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0"/>
                  <a:pt x="103" y="152"/>
                  <a:pt x="105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2"/>
                  <a:pt x="135" y="150"/>
                  <a:pt x="135" y="148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70"/>
                  <a:pt x="133" y="68"/>
                  <a:pt x="130" y="68"/>
                </a:cubicBezTo>
                <a:close/>
                <a:moveTo>
                  <a:pt x="126" y="144"/>
                </a:moveTo>
                <a:cubicBezTo>
                  <a:pt x="109" y="144"/>
                  <a:pt x="109" y="144"/>
                  <a:pt x="109" y="14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26" y="76"/>
                  <a:pt x="126" y="76"/>
                  <a:pt x="126" y="76"/>
                </a:cubicBezTo>
                <a:lnTo>
                  <a:pt x="126" y="1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23"/>
          <p:cNvSpPr/>
          <p:nvPr/>
        </p:nvSpPr>
        <p:spPr>
          <a:xfrm>
            <a:off x="3842355" y="1538649"/>
            <a:ext cx="1645417" cy="2271327"/>
          </a:xfrm>
          <a:custGeom>
            <a:rect b="b" l="l" r="r" t="t"/>
            <a:pathLst>
              <a:path extrusionOk="0" h="21588" w="21575">
                <a:moveTo>
                  <a:pt x="7430" y="886"/>
                </a:moveTo>
                <a:cubicBezTo>
                  <a:pt x="7455" y="687"/>
                  <a:pt x="7375" y="490"/>
                  <a:pt x="7205" y="330"/>
                </a:cubicBezTo>
                <a:cubicBezTo>
                  <a:pt x="6984" y="122"/>
                  <a:pt x="6635" y="-1"/>
                  <a:pt x="6265" y="0"/>
                </a:cubicBezTo>
                <a:lnTo>
                  <a:pt x="1975" y="4"/>
                </a:lnTo>
                <a:cubicBezTo>
                  <a:pt x="1439" y="-2"/>
                  <a:pt x="923" y="148"/>
                  <a:pt x="549" y="418"/>
                </a:cubicBezTo>
                <a:cubicBezTo>
                  <a:pt x="187" y="679"/>
                  <a:pt x="-11" y="1032"/>
                  <a:pt x="0" y="1397"/>
                </a:cubicBezTo>
                <a:lnTo>
                  <a:pt x="1" y="20036"/>
                </a:lnTo>
                <a:cubicBezTo>
                  <a:pt x="-6" y="20235"/>
                  <a:pt x="31" y="20432"/>
                  <a:pt x="109" y="20619"/>
                </a:cubicBezTo>
                <a:cubicBezTo>
                  <a:pt x="185" y="20801"/>
                  <a:pt x="299" y="20978"/>
                  <a:pt x="471" y="21130"/>
                </a:cubicBezTo>
                <a:cubicBezTo>
                  <a:pt x="841" y="21457"/>
                  <a:pt x="1411" y="21587"/>
                  <a:pt x="2015" y="21588"/>
                </a:cubicBezTo>
                <a:lnTo>
                  <a:pt x="19580" y="21585"/>
                </a:lnTo>
                <a:cubicBezTo>
                  <a:pt x="20174" y="21595"/>
                  <a:pt x="20742" y="21415"/>
                  <a:pt x="21123" y="21096"/>
                </a:cubicBezTo>
                <a:cubicBezTo>
                  <a:pt x="21428" y="20841"/>
                  <a:pt x="21589" y="20516"/>
                  <a:pt x="21574" y="20183"/>
                </a:cubicBezTo>
                <a:lnTo>
                  <a:pt x="21564" y="1335"/>
                </a:lnTo>
                <a:cubicBezTo>
                  <a:pt x="21569" y="976"/>
                  <a:pt x="21364" y="631"/>
                  <a:pt x="20996" y="381"/>
                </a:cubicBezTo>
                <a:cubicBezTo>
                  <a:pt x="20626" y="128"/>
                  <a:pt x="20123" y="-5"/>
                  <a:pt x="19608" y="12"/>
                </a:cubicBezTo>
                <a:lnTo>
                  <a:pt x="15315" y="26"/>
                </a:lnTo>
                <a:cubicBezTo>
                  <a:pt x="15003" y="8"/>
                  <a:pt x="14696" y="85"/>
                  <a:pt x="14471" y="236"/>
                </a:cubicBezTo>
                <a:cubicBezTo>
                  <a:pt x="14260" y="378"/>
                  <a:pt x="14139" y="573"/>
                  <a:pt x="14135" y="777"/>
                </a:cubicBezTo>
                <a:lnTo>
                  <a:pt x="14124" y="1546"/>
                </a:lnTo>
                <a:cubicBezTo>
                  <a:pt x="14118" y="2820"/>
                  <a:pt x="12658" y="3857"/>
                  <a:pt x="10841" y="3876"/>
                </a:cubicBezTo>
                <a:cubicBezTo>
                  <a:pt x="9001" y="3895"/>
                  <a:pt x="7485" y="2867"/>
                  <a:pt x="7451" y="1576"/>
                </a:cubicBezTo>
                <a:lnTo>
                  <a:pt x="7430" y="886"/>
                </a:lnTo>
                <a:close/>
              </a:path>
            </a:pathLst>
          </a:custGeom>
          <a:solidFill>
            <a:schemeClr val="accent6"/>
          </a:solidFill>
          <a:ln cap="flat" cmpd="sng" w="22225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4012045" y="2135110"/>
            <a:ext cx="1320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scope that our</a:t>
            </a:r>
            <a:r>
              <a:rPr lang="en" sz="120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i="0" lang="en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product will address</a:t>
            </a:r>
            <a:endParaRPr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67" name="Google Shape;367;p23"/>
          <p:cNvSpPr/>
          <p:nvPr/>
        </p:nvSpPr>
        <p:spPr>
          <a:xfrm>
            <a:off x="4069622" y="3021634"/>
            <a:ext cx="11910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B4C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F81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23"/>
          <p:cNvSpPr txBox="1"/>
          <p:nvPr/>
        </p:nvSpPr>
        <p:spPr>
          <a:xfrm flipH="1">
            <a:off x="4187504" y="3081964"/>
            <a:ext cx="955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E2A"/>
              </a:buClr>
              <a:buSzPts val="1400"/>
              <a:buFont typeface="Poppins"/>
              <a:buNone/>
            </a:pPr>
            <a:r>
              <a:rPr b="1" lang="en">
                <a:solidFill>
                  <a:srgbClr val="051E2A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b="1" i="0" sz="1400" u="none" cap="none" strike="noStrike">
              <a:solidFill>
                <a:srgbClr val="051E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4516590" y="1538644"/>
            <a:ext cx="296243" cy="296243"/>
          </a:xfrm>
          <a:custGeom>
            <a:rect b="b" l="l" r="r" t="t"/>
            <a:pathLst>
              <a:path extrusionOk="0" h="185" w="185">
                <a:moveTo>
                  <a:pt x="93" y="0"/>
                </a:moveTo>
                <a:cubicBezTo>
                  <a:pt x="41" y="0"/>
                  <a:pt x="0" y="41"/>
                  <a:pt x="0" y="93"/>
                </a:cubicBezTo>
                <a:cubicBezTo>
                  <a:pt x="0" y="144"/>
                  <a:pt x="41" y="185"/>
                  <a:pt x="93" y="185"/>
                </a:cubicBezTo>
                <a:cubicBezTo>
                  <a:pt x="144" y="185"/>
                  <a:pt x="185" y="144"/>
                  <a:pt x="185" y="93"/>
                </a:cubicBezTo>
                <a:cubicBezTo>
                  <a:pt x="185" y="41"/>
                  <a:pt x="144" y="0"/>
                  <a:pt x="93" y="0"/>
                </a:cubicBezTo>
                <a:close/>
                <a:moveTo>
                  <a:pt x="88" y="177"/>
                </a:moveTo>
                <a:cubicBezTo>
                  <a:pt x="45" y="175"/>
                  <a:pt x="11" y="140"/>
                  <a:pt x="8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101"/>
                  <a:pt x="31" y="104"/>
                  <a:pt x="35" y="105"/>
                </a:cubicBezTo>
                <a:cubicBezTo>
                  <a:pt x="40" y="130"/>
                  <a:pt x="62" y="150"/>
                  <a:pt x="88" y="151"/>
                </a:cubicBezTo>
                <a:lnTo>
                  <a:pt x="88" y="177"/>
                </a:lnTo>
                <a:close/>
                <a:moveTo>
                  <a:pt x="88" y="143"/>
                </a:moveTo>
                <a:cubicBezTo>
                  <a:pt x="66" y="141"/>
                  <a:pt x="48" y="125"/>
                  <a:pt x="43" y="104"/>
                </a:cubicBezTo>
                <a:cubicBezTo>
                  <a:pt x="46" y="102"/>
                  <a:pt x="48" y="100"/>
                  <a:pt x="50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4" y="105"/>
                  <a:pt x="80" y="112"/>
                  <a:pt x="88" y="113"/>
                </a:cubicBezTo>
                <a:lnTo>
                  <a:pt x="88" y="143"/>
                </a:lnTo>
                <a:close/>
                <a:moveTo>
                  <a:pt x="88" y="72"/>
                </a:moveTo>
                <a:cubicBezTo>
                  <a:pt x="80" y="74"/>
                  <a:pt x="74" y="80"/>
                  <a:pt x="72" y="88"/>
                </a:cubicBezTo>
                <a:cubicBezTo>
                  <a:pt x="50" y="88"/>
                  <a:pt x="50" y="88"/>
                  <a:pt x="50" y="88"/>
                </a:cubicBezTo>
                <a:cubicBezTo>
                  <a:pt x="48" y="85"/>
                  <a:pt x="46" y="83"/>
                  <a:pt x="43" y="81"/>
                </a:cubicBezTo>
                <a:cubicBezTo>
                  <a:pt x="48" y="60"/>
                  <a:pt x="66" y="44"/>
                  <a:pt x="88" y="42"/>
                </a:cubicBezTo>
                <a:lnTo>
                  <a:pt x="88" y="72"/>
                </a:lnTo>
                <a:close/>
                <a:moveTo>
                  <a:pt x="88" y="34"/>
                </a:moveTo>
                <a:cubicBezTo>
                  <a:pt x="62" y="36"/>
                  <a:pt x="40" y="55"/>
                  <a:pt x="35" y="80"/>
                </a:cubicBezTo>
                <a:cubicBezTo>
                  <a:pt x="31" y="81"/>
                  <a:pt x="27" y="84"/>
                  <a:pt x="26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11" y="45"/>
                  <a:pt x="45" y="11"/>
                  <a:pt x="88" y="8"/>
                </a:cubicBezTo>
                <a:lnTo>
                  <a:pt x="88" y="34"/>
                </a:lnTo>
                <a:close/>
                <a:moveTo>
                  <a:pt x="97" y="8"/>
                </a:moveTo>
                <a:cubicBezTo>
                  <a:pt x="140" y="11"/>
                  <a:pt x="175" y="45"/>
                  <a:pt x="177" y="88"/>
                </a:cubicBezTo>
                <a:cubicBezTo>
                  <a:pt x="151" y="88"/>
                  <a:pt x="151" y="88"/>
                  <a:pt x="151" y="88"/>
                </a:cubicBezTo>
                <a:cubicBezTo>
                  <a:pt x="151" y="78"/>
                  <a:pt x="147" y="68"/>
                  <a:pt x="142" y="60"/>
                </a:cubicBezTo>
                <a:cubicBezTo>
                  <a:pt x="143" y="59"/>
                  <a:pt x="143" y="57"/>
                  <a:pt x="143" y="55"/>
                </a:cubicBezTo>
                <a:cubicBezTo>
                  <a:pt x="143" y="48"/>
                  <a:pt x="138" y="42"/>
                  <a:pt x="131" y="42"/>
                </a:cubicBezTo>
                <a:cubicBezTo>
                  <a:pt x="129" y="42"/>
                  <a:pt x="127" y="42"/>
                  <a:pt x="125" y="43"/>
                </a:cubicBezTo>
                <a:cubicBezTo>
                  <a:pt x="117" y="38"/>
                  <a:pt x="107" y="34"/>
                  <a:pt x="97" y="34"/>
                </a:cubicBezTo>
                <a:lnTo>
                  <a:pt x="97" y="8"/>
                </a:lnTo>
                <a:close/>
                <a:moveTo>
                  <a:pt x="97" y="42"/>
                </a:moveTo>
                <a:cubicBezTo>
                  <a:pt x="105" y="43"/>
                  <a:pt x="112" y="45"/>
                  <a:pt x="119" y="49"/>
                </a:cubicBezTo>
                <a:cubicBezTo>
                  <a:pt x="118" y="51"/>
                  <a:pt x="118" y="53"/>
                  <a:pt x="118" y="55"/>
                </a:cubicBezTo>
                <a:cubicBezTo>
                  <a:pt x="118" y="62"/>
                  <a:pt x="124" y="67"/>
                  <a:pt x="131" y="67"/>
                </a:cubicBezTo>
                <a:cubicBezTo>
                  <a:pt x="132" y="67"/>
                  <a:pt x="134" y="67"/>
                  <a:pt x="136" y="66"/>
                </a:cubicBezTo>
                <a:cubicBezTo>
                  <a:pt x="140" y="73"/>
                  <a:pt x="142" y="80"/>
                  <a:pt x="143" y="88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12" y="80"/>
                  <a:pt x="105" y="74"/>
                  <a:pt x="97" y="72"/>
                </a:cubicBezTo>
                <a:lnTo>
                  <a:pt x="97" y="42"/>
                </a:lnTo>
                <a:close/>
                <a:moveTo>
                  <a:pt x="97" y="113"/>
                </a:moveTo>
                <a:cubicBezTo>
                  <a:pt x="105" y="112"/>
                  <a:pt x="112" y="105"/>
                  <a:pt x="113" y="97"/>
                </a:cubicBezTo>
                <a:cubicBezTo>
                  <a:pt x="143" y="97"/>
                  <a:pt x="143" y="97"/>
                  <a:pt x="143" y="97"/>
                </a:cubicBezTo>
                <a:cubicBezTo>
                  <a:pt x="141" y="121"/>
                  <a:pt x="121" y="141"/>
                  <a:pt x="97" y="143"/>
                </a:cubicBezTo>
                <a:lnTo>
                  <a:pt x="97" y="113"/>
                </a:lnTo>
                <a:close/>
                <a:moveTo>
                  <a:pt x="97" y="177"/>
                </a:moveTo>
                <a:cubicBezTo>
                  <a:pt x="97" y="151"/>
                  <a:pt x="97" y="151"/>
                  <a:pt x="97" y="151"/>
                </a:cubicBezTo>
                <a:cubicBezTo>
                  <a:pt x="126" y="149"/>
                  <a:pt x="149" y="126"/>
                  <a:pt x="151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5" y="140"/>
                  <a:pt x="140" y="175"/>
                  <a:pt x="97" y="1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/>
          <p:nvPr>
            <p:ph type="title"/>
          </p:nvPr>
        </p:nvSpPr>
        <p:spPr>
          <a:xfrm>
            <a:off x="413650" y="833575"/>
            <a:ext cx="35850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Parts of a Winning value proposition</a:t>
            </a:r>
            <a:endParaRPr sz="2400"/>
          </a:p>
        </p:txBody>
      </p:sp>
      <p:sp>
        <p:nvSpPr>
          <p:cNvPr id="376" name="Google Shape;376;p24"/>
          <p:cNvSpPr txBox="1"/>
          <p:nvPr/>
        </p:nvSpPr>
        <p:spPr>
          <a:xfrm>
            <a:off x="413649" y="1740200"/>
            <a:ext cx="38031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 value proposition refers to the value a company promises to deliver to customers should they choose to buy their product. Value prop can be presented as a business or marketing statement that a company uses to summarize why a consumer should buy a product or use a service.</a:t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4"/>
          <p:cNvSpPr/>
          <p:nvPr/>
        </p:nvSpPr>
        <p:spPr>
          <a:xfrm>
            <a:off x="5429144" y="833577"/>
            <a:ext cx="2142764" cy="2142764"/>
          </a:xfrm>
          <a:custGeom>
            <a:rect b="b" l="l" r="r" t="t"/>
            <a:pathLst>
              <a:path extrusionOk="0"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4"/>
          <p:cNvSpPr/>
          <p:nvPr/>
        </p:nvSpPr>
        <p:spPr>
          <a:xfrm>
            <a:off x="6201658" y="2171650"/>
            <a:ext cx="2142764" cy="2142764"/>
          </a:xfrm>
          <a:custGeom>
            <a:rect b="b" l="l" r="r" t="t"/>
            <a:pathLst>
              <a:path extrusionOk="0"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0850" lIns="1325750" spcFirstLastPara="1" rIns="408200" wrap="square" tIns="111985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4656630" y="2171650"/>
            <a:ext cx="2142764" cy="2142764"/>
          </a:xfrm>
          <a:custGeom>
            <a:rect b="b" l="l" r="r" t="t"/>
            <a:pathLst>
              <a:path extrusionOk="0"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0850" lIns="408200" spcFirstLastPara="1" rIns="1325750" wrap="square" tIns="111985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24"/>
          <p:cNvSpPr/>
          <p:nvPr/>
        </p:nvSpPr>
        <p:spPr>
          <a:xfrm>
            <a:off x="5472399" y="2171651"/>
            <a:ext cx="1028090" cy="771745"/>
          </a:xfrm>
          <a:custGeom>
            <a:rect b="b" l="l" r="r" t="t"/>
            <a:pathLst>
              <a:path extrusionOk="0" h="1170963" w="1559914">
                <a:moveTo>
                  <a:pt x="386772" y="0"/>
                </a:moveTo>
                <a:cubicBezTo>
                  <a:pt x="835669" y="0"/>
                  <a:pt x="1242069" y="181952"/>
                  <a:pt x="1536245" y="476127"/>
                </a:cubicBezTo>
                <a:lnTo>
                  <a:pt x="1559914" y="502169"/>
                </a:lnTo>
                <a:lnTo>
                  <a:pt x="1478663" y="591567"/>
                </a:lnTo>
                <a:cubicBezTo>
                  <a:pt x="1346148" y="752139"/>
                  <a:pt x="1243868" y="938587"/>
                  <a:pt x="1180539" y="1142196"/>
                </a:cubicBezTo>
                <a:lnTo>
                  <a:pt x="1173142" y="1170963"/>
                </a:lnTo>
                <a:lnTo>
                  <a:pt x="1076509" y="1146116"/>
                </a:lnTo>
                <a:cubicBezTo>
                  <a:pt x="567486" y="987794"/>
                  <a:pt x="165720" y="586027"/>
                  <a:pt x="7397" y="77004"/>
                </a:cubicBezTo>
                <a:lnTo>
                  <a:pt x="0" y="48237"/>
                </a:lnTo>
                <a:lnTo>
                  <a:pt x="59157" y="33026"/>
                </a:lnTo>
                <a:cubicBezTo>
                  <a:pt x="164980" y="11372"/>
                  <a:pt x="274548" y="0"/>
                  <a:pt x="386772" y="0"/>
                </a:cubicBezTo>
                <a:close/>
              </a:path>
            </a:pathLst>
          </a:custGeom>
          <a:solidFill>
            <a:srgbClr val="7F7F7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24"/>
          <p:cNvSpPr/>
          <p:nvPr/>
        </p:nvSpPr>
        <p:spPr>
          <a:xfrm>
            <a:off x="6499603" y="2171651"/>
            <a:ext cx="1028089" cy="771745"/>
          </a:xfrm>
          <a:custGeom>
            <a:rect b="b" l="l" r="r" t="t"/>
            <a:pathLst>
              <a:path extrusionOk="0" h="1170963" w="1559912">
                <a:moveTo>
                  <a:pt x="1173141" y="0"/>
                </a:moveTo>
                <a:cubicBezTo>
                  <a:pt x="1285365" y="0"/>
                  <a:pt x="1394934" y="11372"/>
                  <a:pt x="1500756" y="33026"/>
                </a:cubicBezTo>
                <a:lnTo>
                  <a:pt x="1559912" y="48237"/>
                </a:lnTo>
                <a:lnTo>
                  <a:pt x="1552515" y="77004"/>
                </a:lnTo>
                <a:cubicBezTo>
                  <a:pt x="1394193" y="586027"/>
                  <a:pt x="992426" y="987794"/>
                  <a:pt x="483403" y="1146116"/>
                </a:cubicBezTo>
                <a:lnTo>
                  <a:pt x="386771" y="1170963"/>
                </a:lnTo>
                <a:lnTo>
                  <a:pt x="379374" y="1142196"/>
                </a:lnTo>
                <a:cubicBezTo>
                  <a:pt x="316045" y="938587"/>
                  <a:pt x="213765" y="752139"/>
                  <a:pt x="81250" y="591567"/>
                </a:cubicBezTo>
                <a:lnTo>
                  <a:pt x="0" y="502169"/>
                </a:lnTo>
                <a:lnTo>
                  <a:pt x="23668" y="476127"/>
                </a:lnTo>
                <a:cubicBezTo>
                  <a:pt x="317844" y="181952"/>
                  <a:pt x="724244" y="0"/>
                  <a:pt x="1173141" y="0"/>
                </a:cubicBezTo>
                <a:close/>
              </a:path>
            </a:pathLst>
          </a:custGeom>
          <a:solidFill>
            <a:srgbClr val="59595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24"/>
          <p:cNvSpPr/>
          <p:nvPr/>
        </p:nvSpPr>
        <p:spPr>
          <a:xfrm>
            <a:off x="6201660" y="2942730"/>
            <a:ext cx="596402" cy="1040055"/>
          </a:xfrm>
          <a:custGeom>
            <a:rect b="b" l="l" r="r" t="t"/>
            <a:pathLst>
              <a:path extrusionOk="0" h="1578068" w="904917">
                <a:moveTo>
                  <a:pt x="839230" y="0"/>
                </a:moveTo>
                <a:lnTo>
                  <a:pt x="871891" y="127022"/>
                </a:lnTo>
                <a:cubicBezTo>
                  <a:pt x="893545" y="232845"/>
                  <a:pt x="904917" y="342413"/>
                  <a:pt x="904917" y="454637"/>
                </a:cubicBezTo>
                <a:cubicBezTo>
                  <a:pt x="904917" y="847422"/>
                  <a:pt x="765611" y="1207670"/>
                  <a:pt x="533709" y="1488670"/>
                </a:cubicBezTo>
                <a:lnTo>
                  <a:pt x="452459" y="1578068"/>
                </a:lnTo>
                <a:lnTo>
                  <a:pt x="371208" y="1488670"/>
                </a:lnTo>
                <a:cubicBezTo>
                  <a:pt x="139307" y="1207670"/>
                  <a:pt x="0" y="847422"/>
                  <a:pt x="0" y="454637"/>
                </a:cubicBezTo>
                <a:cubicBezTo>
                  <a:pt x="0" y="342413"/>
                  <a:pt x="11372" y="232845"/>
                  <a:pt x="33026" y="127022"/>
                </a:cubicBezTo>
                <a:lnTo>
                  <a:pt x="65687" y="0"/>
                </a:lnTo>
                <a:lnTo>
                  <a:pt x="124843" y="15211"/>
                </a:lnTo>
                <a:cubicBezTo>
                  <a:pt x="230666" y="36865"/>
                  <a:pt x="340234" y="48237"/>
                  <a:pt x="452458" y="48237"/>
                </a:cubicBezTo>
                <a:cubicBezTo>
                  <a:pt x="564682" y="48237"/>
                  <a:pt x="674251" y="36865"/>
                  <a:pt x="780073" y="15211"/>
                </a:cubicBezTo>
                <a:lnTo>
                  <a:pt x="839230" y="0"/>
                </a:lnTo>
                <a:close/>
              </a:path>
            </a:pathLst>
          </a:custGeom>
          <a:solidFill>
            <a:srgbClr val="B7B7B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24"/>
          <p:cNvSpPr/>
          <p:nvPr/>
        </p:nvSpPr>
        <p:spPr>
          <a:xfrm>
            <a:off x="6244914" y="2502330"/>
            <a:ext cx="509818" cy="472573"/>
          </a:xfrm>
          <a:custGeom>
            <a:rect b="b" l="l" r="r" t="t"/>
            <a:pathLst>
              <a:path extrusionOk="0" h="717031" w="773543">
                <a:moveTo>
                  <a:pt x="386772" y="0"/>
                </a:moveTo>
                <a:lnTo>
                  <a:pt x="468022" y="89398"/>
                </a:lnTo>
                <a:cubicBezTo>
                  <a:pt x="600537" y="249970"/>
                  <a:pt x="702817" y="436418"/>
                  <a:pt x="766146" y="640027"/>
                </a:cubicBezTo>
                <a:lnTo>
                  <a:pt x="773543" y="668794"/>
                </a:lnTo>
                <a:lnTo>
                  <a:pt x="714386" y="684005"/>
                </a:lnTo>
                <a:cubicBezTo>
                  <a:pt x="608564" y="705659"/>
                  <a:pt x="498995" y="717031"/>
                  <a:pt x="386771" y="717031"/>
                </a:cubicBezTo>
                <a:cubicBezTo>
                  <a:pt x="274547" y="717031"/>
                  <a:pt x="164979" y="705659"/>
                  <a:pt x="59156" y="684005"/>
                </a:cubicBezTo>
                <a:lnTo>
                  <a:pt x="0" y="668794"/>
                </a:lnTo>
                <a:lnTo>
                  <a:pt x="7397" y="640027"/>
                </a:lnTo>
                <a:cubicBezTo>
                  <a:pt x="70726" y="436418"/>
                  <a:pt x="173006" y="249970"/>
                  <a:pt x="305521" y="89398"/>
                </a:cubicBezTo>
                <a:lnTo>
                  <a:pt x="386772" y="0"/>
                </a:lnTo>
                <a:close/>
              </a:path>
            </a:pathLst>
          </a:custGeom>
          <a:solidFill>
            <a:srgbClr val="7F7F7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25600" lIns="577975" spcFirstLastPara="1" rIns="577975" wrap="square" tIns="758600">
            <a:noAutofit/>
          </a:bodyPr>
          <a:lstStyle/>
          <a:p>
            <a:pPr indent="0" lvl="0" marL="0" marR="0" rtl="0" algn="ctr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24"/>
          <p:cNvSpPr/>
          <p:nvPr/>
        </p:nvSpPr>
        <p:spPr>
          <a:xfrm>
            <a:off x="4878221" y="3136440"/>
            <a:ext cx="1128519" cy="34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Marketplace offerings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24"/>
          <p:cNvSpPr/>
          <p:nvPr/>
        </p:nvSpPr>
        <p:spPr>
          <a:xfrm>
            <a:off x="6965787" y="3136439"/>
            <a:ext cx="1149802" cy="34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the customer needs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24"/>
          <p:cNvSpPr/>
          <p:nvPr/>
        </p:nvSpPr>
        <p:spPr>
          <a:xfrm>
            <a:off x="6052103" y="1608603"/>
            <a:ext cx="894882" cy="170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Your offering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7" name="Google Shape;387;p24"/>
          <p:cNvCxnSpPr/>
          <p:nvPr/>
        </p:nvCxnSpPr>
        <p:spPr>
          <a:xfrm rot="10800000">
            <a:off x="6499602" y="3141659"/>
            <a:ext cx="0" cy="1321523"/>
          </a:xfrm>
          <a:prstGeom prst="straightConnector1">
            <a:avLst/>
          </a:prstGeom>
          <a:noFill/>
          <a:ln cap="sq" cmpd="sng" w="28575">
            <a:solidFill>
              <a:srgbClr val="7F7F7F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388" name="Google Shape;388;p24"/>
          <p:cNvSpPr/>
          <p:nvPr/>
        </p:nvSpPr>
        <p:spPr>
          <a:xfrm>
            <a:off x="5235395" y="4624037"/>
            <a:ext cx="2528404" cy="165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6666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oppins"/>
              <a:buNone/>
            </a:pPr>
            <a:r>
              <a:rPr b="1" i="0" lang="en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YOUR VALUE PROPOSITION</a:t>
            </a:r>
            <a:endParaRPr/>
          </a:p>
        </p:txBody>
      </p:sp>
      <p:sp>
        <p:nvSpPr>
          <p:cNvPr id="389" name="Google Shape;389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"/>
          <p:cNvSpPr/>
          <p:nvPr/>
        </p:nvSpPr>
        <p:spPr>
          <a:xfrm rot="5400000">
            <a:off x="2779623" y="-931698"/>
            <a:ext cx="3278100" cy="8010000"/>
          </a:xfrm>
          <a:prstGeom prst="roundRect">
            <a:avLst>
              <a:gd fmla="val 7551" name="adj"/>
            </a:avLst>
          </a:prstGeom>
          <a:noFill/>
          <a:ln cap="flat" cmpd="dbl" w="57150">
            <a:solidFill>
              <a:srgbClr val="051E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Components of a strong value differentiation</a:t>
            </a:r>
            <a:endParaRPr sz="2400"/>
          </a:p>
        </p:txBody>
      </p:sp>
      <p:sp>
        <p:nvSpPr>
          <p:cNvPr id="396" name="Google Shape;396;p25"/>
          <p:cNvSpPr/>
          <p:nvPr/>
        </p:nvSpPr>
        <p:spPr>
          <a:xfrm rot="5400000">
            <a:off x="4272831" y="576040"/>
            <a:ext cx="3022200" cy="4994700"/>
          </a:xfrm>
          <a:prstGeom prst="round2SameRect">
            <a:avLst>
              <a:gd fmla="val 549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25"/>
          <p:cNvSpPr/>
          <p:nvPr/>
        </p:nvSpPr>
        <p:spPr>
          <a:xfrm rot="5400000">
            <a:off x="630516" y="1476682"/>
            <a:ext cx="3024485" cy="3195701"/>
          </a:xfrm>
          <a:custGeom>
            <a:rect b="b" l="l" r="r" t="t"/>
            <a:pathLst>
              <a:path extrusionOk="0" h="4407863" w="4171703">
                <a:moveTo>
                  <a:pt x="0" y="628644"/>
                </a:moveTo>
                <a:lnTo>
                  <a:pt x="6" y="628642"/>
                </a:lnTo>
                <a:lnTo>
                  <a:pt x="6" y="626673"/>
                </a:lnTo>
                <a:lnTo>
                  <a:pt x="6540" y="626673"/>
                </a:lnTo>
                <a:lnTo>
                  <a:pt x="2085849" y="0"/>
                </a:lnTo>
                <a:lnTo>
                  <a:pt x="4165157" y="626673"/>
                </a:lnTo>
                <a:lnTo>
                  <a:pt x="4171703" y="626673"/>
                </a:lnTo>
                <a:lnTo>
                  <a:pt x="4171703" y="4200011"/>
                </a:lnTo>
                <a:cubicBezTo>
                  <a:pt x="4171703" y="4314804"/>
                  <a:pt x="4078644" y="4407863"/>
                  <a:pt x="3963851" y="4407863"/>
                </a:cubicBezTo>
                <a:lnTo>
                  <a:pt x="207858" y="4407863"/>
                </a:lnTo>
                <a:cubicBezTo>
                  <a:pt x="93065" y="4407863"/>
                  <a:pt x="6" y="4314804"/>
                  <a:pt x="6" y="4200011"/>
                </a:cubicBezTo>
                <a:lnTo>
                  <a:pt x="6" y="6286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5"/>
          <p:cNvSpPr/>
          <p:nvPr/>
        </p:nvSpPr>
        <p:spPr>
          <a:xfrm>
            <a:off x="713087" y="1868990"/>
            <a:ext cx="2472300" cy="766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None/>
            </a:pPr>
            <a:r>
              <a:rPr b="1" i="0" lang="en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aluable</a:t>
            </a:r>
            <a:endParaRPr sz="1200"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want” &amp; “I need ”</a:t>
            </a:r>
            <a:endParaRPr/>
          </a:p>
        </p:txBody>
      </p:sp>
      <p:sp>
        <p:nvSpPr>
          <p:cNvPr id="399" name="Google Shape;399;p25"/>
          <p:cNvSpPr/>
          <p:nvPr/>
        </p:nvSpPr>
        <p:spPr>
          <a:xfrm>
            <a:off x="713087" y="2708518"/>
            <a:ext cx="2472300" cy="766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Poppins"/>
              <a:buNone/>
            </a:pPr>
            <a:r>
              <a:rPr b="1" i="0" lang="en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ifferentiation</a:t>
            </a:r>
            <a:endParaRPr sz="1200"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“No alternatives are as good”</a:t>
            </a:r>
            <a:endParaRPr/>
          </a:p>
        </p:txBody>
      </p:sp>
      <p:sp>
        <p:nvSpPr>
          <p:cNvPr id="400" name="Google Shape;400;p25"/>
          <p:cNvSpPr/>
          <p:nvPr/>
        </p:nvSpPr>
        <p:spPr>
          <a:xfrm>
            <a:off x="713087" y="3548045"/>
            <a:ext cx="2472300" cy="766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Poppins"/>
              <a:buNone/>
            </a:pPr>
            <a:r>
              <a:rPr b="1" lang="en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Substantiated</a:t>
            </a:r>
            <a:endParaRPr sz="1200"/>
          </a:p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Poppins"/>
              <a:buNone/>
            </a:pPr>
            <a:r>
              <a:rPr b="0" i="0" lang="en" sz="12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“I trust” &amp; “I believe”</a:t>
            </a:r>
            <a:endParaRPr/>
          </a:p>
        </p:txBody>
      </p:sp>
      <p:sp>
        <p:nvSpPr>
          <p:cNvPr id="401" name="Google Shape;401;p25"/>
          <p:cNvSpPr/>
          <p:nvPr/>
        </p:nvSpPr>
        <p:spPr>
          <a:xfrm>
            <a:off x="4068650" y="2313810"/>
            <a:ext cx="1309800" cy="1322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14362" rotWithShape="0" algn="tl" dir="2700000" dist="38100">
              <a:srgbClr val="000000">
                <a:alpha val="1373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Seller</a:t>
            </a:r>
            <a:br>
              <a:rPr b="0" i="0" lang="en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Value Proposition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02" name="Google Shape;402;p25"/>
          <p:cNvSpPr/>
          <p:nvPr/>
        </p:nvSpPr>
        <p:spPr>
          <a:xfrm>
            <a:off x="6472456" y="2313810"/>
            <a:ext cx="1309800" cy="1322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14362" rotWithShape="0" algn="tl" dir="2700000" dist="38100">
              <a:srgbClr val="000000">
                <a:alpha val="1373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Poppins"/>
              <a:buNone/>
            </a:pP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br>
              <a:rPr b="0" i="0" lang="en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Value Perception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03" name="Google Shape;403;p25"/>
          <p:cNvSpPr txBox="1"/>
          <p:nvPr/>
        </p:nvSpPr>
        <p:spPr>
          <a:xfrm>
            <a:off x="4068655" y="3985483"/>
            <a:ext cx="1477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Decision to Sell</a:t>
            </a:r>
            <a:endParaRPr/>
          </a:p>
        </p:txBody>
      </p:sp>
      <p:sp>
        <p:nvSpPr>
          <p:cNvPr id="404" name="Google Shape;404;p25"/>
          <p:cNvSpPr txBox="1"/>
          <p:nvPr/>
        </p:nvSpPr>
        <p:spPr>
          <a:xfrm>
            <a:off x="6305268" y="3985506"/>
            <a:ext cx="1477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Decision to Buy</a:t>
            </a:r>
            <a:endParaRPr/>
          </a:p>
        </p:txBody>
      </p:sp>
      <p:sp>
        <p:nvSpPr>
          <p:cNvPr id="405" name="Google Shape;405;p25"/>
          <p:cNvSpPr txBox="1"/>
          <p:nvPr/>
        </p:nvSpPr>
        <p:spPr>
          <a:xfrm>
            <a:off x="4856743" y="1955116"/>
            <a:ext cx="211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Value Perception Gap</a:t>
            </a:r>
            <a:endParaRPr/>
          </a:p>
        </p:txBody>
      </p:sp>
      <p:grpSp>
        <p:nvGrpSpPr>
          <p:cNvPr id="406" name="Google Shape;406;p25"/>
          <p:cNvGrpSpPr/>
          <p:nvPr/>
        </p:nvGrpSpPr>
        <p:grpSpPr>
          <a:xfrm>
            <a:off x="5460190" y="2851423"/>
            <a:ext cx="923563" cy="285908"/>
            <a:chOff x="7426151" y="3887771"/>
            <a:chExt cx="1274935" cy="394682"/>
          </a:xfrm>
        </p:grpSpPr>
        <p:sp>
          <p:nvSpPr>
            <p:cNvPr id="407" name="Google Shape;407;p25"/>
            <p:cNvSpPr/>
            <p:nvPr/>
          </p:nvSpPr>
          <p:spPr>
            <a:xfrm rot="5400000">
              <a:off x="7571905" y="3742018"/>
              <a:ext cx="392514" cy="684022"/>
            </a:xfrm>
            <a:custGeom>
              <a:rect b="b" l="l" r="r" t="t"/>
              <a:pathLst>
                <a:path extrusionOk="0" h="21595" w="21443">
                  <a:moveTo>
                    <a:pt x="10721" y="0"/>
                  </a:moveTo>
                  <a:cubicBezTo>
                    <a:pt x="10093" y="0"/>
                    <a:pt x="9456" y="143"/>
                    <a:pt x="8977" y="433"/>
                  </a:cubicBezTo>
                  <a:cubicBezTo>
                    <a:pt x="8018" y="1014"/>
                    <a:pt x="8018" y="1956"/>
                    <a:pt x="8977" y="2537"/>
                  </a:cubicBezTo>
                  <a:cubicBezTo>
                    <a:pt x="9935" y="3118"/>
                    <a:pt x="11497" y="3118"/>
                    <a:pt x="12455" y="2537"/>
                  </a:cubicBezTo>
                  <a:cubicBezTo>
                    <a:pt x="13413" y="1956"/>
                    <a:pt x="13413" y="1014"/>
                    <a:pt x="12455" y="433"/>
                  </a:cubicBezTo>
                  <a:cubicBezTo>
                    <a:pt x="11976" y="143"/>
                    <a:pt x="11349" y="0"/>
                    <a:pt x="10721" y="0"/>
                  </a:cubicBezTo>
                  <a:close/>
                  <a:moveTo>
                    <a:pt x="10721" y="3892"/>
                  </a:moveTo>
                  <a:cubicBezTo>
                    <a:pt x="10436" y="3891"/>
                    <a:pt x="10153" y="3920"/>
                    <a:pt x="9885" y="3978"/>
                  </a:cubicBezTo>
                  <a:cubicBezTo>
                    <a:pt x="9210" y="4126"/>
                    <a:pt x="8679" y="4448"/>
                    <a:pt x="8436" y="4857"/>
                  </a:cubicBezTo>
                  <a:cubicBezTo>
                    <a:pt x="8363" y="4985"/>
                    <a:pt x="8321" y="5149"/>
                    <a:pt x="8303" y="5358"/>
                  </a:cubicBezTo>
                  <a:cubicBezTo>
                    <a:pt x="8286" y="5568"/>
                    <a:pt x="8293" y="5824"/>
                    <a:pt x="8293" y="6144"/>
                  </a:cubicBezTo>
                  <a:lnTo>
                    <a:pt x="8293" y="16700"/>
                  </a:lnTo>
                  <a:lnTo>
                    <a:pt x="5049" y="14732"/>
                  </a:lnTo>
                  <a:cubicBezTo>
                    <a:pt x="4676" y="14505"/>
                    <a:pt x="4367" y="14326"/>
                    <a:pt x="4111" y="14187"/>
                  </a:cubicBezTo>
                  <a:cubicBezTo>
                    <a:pt x="3854" y="14049"/>
                    <a:pt x="3649" y="13950"/>
                    <a:pt x="3448" y="13890"/>
                  </a:cubicBezTo>
                  <a:cubicBezTo>
                    <a:pt x="3123" y="13799"/>
                    <a:pt x="2778" y="13748"/>
                    <a:pt x="2428" y="13748"/>
                  </a:cubicBezTo>
                  <a:cubicBezTo>
                    <a:pt x="2077" y="13748"/>
                    <a:pt x="1720" y="13799"/>
                    <a:pt x="1397" y="13890"/>
                  </a:cubicBezTo>
                  <a:cubicBezTo>
                    <a:pt x="1140" y="13963"/>
                    <a:pt x="904" y="14060"/>
                    <a:pt x="704" y="14181"/>
                  </a:cubicBezTo>
                  <a:cubicBezTo>
                    <a:pt x="503" y="14303"/>
                    <a:pt x="341" y="14445"/>
                    <a:pt x="224" y="14602"/>
                  </a:cubicBezTo>
                  <a:cubicBezTo>
                    <a:pt x="-71" y="14997"/>
                    <a:pt x="-79" y="15451"/>
                    <a:pt x="224" y="15846"/>
                  </a:cubicBezTo>
                  <a:cubicBezTo>
                    <a:pt x="322" y="15968"/>
                    <a:pt x="474" y="16094"/>
                    <a:pt x="704" y="16248"/>
                  </a:cubicBezTo>
                  <a:cubicBezTo>
                    <a:pt x="933" y="16402"/>
                    <a:pt x="1238" y="16584"/>
                    <a:pt x="1611" y="16811"/>
                  </a:cubicBezTo>
                  <a:lnTo>
                    <a:pt x="7905" y="20628"/>
                  </a:lnTo>
                  <a:cubicBezTo>
                    <a:pt x="8279" y="20855"/>
                    <a:pt x="8577" y="21039"/>
                    <a:pt x="8834" y="21179"/>
                  </a:cubicBezTo>
                  <a:cubicBezTo>
                    <a:pt x="9091" y="21320"/>
                    <a:pt x="9306" y="21417"/>
                    <a:pt x="9507" y="21476"/>
                  </a:cubicBezTo>
                  <a:cubicBezTo>
                    <a:pt x="9699" y="21530"/>
                    <a:pt x="9893" y="21563"/>
                    <a:pt x="10099" y="21581"/>
                  </a:cubicBezTo>
                  <a:cubicBezTo>
                    <a:pt x="10303" y="21600"/>
                    <a:pt x="10515" y="21597"/>
                    <a:pt x="10721" y="21587"/>
                  </a:cubicBezTo>
                  <a:cubicBezTo>
                    <a:pt x="10928" y="21598"/>
                    <a:pt x="11129" y="21600"/>
                    <a:pt x="11333" y="21581"/>
                  </a:cubicBezTo>
                  <a:cubicBezTo>
                    <a:pt x="11538" y="21563"/>
                    <a:pt x="11742" y="21531"/>
                    <a:pt x="11935" y="21476"/>
                  </a:cubicBezTo>
                  <a:cubicBezTo>
                    <a:pt x="12136" y="21417"/>
                    <a:pt x="12341" y="21320"/>
                    <a:pt x="12598" y="21179"/>
                  </a:cubicBezTo>
                  <a:cubicBezTo>
                    <a:pt x="12855" y="21039"/>
                    <a:pt x="13163" y="20855"/>
                    <a:pt x="13536" y="20628"/>
                  </a:cubicBezTo>
                  <a:lnTo>
                    <a:pt x="19831" y="16811"/>
                  </a:lnTo>
                  <a:cubicBezTo>
                    <a:pt x="20204" y="16584"/>
                    <a:pt x="20499" y="16402"/>
                    <a:pt x="20728" y="16248"/>
                  </a:cubicBezTo>
                  <a:cubicBezTo>
                    <a:pt x="20957" y="16094"/>
                    <a:pt x="21120" y="15968"/>
                    <a:pt x="21218" y="15846"/>
                  </a:cubicBezTo>
                  <a:cubicBezTo>
                    <a:pt x="21521" y="15451"/>
                    <a:pt x="21514" y="14997"/>
                    <a:pt x="21218" y="14602"/>
                  </a:cubicBezTo>
                  <a:cubicBezTo>
                    <a:pt x="21101" y="14446"/>
                    <a:pt x="20939" y="14303"/>
                    <a:pt x="20738" y="14181"/>
                  </a:cubicBezTo>
                  <a:cubicBezTo>
                    <a:pt x="20538" y="14060"/>
                    <a:pt x="20303" y="13962"/>
                    <a:pt x="20045" y="13890"/>
                  </a:cubicBezTo>
                  <a:cubicBezTo>
                    <a:pt x="19393" y="13711"/>
                    <a:pt x="18644" y="13707"/>
                    <a:pt x="17994" y="13890"/>
                  </a:cubicBezTo>
                  <a:cubicBezTo>
                    <a:pt x="17793" y="13950"/>
                    <a:pt x="17578" y="14049"/>
                    <a:pt x="17321" y="14187"/>
                  </a:cubicBezTo>
                  <a:cubicBezTo>
                    <a:pt x="17064" y="14326"/>
                    <a:pt x="16766" y="14505"/>
                    <a:pt x="16393" y="14732"/>
                  </a:cubicBezTo>
                  <a:lnTo>
                    <a:pt x="13149" y="16700"/>
                  </a:lnTo>
                  <a:lnTo>
                    <a:pt x="13149" y="6144"/>
                  </a:lnTo>
                  <a:cubicBezTo>
                    <a:pt x="13149" y="5824"/>
                    <a:pt x="13138" y="5568"/>
                    <a:pt x="13118" y="5358"/>
                  </a:cubicBezTo>
                  <a:cubicBezTo>
                    <a:pt x="13098" y="5149"/>
                    <a:pt x="13069" y="4985"/>
                    <a:pt x="12996" y="4857"/>
                  </a:cubicBezTo>
                  <a:cubicBezTo>
                    <a:pt x="12753" y="4448"/>
                    <a:pt x="12222" y="4126"/>
                    <a:pt x="11547" y="3978"/>
                  </a:cubicBezTo>
                  <a:cubicBezTo>
                    <a:pt x="11282" y="3921"/>
                    <a:pt x="11003" y="3892"/>
                    <a:pt x="10721" y="3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B4C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8" name="Google Shape;408;p25"/>
            <p:cNvSpPr/>
            <p:nvPr/>
          </p:nvSpPr>
          <p:spPr>
            <a:xfrm rot="-5400000">
              <a:off x="8162819" y="3744186"/>
              <a:ext cx="392514" cy="684022"/>
            </a:xfrm>
            <a:custGeom>
              <a:rect b="b" l="l" r="r" t="t"/>
              <a:pathLst>
                <a:path extrusionOk="0" h="21595" w="21443">
                  <a:moveTo>
                    <a:pt x="10721" y="0"/>
                  </a:moveTo>
                  <a:cubicBezTo>
                    <a:pt x="10093" y="0"/>
                    <a:pt x="9456" y="143"/>
                    <a:pt x="8977" y="433"/>
                  </a:cubicBezTo>
                  <a:cubicBezTo>
                    <a:pt x="8018" y="1014"/>
                    <a:pt x="8018" y="1956"/>
                    <a:pt x="8977" y="2537"/>
                  </a:cubicBezTo>
                  <a:cubicBezTo>
                    <a:pt x="9935" y="3118"/>
                    <a:pt x="11497" y="3118"/>
                    <a:pt x="12455" y="2537"/>
                  </a:cubicBezTo>
                  <a:cubicBezTo>
                    <a:pt x="13413" y="1956"/>
                    <a:pt x="13413" y="1014"/>
                    <a:pt x="12455" y="433"/>
                  </a:cubicBezTo>
                  <a:cubicBezTo>
                    <a:pt x="11976" y="143"/>
                    <a:pt x="11349" y="0"/>
                    <a:pt x="10721" y="0"/>
                  </a:cubicBezTo>
                  <a:close/>
                  <a:moveTo>
                    <a:pt x="10721" y="3892"/>
                  </a:moveTo>
                  <a:cubicBezTo>
                    <a:pt x="10436" y="3891"/>
                    <a:pt x="10153" y="3920"/>
                    <a:pt x="9885" y="3978"/>
                  </a:cubicBezTo>
                  <a:cubicBezTo>
                    <a:pt x="9210" y="4126"/>
                    <a:pt x="8679" y="4448"/>
                    <a:pt x="8436" y="4857"/>
                  </a:cubicBezTo>
                  <a:cubicBezTo>
                    <a:pt x="8363" y="4985"/>
                    <a:pt x="8321" y="5149"/>
                    <a:pt x="8303" y="5358"/>
                  </a:cubicBezTo>
                  <a:cubicBezTo>
                    <a:pt x="8286" y="5568"/>
                    <a:pt x="8293" y="5824"/>
                    <a:pt x="8293" y="6144"/>
                  </a:cubicBezTo>
                  <a:lnTo>
                    <a:pt x="8293" y="16700"/>
                  </a:lnTo>
                  <a:lnTo>
                    <a:pt x="5049" y="14732"/>
                  </a:lnTo>
                  <a:cubicBezTo>
                    <a:pt x="4676" y="14505"/>
                    <a:pt x="4367" y="14326"/>
                    <a:pt x="4111" y="14187"/>
                  </a:cubicBezTo>
                  <a:cubicBezTo>
                    <a:pt x="3854" y="14049"/>
                    <a:pt x="3649" y="13950"/>
                    <a:pt x="3448" y="13890"/>
                  </a:cubicBezTo>
                  <a:cubicBezTo>
                    <a:pt x="3123" y="13799"/>
                    <a:pt x="2778" y="13748"/>
                    <a:pt x="2428" y="13748"/>
                  </a:cubicBezTo>
                  <a:cubicBezTo>
                    <a:pt x="2077" y="13748"/>
                    <a:pt x="1720" y="13799"/>
                    <a:pt x="1397" y="13890"/>
                  </a:cubicBezTo>
                  <a:cubicBezTo>
                    <a:pt x="1140" y="13963"/>
                    <a:pt x="904" y="14060"/>
                    <a:pt x="704" y="14181"/>
                  </a:cubicBezTo>
                  <a:cubicBezTo>
                    <a:pt x="503" y="14303"/>
                    <a:pt x="341" y="14445"/>
                    <a:pt x="224" y="14602"/>
                  </a:cubicBezTo>
                  <a:cubicBezTo>
                    <a:pt x="-71" y="14997"/>
                    <a:pt x="-79" y="15451"/>
                    <a:pt x="224" y="15846"/>
                  </a:cubicBezTo>
                  <a:cubicBezTo>
                    <a:pt x="322" y="15968"/>
                    <a:pt x="474" y="16094"/>
                    <a:pt x="704" y="16248"/>
                  </a:cubicBezTo>
                  <a:cubicBezTo>
                    <a:pt x="933" y="16402"/>
                    <a:pt x="1238" y="16584"/>
                    <a:pt x="1611" y="16811"/>
                  </a:cubicBezTo>
                  <a:lnTo>
                    <a:pt x="7905" y="20628"/>
                  </a:lnTo>
                  <a:cubicBezTo>
                    <a:pt x="8279" y="20855"/>
                    <a:pt x="8577" y="21039"/>
                    <a:pt x="8834" y="21179"/>
                  </a:cubicBezTo>
                  <a:cubicBezTo>
                    <a:pt x="9091" y="21320"/>
                    <a:pt x="9306" y="21417"/>
                    <a:pt x="9507" y="21476"/>
                  </a:cubicBezTo>
                  <a:cubicBezTo>
                    <a:pt x="9699" y="21530"/>
                    <a:pt x="9893" y="21563"/>
                    <a:pt x="10099" y="21581"/>
                  </a:cubicBezTo>
                  <a:cubicBezTo>
                    <a:pt x="10303" y="21600"/>
                    <a:pt x="10515" y="21597"/>
                    <a:pt x="10721" y="21587"/>
                  </a:cubicBezTo>
                  <a:cubicBezTo>
                    <a:pt x="10928" y="21598"/>
                    <a:pt x="11129" y="21600"/>
                    <a:pt x="11333" y="21581"/>
                  </a:cubicBezTo>
                  <a:cubicBezTo>
                    <a:pt x="11538" y="21563"/>
                    <a:pt x="11742" y="21531"/>
                    <a:pt x="11935" y="21476"/>
                  </a:cubicBezTo>
                  <a:cubicBezTo>
                    <a:pt x="12136" y="21417"/>
                    <a:pt x="12341" y="21320"/>
                    <a:pt x="12598" y="21179"/>
                  </a:cubicBezTo>
                  <a:cubicBezTo>
                    <a:pt x="12855" y="21039"/>
                    <a:pt x="13163" y="20855"/>
                    <a:pt x="13536" y="20628"/>
                  </a:cubicBezTo>
                  <a:lnTo>
                    <a:pt x="19831" y="16811"/>
                  </a:lnTo>
                  <a:cubicBezTo>
                    <a:pt x="20204" y="16584"/>
                    <a:pt x="20499" y="16402"/>
                    <a:pt x="20728" y="16248"/>
                  </a:cubicBezTo>
                  <a:cubicBezTo>
                    <a:pt x="20957" y="16094"/>
                    <a:pt x="21120" y="15968"/>
                    <a:pt x="21218" y="15846"/>
                  </a:cubicBezTo>
                  <a:cubicBezTo>
                    <a:pt x="21521" y="15451"/>
                    <a:pt x="21514" y="14997"/>
                    <a:pt x="21218" y="14602"/>
                  </a:cubicBezTo>
                  <a:cubicBezTo>
                    <a:pt x="21101" y="14446"/>
                    <a:pt x="20939" y="14303"/>
                    <a:pt x="20738" y="14181"/>
                  </a:cubicBezTo>
                  <a:cubicBezTo>
                    <a:pt x="20538" y="14060"/>
                    <a:pt x="20303" y="13962"/>
                    <a:pt x="20045" y="13890"/>
                  </a:cubicBezTo>
                  <a:cubicBezTo>
                    <a:pt x="19393" y="13711"/>
                    <a:pt x="18644" y="13707"/>
                    <a:pt x="17994" y="13890"/>
                  </a:cubicBezTo>
                  <a:cubicBezTo>
                    <a:pt x="17793" y="13950"/>
                    <a:pt x="17578" y="14049"/>
                    <a:pt x="17321" y="14187"/>
                  </a:cubicBezTo>
                  <a:cubicBezTo>
                    <a:pt x="17064" y="14326"/>
                    <a:pt x="16766" y="14505"/>
                    <a:pt x="16393" y="14732"/>
                  </a:cubicBezTo>
                  <a:lnTo>
                    <a:pt x="13149" y="16700"/>
                  </a:lnTo>
                  <a:lnTo>
                    <a:pt x="13149" y="6144"/>
                  </a:lnTo>
                  <a:cubicBezTo>
                    <a:pt x="13149" y="5824"/>
                    <a:pt x="13138" y="5568"/>
                    <a:pt x="13118" y="5358"/>
                  </a:cubicBezTo>
                  <a:cubicBezTo>
                    <a:pt x="13098" y="5149"/>
                    <a:pt x="13069" y="4985"/>
                    <a:pt x="12996" y="4857"/>
                  </a:cubicBezTo>
                  <a:cubicBezTo>
                    <a:pt x="12753" y="4448"/>
                    <a:pt x="12222" y="4126"/>
                    <a:pt x="11547" y="3978"/>
                  </a:cubicBezTo>
                  <a:cubicBezTo>
                    <a:pt x="11282" y="3921"/>
                    <a:pt x="11003" y="3892"/>
                    <a:pt x="10721" y="3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5B4C"/>
                </a:buClr>
                <a:buSzPts val="1500"/>
                <a:buFont typeface="Helvetica Neue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09" name="Google Shape;409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3 Elements of Value Proposition</a:t>
            </a:r>
            <a:endParaRPr sz="2400"/>
          </a:p>
        </p:txBody>
      </p:sp>
      <p:sp>
        <p:nvSpPr>
          <p:cNvPr id="415" name="Google Shape;415;p26"/>
          <p:cNvSpPr txBox="1"/>
          <p:nvPr>
            <p:ph idx="12" type="sldNum"/>
          </p:nvPr>
        </p:nvSpPr>
        <p:spPr>
          <a:xfrm>
            <a:off x="5911151" y="3693550"/>
            <a:ext cx="405900" cy="27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26"/>
          <p:cNvSpPr/>
          <p:nvPr/>
        </p:nvSpPr>
        <p:spPr>
          <a:xfrm>
            <a:off x="1720550" y="1358050"/>
            <a:ext cx="6520500" cy="10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26"/>
          <p:cNvSpPr/>
          <p:nvPr/>
        </p:nvSpPr>
        <p:spPr>
          <a:xfrm rot="-5400000">
            <a:off x="-112542" y="3063063"/>
            <a:ext cx="2267768" cy="1215365"/>
          </a:xfrm>
          <a:prstGeom prst="round2SameRect">
            <a:avLst>
              <a:gd fmla="val 8313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6"/>
          <p:cNvSpPr txBox="1"/>
          <p:nvPr/>
        </p:nvSpPr>
        <p:spPr>
          <a:xfrm>
            <a:off x="443261" y="2570184"/>
            <a:ext cx="1185900" cy="220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Take one away</a:t>
            </a:r>
            <a:endParaRPr/>
          </a:p>
        </p:txBody>
      </p:sp>
      <p:sp>
        <p:nvSpPr>
          <p:cNvPr id="419" name="Google Shape;419;p26"/>
          <p:cNvSpPr/>
          <p:nvPr/>
        </p:nvSpPr>
        <p:spPr>
          <a:xfrm rot="-5400000">
            <a:off x="476897" y="1294721"/>
            <a:ext cx="1088892" cy="1215365"/>
          </a:xfrm>
          <a:prstGeom prst="round2SameRect">
            <a:avLst>
              <a:gd fmla="val 10221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6"/>
          <p:cNvSpPr txBox="1"/>
          <p:nvPr/>
        </p:nvSpPr>
        <p:spPr>
          <a:xfrm>
            <a:off x="442664" y="1390650"/>
            <a:ext cx="1186362" cy="10235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Components of a strong value proposition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26"/>
          <p:cNvSpPr/>
          <p:nvPr/>
        </p:nvSpPr>
        <p:spPr>
          <a:xfrm>
            <a:off x="1720550" y="2536950"/>
            <a:ext cx="6520500" cy="2267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26"/>
          <p:cNvSpPr/>
          <p:nvPr/>
        </p:nvSpPr>
        <p:spPr>
          <a:xfrm>
            <a:off x="1864275" y="1466650"/>
            <a:ext cx="1353900" cy="2670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D54"/>
              </a:buClr>
              <a:buSzPts val="1100"/>
              <a:buFont typeface="Poppins"/>
              <a:buNone/>
            </a:pPr>
            <a:r>
              <a:rPr lang="en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Valuable</a:t>
            </a:r>
            <a:endParaRPr sz="1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3" name="Google Shape;423;p26"/>
          <p:cNvSpPr/>
          <p:nvPr/>
        </p:nvSpPr>
        <p:spPr>
          <a:xfrm>
            <a:off x="3299045" y="1466650"/>
            <a:ext cx="1353900" cy="2670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D54"/>
              </a:buClr>
              <a:buSzPts val="1100"/>
              <a:buFont typeface="Poppins"/>
              <a:buNone/>
            </a:pPr>
            <a:r>
              <a:rPr lang="en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Differentiated</a:t>
            </a:r>
            <a:endParaRPr sz="1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4" name="Google Shape;424;p26"/>
          <p:cNvSpPr/>
          <p:nvPr/>
        </p:nvSpPr>
        <p:spPr>
          <a:xfrm>
            <a:off x="4733817" y="1466650"/>
            <a:ext cx="1353900" cy="2670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D54"/>
              </a:buClr>
              <a:buSzPts val="1100"/>
              <a:buFont typeface="Poppins"/>
              <a:buNone/>
            </a:pPr>
            <a:r>
              <a:rPr lang="en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Substantiated</a:t>
            </a:r>
            <a:endParaRPr sz="1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5" name="Google Shape;425;p26"/>
          <p:cNvSpPr/>
          <p:nvPr/>
        </p:nvSpPr>
        <p:spPr>
          <a:xfrm>
            <a:off x="1864275" y="1811046"/>
            <a:ext cx="1353900" cy="51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want” &amp; “I need ”</a:t>
            </a:r>
            <a:endParaRPr sz="900"/>
          </a:p>
        </p:txBody>
      </p:sp>
      <p:sp>
        <p:nvSpPr>
          <p:cNvPr id="426" name="Google Shape;426;p26"/>
          <p:cNvSpPr/>
          <p:nvPr/>
        </p:nvSpPr>
        <p:spPr>
          <a:xfrm>
            <a:off x="3299045" y="1811046"/>
            <a:ext cx="1353900" cy="51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“The best option?”</a:t>
            </a:r>
            <a:endParaRPr sz="900"/>
          </a:p>
        </p:txBody>
      </p:sp>
      <p:sp>
        <p:nvSpPr>
          <p:cNvPr id="427" name="Google Shape;427;p26"/>
          <p:cNvSpPr/>
          <p:nvPr/>
        </p:nvSpPr>
        <p:spPr>
          <a:xfrm>
            <a:off x="4733817" y="1811046"/>
            <a:ext cx="1353900" cy="51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trust” &amp; “I believe”</a:t>
            </a:r>
            <a:endParaRPr sz="900"/>
          </a:p>
        </p:txBody>
      </p:sp>
      <p:sp>
        <p:nvSpPr>
          <p:cNvPr id="428" name="Google Shape;428;p26"/>
          <p:cNvSpPr/>
          <p:nvPr/>
        </p:nvSpPr>
        <p:spPr>
          <a:xfrm>
            <a:off x="6172965" y="1811046"/>
            <a:ext cx="1926900" cy="51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Lead generation success</a:t>
            </a:r>
            <a:b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new client wins/loyalty</a:t>
            </a:r>
            <a:b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premium pricing</a:t>
            </a:r>
            <a:endParaRPr sz="900"/>
          </a:p>
        </p:txBody>
      </p:sp>
      <p:sp>
        <p:nvSpPr>
          <p:cNvPr id="429" name="Google Shape;429;p26"/>
          <p:cNvSpPr/>
          <p:nvPr/>
        </p:nvSpPr>
        <p:spPr>
          <a:xfrm>
            <a:off x="6168587" y="1466650"/>
            <a:ext cx="1926900" cy="267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Creates Foundation for</a:t>
            </a:r>
            <a:endParaRPr sz="1000">
              <a:solidFill>
                <a:schemeClr val="accent6"/>
              </a:solidFill>
            </a:endParaRPr>
          </a:p>
        </p:txBody>
      </p:sp>
      <p:sp>
        <p:nvSpPr>
          <p:cNvPr id="430" name="Google Shape;430;p26"/>
          <p:cNvSpPr/>
          <p:nvPr/>
        </p:nvSpPr>
        <p:spPr>
          <a:xfrm>
            <a:off x="1860674" y="2933646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BFBFBF">
              <a:alpha val="2118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Low value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26"/>
          <p:cNvSpPr/>
          <p:nvPr/>
        </p:nvSpPr>
        <p:spPr>
          <a:xfrm>
            <a:off x="3291112" y="2933646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Difficult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substitute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4721551" y="2933646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Able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substantiate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26"/>
          <p:cNvSpPr/>
          <p:nvPr/>
        </p:nvSpPr>
        <p:spPr>
          <a:xfrm>
            <a:off x="1860674" y="3545165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Strong value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6"/>
          <p:cNvSpPr/>
          <p:nvPr/>
        </p:nvSpPr>
        <p:spPr>
          <a:xfrm>
            <a:off x="3291112" y="3545165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BFBFBF">
              <a:alpha val="2118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Easy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substitute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6"/>
          <p:cNvSpPr/>
          <p:nvPr/>
        </p:nvSpPr>
        <p:spPr>
          <a:xfrm>
            <a:off x="4721551" y="3545165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Able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substantiate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26"/>
          <p:cNvSpPr/>
          <p:nvPr/>
        </p:nvSpPr>
        <p:spPr>
          <a:xfrm>
            <a:off x="1860674" y="4156684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Strong value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3291112" y="4156684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Difficult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substitute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26"/>
          <p:cNvSpPr/>
          <p:nvPr/>
        </p:nvSpPr>
        <p:spPr>
          <a:xfrm>
            <a:off x="4721551" y="4156684"/>
            <a:ext cx="1353900" cy="543900"/>
          </a:xfrm>
          <a:prstGeom prst="roundRect">
            <a:avLst>
              <a:gd fmla="val 16667" name="adj"/>
            </a:avLst>
          </a:prstGeom>
          <a:solidFill>
            <a:srgbClr val="BFBFBF">
              <a:alpha val="21180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 able to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substantiate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26"/>
          <p:cNvSpPr/>
          <p:nvPr/>
        </p:nvSpPr>
        <p:spPr>
          <a:xfrm>
            <a:off x="6160639" y="2933646"/>
            <a:ext cx="19392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don’t need”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“Not important enough”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26"/>
          <p:cNvSpPr/>
          <p:nvPr/>
        </p:nvSpPr>
        <p:spPr>
          <a:xfrm>
            <a:off x="6160639" y="3539095"/>
            <a:ext cx="19392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“What’s your best price?”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can do without you”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26"/>
          <p:cNvSpPr/>
          <p:nvPr/>
        </p:nvSpPr>
        <p:spPr>
          <a:xfrm>
            <a:off x="6160639" y="4156684"/>
            <a:ext cx="1939200" cy="54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“I’m skeptical”</a:t>
            </a:r>
            <a:b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“Can’t risk it”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26"/>
          <p:cNvSpPr/>
          <p:nvPr/>
        </p:nvSpPr>
        <p:spPr>
          <a:xfrm>
            <a:off x="6168648" y="2640925"/>
            <a:ext cx="1931100" cy="2313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Poppins"/>
              <a:buNone/>
            </a:pPr>
            <a:r>
              <a:rPr lang="en" sz="11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What buyers say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443" name="Google Shape;443;p26"/>
          <p:cNvGrpSpPr/>
          <p:nvPr/>
        </p:nvGrpSpPr>
        <p:grpSpPr>
          <a:xfrm>
            <a:off x="3094348" y="1898519"/>
            <a:ext cx="336838" cy="336789"/>
            <a:chOff x="4379400" y="2121439"/>
            <a:chExt cx="488100" cy="488100"/>
          </a:xfrm>
        </p:grpSpPr>
        <p:sp>
          <p:nvSpPr>
            <p:cNvPr id="444" name="Google Shape;444;p26"/>
            <p:cNvSpPr/>
            <p:nvPr/>
          </p:nvSpPr>
          <p:spPr>
            <a:xfrm>
              <a:off x="4379400" y="2121439"/>
              <a:ext cx="488100" cy="48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10033" rotWithShape="0" algn="tl" dir="2700000" dist="38100">
                <a:srgbClr val="000000">
                  <a:alpha val="168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4497424" y="2239463"/>
              <a:ext cx="252000" cy="252000"/>
            </a:xfrm>
            <a:prstGeom prst="mathPlus">
              <a:avLst>
                <a:gd fmla="val 13296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46" name="Google Shape;446;p26"/>
          <p:cNvGrpSpPr/>
          <p:nvPr/>
        </p:nvGrpSpPr>
        <p:grpSpPr>
          <a:xfrm>
            <a:off x="4508073" y="1898519"/>
            <a:ext cx="336838" cy="336789"/>
            <a:chOff x="4379400" y="2121440"/>
            <a:chExt cx="488100" cy="488100"/>
          </a:xfrm>
        </p:grpSpPr>
        <p:sp>
          <p:nvSpPr>
            <p:cNvPr id="447" name="Google Shape;447;p26"/>
            <p:cNvSpPr/>
            <p:nvPr/>
          </p:nvSpPr>
          <p:spPr>
            <a:xfrm>
              <a:off x="4379400" y="2121440"/>
              <a:ext cx="488100" cy="48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10033" rotWithShape="0" algn="tl" dir="2700000" dist="38100">
                <a:srgbClr val="000000">
                  <a:alpha val="168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4497424" y="2239464"/>
              <a:ext cx="252000" cy="252000"/>
            </a:xfrm>
            <a:prstGeom prst="mathPlus">
              <a:avLst>
                <a:gd fmla="val 13296" name="adj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 Neue"/>
                <a:buNone/>
              </a:pPr>
              <a:r>
                <a:t/>
              </a:r>
              <a:endParaRPr b="0" i="0" sz="1100" u="none" cap="none" strike="noStrike">
                <a:solidFill>
                  <a:srgbClr val="FF5B4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49" name="Google Shape;449;p26"/>
          <p:cNvSpPr/>
          <p:nvPr/>
        </p:nvSpPr>
        <p:spPr>
          <a:xfrm>
            <a:off x="5965183" y="1898517"/>
            <a:ext cx="336900" cy="3369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10033" rotWithShape="0" algn="tl" dir="2700000" dist="38100">
              <a:srgbClr val="000000">
                <a:alpha val="168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6"/>
          <p:cNvSpPr/>
          <p:nvPr/>
        </p:nvSpPr>
        <p:spPr>
          <a:xfrm>
            <a:off x="6053967" y="2017214"/>
            <a:ext cx="159300" cy="993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