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Plus Jakarta Sans"/>
      <p:regular r:id="rId20"/>
      <p:bold r:id="rId21"/>
      <p:italic r:id="rId22"/>
      <p:boldItalic r:id="rId23"/>
    </p:embeddedFont>
    <p:embeddedFont>
      <p:font typeface="Inter"/>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lusJakartaSans-regular.fntdata"/><Relationship Id="rId22" Type="http://schemas.openxmlformats.org/officeDocument/2006/relationships/font" Target="fonts/PlusJakartaSans-italic.fntdata"/><Relationship Id="rId21" Type="http://schemas.openxmlformats.org/officeDocument/2006/relationships/font" Target="fonts/PlusJakartaSans-bold.fntdata"/><Relationship Id="rId24" Type="http://schemas.openxmlformats.org/officeDocument/2006/relationships/font" Target="fonts/Inter-regular.fntdata"/><Relationship Id="rId23" Type="http://schemas.openxmlformats.org/officeDocument/2006/relationships/font" Target="fonts/PlusJakartaSans-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Inter-italic.fntdata"/><Relationship Id="rId25" Type="http://schemas.openxmlformats.org/officeDocument/2006/relationships/font" Target="fonts/Inter-bold.fntdata"/><Relationship Id="rId27" Type="http://schemas.openxmlformats.org/officeDocument/2006/relationships/font" Target="fonts/Inter-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51e09318a8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51e09318a8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51e09318a8_0_2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51e09318a8_0_2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
                <a:solidFill>
                  <a:schemeClr val="dk1"/>
                </a:solidFill>
              </a:rPr>
              <a:t>Voici trois idées de démonstration :</a:t>
            </a:r>
            <a:endParaRPr>
              <a:solidFill>
                <a:schemeClr val="dk1"/>
              </a:solidFill>
            </a:endParaRPr>
          </a:p>
          <a:p>
            <a:pPr indent="-298450" lvl="0" marL="457200" rtl="0" algn="l">
              <a:lnSpc>
                <a:spcPct val="115000"/>
              </a:lnSpc>
              <a:spcBef>
                <a:spcPts val="1200"/>
              </a:spcBef>
              <a:spcAft>
                <a:spcPts val="0"/>
              </a:spcAft>
              <a:buClr>
                <a:schemeClr val="dk1"/>
              </a:buClr>
              <a:buSzPts val="1100"/>
              <a:buAutoNum type="arabicPeriod"/>
            </a:pPr>
            <a:r>
              <a:rPr lang="en">
                <a:solidFill>
                  <a:schemeClr val="dk1"/>
                </a:solidFill>
              </a:rPr>
              <a:t>🎧 </a:t>
            </a:r>
            <a:r>
              <a:rPr i="1" lang="en">
                <a:solidFill>
                  <a:schemeClr val="dk1"/>
                </a:solidFill>
              </a:rPr>
              <a:t>Quiz audio</a:t>
            </a:r>
            <a:r>
              <a:rPr lang="en">
                <a:solidFill>
                  <a:schemeClr val="dk1"/>
                </a:solidFill>
              </a:rPr>
              <a:t> : Diffusez deux enregistrements (vrai vs IA) — surprenez-les avec la bonne réponse.</a:t>
            </a:r>
            <a:br>
              <a:rPr lang="en">
                <a:solidFill>
                  <a:schemeClr val="dk1"/>
                </a:solidFill>
              </a:rPr>
            </a:br>
            <a:endParaRPr>
              <a:solidFill>
                <a:schemeClr val="dk1"/>
              </a:solidFill>
            </a:endParaRPr>
          </a:p>
          <a:p>
            <a:pPr indent="-298450" lvl="0" marL="457200" rtl="0" algn="l">
              <a:lnSpc>
                <a:spcPct val="115000"/>
              </a:lnSpc>
              <a:spcBef>
                <a:spcPts val="0"/>
              </a:spcBef>
              <a:spcAft>
                <a:spcPts val="0"/>
              </a:spcAft>
              <a:buClr>
                <a:schemeClr val="dk1"/>
              </a:buClr>
              <a:buSzPts val="1100"/>
              <a:buAutoNum type="arabicPeriod"/>
            </a:pPr>
            <a:r>
              <a:rPr lang="en">
                <a:solidFill>
                  <a:schemeClr val="dk1"/>
                </a:solidFill>
              </a:rPr>
              <a:t>🗣️ </a:t>
            </a:r>
            <a:r>
              <a:rPr i="1" lang="en">
                <a:solidFill>
                  <a:schemeClr val="dk1"/>
                </a:solidFill>
              </a:rPr>
              <a:t>Clonage live</a:t>
            </a:r>
            <a:r>
              <a:rPr lang="en">
                <a:solidFill>
                  <a:schemeClr val="dk1"/>
                </a:solidFill>
              </a:rPr>
              <a:t> : Utilisez un outil IA pour faire lire un message avec une voix clonée.</a:t>
            </a:r>
            <a:br>
              <a:rPr lang="en">
                <a:solidFill>
                  <a:schemeClr val="dk1"/>
                </a:solidFill>
              </a:rPr>
            </a:br>
            <a:endParaRPr>
              <a:solidFill>
                <a:schemeClr val="dk1"/>
              </a:solidFill>
            </a:endParaRPr>
          </a:p>
          <a:p>
            <a:pPr indent="-298450" lvl="0" marL="457200" rtl="0" algn="l">
              <a:lnSpc>
                <a:spcPct val="115000"/>
              </a:lnSpc>
              <a:spcBef>
                <a:spcPts val="0"/>
              </a:spcBef>
              <a:spcAft>
                <a:spcPts val="0"/>
              </a:spcAft>
              <a:buClr>
                <a:schemeClr val="dk1"/>
              </a:buClr>
              <a:buSzPts val="1100"/>
              <a:buAutoNum type="arabicPeriod"/>
            </a:pPr>
            <a:r>
              <a:rPr lang="en">
                <a:solidFill>
                  <a:schemeClr val="dk1"/>
                </a:solidFill>
              </a:rPr>
              <a:t>📺 </a:t>
            </a:r>
            <a:r>
              <a:rPr i="1" lang="en">
                <a:solidFill>
                  <a:schemeClr val="dk1"/>
                </a:solidFill>
              </a:rPr>
              <a:t>Vidéo deepfake</a:t>
            </a:r>
            <a:r>
              <a:rPr lang="en">
                <a:solidFill>
                  <a:schemeClr val="dk1"/>
                </a:solidFill>
              </a:rPr>
              <a:t> : Montrez une vidéo (ex : Obama ou Macron disant des choses qu’ils n’ont jamais dites).</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351e09318a8_0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351e09318a8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None/>
            </a:pPr>
            <a:r>
              <a:rPr lang="en"/>
              <a:t>Exemple : un cadre reçoit un appel soi-disant du directeur financier avec une urgence. Réflexe : appeler le DG en direct ou lui écrire sur un canal validé (Teams, SMS connu). Erreur fréquente : croire que parce que c’est “sa voix”, c’est forcément lui.</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51e09318a8_0_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351e09318a8_0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Une voix peut être imitée. Mais un numéro inconnu, une demande inhabituelle ou une pression émotionnelle sont des drapeaux rouges. Si vous doutez, raccrochez. Puis rappelez via un numéro déjà enregistré ou une appli interne. Ne cédez jamais à la pression immédiate.</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51e09318a8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351e09318a8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Parlez-en ! Les deepfakes vocaux ne sont plus réservés à Hollywood. Une simple vidéo publique de discours suffit à former une IA. Organiser des ateliers ou des sessions comme celle-ci aide à prévenir le risque. L’erreur fréquente : penser que “ça n’arrive qu’aux autres”.</a:t>
            </a:r>
            <a:endParaRPr>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51e09318a8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351e09318a8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None/>
            </a:pPr>
            <a:r>
              <a:rPr lang="en">
                <a:solidFill>
                  <a:schemeClr val="dk1"/>
                </a:solidFill>
              </a:rPr>
              <a:t>Aujourd’hui, on peut imiter une voix ou une vidéo avec un simple ordinateur. Les méthodes classiques de validation sont dépassées. </a:t>
            </a:r>
            <a:r>
              <a:rPr b="1" lang="en">
                <a:solidFill>
                  <a:schemeClr val="dk1"/>
                </a:solidFill>
              </a:rPr>
              <a:t>80 % des fraudes au président</a:t>
            </a:r>
            <a:r>
              <a:rPr lang="en">
                <a:solidFill>
                  <a:schemeClr val="dk1"/>
                </a:solidFill>
              </a:rPr>
              <a:t> incluent aujourd’hui un levier émotionnel fort ou un élément technologique trompeur (source : Euler Hermes). Votre réflexe : vérifier, toujours.</a:t>
            </a:r>
            <a:endParaRPr sz="1200">
              <a:solidFill>
                <a:srgbClr val="0E0E0E"/>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1e09318a8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1e09318a8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51e09318a8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51e09318a8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1200"/>
              </a:spcAft>
              <a:buNone/>
            </a:pPr>
            <a:r>
              <a:rPr lang="en">
                <a:solidFill>
                  <a:schemeClr val="dk1"/>
                </a:solidFill>
              </a:rPr>
              <a:t>Ce thème est devenu critique car la technologie deepfake est désormais accessible à tous : un simple logiciel gratuit permet d’imiter une voix avec quelques minutes d’enregistrement. En 2023, plus de </a:t>
            </a:r>
            <a:r>
              <a:rPr b="1" lang="en">
                <a:solidFill>
                  <a:schemeClr val="dk1"/>
                </a:solidFill>
              </a:rPr>
              <a:t>60 % des experts en cybersécurité</a:t>
            </a:r>
            <a:r>
              <a:rPr lang="en">
                <a:solidFill>
                  <a:schemeClr val="dk1"/>
                </a:solidFill>
              </a:rPr>
              <a:t> estiment que les deepfakes vocaux représentent une menace réelle pour les entreprises (source : Gartner).</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51e09318a8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351e09318a8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Le cas de 2019 est glaçant : le directeur d’une filiale d’une entreprise énergétique reçoit un appel. Il entend la voix de son PDG allemand, accent et ton autoritaire compris. Le "PDG" lui demande un virement urgent. Convaincu, il transfère 220 000 €. Mais il s’agissait d’un deepfake vocal, créé à partir d’enregistrements publics. L’argent s’est envolé via des comptes étrangers, et il n’a jamais été récupéré.</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51e09318a8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351e09318a8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Le deepfake vocal fonctionne comme un clone numérique de la voix. L’arnaqueur collecte des vidéos publiques (YouTube, conférences) pour extraire des données audio. Ensuite, un logiciel (comme Descript, ElevenLabs, ou iSpeech) reconstruit une voix capable de dire n’importe quoi. En entreprise, cela sert à usurper une autorité et forcer une action rapide. Les attaques combinent souvent voix + email.</a:t>
            </a:r>
            <a:endParaRPr>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51e09318a8_0_1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351e09318a8_0_1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51e09318a8_0_1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51e09318a8_0_1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En 2020, un deepfake vocal a permis de voler </a:t>
            </a:r>
            <a:r>
              <a:rPr b="1" lang="en">
                <a:solidFill>
                  <a:schemeClr val="dk1"/>
                </a:solidFill>
              </a:rPr>
              <a:t>35 millions de dollars</a:t>
            </a:r>
            <a:r>
              <a:rPr lang="en">
                <a:solidFill>
                  <a:schemeClr val="dk1"/>
                </a:solidFill>
              </a:rPr>
              <a:t> à une banque à Dubaï (source : Forbes).</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51e09318a8_0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351e09318a8_0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L’actrice Scarlett Johansson a vu sa voix utilisée illégalement dans des vidéos deepfake publicitaires (2023).</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51e09318a8_0_1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51e09318a8_0_1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298450" lvl="0" marL="457200" rtl="0" algn="l">
              <a:lnSpc>
                <a:spcPct val="115000"/>
              </a:lnSpc>
              <a:spcBef>
                <a:spcPts val="1200"/>
              </a:spcBef>
              <a:spcAft>
                <a:spcPts val="0"/>
              </a:spcAft>
              <a:buClr>
                <a:schemeClr val="dk1"/>
              </a:buClr>
              <a:buSzPts val="1100"/>
              <a:buAutoNum type="arabicPeriod"/>
            </a:pPr>
            <a:r>
              <a:rPr lang="en">
                <a:solidFill>
                  <a:schemeClr val="dk1"/>
                </a:solidFill>
              </a:rPr>
              <a:t>Dans l’affaire de 2019, </a:t>
            </a:r>
            <a:r>
              <a:rPr b="1" lang="en">
                <a:solidFill>
                  <a:schemeClr val="dk1"/>
                </a:solidFill>
              </a:rPr>
              <a:t>l’accent germanique</a:t>
            </a:r>
            <a:r>
              <a:rPr lang="en">
                <a:solidFill>
                  <a:schemeClr val="dk1"/>
                </a:solidFill>
              </a:rPr>
              <a:t> du PDG a été reproduit pour renforcer l’illusion vocale.</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hyperlink" Target="https://www.youtube.com/results?search_query=voice+deepfake+real+vs+fake"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3" name="Shape 53"/>
        <p:cNvGrpSpPr/>
        <p:nvPr/>
      </p:nvGrpSpPr>
      <p:grpSpPr>
        <a:xfrm>
          <a:off x="0" y="0"/>
          <a:ext cx="0" cy="0"/>
          <a:chOff x="0" y="0"/>
          <a:chExt cx="0" cy="0"/>
        </a:xfrm>
      </p:grpSpPr>
      <p:sp>
        <p:nvSpPr>
          <p:cNvPr id="54" name="Google Shape;54;p13"/>
          <p:cNvSpPr/>
          <p:nvPr/>
        </p:nvSpPr>
        <p:spPr>
          <a:xfrm>
            <a:off x="654775" y="1123575"/>
            <a:ext cx="7708800" cy="6396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200"/>
              </a:spcBef>
              <a:spcAft>
                <a:spcPts val="1200"/>
              </a:spcAft>
              <a:buNone/>
            </a:pPr>
            <a:r>
              <a:rPr b="1" lang="en" sz="1700">
                <a:solidFill>
                  <a:schemeClr val="dk1"/>
                </a:solidFill>
                <a:latin typeface="Plus Jakarta Sans"/>
                <a:ea typeface="Plus Jakarta Sans"/>
                <a:cs typeface="Plus Jakarta Sans"/>
                <a:sym typeface="Plus Jakarta Sans"/>
              </a:rPr>
              <a:t>Deepfake vocal : quand la voix du PDG devient une arme</a:t>
            </a:r>
            <a:endParaRPr b="1" sz="1700">
              <a:solidFill>
                <a:schemeClr val="dk1"/>
              </a:solidFill>
              <a:latin typeface="Plus Jakarta Sans"/>
              <a:ea typeface="Plus Jakarta Sans"/>
              <a:cs typeface="Plus Jakarta Sans"/>
              <a:sym typeface="Plus Jakarta Sans"/>
            </a:endParaRPr>
          </a:p>
        </p:txBody>
      </p:sp>
      <p:sp>
        <p:nvSpPr>
          <p:cNvPr id="55" name="Google Shape;55;p13"/>
          <p:cNvSpPr/>
          <p:nvPr/>
        </p:nvSpPr>
        <p:spPr>
          <a:xfrm>
            <a:off x="654775" y="2059700"/>
            <a:ext cx="7708800" cy="2088300"/>
          </a:xfrm>
          <a:prstGeom prst="rect">
            <a:avLst/>
          </a:prstGeom>
          <a:noFill/>
          <a:ln>
            <a:noFill/>
          </a:ln>
        </p:spPr>
        <p:txBody>
          <a:bodyPr anchorCtr="0" anchor="t" bIns="0" lIns="0" spcFirstLastPara="1" rIns="0" wrap="square" tIns="0">
            <a:noAutofit/>
          </a:bodyPr>
          <a:lstStyle/>
          <a:p>
            <a:pPr indent="0" lvl="0" marL="0" rtl="0" algn="l">
              <a:lnSpc>
                <a:spcPct val="115000"/>
              </a:lnSpc>
              <a:spcBef>
                <a:spcPts val="1200"/>
              </a:spcBef>
              <a:spcAft>
                <a:spcPts val="1200"/>
              </a:spcAft>
              <a:buNone/>
            </a:pPr>
            <a:r>
              <a:rPr lang="en" sz="1700">
                <a:solidFill>
                  <a:schemeClr val="dk1"/>
                </a:solidFill>
                <a:latin typeface="Plus Jakarta Sans"/>
                <a:ea typeface="Plus Jakarta Sans"/>
                <a:cs typeface="Plus Jakarta Sans"/>
                <a:sym typeface="Plus Jakarta Sans"/>
              </a:rPr>
              <a:t>Cette présentation vous plonge dans un incident réel de fraude par imitation vocale : un dirigeant reçoit un appel soi-disant de son PDG… mais c’est une intelligence artificielle qui parle. Ce cas emblématique de 2019 illustre comment les deepfakes vocaux peuvent tromper les collaborateurs les plus expérimentés. Vous découvrirez les mécanismes de l’arnaque, des anecdotes surprenantes, une séquence audio interactive, et des conseils simples pour éviter ce type de piège.</a:t>
            </a:r>
            <a:endParaRPr sz="17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04" name="Shape 104"/>
        <p:cNvGrpSpPr/>
        <p:nvPr/>
      </p:nvGrpSpPr>
      <p:grpSpPr>
        <a:xfrm>
          <a:off x="0" y="0"/>
          <a:ext cx="0" cy="0"/>
          <a:chOff x="0" y="0"/>
          <a:chExt cx="0" cy="0"/>
        </a:xfrm>
      </p:grpSpPr>
      <p:sp>
        <p:nvSpPr>
          <p:cNvPr id="105" name="Google Shape;105;p22"/>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🧪Démo</a:t>
            </a:r>
            <a:endParaRPr b="1" sz="2400">
              <a:solidFill>
                <a:schemeClr val="lt1"/>
              </a:solidFill>
              <a:latin typeface="Plus Jakarta Sans"/>
              <a:ea typeface="Plus Jakarta Sans"/>
              <a:cs typeface="Plus Jakarta Sans"/>
              <a:sym typeface="Plus Jakarta Sans"/>
            </a:endParaRPr>
          </a:p>
        </p:txBody>
      </p:sp>
      <p:sp>
        <p:nvSpPr>
          <p:cNvPr id="106" name="Google Shape;106;p22"/>
          <p:cNvSpPr/>
          <p:nvPr/>
        </p:nvSpPr>
        <p:spPr>
          <a:xfrm>
            <a:off x="654775"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Faire écouter deux extraits audio (voix réelle vs synthétique) et demander à la salle : lequel est le vrai ?</a:t>
            </a:r>
            <a:endParaRPr sz="1500">
              <a:solidFill>
                <a:schemeClr val="lt1"/>
              </a:solidFill>
              <a:latin typeface="Plus Jakarta Sans"/>
              <a:ea typeface="Plus Jakarta Sans"/>
              <a:cs typeface="Plus Jakarta Sans"/>
              <a:sym typeface="Plus Jakarta Sans"/>
            </a:endParaRPr>
          </a:p>
        </p:txBody>
      </p:sp>
      <p:sp>
        <p:nvSpPr>
          <p:cNvPr id="107" name="Google Shape;107;p22"/>
          <p:cNvSpPr/>
          <p:nvPr/>
        </p:nvSpPr>
        <p:spPr>
          <a:xfrm>
            <a:off x="3419349"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Lancer un outil gratuit de clonage vocal en live avec un texte préparé.</a:t>
            </a:r>
            <a:endParaRPr sz="1500">
              <a:solidFill>
                <a:schemeClr val="lt1"/>
              </a:solidFill>
              <a:latin typeface="Plus Jakarta Sans"/>
              <a:ea typeface="Plus Jakarta Sans"/>
              <a:cs typeface="Plus Jakarta Sans"/>
              <a:sym typeface="Plus Jakarta Sans"/>
            </a:endParaRPr>
          </a:p>
        </p:txBody>
      </p:sp>
      <p:sp>
        <p:nvSpPr>
          <p:cNvPr id="108" name="Google Shape;108;p22"/>
          <p:cNvSpPr/>
          <p:nvPr/>
        </p:nvSpPr>
        <p:spPr>
          <a:xfrm>
            <a:off x="6183923"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Montrer une vidéo où une voix connue (politicien, star) est imitée pour donner un faux message.</a:t>
            </a:r>
            <a:endParaRPr sz="1500">
              <a:solidFill>
                <a:schemeClr val="lt1"/>
              </a:solidFill>
              <a:latin typeface="Plus Jakarta Sans"/>
              <a:ea typeface="Plus Jakarta Sans"/>
              <a:cs typeface="Plus Jakarta Sans"/>
              <a:sym typeface="Plus Jakarta Sans"/>
            </a:endParaRPr>
          </a:p>
        </p:txBody>
      </p:sp>
      <p:sp>
        <p:nvSpPr>
          <p:cNvPr id="109" name="Google Shape;109;p22"/>
          <p:cNvSpPr/>
          <p:nvPr/>
        </p:nvSpPr>
        <p:spPr>
          <a:xfrm>
            <a:off x="654775"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1</a:t>
            </a:r>
            <a:endParaRPr sz="1500">
              <a:solidFill>
                <a:schemeClr val="lt1"/>
              </a:solidFill>
              <a:latin typeface="Plus Jakarta Sans"/>
              <a:ea typeface="Plus Jakarta Sans"/>
              <a:cs typeface="Plus Jakarta Sans"/>
              <a:sym typeface="Plus Jakarta Sans"/>
            </a:endParaRPr>
          </a:p>
        </p:txBody>
      </p:sp>
      <p:sp>
        <p:nvSpPr>
          <p:cNvPr id="110" name="Google Shape;110;p22"/>
          <p:cNvSpPr/>
          <p:nvPr/>
        </p:nvSpPr>
        <p:spPr>
          <a:xfrm>
            <a:off x="3419350"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2</a:t>
            </a:r>
            <a:endParaRPr sz="1500">
              <a:solidFill>
                <a:schemeClr val="lt1"/>
              </a:solidFill>
              <a:latin typeface="Plus Jakarta Sans"/>
              <a:ea typeface="Plus Jakarta Sans"/>
              <a:cs typeface="Plus Jakarta Sans"/>
              <a:sym typeface="Plus Jakarta Sans"/>
            </a:endParaRPr>
          </a:p>
        </p:txBody>
      </p:sp>
      <p:sp>
        <p:nvSpPr>
          <p:cNvPr id="111" name="Google Shape;111;p22"/>
          <p:cNvSpPr/>
          <p:nvPr/>
        </p:nvSpPr>
        <p:spPr>
          <a:xfrm>
            <a:off x="6183924"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3</a:t>
            </a:r>
            <a:endParaRPr sz="15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15" name="Shape 115"/>
        <p:cNvGrpSpPr/>
        <p:nvPr/>
      </p:nvGrpSpPr>
      <p:grpSpPr>
        <a:xfrm>
          <a:off x="0" y="0"/>
          <a:ext cx="0" cy="0"/>
          <a:chOff x="0" y="0"/>
          <a:chExt cx="0" cy="0"/>
        </a:xfrm>
      </p:grpSpPr>
      <p:sp>
        <p:nvSpPr>
          <p:cNvPr id="116" name="Google Shape;116;p23"/>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Ne validez jamais un ordre oral important sans double vérification.</a:t>
            </a:r>
            <a:endParaRPr b="1" sz="3200">
              <a:solidFill>
                <a:schemeClr val="lt1"/>
              </a:solidFill>
              <a:latin typeface="Inter"/>
              <a:ea typeface="Inter"/>
              <a:cs typeface="Inter"/>
              <a:sym typeface="Inter"/>
            </a:endParaRPr>
          </a:p>
        </p:txBody>
      </p:sp>
      <p:sp>
        <p:nvSpPr>
          <p:cNvPr id="117" name="Google Shape;117;p23"/>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1</a:t>
            </a:r>
            <a:endParaRPr b="1" sz="2400">
              <a:solidFill>
                <a:schemeClr val="lt1"/>
              </a:solidFill>
              <a:latin typeface="Inter"/>
              <a:ea typeface="Inter"/>
              <a:cs typeface="Inter"/>
              <a:sym typeface="Inte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1" name="Shape 121"/>
        <p:cNvGrpSpPr/>
        <p:nvPr/>
      </p:nvGrpSpPr>
      <p:grpSpPr>
        <a:xfrm>
          <a:off x="0" y="0"/>
          <a:ext cx="0" cy="0"/>
          <a:chOff x="0" y="0"/>
          <a:chExt cx="0" cy="0"/>
        </a:xfrm>
      </p:grpSpPr>
      <p:sp>
        <p:nvSpPr>
          <p:cNvPr id="122" name="Google Shape;122;p24"/>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En cas d’appel inhabituel, raccrochez et rappelez par un canal connu.</a:t>
            </a:r>
            <a:endParaRPr b="1" sz="3200">
              <a:solidFill>
                <a:schemeClr val="lt1"/>
              </a:solidFill>
              <a:latin typeface="Inter"/>
              <a:ea typeface="Inter"/>
              <a:cs typeface="Inter"/>
              <a:sym typeface="Inter"/>
            </a:endParaRPr>
          </a:p>
        </p:txBody>
      </p:sp>
      <p:sp>
        <p:nvSpPr>
          <p:cNvPr id="123" name="Google Shape;123;p24"/>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2</a:t>
            </a:r>
            <a:endParaRPr b="1" sz="2400">
              <a:solidFill>
                <a:schemeClr val="lt1"/>
              </a:solidFill>
              <a:latin typeface="Inter"/>
              <a:ea typeface="Inter"/>
              <a:cs typeface="Inter"/>
              <a:sym typeface="Inte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7" name="Shape 127"/>
        <p:cNvGrpSpPr/>
        <p:nvPr/>
      </p:nvGrpSpPr>
      <p:grpSpPr>
        <a:xfrm>
          <a:off x="0" y="0"/>
          <a:ext cx="0" cy="0"/>
          <a:chOff x="0" y="0"/>
          <a:chExt cx="0" cy="0"/>
        </a:xfrm>
      </p:grpSpPr>
      <p:sp>
        <p:nvSpPr>
          <p:cNvPr id="128" name="Google Shape;128;p25"/>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Sensibilisez vos collègues aux imitations vocales : ce n’est plus de la science-fiction.</a:t>
            </a:r>
            <a:endParaRPr b="1" sz="3200">
              <a:solidFill>
                <a:schemeClr val="lt1"/>
              </a:solidFill>
              <a:latin typeface="Inter"/>
              <a:ea typeface="Inter"/>
              <a:cs typeface="Inter"/>
              <a:sym typeface="Inter"/>
            </a:endParaRPr>
          </a:p>
        </p:txBody>
      </p:sp>
      <p:sp>
        <p:nvSpPr>
          <p:cNvPr id="129" name="Google Shape;129;p25"/>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3 </a:t>
            </a:r>
            <a:endParaRPr b="1" sz="2400">
              <a:solidFill>
                <a:schemeClr val="lt1"/>
              </a:solidFill>
              <a:latin typeface="Inter"/>
              <a:ea typeface="Inter"/>
              <a:cs typeface="Inter"/>
              <a:sym typeface="Inte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133" name="Shape 133"/>
        <p:cNvGrpSpPr/>
        <p:nvPr/>
      </p:nvGrpSpPr>
      <p:grpSpPr>
        <a:xfrm>
          <a:off x="0" y="0"/>
          <a:ext cx="0" cy="0"/>
          <a:chOff x="0" y="0"/>
          <a:chExt cx="0" cy="0"/>
        </a:xfrm>
      </p:grpSpPr>
      <p:sp>
        <p:nvSpPr>
          <p:cNvPr id="134" name="Google Shape;134;p26"/>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6D9EEB"/>
                </a:solidFill>
                <a:latin typeface="Inter"/>
                <a:ea typeface="Inter"/>
                <a:cs typeface="Inter"/>
                <a:sym typeface="Inter"/>
              </a:rPr>
              <a:t>On ne croit plus ce qu’on entend… </a:t>
            </a:r>
            <a:endParaRPr b="1" sz="3200">
              <a:solidFill>
                <a:srgbClr val="6D9EEB"/>
              </a:solidFill>
              <a:latin typeface="Inter"/>
              <a:ea typeface="Inter"/>
              <a:cs typeface="Inter"/>
              <a:sym typeface="Inter"/>
            </a:endParaRPr>
          </a:p>
          <a:p>
            <a:pPr indent="0" lvl="0" marL="0" rtl="0" algn="ctr">
              <a:lnSpc>
                <a:spcPct val="124719"/>
              </a:lnSpc>
              <a:spcBef>
                <a:spcPts val="0"/>
              </a:spcBef>
              <a:spcAft>
                <a:spcPts val="0"/>
              </a:spcAft>
              <a:buClr>
                <a:schemeClr val="dk1"/>
              </a:buClr>
              <a:buSzPts val="1100"/>
              <a:buFont typeface="Arial"/>
              <a:buNone/>
            </a:pPr>
            <a:r>
              <a:rPr b="1" lang="en" sz="3200">
                <a:solidFill>
                  <a:srgbClr val="6D9EEB"/>
                </a:solidFill>
                <a:latin typeface="Inter"/>
                <a:ea typeface="Inter"/>
                <a:cs typeface="Inter"/>
                <a:sym typeface="Inter"/>
              </a:rPr>
              <a:t>On vérifie.</a:t>
            </a:r>
            <a:endParaRPr b="1" sz="3200">
              <a:solidFill>
                <a:srgbClr val="6D9EEB"/>
              </a:solidFill>
              <a:latin typeface="Inter"/>
              <a:ea typeface="Inter"/>
              <a:cs typeface="Inter"/>
              <a:sym typeface="Inter"/>
            </a:endParaRPr>
          </a:p>
        </p:txBody>
      </p:sp>
      <p:sp>
        <p:nvSpPr>
          <p:cNvPr id="135" name="Google Shape;135;p26"/>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rgbClr val="4486F4"/>
              </a:buClr>
              <a:buSzPts val="4450"/>
              <a:buFont typeface="Inter"/>
              <a:buNone/>
            </a:pPr>
            <a:r>
              <a:rPr b="1" lang="en" sz="2400">
                <a:solidFill>
                  <a:srgbClr val="6D9EEB"/>
                </a:solidFill>
                <a:latin typeface="Inter"/>
                <a:ea typeface="Inter"/>
                <a:cs typeface="Inter"/>
                <a:sym typeface="Inter"/>
              </a:rPr>
              <a:t>Merci.</a:t>
            </a:r>
            <a:endParaRPr b="1" sz="2400">
              <a:solidFill>
                <a:srgbClr val="6D9EEB"/>
              </a:solidFill>
              <a:latin typeface="Inter"/>
              <a:ea typeface="Inter"/>
              <a:cs typeface="Inter"/>
              <a:sym typeface="Inte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9" name="Shape 59"/>
        <p:cNvGrpSpPr/>
        <p:nvPr/>
      </p:nvGrpSpPr>
      <p:grpSpPr>
        <a:xfrm>
          <a:off x="0" y="0"/>
          <a:ext cx="0" cy="0"/>
          <a:chOff x="0" y="0"/>
          <a:chExt cx="0" cy="0"/>
        </a:xfrm>
      </p:grpSpPr>
      <p:sp>
        <p:nvSpPr>
          <p:cNvPr id="60" name="Google Shape;60;p14"/>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800"/>
              </a:spcBef>
              <a:spcAft>
                <a:spcPts val="0"/>
              </a:spcAft>
              <a:buNone/>
            </a:pPr>
            <a:r>
              <a:rPr b="1" lang="en" sz="1700">
                <a:solidFill>
                  <a:schemeClr val="dk1"/>
                </a:solidFill>
                <a:latin typeface="Plus Jakarta Sans"/>
                <a:ea typeface="Plus Jakarta Sans"/>
                <a:cs typeface="Plus Jakarta Sans"/>
                <a:sym typeface="Plus Jakarta Sans"/>
              </a:rPr>
              <a:t>📘 GUIDE D’UTILISATION DE LA PRÉSENTATION</a:t>
            </a:r>
            <a:endParaRPr b="1" sz="17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Cette présentation est conçue pour être animée en </a:t>
            </a:r>
            <a:r>
              <a:rPr b="1" lang="en" sz="1100">
                <a:solidFill>
                  <a:schemeClr val="dk1"/>
                </a:solidFill>
                <a:latin typeface="Plus Jakarta Sans"/>
                <a:ea typeface="Plus Jakarta Sans"/>
                <a:cs typeface="Plus Jakarta Sans"/>
                <a:sym typeface="Plus Jakarta Sans"/>
              </a:rPr>
              <a:t>5 à 30 minutes</a:t>
            </a:r>
            <a:r>
              <a:rPr lang="en" sz="1100">
                <a:solidFill>
                  <a:schemeClr val="dk1"/>
                </a:solidFill>
                <a:latin typeface="Plus Jakarta Sans"/>
                <a:ea typeface="Plus Jakarta Sans"/>
                <a:cs typeface="Plus Jakarta Sans"/>
                <a:sym typeface="Plus Jakarta Sans"/>
              </a:rPr>
              <a:t> selon l’interaction avec le public.</a:t>
            </a: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Elle comprend :</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slides simples : une phrase ou un mot par slide, sans surcharge visuelle.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Une séquence interactive : démo, film, interview ou Q&amp;A.</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notes pour le présentateur : présentes sous chaque slide pour guider le discours.</a:t>
            </a:r>
            <a:br>
              <a:rPr lang="en" sz="1100">
                <a:solidFill>
                  <a:schemeClr val="dk1"/>
                </a:solidFill>
                <a:latin typeface="Plus Jakarta Sans"/>
                <a:ea typeface="Plus Jakarta Sans"/>
                <a:cs typeface="Plus Jakarta Sans"/>
                <a:sym typeface="Plus Jakarta Sans"/>
              </a:rPr>
            </a:b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b="1" lang="en" sz="1100">
                <a:solidFill>
                  <a:schemeClr val="dk1"/>
                </a:solidFill>
                <a:latin typeface="Plus Jakarta Sans"/>
                <a:ea typeface="Plus Jakarta Sans"/>
                <a:cs typeface="Plus Jakarta Sans"/>
                <a:sym typeface="Plus Jakarta Sans"/>
              </a:rPr>
              <a:t>Conseils pour l’animation :</a:t>
            </a:r>
            <a:endParaRPr b="1"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Configurez votre présentation</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Soyez dynamique et concis.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Appuyez-vous sur les anecdotes et chiffres dans les notes.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Mettez l’accent sur la démo ou la séquence interactive.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Encouragez les réactions avec des questions ouvertes.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Restez accessible, même pour les non-experts.</a:t>
            </a:r>
            <a:endParaRPr sz="11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06666"/>
        </a:solidFill>
      </p:bgPr>
    </p:bg>
    <p:spTree>
      <p:nvGrpSpPr>
        <p:cNvPr id="64" name="Shape 64"/>
        <p:cNvGrpSpPr/>
        <p:nvPr/>
      </p:nvGrpSpPr>
      <p:grpSpPr>
        <a:xfrm>
          <a:off x="0" y="0"/>
          <a:ext cx="0" cy="0"/>
          <a:chOff x="0" y="0"/>
          <a:chExt cx="0" cy="0"/>
        </a:xfrm>
      </p:grpSpPr>
      <p:sp>
        <p:nvSpPr>
          <p:cNvPr id="65" name="Google Shape;65;p15"/>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F3F3F3"/>
                </a:solidFill>
                <a:latin typeface="Inter"/>
                <a:ea typeface="Inter"/>
                <a:cs typeface="Inter"/>
                <a:sym typeface="Inter"/>
              </a:rPr>
              <a:t>🎙️ Il a reconnu la voix… mais c’était une IA.</a:t>
            </a:r>
            <a:endParaRPr b="1" sz="3200">
              <a:solidFill>
                <a:srgbClr val="F3F3F3"/>
              </a:solidFill>
              <a:latin typeface="Inter"/>
              <a:ea typeface="Inter"/>
              <a:cs typeface="Inter"/>
              <a:sym typeface="Inte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69" name="Shape 69"/>
        <p:cNvGrpSpPr/>
        <p:nvPr/>
      </p:nvGrpSpPr>
      <p:grpSpPr>
        <a:xfrm>
          <a:off x="0" y="0"/>
          <a:ext cx="0" cy="0"/>
          <a:chOff x="0" y="0"/>
          <a:chExt cx="0" cy="0"/>
        </a:xfrm>
      </p:grpSpPr>
      <p:sp>
        <p:nvSpPr>
          <p:cNvPr id="70" name="Google Shape;70;p16"/>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E06666"/>
                </a:solidFill>
                <a:latin typeface="Inter"/>
                <a:ea typeface="Inter"/>
                <a:cs typeface="Inter"/>
                <a:sym typeface="Inter"/>
              </a:rPr>
              <a:t>🚨 Une voix clonée a suffi à voler </a:t>
            </a:r>
            <a:endParaRPr b="1" sz="3200">
              <a:solidFill>
                <a:srgbClr val="E06666"/>
              </a:solidFill>
              <a:latin typeface="Inter"/>
              <a:ea typeface="Inter"/>
              <a:cs typeface="Inter"/>
              <a:sym typeface="Inter"/>
            </a:endParaRPr>
          </a:p>
          <a:p>
            <a:pPr indent="0" lvl="0" marL="0" rtl="0" algn="ctr">
              <a:lnSpc>
                <a:spcPct val="124719"/>
              </a:lnSpc>
              <a:spcBef>
                <a:spcPts val="0"/>
              </a:spcBef>
              <a:spcAft>
                <a:spcPts val="0"/>
              </a:spcAft>
              <a:buClr>
                <a:schemeClr val="dk1"/>
              </a:buClr>
              <a:buSzPts val="1100"/>
              <a:buFont typeface="Arial"/>
              <a:buNone/>
            </a:pPr>
            <a:r>
              <a:rPr b="1" lang="en" sz="3200">
                <a:solidFill>
                  <a:srgbClr val="E06666"/>
                </a:solidFill>
                <a:latin typeface="Inter"/>
                <a:ea typeface="Inter"/>
                <a:cs typeface="Inter"/>
                <a:sym typeface="Inter"/>
              </a:rPr>
              <a:t>220 000 € en quelques minutes.</a:t>
            </a:r>
            <a:endParaRPr b="1" sz="3200">
              <a:solidFill>
                <a:srgbClr val="E06666"/>
              </a:solidFill>
              <a:latin typeface="Inter"/>
              <a:ea typeface="Inter"/>
              <a:cs typeface="Inter"/>
              <a:sym typeface="Inte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74" name="Shape 74"/>
        <p:cNvGrpSpPr/>
        <p:nvPr/>
      </p:nvGrpSpPr>
      <p:grpSpPr>
        <a:xfrm>
          <a:off x="0" y="0"/>
          <a:ext cx="0" cy="0"/>
          <a:chOff x="0" y="0"/>
          <a:chExt cx="0" cy="0"/>
        </a:xfrm>
      </p:grpSpPr>
      <p:sp>
        <p:nvSpPr>
          <p:cNvPr id="75" name="Google Shape;75;p17"/>
          <p:cNvSpPr/>
          <p:nvPr/>
        </p:nvSpPr>
        <p:spPr>
          <a:xfrm>
            <a:off x="654775" y="581925"/>
            <a:ext cx="7708800" cy="1565400"/>
          </a:xfrm>
          <a:prstGeom prst="rect">
            <a:avLst/>
          </a:prstGeom>
          <a:noFill/>
          <a:ln>
            <a:noFill/>
          </a:ln>
        </p:spPr>
        <p:txBody>
          <a:bodyPr anchorCtr="0" anchor="ctr"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b="1" lang="en" sz="3200">
                <a:solidFill>
                  <a:srgbClr val="E06666"/>
                </a:solidFill>
                <a:latin typeface="Plus Jakarta Sans"/>
                <a:ea typeface="Plus Jakarta Sans"/>
                <a:cs typeface="Plus Jakarta Sans"/>
                <a:sym typeface="Plus Jakarta Sans"/>
              </a:rPr>
              <a:t>🧠 Deepfake vocal : une voix, un piège</a:t>
            </a:r>
            <a:endParaRPr b="1" sz="3200">
              <a:solidFill>
                <a:srgbClr val="E06666"/>
              </a:solidFill>
              <a:latin typeface="Plus Jakarta Sans"/>
              <a:ea typeface="Plus Jakarta Sans"/>
              <a:cs typeface="Plus Jakarta Sans"/>
              <a:sym typeface="Plus Jakarta Sans"/>
            </a:endParaRPr>
          </a:p>
        </p:txBody>
      </p:sp>
      <p:sp>
        <p:nvSpPr>
          <p:cNvPr id="76" name="Google Shape;76;p17"/>
          <p:cNvSpPr/>
          <p:nvPr/>
        </p:nvSpPr>
        <p:spPr>
          <a:xfrm>
            <a:off x="654775" y="2265150"/>
            <a:ext cx="7708800" cy="26355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800">
                <a:solidFill>
                  <a:schemeClr val="dk2"/>
                </a:solidFill>
                <a:latin typeface="Plus Jakarta Sans"/>
                <a:ea typeface="Plus Jakarta Sans"/>
                <a:cs typeface="Plus Jakarta Sans"/>
                <a:sym typeface="Plus Jakarta Sans"/>
              </a:rPr>
              <a:t>Les deepfakes vocaux permettent d’imiter parfaitement une voix à partir d’enregistrements existants. En 2019, un escroc appelle un cadre en imitant le PDG de sa société. Convaincu, il transfère 220 000 €. Le ton, l’accent, les mots… tout semble réel. Mais ce n’était qu’un logiciel.</a:t>
            </a:r>
            <a:endParaRPr sz="1800">
              <a:solidFill>
                <a:schemeClr val="dk2"/>
              </a:solidFill>
              <a:latin typeface="Plus Jakarta Sans"/>
              <a:ea typeface="Plus Jakarta Sans"/>
              <a:cs typeface="Plus Jakarta Sans"/>
              <a:sym typeface="Plus Jakarta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0" name="Shape 80"/>
        <p:cNvGrpSpPr/>
        <p:nvPr/>
      </p:nvGrpSpPr>
      <p:grpSpPr>
        <a:xfrm>
          <a:off x="0" y="0"/>
          <a:ext cx="0" cy="0"/>
          <a:chOff x="0" y="0"/>
          <a:chExt cx="0" cy="0"/>
        </a:xfrm>
      </p:grpSpPr>
      <p:sp>
        <p:nvSpPr>
          <p:cNvPr id="81" name="Google Shape;81;p18"/>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a:t>
            </a:r>
            <a:endParaRPr b="1" sz="2400">
              <a:solidFill>
                <a:schemeClr val="lt1"/>
              </a:solidFill>
              <a:latin typeface="Plus Jakarta Sans"/>
              <a:ea typeface="Plus Jakarta Sans"/>
              <a:cs typeface="Plus Jakarta Sans"/>
              <a:sym typeface="Plus Jakarta Sans"/>
            </a:endParaRPr>
          </a:p>
        </p:txBody>
      </p:sp>
      <p:sp>
        <p:nvSpPr>
          <p:cNvPr id="82" name="Google Shape;82;p18"/>
          <p:cNvSpPr txBox="1"/>
          <p:nvPr/>
        </p:nvSpPr>
        <p:spPr>
          <a:xfrm>
            <a:off x="2250075" y="2134300"/>
            <a:ext cx="4518300" cy="1046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lt1"/>
                </a:solidFill>
                <a:latin typeface="Plus Jakarta Sans"/>
                <a:ea typeface="Plus Jakarta Sans"/>
                <a:cs typeface="Plus Jakarta Sans"/>
                <a:sym typeface="Plus Jakarta Sans"/>
              </a:rPr>
              <a:t>Insérer une vidéo depuis cette recherche</a:t>
            </a:r>
            <a:br>
              <a:rPr lang="en">
                <a:solidFill>
                  <a:schemeClr val="lt1"/>
                </a:solidFill>
                <a:latin typeface="Plus Jakarta Sans"/>
                <a:ea typeface="Plus Jakarta Sans"/>
                <a:cs typeface="Plus Jakarta Sans"/>
                <a:sym typeface="Plus Jakarta Sans"/>
              </a:rPr>
            </a:br>
            <a:br>
              <a:rPr lang="en">
                <a:solidFill>
                  <a:schemeClr val="lt1"/>
                </a:solidFill>
                <a:latin typeface="Plus Jakarta Sans"/>
                <a:ea typeface="Plus Jakarta Sans"/>
                <a:cs typeface="Plus Jakarta Sans"/>
                <a:sym typeface="Plus Jakarta Sans"/>
              </a:rPr>
            </a:br>
            <a:r>
              <a:rPr lang="en" u="sng">
                <a:solidFill>
                  <a:schemeClr val="hlink"/>
                </a:solidFill>
                <a:latin typeface="Plus Jakarta Sans"/>
                <a:ea typeface="Plus Jakarta Sans"/>
                <a:cs typeface="Plus Jakarta Sans"/>
                <a:sym typeface="Plus Jakarta Sans"/>
                <a:hlinkClick r:id="rId3"/>
              </a:rPr>
              <a:t>https://www.youtube.com/results?search_query=voice+deepfake+real+vs+fake</a:t>
            </a:r>
            <a:endParaRPr>
              <a:solidFill>
                <a:schemeClr val="lt1"/>
              </a:solidFill>
              <a:latin typeface="Plus Jakarta Sans"/>
              <a:ea typeface="Plus Jakarta Sans"/>
              <a:cs typeface="Plus Jakarta Sans"/>
              <a:sym typeface="Plus Jakarta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6" name="Shape 86"/>
        <p:cNvGrpSpPr/>
        <p:nvPr/>
      </p:nvGrpSpPr>
      <p:grpSpPr>
        <a:xfrm>
          <a:off x="0" y="0"/>
          <a:ext cx="0" cy="0"/>
          <a:chOff x="0" y="0"/>
          <a:chExt cx="0" cy="0"/>
        </a:xfrm>
      </p:grpSpPr>
      <p:sp>
        <p:nvSpPr>
          <p:cNvPr id="87" name="Google Shape;87;p19"/>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88" name="Google Shape;88;p19"/>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En quelle année un deepfake vocal a-t-il trompé une banque pour un montant record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2" name="Shape 92"/>
        <p:cNvGrpSpPr/>
        <p:nvPr/>
      </p:nvGrpSpPr>
      <p:grpSpPr>
        <a:xfrm>
          <a:off x="0" y="0"/>
          <a:ext cx="0" cy="0"/>
          <a:chOff x="0" y="0"/>
          <a:chExt cx="0" cy="0"/>
        </a:xfrm>
      </p:grpSpPr>
      <p:sp>
        <p:nvSpPr>
          <p:cNvPr id="93" name="Google Shape;93;p20"/>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94" name="Google Shape;94;p20"/>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Quelle star a vu sa voix utilisée sans autorisation dans une publicité deepfake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8" name="Shape 98"/>
        <p:cNvGrpSpPr/>
        <p:nvPr/>
      </p:nvGrpSpPr>
      <p:grpSpPr>
        <a:xfrm>
          <a:off x="0" y="0"/>
          <a:ext cx="0" cy="0"/>
          <a:chOff x="0" y="0"/>
          <a:chExt cx="0" cy="0"/>
        </a:xfrm>
      </p:grpSpPr>
      <p:sp>
        <p:nvSpPr>
          <p:cNvPr id="99" name="Google Shape;99;p21"/>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100" name="Google Shape;100;p21"/>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accent spécifique a été imité pour crédibiliser l’arnaque de 2019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