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
      <p:font typeface="Roboto Mono"/>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8" Type="http://schemas.openxmlformats.org/officeDocument/2006/relationships/font" Target="fonts/RobotoMono-regular.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Mono-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Mono-boldItalic.fntdata"/><Relationship Id="rId30" Type="http://schemas.openxmlformats.org/officeDocument/2006/relationships/font" Target="fonts/RobotoMono-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Le </a:t>
            </a:r>
            <a:r>
              <a:rPr b="1" lang="en">
                <a:solidFill>
                  <a:schemeClr val="dk1"/>
                </a:solidFill>
              </a:rPr>
              <a:t>jeu de rôle</a:t>
            </a:r>
            <a:r>
              <a:rPr lang="en">
                <a:solidFill>
                  <a:schemeClr val="dk1"/>
                </a:solidFill>
              </a:rPr>
              <a:t> est très efficace : demandez à un volontaire de jouer un comptable et l’autre un "DG pressé", puis mettez-les en situation : "j’ai besoin de ce virement immédiatement, c’est confidentiel". Observez les réactions.</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Analyse d’un faux email reçu : typo dans le nom de domaine, langage non habituel, demande vague… C’est une activité rapide et percutante.</a:t>
            </a:r>
            <a:br>
              <a:rPr lang="en">
                <a:solidFill>
                  <a:schemeClr val="dk1"/>
                </a:solidFill>
              </a:rPr>
            </a:br>
            <a:endParaRPr>
              <a:solidFill>
                <a:schemeClr val="dk1"/>
              </a:solidFill>
            </a:endParaRPr>
          </a:p>
          <a:p>
            <a:pPr indent="0" lvl="0" marL="0" rtl="0" algn="l">
              <a:spcBef>
                <a:spcPts val="0"/>
              </a:spcBef>
              <a:spcAft>
                <a:spcPts val="0"/>
              </a:spcAft>
              <a:buNone/>
            </a:pPr>
            <a:r>
              <a:rPr lang="en">
                <a:solidFill>
                  <a:schemeClr val="dk1"/>
                </a:solidFill>
              </a:rPr>
              <a:t>Créez une fausse fiche LinkedIn en 3 minutes : une photo crédible, un poste inventé, et le tour est joué. Cela montre à quel point il est facile d’usurper une identité.</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Même si la pression est forte, </a:t>
            </a:r>
            <a:r>
              <a:rPr b="1" lang="en">
                <a:solidFill>
                  <a:schemeClr val="dk1"/>
                </a:solidFill>
              </a:rPr>
              <a:t>appelez systématiquement la personne qui vous demande un virement</a:t>
            </a:r>
            <a:r>
              <a:rPr lang="en">
                <a:solidFill>
                  <a:schemeClr val="dk1"/>
                </a:solidFill>
              </a:rPr>
              <a:t> par un autre canal. Une erreur fréquente : répondre dans le même fil d’email piégé. Il faut sortir de la boucle. C’est souvent ce réflexe simple qui empêche une fraude.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Les hackers peuvent facilement usurper une adresse email via des techniques comme le </a:t>
            </a:r>
            <a:r>
              <a:rPr b="1" lang="en">
                <a:solidFill>
                  <a:schemeClr val="dk1"/>
                </a:solidFill>
              </a:rPr>
              <a:t>spoofing</a:t>
            </a:r>
            <a:r>
              <a:rPr lang="en">
                <a:solidFill>
                  <a:schemeClr val="dk1"/>
                </a:solidFill>
              </a:rPr>
              <a:t>. L'adresse semble familière, mais le domaine est légèrement modifié : </a:t>
            </a:r>
            <a:r>
              <a:rPr lang="en">
                <a:solidFill>
                  <a:srgbClr val="188038"/>
                </a:solidFill>
                <a:latin typeface="Roboto Mono"/>
                <a:ea typeface="Roboto Mono"/>
                <a:cs typeface="Roboto Mono"/>
                <a:sym typeface="Roboto Mono"/>
              </a:rPr>
              <a:t>@diretionfinance.com</a:t>
            </a:r>
            <a:r>
              <a:rPr lang="en">
                <a:solidFill>
                  <a:schemeClr val="dk1"/>
                </a:solidFill>
              </a:rPr>
              <a:t> au lieu de </a:t>
            </a:r>
            <a:r>
              <a:rPr lang="en">
                <a:solidFill>
                  <a:srgbClr val="188038"/>
                </a:solidFill>
                <a:latin typeface="Roboto Mono"/>
                <a:ea typeface="Roboto Mono"/>
                <a:cs typeface="Roboto Mono"/>
                <a:sym typeface="Roboto Mono"/>
              </a:rPr>
              <a:t>@directionfinances.com</a:t>
            </a:r>
            <a:r>
              <a:rPr lang="en">
                <a:solidFill>
                  <a:schemeClr val="dk1"/>
                </a:solidFill>
              </a:rPr>
              <a:t>. Une vérification attentive ou un clic sur "voir l’adresse complète" peut éviter le piège.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Quand quelqu’un vous dit : "ne le dites à personne, c’est confidentiel", </a:t>
            </a:r>
            <a:r>
              <a:rPr b="1" lang="en">
                <a:solidFill>
                  <a:schemeClr val="dk1"/>
                </a:solidFill>
              </a:rPr>
              <a:t>votre alarme doit s’allumer</a:t>
            </a:r>
            <a:r>
              <a:rPr lang="en">
                <a:solidFill>
                  <a:schemeClr val="dk1"/>
                </a:solidFill>
              </a:rPr>
              <a:t>. C’est LE signe classique d’un piège. Dans les cas réels, la peur de "trahir un secret d’État ou d’entreprise" a fait tomber même des cadres expérimentés.</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None/>
            </a:pPr>
            <a:r>
              <a:rPr lang="en">
                <a:solidFill>
                  <a:schemeClr val="dk1"/>
                </a:solidFill>
              </a:rPr>
              <a:t>La cybersécurité ne repose pas que sur la technique. Elle dépend de </a:t>
            </a:r>
            <a:r>
              <a:rPr b="1" lang="en">
                <a:solidFill>
                  <a:schemeClr val="dk1"/>
                </a:solidFill>
              </a:rPr>
              <a:t>nos réflexes humains</a:t>
            </a:r>
            <a:r>
              <a:rPr lang="en">
                <a:solidFill>
                  <a:schemeClr val="dk1"/>
                </a:solidFill>
              </a:rPr>
              <a:t>. En 2023, plus de </a:t>
            </a:r>
            <a:r>
              <a:rPr b="1" lang="en">
                <a:solidFill>
                  <a:schemeClr val="dk1"/>
                </a:solidFill>
              </a:rPr>
              <a:t>1 entreprise sur 5</a:t>
            </a:r>
            <a:r>
              <a:rPr lang="en">
                <a:solidFill>
                  <a:schemeClr val="dk1"/>
                </a:solidFill>
              </a:rPr>
              <a:t> en France a été ciblée par une tentative de fraude au président. Le meilleur outil, c’est </a:t>
            </a:r>
            <a:r>
              <a:rPr b="1" lang="en">
                <a:solidFill>
                  <a:schemeClr val="dk1"/>
                </a:solidFill>
              </a:rPr>
              <a:t>vous</a:t>
            </a:r>
            <a:r>
              <a:rPr lang="en">
                <a:solidFill>
                  <a:schemeClr val="dk1"/>
                </a:solidFill>
              </a:rPr>
              <a:t> — votre vigilance, votre esprit critique, votre capacité à dire non face à une demande douteuse.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Le thème est critique car ces fraudes explosent. Le FBI estime à </a:t>
            </a:r>
            <a:r>
              <a:rPr b="1" lang="en">
                <a:solidFill>
                  <a:schemeClr val="dk1"/>
                </a:solidFill>
              </a:rPr>
              <a:t>plus de 2,4 milliards de dollars</a:t>
            </a:r>
            <a:r>
              <a:rPr lang="en">
                <a:solidFill>
                  <a:schemeClr val="dk1"/>
                </a:solidFill>
              </a:rPr>
              <a:t> les pertes mondiales dues aux fraudes au président entre 2016 et 2022. En France, les cas se multiplient, et aucune entreprise, publique ou privée, n’est épargnée.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L’affaire dite du "faux Le Drian" est incroyable : un groupe criminel a usurpé l'identité du ministre de la Défense entre 2015 et 2017. Ils ont monté un décor de bureau officiel, utilisé de faux appels vidéo avec un sosie du ministre, et ont convaincu des mécènes d’envoyer </a:t>
            </a:r>
            <a:r>
              <a:rPr b="1" lang="en">
                <a:solidFill>
                  <a:schemeClr val="dk1"/>
                </a:solidFill>
              </a:rPr>
              <a:t>plus de 50 millions d’euros</a:t>
            </a:r>
            <a:r>
              <a:rPr lang="en">
                <a:solidFill>
                  <a:schemeClr val="dk1"/>
                </a:solidFill>
              </a:rPr>
              <a:t> vers des comptes offshore. Un prince d’Arabie, des fondations internationales, personne n’a douté.</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Cette arnaque repose sur trois leviers psychologiques puissants : </a:t>
            </a:r>
            <a:r>
              <a:rPr b="1" lang="en">
                <a:solidFill>
                  <a:schemeClr val="dk1"/>
                </a:solidFill>
              </a:rPr>
              <a:t>urgence</a:t>
            </a:r>
            <a:r>
              <a:rPr lang="en">
                <a:solidFill>
                  <a:schemeClr val="dk1"/>
                </a:solidFill>
              </a:rPr>
              <a:t>, </a:t>
            </a:r>
            <a:r>
              <a:rPr b="1" lang="en">
                <a:solidFill>
                  <a:schemeClr val="dk1"/>
                </a:solidFill>
              </a:rPr>
              <a:t>autorité</a:t>
            </a:r>
            <a:r>
              <a:rPr lang="en">
                <a:solidFill>
                  <a:schemeClr val="dk1"/>
                </a:solidFill>
              </a:rPr>
              <a:t>, </a:t>
            </a:r>
            <a:r>
              <a:rPr b="1" lang="en">
                <a:solidFill>
                  <a:schemeClr val="dk1"/>
                </a:solidFill>
              </a:rPr>
              <a:t>secret</a:t>
            </a:r>
            <a:r>
              <a:rPr lang="en">
                <a:solidFill>
                  <a:schemeClr val="dk1"/>
                </a:solidFill>
              </a:rPr>
              <a:t>. Le cybercriminel contourne les processus techniques par la manipulation. Il n’a pas besoin de malware ni de phishing classique. Il mise tout sur l’humain. Et ça marche. L’ANSSI et la DGSI alertent sur ces techniques, toujours très rentables.</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Skype</a:t>
            </a:r>
            <a:r>
              <a:rPr lang="en">
                <a:solidFill>
                  <a:schemeClr val="dk1"/>
                </a:solidFill>
              </a:rPr>
              <a:t> a été utilisé avec une webcam trafiquée pour simuler une visioconférence avec le faux ministre.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Plus de 50 millions d’euros</a:t>
            </a:r>
            <a:r>
              <a:rPr lang="en">
                <a:solidFill>
                  <a:schemeClr val="dk1"/>
                </a:solidFill>
              </a:rPr>
              <a:t> ont été dérobés sur la période 2015-2017.</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Les arnaqueurs ont opéré dans </a:t>
            </a:r>
            <a:r>
              <a:rPr b="1" lang="en">
                <a:solidFill>
                  <a:schemeClr val="dk1"/>
                </a:solidFill>
              </a:rPr>
              <a:t>plus de 30 pays différents</a:t>
            </a:r>
            <a:r>
              <a:rPr lang="en">
                <a:solidFill>
                  <a:schemeClr val="dk1"/>
                </a:solidFill>
              </a:rPr>
              <a:t>, en contactant des ambassades, des mécènes, des entreprises...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arnaque+faux+le+dria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 Faux ministre, vrais millions : l’arnaque au sommet</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Dans cette présentation, vous découvrirez l’univers troublant des fraudes au faux président et des escroqueries d’envergure comme celle du « faux Le Drian ». À travers des anecdotes marquantes, une séquence interactive et des conseils pratiques, vous comprendrez comment ces attaques 100 % psychologiques arrivent à manipuler des personnes prudentes et comment s’en protéger efficacement.</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Jeu de rôle : un DG (faux) appelle un comptable pour un virement urgent.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Analyse d’un vrai faux mail : les signaux faibles à repérer.</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Montage express d’une fausse identité LinkedIn crédible.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Vérifiez toujours une demande urgente de virement par un second canal</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vous fiez jamais uniquement à l’adresse email : elle peut être maquillée</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Une demande de secret absolu est un signal d’alerte rouge</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Votre prudence peut sauver des millions — la cybersécurité, c’est aussi humain</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Un appel, un visage connu... et 10 millions envolés</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Même un ministre peut être usurpé. Et des millions peuvent disparaître.</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Arnaque au faux président : un piège redoutablement humain</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Un escroc se fait passer pour une figure d’autorité (PDG, ministre, DG) et contacte un collaborateur en urgence. Par email, téléphone ou visioconférence truquée, il demande un virement confidentiel immédiat. L’objectif ? Exploiter la pression hiérarchique et l’effet d’urgence pour contourner les processus habituels.</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endParaRPr>
              <a:solidFill>
                <a:schemeClr val="lt1"/>
              </a:solidFill>
              <a:latin typeface="Plus Jakarta Sans"/>
              <a:ea typeface="Plus Jakarta Sans"/>
              <a:cs typeface="Plus Jakarta Sans"/>
              <a:sym typeface="Plus Jakarta Sans"/>
            </a:endParaRPr>
          </a:p>
          <a:p>
            <a:pPr indent="0" lvl="0" marL="0" rtl="0" algn="ctr">
              <a:spcBef>
                <a:spcPts val="0"/>
              </a:spcBef>
              <a:spcAft>
                <a:spcPts val="0"/>
              </a:spcAft>
              <a:buNone/>
            </a:pPr>
            <a:r>
              <a:rPr lang="en" u="sng">
                <a:solidFill>
                  <a:schemeClr val="hlink"/>
                </a:solidFill>
                <a:latin typeface="Plus Jakarta Sans"/>
                <a:ea typeface="Plus Jakarta Sans"/>
                <a:cs typeface="Plus Jakarta Sans"/>
                <a:sym typeface="Plus Jakarta Sans"/>
                <a:hlinkClick r:id="rId3"/>
              </a:rPr>
              <a:t>https://www.youtube.com/results?search_query=arnaque+faux+le+drian</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célèbre outil d’appel vidéo a été détourné pour simuler une visioconférence avec un ministre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Combien de millions d’euros environ ont été détournés par l’équipe du faux Le Drian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Dans combien de pays différents les arnaqueurs ont-ils opéré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