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Plus Jakarta Sans"/>
      <p:regular r:id="rId20"/>
      <p:bold r:id="rId21"/>
      <p:italic r:id="rId22"/>
      <p:boldItalic r:id="rId23"/>
    </p:embeddedFont>
    <p:embeddedFont>
      <p:font typeface="Inter"/>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lusJakartaSans-regular.fntdata"/><Relationship Id="rId22" Type="http://schemas.openxmlformats.org/officeDocument/2006/relationships/font" Target="fonts/PlusJakartaSans-italic.fntdata"/><Relationship Id="rId21" Type="http://schemas.openxmlformats.org/officeDocument/2006/relationships/font" Target="fonts/PlusJakartaSans-bold.fntdata"/><Relationship Id="rId24" Type="http://schemas.openxmlformats.org/officeDocument/2006/relationships/font" Target="fonts/Inter-regular.fntdata"/><Relationship Id="rId23" Type="http://schemas.openxmlformats.org/officeDocument/2006/relationships/font" Target="fonts/PlusJakartaSans-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Inter-italic.fntdata"/><Relationship Id="rId25" Type="http://schemas.openxmlformats.org/officeDocument/2006/relationships/font" Target="fonts/Inter-bold.fntdata"/><Relationship Id="rId27" Type="http://schemas.openxmlformats.org/officeDocument/2006/relationships/font" Target="fonts/Inter-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51e09318a8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51e09318a8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51e09318a8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51e09318a8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Braquage visuel : affiche de type "film de casse", montrant un voleur avec un masque face à un écran.</a:t>
            </a:r>
            <a:br>
              <a:rPr lang="en"/>
            </a:br>
            <a:endParaRPr/>
          </a:p>
          <a:p>
            <a:pPr indent="0" lvl="0" marL="0" rtl="0" algn="l">
              <a:spcBef>
                <a:spcPts val="0"/>
              </a:spcBef>
              <a:spcAft>
                <a:spcPts val="0"/>
              </a:spcAft>
              <a:buClr>
                <a:schemeClr val="dk1"/>
              </a:buClr>
              <a:buSzPts val="1100"/>
              <a:buFont typeface="Arial"/>
              <a:buNone/>
            </a:pPr>
            <a:r>
              <a:rPr lang="en"/>
              <a:t>Démo avec un faux email qui déclenche un faux virement – et fait apparaître une faute d’orthographe.</a:t>
            </a:r>
            <a:br>
              <a:rPr lang="en"/>
            </a:br>
            <a:endParaRPr/>
          </a:p>
          <a:p>
            <a:pPr indent="0" lvl="0" marL="0" rtl="0" algn="l">
              <a:spcBef>
                <a:spcPts val="0"/>
              </a:spcBef>
              <a:spcAft>
                <a:spcPts val="0"/>
              </a:spcAft>
              <a:buClr>
                <a:schemeClr val="dk1"/>
              </a:buClr>
              <a:buSzPts val="1100"/>
              <a:buFont typeface="Arial"/>
              <a:buNone/>
            </a:pPr>
            <a:r>
              <a:rPr lang="en"/>
              <a:t>Fiches de virements fictifs à analyser par les participants pour trouver les anomalies (heure, nom, montant, pays…).</a:t>
            </a:r>
            <a:endParaRPr/>
          </a:p>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51e09318a8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351e09318a8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None/>
            </a:pPr>
            <a:r>
              <a:rPr lang="en"/>
              <a:t>Exemple : un email arrive d’un collègue mais l’adresse est légèrement modifiée (ex : prenom.nom@bqnque.com). Erreur fréquente : se dire "c’est sûrement une faute de frappe" et valider quand même. Or, ce sont ces détails que les attaquants exploitent.</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51e09318a8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51e09318a8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Exemple : un ordre de paiement arrive un samedi soir à 22h. On peut croire à une urgence, mais c’est souvent un test des limites de sécurité. Une erreur fréquente : “Je suis le seul à être dispo, donc je valide sans vérifier.”</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51e09318a8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51e09318a8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Exemple : un virement pour “Ramon International Solutions LLC” arrive alors que vous ne traitez jamais avec eux. Nom bizarre, inconnu, pourtant le montant semble correct. Mauvais réflexe courant : penser que le manager ou comptable a déjà validé en amont.</a:t>
            </a:r>
            <a:endParaRPr>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51e09318a8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51e09318a8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None/>
            </a:pPr>
            <a:r>
              <a:rPr lang="en" sz="1200">
                <a:solidFill>
                  <a:srgbClr val="0E0E0E"/>
                </a:solidFill>
              </a:rPr>
              <a:t>En cyber, chaque geste compte. Une faute d’inattention peut valoir des millions. 92 % des incidents majeurs en entreprise impliquent une erreur humaine (source : IBM). Terminez en encourageant chacun à devenir un “firewall humain” : attentif, vigilant et curieux.</a:t>
            </a:r>
            <a:endParaRPr sz="1200">
              <a:solidFill>
                <a:srgbClr val="0E0E0E"/>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1e09318a8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1e09318a8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51e09318a8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51e09318a8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a:t>Ce thème reste critique aujourd’hui car les attaques sur les systèmes financiers continuent d’exploser. En 2023, 74 % des banques dans le monde ont déclaré avoir été visées par une tentative de compromission de leur messagerie SWIFT (source : Financial Times). Cette affaire est emblématique car elle montre à quel point une erreur humaine ou un détail négligé peut avoir des conséquences énormes.</a:t>
            </a:r>
            <a:endParaRPr/>
          </a:p>
          <a:p>
            <a:pPr indent="0" lvl="0" marL="0" rtl="0" algn="l">
              <a:lnSpc>
                <a:spcPct val="115000"/>
              </a:lnSpc>
              <a:spcBef>
                <a:spcPts val="1200"/>
              </a:spcBef>
              <a:spcAft>
                <a:spcPts val="120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51e09318a8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51e09318a8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Les hackers ont envoyé 35 ordres de transfert en une nuit. Un seul détail a attiré l’attention : un mot mal orthographié (“fandation”). Cela a suffi à bloquer une énorme partie des virements. L’argent volé a été blanchi dans des casinos aux Philippines, rendant sa traçabilité presque impossible. Sur les 81 millions, moins de 20 ont été récupérés. Un exemple criant de la puissance d’un simple fichier texte dans de mauvaises mains.</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51e09318a8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51e09318a8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SWIFT est un système mondial utilisé par les banques pour envoyer des instructions de transfert. Il repose sur la confiance et l’identification des participants. Ici, les pirates ont compromis les identifiants de la Banque centrale du Bangladesh pour envoyer de “vrais faux” ordres. Les attaques comme celle-ci s’appuient souvent sur un accès initial (par phishing ou vulnérabilité interne), puis une escalade de privilège. L’infrastructure n’a pas été cassée : elle a été utilisée comme prévu… mais par les mauvaises personnes.</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51e09318a8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51e09318a8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51e09318a8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51e09318a8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chemeClr val="dk1"/>
                </a:solidFill>
              </a:rPr>
              <a:t>Quel outil ?</a:t>
            </a:r>
            <a:r>
              <a:rPr lang="en">
                <a:solidFill>
                  <a:schemeClr val="dk1"/>
                </a:solidFill>
              </a:rPr>
              <a:t> → Le réseau bancaire SWIFT, légitime mais manipulé.</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51e09318a8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51e09318a8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chemeClr val="dk1"/>
                </a:solidFill>
              </a:rPr>
              <a:t>Où ?</a:t>
            </a:r>
            <a:r>
              <a:rPr lang="en">
                <a:solidFill>
                  <a:schemeClr val="dk1"/>
                </a:solidFill>
              </a:rPr>
              <a:t> → Dans des casinos aux Philippines, où l’argent a été blanchi puis volatilisé.</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51e09318a8_0_1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51e09318a8_0_1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chemeClr val="dk1"/>
                </a:solidFill>
              </a:rPr>
              <a:t>Quel détail ?</a:t>
            </a:r>
            <a:r>
              <a:rPr lang="en">
                <a:solidFill>
                  <a:schemeClr val="dk1"/>
                </a:solidFill>
              </a:rPr>
              <a:t> → Une faute de frappe (“fandation”) dans un ordre de virement.</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www.youtube.com/results?search_query=Bangladesh+Bank+Heist+2016+documentary"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3"/>
          <p:cNvSpPr/>
          <p:nvPr/>
        </p:nvSpPr>
        <p:spPr>
          <a:xfrm>
            <a:off x="654775" y="1123575"/>
            <a:ext cx="7708800" cy="6396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200"/>
              </a:spcBef>
              <a:spcAft>
                <a:spcPts val="1200"/>
              </a:spcAft>
              <a:buNone/>
            </a:pPr>
            <a:r>
              <a:rPr b="1" lang="en" sz="1700">
                <a:solidFill>
                  <a:schemeClr val="dk1"/>
                </a:solidFill>
                <a:latin typeface="Plus Jakarta Sans"/>
                <a:ea typeface="Plus Jakarta Sans"/>
                <a:cs typeface="Plus Jakarta Sans"/>
                <a:sym typeface="Plus Jakarta Sans"/>
              </a:rPr>
              <a:t>Hold-up sans pistolet : le braquage numérique de la Banque du Bangladesh</a:t>
            </a:r>
            <a:endParaRPr b="1" sz="1700">
              <a:solidFill>
                <a:schemeClr val="dk1"/>
              </a:solidFill>
              <a:latin typeface="Plus Jakarta Sans"/>
              <a:ea typeface="Plus Jakarta Sans"/>
              <a:cs typeface="Plus Jakarta Sans"/>
              <a:sym typeface="Plus Jakarta Sans"/>
            </a:endParaRPr>
          </a:p>
        </p:txBody>
      </p:sp>
      <p:sp>
        <p:nvSpPr>
          <p:cNvPr id="55" name="Google Shape;55;p13"/>
          <p:cNvSpPr/>
          <p:nvPr/>
        </p:nvSpPr>
        <p:spPr>
          <a:xfrm>
            <a:off x="654775" y="2059700"/>
            <a:ext cx="7708800" cy="20883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1200"/>
              </a:spcBef>
              <a:spcAft>
                <a:spcPts val="1200"/>
              </a:spcAft>
              <a:buNone/>
            </a:pPr>
            <a:r>
              <a:rPr lang="en" sz="1700">
                <a:solidFill>
                  <a:schemeClr val="dk1"/>
                </a:solidFill>
                <a:latin typeface="Plus Jakarta Sans"/>
                <a:ea typeface="Plus Jakarta Sans"/>
                <a:cs typeface="Plus Jakarta Sans"/>
                <a:sym typeface="Plus Jakarta Sans"/>
              </a:rPr>
              <a:t>Cette présentation raconte l’histoire vraie d’un vol spectaculaire de 81 millions de dollars orchestré par des cybercriminels en 2016, sans fusil, sans cagoule… juste des clics. À travers cette affaire, nous sensibilisons à l’ingénierie sociale, aux failles dans les systèmes critiques comme SWIFT, et aux bonnes pratiques pour détecter les signaux faibles. Un format interactif est intégré pour susciter la curiosité, illustrer l’impact réel de ce type d’attaque et aider les employés à comprendre comment de simples erreurs humaines peuvent coûter des millions.</a:t>
            </a:r>
            <a:endParaRPr sz="17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04" name="Shape 104"/>
        <p:cNvGrpSpPr/>
        <p:nvPr/>
      </p:nvGrpSpPr>
      <p:grpSpPr>
        <a:xfrm>
          <a:off x="0" y="0"/>
          <a:ext cx="0" cy="0"/>
          <a:chOff x="0" y="0"/>
          <a:chExt cx="0" cy="0"/>
        </a:xfrm>
      </p:grpSpPr>
      <p:sp>
        <p:nvSpPr>
          <p:cNvPr id="105" name="Google Shape;105;p22"/>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🧪Démo</a:t>
            </a:r>
            <a:endParaRPr b="1" sz="2400">
              <a:solidFill>
                <a:schemeClr val="lt1"/>
              </a:solidFill>
              <a:latin typeface="Plus Jakarta Sans"/>
              <a:ea typeface="Plus Jakarta Sans"/>
              <a:cs typeface="Plus Jakarta Sans"/>
              <a:sym typeface="Plus Jakarta Sans"/>
            </a:endParaRPr>
          </a:p>
        </p:txBody>
      </p:sp>
      <p:sp>
        <p:nvSpPr>
          <p:cNvPr id="106" name="Google Shape;106;p22"/>
          <p:cNvSpPr/>
          <p:nvPr/>
        </p:nvSpPr>
        <p:spPr>
          <a:xfrm>
            <a:off x="654775"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Comparaison visuelle : braquage de banque classique vs cyberattaque SWIFT</a:t>
            </a:r>
            <a:endParaRPr sz="1500">
              <a:solidFill>
                <a:schemeClr val="lt1"/>
              </a:solidFill>
              <a:latin typeface="Plus Jakarta Sans"/>
              <a:ea typeface="Plus Jakarta Sans"/>
              <a:cs typeface="Plus Jakarta Sans"/>
              <a:sym typeface="Plus Jakarta Sans"/>
            </a:endParaRPr>
          </a:p>
        </p:txBody>
      </p:sp>
      <p:sp>
        <p:nvSpPr>
          <p:cNvPr id="107" name="Google Shape;107;p22"/>
          <p:cNvSpPr/>
          <p:nvPr/>
        </p:nvSpPr>
        <p:spPr>
          <a:xfrm>
            <a:off x="3419349"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Simuler un transfert frauduleux avec une faute dans un email (orthographe)</a:t>
            </a:r>
            <a:endParaRPr sz="1500">
              <a:solidFill>
                <a:schemeClr val="lt1"/>
              </a:solidFill>
              <a:latin typeface="Plus Jakarta Sans"/>
              <a:ea typeface="Plus Jakarta Sans"/>
              <a:cs typeface="Plus Jakarta Sans"/>
              <a:sym typeface="Plus Jakarta Sans"/>
            </a:endParaRPr>
          </a:p>
        </p:txBody>
      </p:sp>
      <p:sp>
        <p:nvSpPr>
          <p:cNvPr id="108" name="Google Shape;108;p22"/>
          <p:cNvSpPr/>
          <p:nvPr/>
        </p:nvSpPr>
        <p:spPr>
          <a:xfrm>
            <a:off x="6183923"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Atelier de détection d’anomalies dans des ordres de virement fictifs</a:t>
            </a:r>
            <a:endParaRPr sz="1500">
              <a:solidFill>
                <a:schemeClr val="lt1"/>
              </a:solidFill>
              <a:latin typeface="Plus Jakarta Sans"/>
              <a:ea typeface="Plus Jakarta Sans"/>
              <a:cs typeface="Plus Jakarta Sans"/>
              <a:sym typeface="Plus Jakarta Sans"/>
            </a:endParaRPr>
          </a:p>
        </p:txBody>
      </p:sp>
      <p:sp>
        <p:nvSpPr>
          <p:cNvPr id="109" name="Google Shape;109;p22"/>
          <p:cNvSpPr/>
          <p:nvPr/>
        </p:nvSpPr>
        <p:spPr>
          <a:xfrm>
            <a:off x="654775"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1</a:t>
            </a:r>
            <a:endParaRPr sz="1500">
              <a:solidFill>
                <a:schemeClr val="lt1"/>
              </a:solidFill>
              <a:latin typeface="Plus Jakarta Sans"/>
              <a:ea typeface="Plus Jakarta Sans"/>
              <a:cs typeface="Plus Jakarta Sans"/>
              <a:sym typeface="Plus Jakarta Sans"/>
            </a:endParaRPr>
          </a:p>
        </p:txBody>
      </p:sp>
      <p:sp>
        <p:nvSpPr>
          <p:cNvPr id="110" name="Google Shape;110;p22"/>
          <p:cNvSpPr/>
          <p:nvPr/>
        </p:nvSpPr>
        <p:spPr>
          <a:xfrm>
            <a:off x="3419350"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2</a:t>
            </a:r>
            <a:endParaRPr sz="1500">
              <a:solidFill>
                <a:schemeClr val="lt1"/>
              </a:solidFill>
              <a:latin typeface="Plus Jakarta Sans"/>
              <a:ea typeface="Plus Jakarta Sans"/>
              <a:cs typeface="Plus Jakarta Sans"/>
              <a:sym typeface="Plus Jakarta Sans"/>
            </a:endParaRPr>
          </a:p>
        </p:txBody>
      </p:sp>
      <p:sp>
        <p:nvSpPr>
          <p:cNvPr id="111" name="Google Shape;111;p22"/>
          <p:cNvSpPr/>
          <p:nvPr/>
        </p:nvSpPr>
        <p:spPr>
          <a:xfrm>
            <a:off x="6183924"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3</a:t>
            </a:r>
            <a:endParaRPr sz="15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15" name="Shape 115"/>
        <p:cNvGrpSpPr/>
        <p:nvPr/>
      </p:nvGrpSpPr>
      <p:grpSpPr>
        <a:xfrm>
          <a:off x="0" y="0"/>
          <a:ext cx="0" cy="0"/>
          <a:chOff x="0" y="0"/>
          <a:chExt cx="0" cy="0"/>
        </a:xfrm>
      </p:grpSpPr>
      <p:sp>
        <p:nvSpPr>
          <p:cNvPr id="116" name="Google Shape;116;p23"/>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Vérifiez toujours les informations dans les mails ou documents suspects, même les détails les plus anodins</a:t>
            </a:r>
            <a:endParaRPr b="1" sz="3200">
              <a:solidFill>
                <a:schemeClr val="lt1"/>
              </a:solidFill>
              <a:latin typeface="Inter"/>
              <a:ea typeface="Inter"/>
              <a:cs typeface="Inter"/>
              <a:sym typeface="Inter"/>
            </a:endParaRPr>
          </a:p>
        </p:txBody>
      </p:sp>
      <p:sp>
        <p:nvSpPr>
          <p:cNvPr id="117" name="Google Shape;117;p23"/>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1</a:t>
            </a:r>
            <a:endParaRPr b="1" sz="2400">
              <a:solidFill>
                <a:schemeClr val="lt1"/>
              </a:solidFill>
              <a:latin typeface="Inter"/>
              <a:ea typeface="Inter"/>
              <a:cs typeface="Inter"/>
              <a:sym typeface="Inte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1" name="Shape 121"/>
        <p:cNvGrpSpPr/>
        <p:nvPr/>
      </p:nvGrpSpPr>
      <p:grpSpPr>
        <a:xfrm>
          <a:off x="0" y="0"/>
          <a:ext cx="0" cy="0"/>
          <a:chOff x="0" y="0"/>
          <a:chExt cx="0" cy="0"/>
        </a:xfrm>
      </p:grpSpPr>
      <p:sp>
        <p:nvSpPr>
          <p:cNvPr id="122" name="Google Shape;122;p24"/>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Signalez immédiatement toute opération ou demande à un horaire inhabituel ou hors procédure</a:t>
            </a:r>
            <a:endParaRPr b="1" sz="3200">
              <a:solidFill>
                <a:schemeClr val="lt1"/>
              </a:solidFill>
              <a:latin typeface="Inter"/>
              <a:ea typeface="Inter"/>
              <a:cs typeface="Inter"/>
              <a:sym typeface="Inter"/>
            </a:endParaRPr>
          </a:p>
        </p:txBody>
      </p:sp>
      <p:sp>
        <p:nvSpPr>
          <p:cNvPr id="123" name="Google Shape;123;p24"/>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2</a:t>
            </a:r>
            <a:endParaRPr b="1" sz="2400">
              <a:solidFill>
                <a:schemeClr val="lt1"/>
              </a:solidFill>
              <a:latin typeface="Inter"/>
              <a:ea typeface="Inter"/>
              <a:cs typeface="Inter"/>
              <a:sym typeface="Inte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7" name="Shape 127"/>
        <p:cNvGrpSpPr/>
        <p:nvPr/>
      </p:nvGrpSpPr>
      <p:grpSpPr>
        <a:xfrm>
          <a:off x="0" y="0"/>
          <a:ext cx="0" cy="0"/>
          <a:chOff x="0" y="0"/>
          <a:chExt cx="0" cy="0"/>
        </a:xfrm>
      </p:grpSpPr>
      <p:sp>
        <p:nvSpPr>
          <p:cNvPr id="128" name="Google Shape;128;p25"/>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Faites attention aux noms de destinataires bizarres ou incohérents dans les virements ou fichiers bancaires</a:t>
            </a:r>
            <a:endParaRPr b="1" sz="3200">
              <a:solidFill>
                <a:schemeClr val="lt1"/>
              </a:solidFill>
              <a:latin typeface="Inter"/>
              <a:ea typeface="Inter"/>
              <a:cs typeface="Inter"/>
              <a:sym typeface="Inter"/>
            </a:endParaRPr>
          </a:p>
        </p:txBody>
      </p:sp>
      <p:sp>
        <p:nvSpPr>
          <p:cNvPr id="129" name="Google Shape;129;p25"/>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3 </a:t>
            </a:r>
            <a:endParaRPr b="1" sz="2400">
              <a:solidFill>
                <a:schemeClr val="lt1"/>
              </a:solidFill>
              <a:latin typeface="Inter"/>
              <a:ea typeface="Inter"/>
              <a:cs typeface="Inter"/>
              <a:sym typeface="Inte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33" name="Shape 133"/>
        <p:cNvGrpSpPr/>
        <p:nvPr/>
      </p:nvGrpSpPr>
      <p:grpSpPr>
        <a:xfrm>
          <a:off x="0" y="0"/>
          <a:ext cx="0" cy="0"/>
          <a:chOff x="0" y="0"/>
          <a:chExt cx="0" cy="0"/>
        </a:xfrm>
      </p:grpSpPr>
      <p:sp>
        <p:nvSpPr>
          <p:cNvPr id="134" name="Google Shape;134;p26"/>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6D9EEB"/>
                </a:solidFill>
                <a:latin typeface="Inter"/>
                <a:ea typeface="Inter"/>
                <a:cs typeface="Inter"/>
                <a:sym typeface="Inter"/>
              </a:rPr>
              <a:t>🌐 La cybercriminalité n’a pas de frontières… mais vous pouvez en tracer les limites par vos réflexes</a:t>
            </a:r>
            <a:endParaRPr b="1" sz="3200">
              <a:solidFill>
                <a:srgbClr val="6D9EEB"/>
              </a:solidFill>
              <a:latin typeface="Inter"/>
              <a:ea typeface="Inter"/>
              <a:cs typeface="Inter"/>
              <a:sym typeface="Inter"/>
            </a:endParaRPr>
          </a:p>
        </p:txBody>
      </p:sp>
      <p:sp>
        <p:nvSpPr>
          <p:cNvPr id="135" name="Google Shape;135;p26"/>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rgbClr val="4486F4"/>
              </a:buClr>
              <a:buSzPts val="4450"/>
              <a:buFont typeface="Inter"/>
              <a:buNone/>
            </a:pPr>
            <a:r>
              <a:rPr b="1" lang="en" sz="2400">
                <a:solidFill>
                  <a:srgbClr val="6D9EEB"/>
                </a:solidFill>
                <a:latin typeface="Inter"/>
                <a:ea typeface="Inter"/>
                <a:cs typeface="Inter"/>
                <a:sym typeface="Inter"/>
              </a:rPr>
              <a:t>Merci.</a:t>
            </a:r>
            <a:endParaRPr b="1" sz="2400">
              <a:solidFill>
                <a:srgbClr val="6D9EEB"/>
              </a:solidFill>
              <a:latin typeface="Inter"/>
              <a:ea typeface="Inter"/>
              <a:cs typeface="Inter"/>
              <a:sym typeface="Inte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9" name="Shape 59"/>
        <p:cNvGrpSpPr/>
        <p:nvPr/>
      </p:nvGrpSpPr>
      <p:grpSpPr>
        <a:xfrm>
          <a:off x="0" y="0"/>
          <a:ext cx="0" cy="0"/>
          <a:chOff x="0" y="0"/>
          <a:chExt cx="0" cy="0"/>
        </a:xfrm>
      </p:grpSpPr>
      <p:sp>
        <p:nvSpPr>
          <p:cNvPr id="60" name="Google Shape;60;p14"/>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800"/>
              </a:spcBef>
              <a:spcAft>
                <a:spcPts val="0"/>
              </a:spcAft>
              <a:buNone/>
            </a:pPr>
            <a:r>
              <a:rPr b="1" lang="en" sz="1700">
                <a:solidFill>
                  <a:schemeClr val="dk1"/>
                </a:solidFill>
                <a:latin typeface="Plus Jakarta Sans"/>
                <a:ea typeface="Plus Jakarta Sans"/>
                <a:cs typeface="Plus Jakarta Sans"/>
                <a:sym typeface="Plus Jakarta Sans"/>
              </a:rPr>
              <a:t>📘 GUIDE D’UTILISATION DE LA PRÉSENTATION</a:t>
            </a:r>
            <a:endParaRPr b="1"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Cette présentation est conçue pour être animée en </a:t>
            </a:r>
            <a:r>
              <a:rPr b="1" lang="en" sz="1100">
                <a:solidFill>
                  <a:schemeClr val="dk1"/>
                </a:solidFill>
                <a:latin typeface="Plus Jakarta Sans"/>
                <a:ea typeface="Plus Jakarta Sans"/>
                <a:cs typeface="Plus Jakarta Sans"/>
                <a:sym typeface="Plus Jakarta Sans"/>
              </a:rPr>
              <a:t>5 à 30 minutes</a:t>
            </a:r>
            <a:r>
              <a:rPr lang="en" sz="1100">
                <a:solidFill>
                  <a:schemeClr val="dk1"/>
                </a:solidFill>
                <a:latin typeface="Plus Jakarta Sans"/>
                <a:ea typeface="Plus Jakarta Sans"/>
                <a:cs typeface="Plus Jakarta Sans"/>
                <a:sym typeface="Plus Jakarta Sans"/>
              </a:rPr>
              <a:t> selon l’interaction avec le public.</a:t>
            </a: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Elle comprend :</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slides simples : une phrase ou un mot par slide, sans surcharge visuelle.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Une séquence interactive : démo, film, interview ou Q&amp;A.</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notes pour le présentateur : présentes sous chaque slide pour guider le discours.</a:t>
            </a:r>
            <a:br>
              <a:rPr lang="en" sz="1100">
                <a:solidFill>
                  <a:schemeClr val="dk1"/>
                </a:solidFill>
                <a:latin typeface="Plus Jakarta Sans"/>
                <a:ea typeface="Plus Jakarta Sans"/>
                <a:cs typeface="Plus Jakarta Sans"/>
                <a:sym typeface="Plus Jakarta Sans"/>
              </a:rPr>
            </a:b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latin typeface="Plus Jakarta Sans"/>
                <a:ea typeface="Plus Jakarta Sans"/>
                <a:cs typeface="Plus Jakarta Sans"/>
                <a:sym typeface="Plus Jakarta Sans"/>
              </a:rPr>
              <a:t>Conseils pour l’animation :</a:t>
            </a:r>
            <a:endParaRPr b="1"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Configurez votre présentation</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Soyez dynamique et concis.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Appuyez-vous sur les anecdotes et chiffres dans les notes.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Mettez l’accent sur la démo ou la séquence interactive.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Encouragez les réactions avec des questions ouvertes.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Restez accessible, même pour les non-experts.</a:t>
            </a:r>
            <a:endParaRPr sz="11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06666"/>
        </a:solidFill>
      </p:bgPr>
    </p:bg>
    <p:spTree>
      <p:nvGrpSpPr>
        <p:cNvPr id="64" name="Shape 64"/>
        <p:cNvGrpSpPr/>
        <p:nvPr/>
      </p:nvGrpSpPr>
      <p:grpSpPr>
        <a:xfrm>
          <a:off x="0" y="0"/>
          <a:ext cx="0" cy="0"/>
          <a:chOff x="0" y="0"/>
          <a:chExt cx="0" cy="0"/>
        </a:xfrm>
      </p:grpSpPr>
      <p:sp>
        <p:nvSpPr>
          <p:cNvPr id="65" name="Google Shape;65;p15"/>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F3F3F3"/>
                </a:solidFill>
                <a:latin typeface="Inter"/>
                <a:ea typeface="Inter"/>
                <a:cs typeface="Inter"/>
                <a:sym typeface="Inter"/>
              </a:rPr>
              <a:t>💰 Et si le plus grand braquage du siècle n’avait eu besoin d’aucune arme ?</a:t>
            </a:r>
            <a:endParaRPr b="1" sz="3200">
              <a:solidFill>
                <a:srgbClr val="F3F3F3"/>
              </a:solidFill>
              <a:latin typeface="Inter"/>
              <a:ea typeface="Inter"/>
              <a:cs typeface="Inter"/>
              <a:sym typeface="Inte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69" name="Shape 69"/>
        <p:cNvGrpSpPr/>
        <p:nvPr/>
      </p:nvGrpSpPr>
      <p:grpSpPr>
        <a:xfrm>
          <a:off x="0" y="0"/>
          <a:ext cx="0" cy="0"/>
          <a:chOff x="0" y="0"/>
          <a:chExt cx="0" cy="0"/>
        </a:xfrm>
      </p:grpSpPr>
      <p:sp>
        <p:nvSpPr>
          <p:cNvPr id="70" name="Google Shape;70;p16"/>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E06666"/>
                </a:solidFill>
                <a:latin typeface="Inter"/>
                <a:ea typeface="Inter"/>
                <a:cs typeface="Inter"/>
                <a:sym typeface="Inter"/>
              </a:rPr>
              <a:t>🚨 81 millions de dollars envolés en une nuit…</a:t>
            </a:r>
            <a:endParaRPr b="1" sz="3200">
              <a:solidFill>
                <a:srgbClr val="E06666"/>
              </a:solidFill>
              <a:latin typeface="Inter"/>
              <a:ea typeface="Inter"/>
              <a:cs typeface="Inter"/>
              <a:sym typeface="Inte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74" name="Shape 74"/>
        <p:cNvGrpSpPr/>
        <p:nvPr/>
      </p:nvGrpSpPr>
      <p:grpSpPr>
        <a:xfrm>
          <a:off x="0" y="0"/>
          <a:ext cx="0" cy="0"/>
          <a:chOff x="0" y="0"/>
          <a:chExt cx="0" cy="0"/>
        </a:xfrm>
      </p:grpSpPr>
      <p:sp>
        <p:nvSpPr>
          <p:cNvPr id="75" name="Google Shape;75;p17"/>
          <p:cNvSpPr/>
          <p:nvPr/>
        </p:nvSpPr>
        <p:spPr>
          <a:xfrm>
            <a:off x="654775" y="581925"/>
            <a:ext cx="7708800" cy="1565400"/>
          </a:xfrm>
          <a:prstGeom prst="rect">
            <a:avLst/>
          </a:prstGeom>
          <a:noFill/>
          <a:ln>
            <a:noFill/>
          </a:ln>
        </p:spPr>
        <p:txBody>
          <a:bodyPr anchorCtr="0" anchor="ctr"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b="1" lang="en" sz="3200">
                <a:solidFill>
                  <a:srgbClr val="E06666"/>
                </a:solidFill>
                <a:latin typeface="Plus Jakarta Sans"/>
                <a:ea typeface="Plus Jakarta Sans"/>
                <a:cs typeface="Plus Jakarta Sans"/>
                <a:sym typeface="Plus Jakarta Sans"/>
              </a:rPr>
              <a:t>🔍 Un vol numérique par manipulation du système bancaire mondial</a:t>
            </a:r>
            <a:endParaRPr b="1" sz="3200">
              <a:solidFill>
                <a:srgbClr val="E06666"/>
              </a:solidFill>
              <a:latin typeface="Plus Jakarta Sans"/>
              <a:ea typeface="Plus Jakarta Sans"/>
              <a:cs typeface="Plus Jakarta Sans"/>
              <a:sym typeface="Plus Jakarta Sans"/>
            </a:endParaRPr>
          </a:p>
        </p:txBody>
      </p:sp>
      <p:sp>
        <p:nvSpPr>
          <p:cNvPr id="76" name="Google Shape;76;p17"/>
          <p:cNvSpPr/>
          <p:nvPr/>
        </p:nvSpPr>
        <p:spPr>
          <a:xfrm>
            <a:off x="654775" y="2265150"/>
            <a:ext cx="7708800" cy="26355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800">
                <a:solidFill>
                  <a:schemeClr val="dk2"/>
                </a:solidFill>
                <a:latin typeface="Plus Jakarta Sans"/>
                <a:ea typeface="Plus Jakarta Sans"/>
                <a:cs typeface="Plus Jakarta Sans"/>
                <a:sym typeface="Plus Jakarta Sans"/>
              </a:rPr>
              <a:t>En 2016, des pirates informatiques ont réussi à envoyer de faux ordres de virements via le réseau SWIFT de la Banque centrale du Bangladesh. Sur près d’un milliard visé, 81 millions ont été réellement détournés. Un des transferts frauduleux a été bloqué car les cybercriminels avaient mal orthographié un mot : “fandation” au lieu de “foundation”.</a:t>
            </a:r>
            <a:endParaRPr sz="1800">
              <a:solidFill>
                <a:schemeClr val="dk2"/>
              </a:solidFill>
              <a:latin typeface="Plus Jakarta Sans"/>
              <a:ea typeface="Plus Jakarta Sans"/>
              <a:cs typeface="Plus Jakarta Sans"/>
              <a:sym typeface="Plus Jakarta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0" name="Shape 80"/>
        <p:cNvGrpSpPr/>
        <p:nvPr/>
      </p:nvGrpSpPr>
      <p:grpSpPr>
        <a:xfrm>
          <a:off x="0" y="0"/>
          <a:ext cx="0" cy="0"/>
          <a:chOff x="0" y="0"/>
          <a:chExt cx="0" cy="0"/>
        </a:xfrm>
      </p:grpSpPr>
      <p:sp>
        <p:nvSpPr>
          <p:cNvPr id="81" name="Google Shape;81;p18"/>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a:t>
            </a:r>
            <a:endParaRPr b="1" sz="2400">
              <a:solidFill>
                <a:schemeClr val="lt1"/>
              </a:solidFill>
              <a:latin typeface="Plus Jakarta Sans"/>
              <a:ea typeface="Plus Jakarta Sans"/>
              <a:cs typeface="Plus Jakarta Sans"/>
              <a:sym typeface="Plus Jakarta Sans"/>
            </a:endParaRPr>
          </a:p>
        </p:txBody>
      </p:sp>
      <p:sp>
        <p:nvSpPr>
          <p:cNvPr id="82" name="Google Shape;82;p18"/>
          <p:cNvSpPr txBox="1"/>
          <p:nvPr/>
        </p:nvSpPr>
        <p:spPr>
          <a:xfrm>
            <a:off x="2250075" y="2134300"/>
            <a:ext cx="45183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lt1"/>
                </a:solidFill>
                <a:latin typeface="Plus Jakarta Sans"/>
                <a:ea typeface="Plus Jakarta Sans"/>
                <a:cs typeface="Plus Jakarta Sans"/>
                <a:sym typeface="Plus Jakarta Sans"/>
              </a:rPr>
              <a:t>Insérer une vidéo depuis cette recherche</a:t>
            </a:r>
            <a:br>
              <a:rPr lang="en">
                <a:solidFill>
                  <a:schemeClr val="lt1"/>
                </a:solidFill>
                <a:latin typeface="Plus Jakarta Sans"/>
                <a:ea typeface="Plus Jakarta Sans"/>
                <a:cs typeface="Plus Jakarta Sans"/>
                <a:sym typeface="Plus Jakarta Sans"/>
              </a:rPr>
            </a:br>
            <a:br>
              <a:rPr lang="en">
                <a:solidFill>
                  <a:schemeClr val="lt1"/>
                </a:solidFill>
                <a:latin typeface="Plus Jakarta Sans"/>
                <a:ea typeface="Plus Jakarta Sans"/>
                <a:cs typeface="Plus Jakarta Sans"/>
                <a:sym typeface="Plus Jakarta Sans"/>
              </a:rPr>
            </a:br>
            <a:r>
              <a:rPr lang="en" u="sng">
                <a:solidFill>
                  <a:schemeClr val="hlink"/>
                </a:solidFill>
                <a:latin typeface="Plus Jakarta Sans"/>
                <a:ea typeface="Plus Jakarta Sans"/>
                <a:cs typeface="Plus Jakarta Sans"/>
                <a:sym typeface="Plus Jakarta Sans"/>
                <a:hlinkClick r:id="rId3"/>
              </a:rPr>
              <a:t>https://www.youtube.com/results?search_query=Bangladesh+Bank+Heist+2016+documentary</a:t>
            </a:r>
            <a:endParaRPr>
              <a:solidFill>
                <a:schemeClr val="lt1"/>
              </a:solidFill>
              <a:latin typeface="Plus Jakarta Sans"/>
              <a:ea typeface="Plus Jakarta Sans"/>
              <a:cs typeface="Plus Jakarta Sans"/>
              <a:sym typeface="Plus Jakarta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6" name="Shape 86"/>
        <p:cNvGrpSpPr/>
        <p:nvPr/>
      </p:nvGrpSpPr>
      <p:grpSpPr>
        <a:xfrm>
          <a:off x="0" y="0"/>
          <a:ext cx="0" cy="0"/>
          <a:chOff x="0" y="0"/>
          <a:chExt cx="0" cy="0"/>
        </a:xfrm>
      </p:grpSpPr>
      <p:sp>
        <p:nvSpPr>
          <p:cNvPr id="87" name="Google Shape;87;p19"/>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88" name="Google Shape;88;p19"/>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outil les pirates ont-ils utilisé pour détourner l’argent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2" name="Shape 92"/>
        <p:cNvGrpSpPr/>
        <p:nvPr/>
      </p:nvGrpSpPr>
      <p:grpSpPr>
        <a:xfrm>
          <a:off x="0" y="0"/>
          <a:ext cx="0" cy="0"/>
          <a:chOff x="0" y="0"/>
          <a:chExt cx="0" cy="0"/>
        </a:xfrm>
      </p:grpSpPr>
      <p:sp>
        <p:nvSpPr>
          <p:cNvPr id="93" name="Google Shape;93;p20"/>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94" name="Google Shape;94;p20"/>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Où s’est évaporée la majorité des 81 millions volés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8" name="Shape 98"/>
        <p:cNvGrpSpPr/>
        <p:nvPr/>
      </p:nvGrpSpPr>
      <p:grpSpPr>
        <a:xfrm>
          <a:off x="0" y="0"/>
          <a:ext cx="0" cy="0"/>
          <a:chOff x="0" y="0"/>
          <a:chExt cx="0" cy="0"/>
        </a:xfrm>
      </p:grpSpPr>
      <p:sp>
        <p:nvSpPr>
          <p:cNvPr id="99" name="Google Shape;99;p21"/>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100" name="Google Shape;100;p21"/>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détail anodin a permis de bloquer 850 millions de transferts supplémentaires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