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Lst>
  <p:sldSz cy="5143500" cx="9144000"/>
  <p:notesSz cx="6858000" cy="9144000"/>
  <p:embeddedFontLst>
    <p:embeddedFont>
      <p:font typeface="Plus Jakarta Sans"/>
      <p:regular r:id="rId20"/>
      <p:bold r:id="rId21"/>
      <p:italic r:id="rId22"/>
      <p:boldItalic r:id="rId23"/>
    </p:embeddedFont>
    <p:embeddedFont>
      <p:font typeface="Inter"/>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PlusJakartaSans-regular.fntdata"/><Relationship Id="rId22" Type="http://schemas.openxmlformats.org/officeDocument/2006/relationships/font" Target="fonts/PlusJakartaSans-italic.fntdata"/><Relationship Id="rId21" Type="http://schemas.openxmlformats.org/officeDocument/2006/relationships/font" Target="fonts/PlusJakartaSans-bold.fntdata"/><Relationship Id="rId24" Type="http://schemas.openxmlformats.org/officeDocument/2006/relationships/font" Target="fonts/Inter-regular.fntdata"/><Relationship Id="rId23" Type="http://schemas.openxmlformats.org/officeDocument/2006/relationships/font" Target="fonts/PlusJakartaSans-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Inter-italic.fntdata"/><Relationship Id="rId25" Type="http://schemas.openxmlformats.org/officeDocument/2006/relationships/font" Target="fonts/Inter-bold.fntdata"/><Relationship Id="rId27" Type="http://schemas.openxmlformats.org/officeDocument/2006/relationships/font" Target="fonts/Inter-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51e09318a8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51e09318a8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351e09318a8_0_20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351e09318a8_0_20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0"/>
              </a:spcAft>
              <a:buClr>
                <a:schemeClr val="dk1"/>
              </a:buClr>
              <a:buSzPts val="1100"/>
              <a:buFont typeface="Arial"/>
              <a:buNone/>
            </a:pPr>
            <a:r>
              <a:rPr lang="en">
                <a:solidFill>
                  <a:schemeClr val="dk1"/>
                </a:solidFill>
              </a:rPr>
              <a:t>Démos possibles :</a:t>
            </a:r>
            <a:endParaRPr>
              <a:solidFill>
                <a:schemeClr val="dk1"/>
              </a:solidFill>
            </a:endParaRPr>
          </a:p>
          <a:p>
            <a:pPr indent="-298450" lvl="0" marL="457200" rtl="0" algn="l">
              <a:lnSpc>
                <a:spcPct val="115000"/>
              </a:lnSpc>
              <a:spcBef>
                <a:spcPts val="1200"/>
              </a:spcBef>
              <a:spcAft>
                <a:spcPts val="0"/>
              </a:spcAft>
              <a:buClr>
                <a:schemeClr val="dk1"/>
              </a:buClr>
              <a:buSzPts val="1100"/>
              <a:buAutoNum type="arabicPeriod"/>
            </a:pPr>
            <a:r>
              <a:rPr lang="en">
                <a:solidFill>
                  <a:schemeClr val="dk1"/>
                </a:solidFill>
              </a:rPr>
              <a:t>Utiliser </a:t>
            </a:r>
            <a:r>
              <a:rPr b="1" lang="en">
                <a:solidFill>
                  <a:schemeClr val="dk1"/>
                </a:solidFill>
              </a:rPr>
              <a:t>l’app Fing</a:t>
            </a:r>
            <a:r>
              <a:rPr lang="en">
                <a:solidFill>
                  <a:schemeClr val="dk1"/>
                </a:solidFill>
              </a:rPr>
              <a:t> (gratuite sur mobile) pour lister les objets connectés autour de vous (box, imprimante, enceintes…).</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
                <a:solidFill>
                  <a:schemeClr val="dk1"/>
                </a:solidFill>
              </a:rPr>
              <a:t>Montrer une interface d’objet connecté (via simulateur ou capture d’écran) avec un mot de passe </a:t>
            </a:r>
            <a:r>
              <a:rPr b="1" lang="en">
                <a:solidFill>
                  <a:schemeClr val="dk1"/>
                </a:solidFill>
              </a:rPr>
              <a:t>admin/admin</a:t>
            </a:r>
            <a:r>
              <a:rPr lang="en">
                <a:solidFill>
                  <a:schemeClr val="dk1"/>
                </a:solidFill>
              </a:rPr>
              <a:t>.</a:t>
            </a:r>
            <a:br>
              <a:rPr lang="en">
                <a:solidFill>
                  <a:schemeClr val="dk1"/>
                </a:solidFill>
              </a:rPr>
            </a:br>
            <a:endParaRPr>
              <a:solidFill>
                <a:schemeClr val="dk1"/>
              </a:solidFill>
            </a:endParaRPr>
          </a:p>
          <a:p>
            <a:pPr indent="-298450" lvl="0" marL="457200" rtl="0" algn="l">
              <a:lnSpc>
                <a:spcPct val="115000"/>
              </a:lnSpc>
              <a:spcBef>
                <a:spcPts val="0"/>
              </a:spcBef>
              <a:spcAft>
                <a:spcPts val="0"/>
              </a:spcAft>
              <a:buClr>
                <a:schemeClr val="dk1"/>
              </a:buClr>
              <a:buSzPts val="1100"/>
              <a:buAutoNum type="arabicPeriod"/>
            </a:pPr>
            <a:r>
              <a:rPr lang="en">
                <a:solidFill>
                  <a:schemeClr val="dk1"/>
                </a:solidFill>
              </a:rPr>
              <a:t>Utiliser un schéma ou outil de test réseau (comme Wireshark) pour simuler une </a:t>
            </a:r>
            <a:r>
              <a:rPr b="1" lang="en">
                <a:solidFill>
                  <a:schemeClr val="dk1"/>
                </a:solidFill>
              </a:rPr>
              <a:t>attaque de latéralisation réseau</a:t>
            </a:r>
            <a:r>
              <a:rPr lang="en">
                <a:solidFill>
                  <a:schemeClr val="dk1"/>
                </a:solidFill>
              </a:rPr>
              <a:t> depuis un objet “innocent”.</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351e09318a8_0_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351e09318a8_0_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Exemple : une caméra de surveillance vendue sur Amazon peut encore être accessible via le mot de passe “1234” si on ne le change pas.</a:t>
            </a:r>
            <a:endParaRPr>
              <a:solidFill>
                <a:schemeClr val="dk1"/>
              </a:solidFill>
            </a:endParaRPr>
          </a:p>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Erreur fréquente : croire qu’un objet “à la maison” ou “petit” n’a pas besoin d’être sécurisé.</a:t>
            </a:r>
            <a:endParaRPr>
              <a:solidFill>
                <a:schemeClr val="dk1"/>
              </a:solidFill>
            </a:endParaRPr>
          </a:p>
          <a:p>
            <a:pPr indent="0" lvl="0" marL="139700" rtl="0" algn="l">
              <a:lnSpc>
                <a:spcPct val="115000"/>
              </a:lnSpc>
              <a:spcBef>
                <a:spcPts val="0"/>
              </a:spcBef>
              <a:spcAft>
                <a:spcPts val="0"/>
              </a:spcAft>
              <a:buNone/>
            </a:pPr>
            <a:r>
              <a:rPr lang="en">
                <a:solidFill>
                  <a:schemeClr val="dk1"/>
                </a:solidFill>
              </a:rPr>
              <a:t>Astuce : dès que vous installez un objet connecté, </a:t>
            </a:r>
            <a:r>
              <a:rPr b="1" lang="en">
                <a:solidFill>
                  <a:schemeClr val="dk1"/>
                </a:solidFill>
              </a:rPr>
              <a:t>changez le mot de passe immédiatement</a:t>
            </a:r>
            <a:r>
              <a:rPr lang="en">
                <a:solidFill>
                  <a:schemeClr val="dk1"/>
                </a:solidFill>
              </a:rPr>
              <a:t>.</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351e09318a8_0_9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351e09318a8_0_9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Exemple : votre montre connectée, votre console ou même votre frigo peuvent être sur le même Wi-Fi que votre ordinateur pro.</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Erreur fréquente : utiliser un seul réseau pour tout, car “c’est plus simple”.</a:t>
            </a:r>
            <a:endParaRPr>
              <a:solidFill>
                <a:schemeClr val="dk1"/>
              </a:solidFill>
            </a:endParaRPr>
          </a:p>
          <a:p>
            <a:pPr indent="0" lvl="0" marL="0" rtl="0" algn="l">
              <a:spcBef>
                <a:spcPts val="0"/>
              </a:spcBef>
              <a:spcAft>
                <a:spcPts val="0"/>
              </a:spcAft>
              <a:buNone/>
            </a:pPr>
            <a:r>
              <a:rPr lang="en">
                <a:solidFill>
                  <a:schemeClr val="dk1"/>
                </a:solidFill>
              </a:rPr>
              <a:t>Conseil : créez un </a:t>
            </a:r>
            <a:r>
              <a:rPr b="1" lang="en">
                <a:solidFill>
                  <a:schemeClr val="dk1"/>
                </a:solidFill>
              </a:rPr>
              <a:t>réseau invité</a:t>
            </a:r>
            <a:r>
              <a:rPr lang="en">
                <a:solidFill>
                  <a:schemeClr val="dk1"/>
                </a:solidFill>
              </a:rPr>
              <a:t> ou un </a:t>
            </a:r>
            <a:r>
              <a:rPr b="1" lang="en">
                <a:solidFill>
                  <a:schemeClr val="dk1"/>
                </a:solidFill>
              </a:rPr>
              <a:t>Wi-Fi dédié</a:t>
            </a:r>
            <a:r>
              <a:rPr lang="en">
                <a:solidFill>
                  <a:schemeClr val="dk1"/>
                </a:solidFill>
              </a:rPr>
              <a:t> pour vos objets connectés.</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51e09318a8_0_9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351e09318a8_0_9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Exemple : dans une entreprise, une imprimante réseau mal isolée a permis à des attaquants de remonter jusqu’aux serveurs RH.</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rPr>
              <a:t>Erreur fréquente : ne pas cloisonner entre les réseaux “techniques” et les réseaux “sensibles”.</a:t>
            </a:r>
            <a:endParaRPr>
              <a:solidFill>
                <a:schemeClr val="dk1"/>
              </a:solidFill>
            </a:endParaRPr>
          </a:p>
          <a:p>
            <a:pPr indent="0" lvl="0" marL="0" rtl="0" algn="l">
              <a:spcBef>
                <a:spcPts val="0"/>
              </a:spcBef>
              <a:spcAft>
                <a:spcPts val="0"/>
              </a:spcAft>
              <a:buNone/>
            </a:pPr>
            <a:r>
              <a:rPr lang="en">
                <a:solidFill>
                  <a:schemeClr val="dk1"/>
                </a:solidFill>
              </a:rPr>
              <a:t>Bonne pratique : </a:t>
            </a:r>
            <a:r>
              <a:rPr b="1" lang="en">
                <a:solidFill>
                  <a:schemeClr val="dk1"/>
                </a:solidFill>
              </a:rPr>
              <a:t>chaque appareil dans son réseau</a:t>
            </a:r>
            <a:r>
              <a:rPr lang="en">
                <a:solidFill>
                  <a:schemeClr val="dk1"/>
                </a:solidFill>
              </a:rPr>
              <a:t>, avec des règles de pare-feu strictes entre eux.</a:t>
            </a:r>
            <a:endParaRPr>
              <a:solidFill>
                <a:schemeClr val="dk1"/>
              </a:solidFil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51e09318a8_0_10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51e09318a8_0_10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Aujourd’hui, chaque appareil connecté est un risque potentiel, mais aussi un point d’entrée à sécuriser.</a:t>
            </a:r>
            <a:endParaRPr>
              <a:solidFill>
                <a:schemeClr val="dk1"/>
              </a:solidFill>
            </a:endParaRPr>
          </a:p>
          <a:p>
            <a:pPr indent="0" lvl="0" marL="139700" rtl="0" algn="l">
              <a:lnSpc>
                <a:spcPct val="115000"/>
              </a:lnSpc>
              <a:spcBef>
                <a:spcPts val="0"/>
              </a:spcBef>
              <a:spcAft>
                <a:spcPts val="0"/>
              </a:spcAft>
              <a:buClr>
                <a:schemeClr val="dk1"/>
              </a:buClr>
              <a:buSzPts val="1100"/>
              <a:buFont typeface="Arial"/>
              <a:buNone/>
            </a:pPr>
            <a:r>
              <a:rPr lang="en">
                <a:solidFill>
                  <a:schemeClr val="dk1"/>
                </a:solidFill>
              </a:rPr>
              <a:t>🧠 Conseil final : “Ce n’est pas la complexité du système qui le protège, mais la simplicité des règles de base bien appliquées.”</a:t>
            </a:r>
            <a:endParaRPr>
              <a:solidFill>
                <a:schemeClr val="dk1"/>
              </a:solidFill>
            </a:endParaRPr>
          </a:p>
          <a:p>
            <a:pPr indent="0" lvl="0" marL="139700" rtl="0" algn="l">
              <a:lnSpc>
                <a:spcPct val="115000"/>
              </a:lnSpc>
              <a:spcBef>
                <a:spcPts val="0"/>
              </a:spcBef>
              <a:spcAft>
                <a:spcPts val="0"/>
              </a:spcAft>
              <a:buNone/>
            </a:pPr>
            <a:r>
              <a:rPr lang="en">
                <a:solidFill>
                  <a:schemeClr val="dk1"/>
                </a:solidFill>
              </a:rPr>
              <a:t>💡 À retenir : même un </a:t>
            </a:r>
            <a:r>
              <a:rPr b="1" lang="en">
                <a:solidFill>
                  <a:schemeClr val="dk1"/>
                </a:solidFill>
              </a:rPr>
              <a:t>objet anodin</a:t>
            </a:r>
            <a:r>
              <a:rPr lang="en">
                <a:solidFill>
                  <a:schemeClr val="dk1"/>
                </a:solidFill>
              </a:rPr>
              <a:t> peut devenir une </a:t>
            </a:r>
            <a:r>
              <a:rPr b="1" lang="en">
                <a:solidFill>
                  <a:schemeClr val="dk1"/>
                </a:solidFill>
              </a:rPr>
              <a:t>porte grande ouverte</a:t>
            </a:r>
            <a:r>
              <a:rPr lang="en">
                <a:solidFill>
                  <a:schemeClr val="dk1"/>
                </a:solidFill>
              </a:rPr>
              <a:t>. Ne le laissez pas faire.</a:t>
            </a:r>
            <a:endParaRPr sz="1200">
              <a:solidFill>
                <a:srgbClr val="0E0E0E"/>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1e09318a8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1e09318a8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351e09318a8_0_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351e09318a8_0_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1200"/>
              </a:spcBef>
              <a:spcAft>
                <a:spcPts val="1200"/>
              </a:spcAft>
              <a:buNone/>
            </a:pPr>
            <a:r>
              <a:rPr lang="en">
                <a:solidFill>
                  <a:schemeClr val="dk1"/>
                </a:solidFill>
              </a:rPr>
              <a:t>Ce thème est bien plus qu’une blague. En 2024, plus de </a:t>
            </a:r>
            <a:r>
              <a:rPr b="1" lang="en">
                <a:solidFill>
                  <a:schemeClr val="dk1"/>
                </a:solidFill>
              </a:rPr>
              <a:t>15 milliards d’objets connectés</a:t>
            </a:r>
            <a:r>
              <a:rPr lang="en">
                <a:solidFill>
                  <a:schemeClr val="dk1"/>
                </a:solidFill>
              </a:rPr>
              <a:t> sont actifs dans le monde (source : Statista). Beaucoup sont mal protégés. Et certains, comme dans ce cas, sont carrément oubliés. Pourtant, ils sont connectés en permanence et peuvent ouvrir une brèche vers des ressources critiques.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g351e09318a8_0_8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g351e09318a8_0_8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L’affaire a été révélée par Darktrace en 2017 : des hackers se sont introduits dans le système interne d’un </a:t>
            </a:r>
            <a:r>
              <a:rPr b="1" lang="en">
                <a:solidFill>
                  <a:schemeClr val="dk1"/>
                </a:solidFill>
              </a:rPr>
              <a:t>casino nord-américain</a:t>
            </a:r>
            <a:r>
              <a:rPr lang="en">
                <a:solidFill>
                  <a:schemeClr val="dk1"/>
                </a:solidFill>
              </a:rPr>
              <a:t> via le thermomètre d’un aquarium décoratif. Celui-ci avait un mot de passe par défaut et n’était pas isolé du reste du réseau. Résultat : 10 Go de données client, dont des informations sur les “gros parieurs”, ont été exfiltrés sans que les pare-feux classiques ne réagissent.</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351e09318a8_0_8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351e09318a8_0_8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Ce qu’on appelle l’IoT (Internet of Things) est une énorme surface d’attaque. L’attaque ici exploitait une mauvaise configuration (mot de passe d’usine), un manque de segmentation réseau, et une surveillance insuffisante. On estime que </a:t>
            </a:r>
            <a:r>
              <a:rPr b="1" lang="en">
                <a:solidFill>
                  <a:schemeClr val="dk1"/>
                </a:solidFill>
              </a:rPr>
              <a:t>57% des entreprises</a:t>
            </a:r>
            <a:r>
              <a:rPr lang="en">
                <a:solidFill>
                  <a:schemeClr val="dk1"/>
                </a:solidFill>
              </a:rPr>
              <a:t> ont déjà été exposées à un incident lié à un objet connecté (Cisco Annual Report, 2022).</a:t>
            </a:r>
            <a:endParaRPr>
              <a:solidFill>
                <a:schemeClr val="dk1"/>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1e09318a8_0_1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1e09318a8_0_1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g351e09318a8_0_1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5" name="Google Shape;85;g351e09318a8_0_1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Un aquarium connecté, un grille-pain Wi-Fi, et même un </a:t>
            </a:r>
            <a:r>
              <a:rPr b="1" lang="en">
                <a:solidFill>
                  <a:schemeClr val="dk1"/>
                </a:solidFill>
              </a:rPr>
              <a:t>jouet pour enfant connecté</a:t>
            </a:r>
            <a:r>
              <a:rPr lang="en">
                <a:solidFill>
                  <a:schemeClr val="dk1"/>
                </a:solidFill>
              </a:rPr>
              <a:t> ont été exploités.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351e09318a8_0_18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351e09318a8_0_18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En 2015, </a:t>
            </a:r>
            <a:r>
              <a:rPr b="1" lang="en">
                <a:solidFill>
                  <a:schemeClr val="dk1"/>
                </a:solidFill>
              </a:rPr>
              <a:t>un pigeon</a:t>
            </a:r>
            <a:r>
              <a:rPr lang="en">
                <a:solidFill>
                  <a:schemeClr val="dk1"/>
                </a:solidFill>
              </a:rPr>
              <a:t> avait été suspecté à tort d’un vol de données dans un laboratoire français à cause d’interférences radio.</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351e09318a8_0_19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7" name="Google Shape;97;g351e09318a8_0_19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1"/>
                </a:solidFill>
              </a:rPr>
              <a:t>En </a:t>
            </a:r>
            <a:r>
              <a:rPr b="1" lang="en">
                <a:solidFill>
                  <a:schemeClr val="dk1"/>
                </a:solidFill>
              </a:rPr>
              <a:t>2017</a:t>
            </a:r>
            <a:r>
              <a:rPr lang="en">
                <a:solidFill>
                  <a:schemeClr val="dk1"/>
                </a:solidFill>
              </a:rPr>
              <a:t>, le nombre d’objets connectés a officiellement dépassé celui des humains (7,5 milliards vs 7,4 milliards).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hyperlink" Target="https://www.youtube.com/results?search_query=casino+thermometer+hacked+aquarium" TargetMode="External"/><Relationship Id="rId4" Type="http://schemas.openxmlformats.org/officeDocument/2006/relationships/hyperlink" Target="https://www.youtube.com/results?search_query=casino+thermometer+hacked+aquariu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3" name="Shape 53"/>
        <p:cNvGrpSpPr/>
        <p:nvPr/>
      </p:nvGrpSpPr>
      <p:grpSpPr>
        <a:xfrm>
          <a:off x="0" y="0"/>
          <a:ext cx="0" cy="0"/>
          <a:chOff x="0" y="0"/>
          <a:chExt cx="0" cy="0"/>
        </a:xfrm>
      </p:grpSpPr>
      <p:sp>
        <p:nvSpPr>
          <p:cNvPr id="54" name="Google Shape;54;p13"/>
          <p:cNvSpPr/>
          <p:nvPr/>
        </p:nvSpPr>
        <p:spPr>
          <a:xfrm>
            <a:off x="654775" y="1123575"/>
            <a:ext cx="7708800" cy="6396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200"/>
              </a:spcBef>
              <a:spcAft>
                <a:spcPts val="1200"/>
              </a:spcAft>
              <a:buNone/>
            </a:pPr>
            <a:r>
              <a:rPr b="1" lang="en" sz="1700">
                <a:solidFill>
                  <a:schemeClr val="dk1"/>
                </a:solidFill>
                <a:latin typeface="Plus Jakarta Sans"/>
                <a:ea typeface="Plus Jakarta Sans"/>
                <a:cs typeface="Plus Jakarta Sans"/>
                <a:sym typeface="Plus Jakarta Sans"/>
              </a:rPr>
              <a:t>Quand un poisson fait sauter la banque : l’aquarium hacké d’un casino</a:t>
            </a:r>
            <a:endParaRPr b="1" sz="1700">
              <a:solidFill>
                <a:schemeClr val="dk1"/>
              </a:solidFill>
              <a:latin typeface="Plus Jakarta Sans"/>
              <a:ea typeface="Plus Jakarta Sans"/>
              <a:cs typeface="Plus Jakarta Sans"/>
              <a:sym typeface="Plus Jakarta Sans"/>
            </a:endParaRPr>
          </a:p>
        </p:txBody>
      </p:sp>
      <p:sp>
        <p:nvSpPr>
          <p:cNvPr id="55" name="Google Shape;55;p13"/>
          <p:cNvSpPr/>
          <p:nvPr/>
        </p:nvSpPr>
        <p:spPr>
          <a:xfrm>
            <a:off x="654775" y="2059700"/>
            <a:ext cx="7708800" cy="2088300"/>
          </a:xfrm>
          <a:prstGeom prst="rect">
            <a:avLst/>
          </a:prstGeom>
          <a:noFill/>
          <a:ln>
            <a:noFill/>
          </a:ln>
        </p:spPr>
        <p:txBody>
          <a:bodyPr anchorCtr="0" anchor="t" bIns="0" lIns="0" spcFirstLastPara="1" rIns="0" wrap="square" tIns="0">
            <a:noAutofit/>
          </a:bodyPr>
          <a:lstStyle/>
          <a:p>
            <a:pPr indent="0" lvl="0" marL="0" rtl="0" algn="l">
              <a:lnSpc>
                <a:spcPct val="115000"/>
              </a:lnSpc>
              <a:spcBef>
                <a:spcPts val="1200"/>
              </a:spcBef>
              <a:spcAft>
                <a:spcPts val="1200"/>
              </a:spcAft>
              <a:buNone/>
            </a:pPr>
            <a:r>
              <a:rPr lang="en" sz="1700">
                <a:solidFill>
                  <a:schemeClr val="dk1"/>
                </a:solidFill>
                <a:latin typeface="Plus Jakarta Sans"/>
                <a:ea typeface="Plus Jakarta Sans"/>
                <a:cs typeface="Plus Jakarta Sans"/>
                <a:sym typeface="Plus Jakarta Sans"/>
              </a:rPr>
              <a:t>Cette présentation revient sur une attaque insolite mais bien réelle : des hackers ont réussi à s’introduire dans le réseau d’un casino par… un simple thermomètre connecté dans un aquarium. L’occasion parfaite pour sensibiliser aux risques de l’IoT mal sécurisé et à l’importance de la segmentation réseau, à travers une histoire surprenante, des échanges ludiques et des conseils concrets pour tous.</a:t>
            </a:r>
            <a:endParaRPr sz="17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104" name="Shape 104"/>
        <p:cNvGrpSpPr/>
        <p:nvPr/>
      </p:nvGrpSpPr>
      <p:grpSpPr>
        <a:xfrm>
          <a:off x="0" y="0"/>
          <a:ext cx="0" cy="0"/>
          <a:chOff x="0" y="0"/>
          <a:chExt cx="0" cy="0"/>
        </a:xfrm>
      </p:grpSpPr>
      <p:sp>
        <p:nvSpPr>
          <p:cNvPr id="105" name="Google Shape;105;p22"/>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Démo</a:t>
            </a:r>
            <a:endParaRPr b="1" sz="2400">
              <a:solidFill>
                <a:schemeClr val="lt1"/>
              </a:solidFill>
              <a:latin typeface="Plus Jakarta Sans"/>
              <a:ea typeface="Plus Jakarta Sans"/>
              <a:cs typeface="Plus Jakarta Sans"/>
              <a:sym typeface="Plus Jakarta Sans"/>
            </a:endParaRPr>
          </a:p>
        </p:txBody>
      </p:sp>
      <p:sp>
        <p:nvSpPr>
          <p:cNvPr id="106" name="Google Shape;106;p22"/>
          <p:cNvSpPr/>
          <p:nvPr/>
        </p:nvSpPr>
        <p:spPr>
          <a:xfrm>
            <a:off x="654775"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Scanner ensemble les objets connectés du bureau avec une app gratuite type Fing.</a:t>
            </a:r>
            <a:endParaRPr sz="1500">
              <a:solidFill>
                <a:schemeClr val="lt1"/>
              </a:solidFill>
              <a:latin typeface="Plus Jakarta Sans"/>
              <a:ea typeface="Plus Jakarta Sans"/>
              <a:cs typeface="Plus Jakarta Sans"/>
              <a:sym typeface="Plus Jakarta Sans"/>
            </a:endParaRPr>
          </a:p>
        </p:txBody>
      </p:sp>
      <p:sp>
        <p:nvSpPr>
          <p:cNvPr id="107" name="Google Shape;107;p22"/>
          <p:cNvSpPr/>
          <p:nvPr/>
        </p:nvSpPr>
        <p:spPr>
          <a:xfrm>
            <a:off x="3419349"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Afficher une interface de thermomètre connecté avec un mot de passe par défaut visible.</a:t>
            </a:r>
            <a:endParaRPr sz="1500">
              <a:solidFill>
                <a:schemeClr val="lt1"/>
              </a:solidFill>
              <a:latin typeface="Plus Jakarta Sans"/>
              <a:ea typeface="Plus Jakarta Sans"/>
              <a:cs typeface="Plus Jakarta Sans"/>
              <a:sym typeface="Plus Jakarta Sans"/>
            </a:endParaRPr>
          </a:p>
        </p:txBody>
      </p:sp>
      <p:sp>
        <p:nvSpPr>
          <p:cNvPr id="108" name="Google Shape;108;p22"/>
          <p:cNvSpPr/>
          <p:nvPr/>
        </p:nvSpPr>
        <p:spPr>
          <a:xfrm>
            <a:off x="6183923" y="2433550"/>
            <a:ext cx="2401500" cy="14514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Montrer comment un routeur mal isolé peut permettre un accès transversal au réseau.</a:t>
            </a:r>
            <a:endParaRPr sz="1500">
              <a:solidFill>
                <a:schemeClr val="lt1"/>
              </a:solidFill>
              <a:latin typeface="Plus Jakarta Sans"/>
              <a:ea typeface="Plus Jakarta Sans"/>
              <a:cs typeface="Plus Jakarta Sans"/>
              <a:sym typeface="Plus Jakarta Sans"/>
            </a:endParaRPr>
          </a:p>
        </p:txBody>
      </p:sp>
      <p:sp>
        <p:nvSpPr>
          <p:cNvPr id="109" name="Google Shape;109;p22"/>
          <p:cNvSpPr/>
          <p:nvPr/>
        </p:nvSpPr>
        <p:spPr>
          <a:xfrm>
            <a:off x="654775"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1</a:t>
            </a:r>
            <a:endParaRPr sz="1500">
              <a:solidFill>
                <a:schemeClr val="lt1"/>
              </a:solidFill>
              <a:latin typeface="Plus Jakarta Sans"/>
              <a:ea typeface="Plus Jakarta Sans"/>
              <a:cs typeface="Plus Jakarta Sans"/>
              <a:sym typeface="Plus Jakarta Sans"/>
            </a:endParaRPr>
          </a:p>
        </p:txBody>
      </p:sp>
      <p:sp>
        <p:nvSpPr>
          <p:cNvPr id="110" name="Google Shape;110;p22"/>
          <p:cNvSpPr/>
          <p:nvPr/>
        </p:nvSpPr>
        <p:spPr>
          <a:xfrm>
            <a:off x="3419350"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2</a:t>
            </a:r>
            <a:endParaRPr sz="1500">
              <a:solidFill>
                <a:schemeClr val="lt1"/>
              </a:solidFill>
              <a:latin typeface="Plus Jakarta Sans"/>
              <a:ea typeface="Plus Jakarta Sans"/>
              <a:cs typeface="Plus Jakarta Sans"/>
              <a:sym typeface="Plus Jakarta Sans"/>
            </a:endParaRPr>
          </a:p>
        </p:txBody>
      </p:sp>
      <p:sp>
        <p:nvSpPr>
          <p:cNvPr id="111" name="Google Shape;111;p22"/>
          <p:cNvSpPr/>
          <p:nvPr/>
        </p:nvSpPr>
        <p:spPr>
          <a:xfrm>
            <a:off x="6183924" y="1974900"/>
            <a:ext cx="2401500" cy="3753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500">
                <a:solidFill>
                  <a:schemeClr val="lt1"/>
                </a:solidFill>
                <a:latin typeface="Plus Jakarta Sans"/>
                <a:ea typeface="Plus Jakarta Sans"/>
                <a:cs typeface="Plus Jakarta Sans"/>
                <a:sym typeface="Plus Jakarta Sans"/>
              </a:rPr>
              <a:t>Idée 3</a:t>
            </a:r>
            <a:endParaRPr sz="15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15" name="Shape 115"/>
        <p:cNvGrpSpPr/>
        <p:nvPr/>
      </p:nvGrpSpPr>
      <p:grpSpPr>
        <a:xfrm>
          <a:off x="0" y="0"/>
          <a:ext cx="0" cy="0"/>
          <a:chOff x="0" y="0"/>
          <a:chExt cx="0" cy="0"/>
        </a:xfrm>
      </p:grpSpPr>
      <p:sp>
        <p:nvSpPr>
          <p:cNvPr id="116" name="Google Shape;116;p23"/>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Changez les mots de passe d’usine de vos objets connectés</a:t>
            </a:r>
            <a:endParaRPr b="1" sz="3200">
              <a:solidFill>
                <a:schemeClr val="lt1"/>
              </a:solidFill>
              <a:latin typeface="Inter"/>
              <a:ea typeface="Inter"/>
              <a:cs typeface="Inter"/>
              <a:sym typeface="Inter"/>
            </a:endParaRPr>
          </a:p>
        </p:txBody>
      </p:sp>
      <p:sp>
        <p:nvSpPr>
          <p:cNvPr id="117" name="Google Shape;117;p23"/>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1</a:t>
            </a:r>
            <a:endParaRPr b="1" sz="2400">
              <a:solidFill>
                <a:schemeClr val="lt1"/>
              </a:solidFill>
              <a:latin typeface="Inter"/>
              <a:ea typeface="Inter"/>
              <a:cs typeface="Inter"/>
              <a:sym typeface="Inte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1" name="Shape 121"/>
        <p:cNvGrpSpPr/>
        <p:nvPr/>
      </p:nvGrpSpPr>
      <p:grpSpPr>
        <a:xfrm>
          <a:off x="0" y="0"/>
          <a:ext cx="0" cy="0"/>
          <a:chOff x="0" y="0"/>
          <a:chExt cx="0" cy="0"/>
        </a:xfrm>
      </p:grpSpPr>
      <p:sp>
        <p:nvSpPr>
          <p:cNvPr id="122" name="Google Shape;122;p24"/>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Ne connectez pas vos objets IoT au même Wi-Fi que vos données sensibles</a:t>
            </a:r>
            <a:endParaRPr b="1" sz="3200">
              <a:solidFill>
                <a:schemeClr val="lt1"/>
              </a:solidFill>
              <a:latin typeface="Inter"/>
              <a:ea typeface="Inter"/>
              <a:cs typeface="Inter"/>
              <a:sym typeface="Inter"/>
            </a:endParaRPr>
          </a:p>
        </p:txBody>
      </p:sp>
      <p:sp>
        <p:nvSpPr>
          <p:cNvPr id="123" name="Google Shape;123;p24"/>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2</a:t>
            </a:r>
            <a:endParaRPr b="1" sz="2400">
              <a:solidFill>
                <a:schemeClr val="lt1"/>
              </a:solidFill>
              <a:latin typeface="Inter"/>
              <a:ea typeface="Inter"/>
              <a:cs typeface="Inter"/>
              <a:sym typeface="Inte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6D9EEB"/>
        </a:solidFill>
      </p:bgPr>
    </p:bg>
    <p:spTree>
      <p:nvGrpSpPr>
        <p:cNvPr id="127" name="Shape 127"/>
        <p:cNvGrpSpPr/>
        <p:nvPr/>
      </p:nvGrpSpPr>
      <p:grpSpPr>
        <a:xfrm>
          <a:off x="0" y="0"/>
          <a:ext cx="0" cy="0"/>
          <a:chOff x="0" y="0"/>
          <a:chExt cx="0" cy="0"/>
        </a:xfrm>
      </p:grpSpPr>
      <p:sp>
        <p:nvSpPr>
          <p:cNvPr id="128" name="Google Shape;128;p25"/>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chemeClr val="lt1"/>
                </a:solidFill>
                <a:latin typeface="Inter"/>
                <a:ea typeface="Inter"/>
                <a:cs typeface="Inter"/>
                <a:sym typeface="Inter"/>
              </a:rPr>
              <a:t>🚧 Segmentez les réseaux : chaque appareil à sa place, pas de passerelles invisibles</a:t>
            </a:r>
            <a:endParaRPr b="1" sz="3200">
              <a:solidFill>
                <a:schemeClr val="lt1"/>
              </a:solidFill>
              <a:latin typeface="Inter"/>
              <a:ea typeface="Inter"/>
              <a:cs typeface="Inter"/>
              <a:sym typeface="Inter"/>
            </a:endParaRPr>
          </a:p>
        </p:txBody>
      </p:sp>
      <p:sp>
        <p:nvSpPr>
          <p:cNvPr id="129" name="Google Shape;129;p25"/>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Inter"/>
                <a:ea typeface="Inter"/>
                <a:cs typeface="Inter"/>
                <a:sym typeface="Inter"/>
              </a:rPr>
              <a:t>Bonne pratique 3 </a:t>
            </a:r>
            <a:endParaRPr b="1" sz="2400">
              <a:solidFill>
                <a:schemeClr val="lt1"/>
              </a:solidFill>
              <a:latin typeface="Inter"/>
              <a:ea typeface="Inter"/>
              <a:cs typeface="Inter"/>
              <a:sym typeface="Inte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133" name="Shape 133"/>
        <p:cNvGrpSpPr/>
        <p:nvPr/>
      </p:nvGrpSpPr>
      <p:grpSpPr>
        <a:xfrm>
          <a:off x="0" y="0"/>
          <a:ext cx="0" cy="0"/>
          <a:chOff x="0" y="0"/>
          <a:chExt cx="0" cy="0"/>
        </a:xfrm>
      </p:grpSpPr>
      <p:sp>
        <p:nvSpPr>
          <p:cNvPr id="134" name="Google Shape;134;p26"/>
          <p:cNvSpPr/>
          <p:nvPr/>
        </p:nvSpPr>
        <p:spPr>
          <a:xfrm>
            <a:off x="654775" y="1006375"/>
            <a:ext cx="7708800" cy="3130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6D9EEB"/>
                </a:solidFill>
                <a:latin typeface="Inter"/>
                <a:ea typeface="Inter"/>
                <a:cs typeface="Inter"/>
                <a:sym typeface="Inter"/>
              </a:rPr>
              <a:t>La cybersécurité, c’est comme un aquarium : mieux vaut un bon filtre qu’un poisson en fuite !</a:t>
            </a:r>
            <a:endParaRPr b="1" sz="3200">
              <a:solidFill>
                <a:srgbClr val="6D9EEB"/>
              </a:solidFill>
              <a:latin typeface="Inter"/>
              <a:ea typeface="Inter"/>
              <a:cs typeface="Inter"/>
              <a:sym typeface="Inter"/>
            </a:endParaRPr>
          </a:p>
        </p:txBody>
      </p:sp>
      <p:sp>
        <p:nvSpPr>
          <p:cNvPr id="135" name="Google Shape;135;p26"/>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rgbClr val="4486F4"/>
              </a:buClr>
              <a:buSzPts val="4450"/>
              <a:buFont typeface="Inter"/>
              <a:buNone/>
            </a:pPr>
            <a:r>
              <a:rPr b="1" lang="en" sz="2400">
                <a:solidFill>
                  <a:srgbClr val="6D9EEB"/>
                </a:solidFill>
                <a:latin typeface="Inter"/>
                <a:ea typeface="Inter"/>
                <a:cs typeface="Inter"/>
                <a:sym typeface="Inter"/>
              </a:rPr>
              <a:t>Merci.</a:t>
            </a:r>
            <a:endParaRPr b="1" sz="2400">
              <a:solidFill>
                <a:srgbClr val="6D9EEB"/>
              </a:solidFill>
              <a:latin typeface="Inter"/>
              <a:ea typeface="Inter"/>
              <a:cs typeface="Inter"/>
              <a:sym typeface="Inte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9" name="Shape 59"/>
        <p:cNvGrpSpPr/>
        <p:nvPr/>
      </p:nvGrpSpPr>
      <p:grpSpPr>
        <a:xfrm>
          <a:off x="0" y="0"/>
          <a:ext cx="0" cy="0"/>
          <a:chOff x="0" y="0"/>
          <a:chExt cx="0" cy="0"/>
        </a:xfrm>
      </p:grpSpPr>
      <p:sp>
        <p:nvSpPr>
          <p:cNvPr id="60" name="Google Shape;60;p14"/>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l">
              <a:lnSpc>
                <a:spcPct val="115000"/>
              </a:lnSpc>
              <a:spcBef>
                <a:spcPts val="1800"/>
              </a:spcBef>
              <a:spcAft>
                <a:spcPts val="0"/>
              </a:spcAft>
              <a:buNone/>
            </a:pPr>
            <a:r>
              <a:rPr b="1" lang="en" sz="1700">
                <a:solidFill>
                  <a:schemeClr val="dk1"/>
                </a:solidFill>
                <a:latin typeface="Plus Jakarta Sans"/>
                <a:ea typeface="Plus Jakarta Sans"/>
                <a:cs typeface="Plus Jakarta Sans"/>
                <a:sym typeface="Plus Jakarta Sans"/>
              </a:rPr>
              <a:t>📘 GUIDE D’UTILISATION DE LA PRÉSENTATION</a:t>
            </a:r>
            <a:endParaRPr b="1" sz="17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Cette présentation est conçue pour être animée en </a:t>
            </a:r>
            <a:r>
              <a:rPr b="1" lang="en" sz="1100">
                <a:solidFill>
                  <a:schemeClr val="dk1"/>
                </a:solidFill>
                <a:latin typeface="Plus Jakarta Sans"/>
                <a:ea typeface="Plus Jakarta Sans"/>
                <a:cs typeface="Plus Jakarta Sans"/>
                <a:sym typeface="Plus Jakarta Sans"/>
              </a:rPr>
              <a:t>5 à 30 minutes</a:t>
            </a:r>
            <a:r>
              <a:rPr lang="en" sz="1100">
                <a:solidFill>
                  <a:schemeClr val="dk1"/>
                </a:solidFill>
                <a:latin typeface="Plus Jakarta Sans"/>
                <a:ea typeface="Plus Jakarta Sans"/>
                <a:cs typeface="Plus Jakarta Sans"/>
                <a:sym typeface="Plus Jakarta Sans"/>
              </a:rPr>
              <a:t> selon l’interaction avec le public.</a:t>
            </a: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lang="en" sz="1100">
                <a:solidFill>
                  <a:schemeClr val="dk1"/>
                </a:solidFill>
                <a:latin typeface="Plus Jakarta Sans"/>
                <a:ea typeface="Plus Jakarta Sans"/>
                <a:cs typeface="Plus Jakarta Sans"/>
                <a:sym typeface="Plus Jakarta Sans"/>
              </a:rPr>
              <a:t>Elle comprend :</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slides simples : une phrase ou un mot par slide, sans surcharge visuelle.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Une séquence interactive : démo, film, interview ou Q&amp;A.</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 Des notes pour le présentateur : présentes sous chaque slide pour guider le discours.</a:t>
            </a:r>
            <a:br>
              <a:rPr lang="en" sz="1100">
                <a:solidFill>
                  <a:schemeClr val="dk1"/>
                </a:solidFill>
                <a:latin typeface="Plus Jakarta Sans"/>
                <a:ea typeface="Plus Jakarta Sans"/>
                <a:cs typeface="Plus Jakarta Sans"/>
                <a:sym typeface="Plus Jakarta Sans"/>
              </a:rPr>
            </a:br>
            <a:endParaRPr sz="1100">
              <a:solidFill>
                <a:schemeClr val="dk1"/>
              </a:solidFill>
              <a:latin typeface="Plus Jakarta Sans"/>
              <a:ea typeface="Plus Jakarta Sans"/>
              <a:cs typeface="Plus Jakarta Sans"/>
              <a:sym typeface="Plus Jakarta Sans"/>
            </a:endParaRPr>
          </a:p>
          <a:p>
            <a:pPr indent="0" lvl="0" marL="0" rtl="0" algn="l">
              <a:lnSpc>
                <a:spcPct val="115000"/>
              </a:lnSpc>
              <a:spcBef>
                <a:spcPts val="1200"/>
              </a:spcBef>
              <a:spcAft>
                <a:spcPts val="0"/>
              </a:spcAft>
              <a:buClr>
                <a:schemeClr val="dk1"/>
              </a:buClr>
              <a:buSzPts val="1100"/>
              <a:buFont typeface="Arial"/>
              <a:buNone/>
            </a:pPr>
            <a:r>
              <a:rPr b="1" lang="en" sz="1100">
                <a:solidFill>
                  <a:schemeClr val="dk1"/>
                </a:solidFill>
                <a:latin typeface="Plus Jakarta Sans"/>
                <a:ea typeface="Plus Jakarta Sans"/>
                <a:cs typeface="Plus Jakarta Sans"/>
                <a:sym typeface="Plus Jakarta Sans"/>
              </a:rPr>
              <a:t>Conseils pour l’animation :</a:t>
            </a:r>
            <a:endParaRPr b="1"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120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Configurez votre présentation</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Soyez dynamique et concis.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Appuyez-vous sur les anecdotes et chiffres dans les notes.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Mettez l’accent sur la démo ou la séquence interactive.</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Encouragez les réactions avec des questions ouvertes.</a:t>
            </a:r>
            <a:endParaRPr sz="1100">
              <a:solidFill>
                <a:schemeClr val="dk1"/>
              </a:solidFill>
              <a:latin typeface="Plus Jakarta Sans"/>
              <a:ea typeface="Plus Jakarta Sans"/>
              <a:cs typeface="Plus Jakarta Sans"/>
              <a:sym typeface="Plus Jakarta Sans"/>
            </a:endParaRPr>
          </a:p>
          <a:p>
            <a:pPr indent="-298450" lvl="0" marL="457200" rtl="0" algn="l">
              <a:lnSpc>
                <a:spcPct val="115000"/>
              </a:lnSpc>
              <a:spcBef>
                <a:spcPts val="0"/>
              </a:spcBef>
              <a:spcAft>
                <a:spcPts val="0"/>
              </a:spcAft>
              <a:buClr>
                <a:schemeClr val="dk1"/>
              </a:buClr>
              <a:buSzPts val="1100"/>
              <a:buFont typeface="Plus Jakarta Sans"/>
              <a:buChar char="●"/>
            </a:pPr>
            <a:r>
              <a:rPr lang="en" sz="1100">
                <a:solidFill>
                  <a:schemeClr val="dk1"/>
                </a:solidFill>
                <a:latin typeface="Plus Jakarta Sans"/>
                <a:ea typeface="Plus Jakarta Sans"/>
                <a:cs typeface="Plus Jakarta Sans"/>
                <a:sym typeface="Plus Jakarta Sans"/>
              </a:rPr>
              <a:t>Restez accessible, même pour les non-experts.</a:t>
            </a:r>
            <a:endParaRPr sz="1100">
              <a:solidFill>
                <a:schemeClr val="dk1"/>
              </a:solidFill>
              <a:latin typeface="Plus Jakarta Sans"/>
              <a:ea typeface="Plus Jakarta Sans"/>
              <a:cs typeface="Plus Jakarta Sans"/>
              <a:sym typeface="Plus Jakart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06666"/>
        </a:solidFill>
      </p:bgPr>
    </p:bg>
    <p:spTree>
      <p:nvGrpSpPr>
        <p:cNvPr id="64" name="Shape 64"/>
        <p:cNvGrpSpPr/>
        <p:nvPr/>
      </p:nvGrpSpPr>
      <p:grpSpPr>
        <a:xfrm>
          <a:off x="0" y="0"/>
          <a:ext cx="0" cy="0"/>
          <a:chOff x="0" y="0"/>
          <a:chExt cx="0" cy="0"/>
        </a:xfrm>
      </p:grpSpPr>
      <p:sp>
        <p:nvSpPr>
          <p:cNvPr id="65" name="Google Shape;65;p15"/>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F3F3F3"/>
                </a:solidFill>
                <a:latin typeface="Inter"/>
                <a:ea typeface="Inter"/>
                <a:cs typeface="Inter"/>
                <a:sym typeface="Inter"/>
              </a:rPr>
              <a:t>🐟 Et si le danger venait… de votre poisson rouge ?</a:t>
            </a:r>
            <a:endParaRPr b="1" sz="3200">
              <a:solidFill>
                <a:srgbClr val="F3F3F3"/>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69" name="Shape 69"/>
        <p:cNvGrpSpPr/>
        <p:nvPr/>
      </p:nvGrpSpPr>
      <p:grpSpPr>
        <a:xfrm>
          <a:off x="0" y="0"/>
          <a:ext cx="0" cy="0"/>
          <a:chOff x="0" y="0"/>
          <a:chExt cx="0" cy="0"/>
        </a:xfrm>
      </p:grpSpPr>
      <p:sp>
        <p:nvSpPr>
          <p:cNvPr id="70" name="Google Shape;70;p16"/>
          <p:cNvSpPr/>
          <p:nvPr/>
        </p:nvSpPr>
        <p:spPr>
          <a:xfrm>
            <a:off x="654775" y="463350"/>
            <a:ext cx="7708800" cy="42168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3200">
                <a:solidFill>
                  <a:srgbClr val="E06666"/>
                </a:solidFill>
                <a:latin typeface="Inter"/>
                <a:ea typeface="Inter"/>
                <a:cs typeface="Inter"/>
                <a:sym typeface="Inter"/>
              </a:rPr>
              <a:t>🚨 Un thermomètre mal protégé a permis de voler 10 Go de données sensibles dans un casino !</a:t>
            </a:r>
            <a:endParaRPr b="1" sz="3200">
              <a:solidFill>
                <a:srgbClr val="E06666"/>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74" name="Shape 74"/>
        <p:cNvGrpSpPr/>
        <p:nvPr/>
      </p:nvGrpSpPr>
      <p:grpSpPr>
        <a:xfrm>
          <a:off x="0" y="0"/>
          <a:ext cx="0" cy="0"/>
          <a:chOff x="0" y="0"/>
          <a:chExt cx="0" cy="0"/>
        </a:xfrm>
      </p:grpSpPr>
      <p:sp>
        <p:nvSpPr>
          <p:cNvPr id="75" name="Google Shape;75;p17"/>
          <p:cNvSpPr/>
          <p:nvPr/>
        </p:nvSpPr>
        <p:spPr>
          <a:xfrm>
            <a:off x="654775" y="581925"/>
            <a:ext cx="7708800" cy="1565400"/>
          </a:xfrm>
          <a:prstGeom prst="rect">
            <a:avLst/>
          </a:prstGeom>
          <a:noFill/>
          <a:ln>
            <a:noFill/>
          </a:ln>
        </p:spPr>
        <p:txBody>
          <a:bodyPr anchorCtr="0" anchor="ctr"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b="1" lang="en" sz="3200">
                <a:solidFill>
                  <a:srgbClr val="E06666"/>
                </a:solidFill>
                <a:latin typeface="Plus Jakarta Sans"/>
                <a:ea typeface="Plus Jakarta Sans"/>
                <a:cs typeface="Plus Jakarta Sans"/>
                <a:sym typeface="Plus Jakarta Sans"/>
              </a:rPr>
              <a:t>🔌 Objets connectés = portes d’entrée pour les hackers</a:t>
            </a:r>
            <a:endParaRPr b="1" sz="3200">
              <a:solidFill>
                <a:srgbClr val="E06666"/>
              </a:solidFill>
              <a:latin typeface="Plus Jakarta Sans"/>
              <a:ea typeface="Plus Jakarta Sans"/>
              <a:cs typeface="Plus Jakarta Sans"/>
              <a:sym typeface="Plus Jakarta Sans"/>
            </a:endParaRPr>
          </a:p>
        </p:txBody>
      </p:sp>
      <p:sp>
        <p:nvSpPr>
          <p:cNvPr id="76" name="Google Shape;76;p17"/>
          <p:cNvSpPr/>
          <p:nvPr/>
        </p:nvSpPr>
        <p:spPr>
          <a:xfrm>
            <a:off x="654775" y="2265150"/>
            <a:ext cx="7708800" cy="2635500"/>
          </a:xfrm>
          <a:prstGeom prst="rect">
            <a:avLst/>
          </a:prstGeom>
          <a:noFill/>
          <a:ln>
            <a:noFill/>
          </a:ln>
        </p:spPr>
        <p:txBody>
          <a:bodyPr anchorCtr="0" anchor="t" bIns="0" lIns="0" spcFirstLastPara="1" rIns="0" wrap="square" tIns="0">
            <a:noAutofit/>
          </a:bodyPr>
          <a:lstStyle/>
          <a:p>
            <a:pPr indent="0" lvl="0" marL="0" rtl="0" algn="l">
              <a:lnSpc>
                <a:spcPct val="124719"/>
              </a:lnSpc>
              <a:spcBef>
                <a:spcPts val="0"/>
              </a:spcBef>
              <a:spcAft>
                <a:spcPts val="0"/>
              </a:spcAft>
              <a:buClr>
                <a:schemeClr val="dk1"/>
              </a:buClr>
              <a:buSzPts val="1100"/>
              <a:buFont typeface="Arial"/>
              <a:buNone/>
            </a:pPr>
            <a:r>
              <a:rPr lang="en" sz="1800">
                <a:solidFill>
                  <a:schemeClr val="dk2"/>
                </a:solidFill>
                <a:latin typeface="Plus Jakarta Sans"/>
                <a:ea typeface="Plus Jakarta Sans"/>
                <a:cs typeface="Plus Jakarta Sans"/>
                <a:sym typeface="Plus Jakarta Sans"/>
              </a:rPr>
              <a:t>Les objets connectés (IoT) comme caméras, montres, frigos… peuvent communiquer avec internet. Mais mal configurés, ils deviennent des failles de sécurité. En 2017, un thermomètre IoT d’un aquarium a permis à des pirates de pénétrer le réseau d’un casino et d’en extraire des données confidentielles, sans se faire repérer.</a:t>
            </a:r>
            <a:endParaRPr sz="1800">
              <a:solidFill>
                <a:schemeClr val="dk2"/>
              </a:solidFill>
              <a:latin typeface="Plus Jakarta Sans"/>
              <a:ea typeface="Plus Jakarta Sans"/>
              <a:cs typeface="Plus Jakarta Sans"/>
              <a:sym typeface="Plus Jakart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0" name="Shape 80"/>
        <p:cNvGrpSpPr/>
        <p:nvPr/>
      </p:nvGrpSpPr>
      <p:grpSpPr>
        <a:xfrm>
          <a:off x="0" y="0"/>
          <a:ext cx="0" cy="0"/>
          <a:chOff x="0" y="0"/>
          <a:chExt cx="0" cy="0"/>
        </a:xfrm>
      </p:grpSpPr>
      <p:sp>
        <p:nvSpPr>
          <p:cNvPr id="81" name="Google Shape;81;p18"/>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a:t>
            </a:r>
            <a:endParaRPr b="1" sz="2400">
              <a:solidFill>
                <a:schemeClr val="lt1"/>
              </a:solidFill>
              <a:latin typeface="Plus Jakarta Sans"/>
              <a:ea typeface="Plus Jakarta Sans"/>
              <a:cs typeface="Plus Jakarta Sans"/>
              <a:sym typeface="Plus Jakarta Sans"/>
            </a:endParaRPr>
          </a:p>
        </p:txBody>
      </p:sp>
      <p:sp>
        <p:nvSpPr>
          <p:cNvPr id="82" name="Google Shape;82;p18"/>
          <p:cNvSpPr txBox="1"/>
          <p:nvPr/>
        </p:nvSpPr>
        <p:spPr>
          <a:xfrm>
            <a:off x="2250075" y="2134300"/>
            <a:ext cx="45183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chemeClr val="lt1"/>
                </a:solidFill>
                <a:latin typeface="Plus Jakarta Sans"/>
                <a:ea typeface="Plus Jakarta Sans"/>
                <a:cs typeface="Plus Jakarta Sans"/>
                <a:sym typeface="Plus Jakarta Sans"/>
              </a:rPr>
              <a:t>Insérer une vidéo depuis cette recherche</a:t>
            </a:r>
            <a:br>
              <a:rPr lang="en">
                <a:solidFill>
                  <a:schemeClr val="lt1"/>
                </a:solidFill>
                <a:latin typeface="Plus Jakarta Sans"/>
                <a:ea typeface="Plus Jakarta Sans"/>
                <a:cs typeface="Plus Jakarta Sans"/>
                <a:sym typeface="Plus Jakarta Sans"/>
              </a:rPr>
            </a:br>
            <a:br>
              <a:rPr lang="en" u="sng">
                <a:solidFill>
                  <a:schemeClr val="hlink"/>
                </a:solidFill>
                <a:latin typeface="Plus Jakarta Sans"/>
                <a:ea typeface="Plus Jakarta Sans"/>
                <a:cs typeface="Plus Jakarta Sans"/>
                <a:sym typeface="Plus Jakarta Sans"/>
                <a:hlinkClick r:id="rId3"/>
              </a:rPr>
            </a:br>
            <a:r>
              <a:rPr lang="en" u="sng">
                <a:solidFill>
                  <a:schemeClr val="hlink"/>
                </a:solidFill>
                <a:latin typeface="Plus Jakarta Sans"/>
                <a:ea typeface="Plus Jakarta Sans"/>
                <a:cs typeface="Plus Jakarta Sans"/>
                <a:sym typeface="Plus Jakarta Sans"/>
                <a:hlinkClick r:id="rId4"/>
              </a:rPr>
              <a:t>https://www.youtube.com/results?search_query=casino+thermometer+hacked+aquarium</a:t>
            </a:r>
            <a:endParaRPr>
              <a:solidFill>
                <a:schemeClr val="lt1"/>
              </a:solidFill>
              <a:latin typeface="Plus Jakarta Sans"/>
              <a:ea typeface="Plus Jakarta Sans"/>
              <a:cs typeface="Plus Jakarta Sans"/>
              <a:sym typeface="Plus Jakarta San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86" name="Shape 86"/>
        <p:cNvGrpSpPr/>
        <p:nvPr/>
      </p:nvGrpSpPr>
      <p:grpSpPr>
        <a:xfrm>
          <a:off x="0" y="0"/>
          <a:ext cx="0" cy="0"/>
          <a:chOff x="0" y="0"/>
          <a:chExt cx="0" cy="0"/>
        </a:xfrm>
      </p:grpSpPr>
      <p:sp>
        <p:nvSpPr>
          <p:cNvPr id="87" name="Google Shape;87;p19"/>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88" name="Google Shape;88;p19"/>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est l’objet connecté le plus improbable déjà utilisé pour hacker un réseau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2" name="Shape 92"/>
        <p:cNvGrpSpPr/>
        <p:nvPr/>
      </p:nvGrpSpPr>
      <p:grpSpPr>
        <a:xfrm>
          <a:off x="0" y="0"/>
          <a:ext cx="0" cy="0"/>
          <a:chOff x="0" y="0"/>
          <a:chExt cx="0" cy="0"/>
        </a:xfrm>
      </p:grpSpPr>
      <p:sp>
        <p:nvSpPr>
          <p:cNvPr id="93" name="Google Shape;93;p20"/>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94" name="Google Shape;94;p20"/>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animal a été accusé à tort d’un piratage informatique en 2015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98" name="Shape 98"/>
        <p:cNvGrpSpPr/>
        <p:nvPr/>
      </p:nvGrpSpPr>
      <p:grpSpPr>
        <a:xfrm>
          <a:off x="0" y="0"/>
          <a:ext cx="0" cy="0"/>
          <a:chOff x="0" y="0"/>
          <a:chExt cx="0" cy="0"/>
        </a:xfrm>
      </p:grpSpPr>
      <p:sp>
        <p:nvSpPr>
          <p:cNvPr id="99" name="Google Shape;99;p21"/>
          <p:cNvSpPr/>
          <p:nvPr/>
        </p:nvSpPr>
        <p:spPr>
          <a:xfrm>
            <a:off x="654775" y="381000"/>
            <a:ext cx="7708800" cy="5325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b="1" lang="en" sz="2400">
                <a:solidFill>
                  <a:schemeClr val="lt1"/>
                </a:solidFill>
                <a:latin typeface="Plus Jakarta Sans"/>
                <a:ea typeface="Plus Jakarta Sans"/>
                <a:cs typeface="Plus Jakarta Sans"/>
                <a:sym typeface="Plus Jakarta Sans"/>
              </a:rPr>
              <a:t>🧠 Le saviez-vous ?</a:t>
            </a:r>
            <a:endParaRPr b="1" sz="2400">
              <a:solidFill>
                <a:schemeClr val="lt1"/>
              </a:solidFill>
              <a:latin typeface="Plus Jakarta Sans"/>
              <a:ea typeface="Plus Jakarta Sans"/>
              <a:cs typeface="Plus Jakarta Sans"/>
              <a:sym typeface="Plus Jakarta Sans"/>
            </a:endParaRPr>
          </a:p>
        </p:txBody>
      </p:sp>
      <p:sp>
        <p:nvSpPr>
          <p:cNvPr id="100" name="Google Shape;100;p21"/>
          <p:cNvSpPr/>
          <p:nvPr/>
        </p:nvSpPr>
        <p:spPr>
          <a:xfrm>
            <a:off x="654775" y="1667625"/>
            <a:ext cx="7708800" cy="2230200"/>
          </a:xfrm>
          <a:prstGeom prst="rect">
            <a:avLst/>
          </a:prstGeom>
          <a:noFill/>
          <a:ln>
            <a:noFill/>
          </a:ln>
        </p:spPr>
        <p:txBody>
          <a:bodyPr anchorCtr="0" anchor="ctr" bIns="0" lIns="0" spcFirstLastPara="1" rIns="0" wrap="square" tIns="0">
            <a:noAutofit/>
          </a:bodyPr>
          <a:lstStyle/>
          <a:p>
            <a:pPr indent="0" lvl="0" marL="0" rtl="0" algn="ctr">
              <a:lnSpc>
                <a:spcPct val="124719"/>
              </a:lnSpc>
              <a:spcBef>
                <a:spcPts val="0"/>
              </a:spcBef>
              <a:spcAft>
                <a:spcPts val="0"/>
              </a:spcAft>
              <a:buClr>
                <a:schemeClr val="dk1"/>
              </a:buClr>
              <a:buSzPts val="1100"/>
              <a:buFont typeface="Arial"/>
              <a:buNone/>
            </a:pPr>
            <a:r>
              <a:rPr lang="en" sz="3100">
                <a:solidFill>
                  <a:schemeClr val="lt1"/>
                </a:solidFill>
                <a:latin typeface="Plus Jakarta Sans"/>
                <a:ea typeface="Plus Jakarta Sans"/>
                <a:cs typeface="Plus Jakarta Sans"/>
                <a:sym typeface="Plus Jakarta Sans"/>
              </a:rPr>
              <a:t>Quel animal a été accusé à tort d’un piratage informatique en 2015 ?</a:t>
            </a:r>
            <a:endParaRPr sz="3100">
              <a:solidFill>
                <a:schemeClr val="lt1"/>
              </a:solidFill>
              <a:latin typeface="Plus Jakarta Sans"/>
              <a:ea typeface="Plus Jakarta Sans"/>
              <a:cs typeface="Plus Jakarta Sans"/>
              <a:sym typeface="Plus Jakarta Sans"/>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