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y="5143500" cx="9144000"/>
  <p:notesSz cx="6858000" cy="9144000"/>
  <p:embeddedFontLst>
    <p:embeddedFont>
      <p:font typeface="Plus Jakarta Sans"/>
      <p:regular r:id="rId20"/>
      <p:bold r:id="rId21"/>
      <p:italic r:id="rId22"/>
      <p:boldItalic r:id="rId23"/>
    </p:embeddedFont>
    <p:embeddedFont>
      <p:font typeface="Inter"/>
      <p:regular r:id="rId24"/>
      <p:bold r:id="rId25"/>
      <p:italic r:id="rId26"/>
      <p:boldItalic r:id="rId2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PlusJakartaSans-regular.fntdata"/><Relationship Id="rId22" Type="http://schemas.openxmlformats.org/officeDocument/2006/relationships/font" Target="fonts/PlusJakartaSans-italic.fntdata"/><Relationship Id="rId21" Type="http://schemas.openxmlformats.org/officeDocument/2006/relationships/font" Target="fonts/PlusJakartaSans-bold.fntdata"/><Relationship Id="rId24" Type="http://schemas.openxmlformats.org/officeDocument/2006/relationships/font" Target="fonts/Inter-regular.fntdata"/><Relationship Id="rId23" Type="http://schemas.openxmlformats.org/officeDocument/2006/relationships/font" Target="fonts/PlusJakartaSans-bold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Inter-italic.fntdata"/><Relationship Id="rId25" Type="http://schemas.openxmlformats.org/officeDocument/2006/relationships/font" Target="fonts/Inter-bold.fntdata"/><Relationship Id="rId27" Type="http://schemas.openxmlformats.org/officeDocument/2006/relationships/font" Target="fonts/Inter-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351e09318a8_0_1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351e09318a8_0_1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351e09318a8_0_20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351e09318a8_0_20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t>Le SMS piégé peut être une simulation (lien non actif), mais permet de discuter du réflexe de cliquer par automatisme.</a:t>
            </a:r>
            <a:br>
              <a:rPr lang="en"/>
            </a:br>
            <a:endParaRPr/>
          </a:p>
          <a:p>
            <a:pPr indent="0" lvl="0" marL="0" rtl="0" algn="l">
              <a:spcBef>
                <a:spcPts val="0"/>
              </a:spcBef>
              <a:spcAft>
                <a:spcPts val="0"/>
              </a:spcAft>
              <a:buClr>
                <a:schemeClr val="dk1"/>
              </a:buClr>
              <a:buSzPts val="1100"/>
              <a:buFont typeface="Arial"/>
              <a:buNone/>
            </a:pPr>
            <a:r>
              <a:rPr lang="en"/>
              <a:t>La simulation de transfert de données peut se faire avec un simple écran montrant des volumes qui montent.</a:t>
            </a:r>
            <a:br>
              <a:rPr lang="en"/>
            </a:br>
            <a:endParaRPr/>
          </a:p>
          <a:p>
            <a:pPr indent="0" lvl="0" marL="0" rtl="0" algn="l">
              <a:spcBef>
                <a:spcPts val="0"/>
              </a:spcBef>
              <a:spcAft>
                <a:spcPts val="0"/>
              </a:spcAft>
              <a:buNone/>
            </a:pPr>
            <a:r>
              <a:rPr lang="en"/>
              <a:t>Le Flipper Zero peut illustrer d'autres types de piratages physiques sur smartphones ou objets connectés, en complément du thème.</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351e09318a8_0_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351e09318a8_0_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139700" rtl="0" algn="l">
              <a:lnSpc>
                <a:spcPct val="115000"/>
              </a:lnSpc>
              <a:spcBef>
                <a:spcPts val="0"/>
              </a:spcBef>
              <a:spcAft>
                <a:spcPts val="0"/>
              </a:spcAft>
              <a:buNone/>
            </a:pPr>
            <a:r>
              <a:rPr lang="en"/>
              <a:t>Même si un message vient d’un contact connu, ce n’est pas une garantie. Les comptes peuvent être usurpés ou piratés. Erreur fréquente : cliquer sans réfléchir, surtout quand l’expéditeur semble “VIP” ou prestigieux.</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351e09318a8_0_9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351e09318a8_0_9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La plupart des spyware exploitent des failles non corrigées. Les mises à jour régulières sont le premier rempart. Beaucoup de gens retardent ces mises à jour par paresse ou peur du changement : c’est une erreur.</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351e09318a8_0_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351e09318a8_0_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Activez Face ID, empreinte, code fort. Sur iPhone et Android, vérifiez que le chiffrement est activé. Activez les notifications de sécurité (comme l’alerte d’accès aux micros ou caméras). Une erreur courante : laisser le téléphone sans verrouillage, ou avec un code simple comme "1234".</a:t>
            </a:r>
            <a:endParaRPr>
              <a:solidFill>
                <a:schemeClr val="dk1"/>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351e09318a8_0_10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351e09318a8_0_1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139700" rtl="0" algn="l">
              <a:lnSpc>
                <a:spcPct val="115000"/>
              </a:lnSpc>
              <a:spcBef>
                <a:spcPts val="0"/>
              </a:spcBef>
              <a:spcAft>
                <a:spcPts val="0"/>
              </a:spcAft>
              <a:buNone/>
            </a:pPr>
            <a:r>
              <a:rPr lang="en">
                <a:solidFill>
                  <a:schemeClr val="dk1"/>
                </a:solidFill>
              </a:rPr>
              <a:t>La cybersécurité, ce n’est pas que pour les pros ou les DSI. Si le patron d’Amazon peut se faire piéger, alors tout le monde est concerné. En 2023, </a:t>
            </a:r>
            <a:r>
              <a:rPr i="1" lang="en">
                <a:solidFill>
                  <a:schemeClr val="dk1"/>
                </a:solidFill>
              </a:rPr>
              <a:t>43 %</a:t>
            </a:r>
            <a:r>
              <a:rPr lang="en">
                <a:solidFill>
                  <a:schemeClr val="dk1"/>
                </a:solidFill>
              </a:rPr>
              <a:t> des cyberattaques visent les smartphones. Il suffit d’un clic. Soyez toujours vigilant, même dans vos applis personnelles.</a:t>
            </a:r>
            <a:endParaRPr sz="1200">
              <a:solidFill>
                <a:srgbClr val="0E0E0E"/>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51e09318a8_0_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51e09318a8_0_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351e09318a8_0_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351e09318a8_0_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1200"/>
              </a:spcAft>
              <a:buNone/>
            </a:pPr>
            <a:r>
              <a:rPr lang="en"/>
              <a:t>Ce cas n'est pas vieux : révélé en 2020, il concerne l’homme le plus riche du monde à l’époque. D’après un rapport forensique du cabinet FTI Consulting, 6 Go de données sont parties en quelques heures après qu’il a cliqué une simple vidéo reçue sur WhatsApp. Ce genre d’attaque devient de plus en plus courant via des apps grand public.</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g351e09318a8_0_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8" name="Google Shape;68;g351e09318a8_0_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Jeff Bezos avait développé des relations diplomatiques avec Mohammed ben Salmane. En 2018, il reçoit une vidéo amicale de ce dernier. Quelques heures plus tard, son téléphone commence à émettre un trafic de données anormal. Peu de temps après, ses messages privés, ses photos et sa liaison extra-conjugale sont dévoilés dans les médias. L’affaire a fait scandale, surtout avec le contexte du meurtre du journaliste Jamal Khashoggi.</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351e09318a8_0_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351e09318a8_0_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Le spyware utilisé n’a jamais été nommé officiellement, mais des experts évoquent Pegasus ou un outil similaire. Ces logiciels peuvent accéder à toutes les fonctions du téléphone sans que la victime ne s’en aperçoive. Une fois installé, ils extraient des contenus, activent la caméra, le micro, etc. Les cas comme celui-ci montrent que même les figures publiques les plus protégées sont vulnérables sans bonnes pratiques de base.</a:t>
            </a:r>
            <a:endParaRPr>
              <a:solidFill>
                <a:schemeClr val="dk1"/>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351e09318a8_0_1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351e09318a8_0_1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351e09318a8_0_1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351e09318a8_0_1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i="1" lang="en">
                <a:solidFill>
                  <a:schemeClr val="dk1"/>
                </a:solidFill>
              </a:rPr>
              <a:t>Pegasus</a:t>
            </a:r>
            <a:r>
              <a:rPr lang="en">
                <a:solidFill>
                  <a:schemeClr val="dk1"/>
                </a:solidFill>
              </a:rPr>
              <a:t>, un logiciel développé par NSO Group, est souvent mentionné.</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351e09318a8_0_1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351e09318a8_0_1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Le </a:t>
            </a:r>
            <a:r>
              <a:rPr i="1" lang="en">
                <a:solidFill>
                  <a:schemeClr val="dk1"/>
                </a:solidFill>
              </a:rPr>
              <a:t>Washington Post</a:t>
            </a:r>
            <a:r>
              <a:rPr lang="en">
                <a:solidFill>
                  <a:schemeClr val="dk1"/>
                </a:solidFill>
              </a:rPr>
              <a:t>, propriété de Bezos, a publié plusieurs enquêtes sur le meurtre de Khashoggi, journaliste critique du régime saoudien.</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351e09318a8_0_19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351e09318a8_0_1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i="1" lang="en">
                <a:solidFill>
                  <a:schemeClr val="dk1"/>
                </a:solidFill>
              </a:rPr>
              <a:t>Emmanuel Macron</a:t>
            </a:r>
            <a:r>
              <a:rPr lang="en">
                <a:solidFill>
                  <a:schemeClr val="dk1"/>
                </a:solidFill>
              </a:rPr>
              <a:t> fait partie des cibles potentielles révélées dans l’affaire Pegasus. D’autres personnalités comme des journalistes, des militants et des chefs d’État ont aussi été ciblés.</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hyperlink" Target="https://www.youtube.com/results?search_query=bezos+phone+hack+spyware"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3" name="Shape 53"/>
        <p:cNvGrpSpPr/>
        <p:nvPr/>
      </p:nvGrpSpPr>
      <p:grpSpPr>
        <a:xfrm>
          <a:off x="0" y="0"/>
          <a:ext cx="0" cy="0"/>
          <a:chOff x="0" y="0"/>
          <a:chExt cx="0" cy="0"/>
        </a:xfrm>
      </p:grpSpPr>
      <p:sp>
        <p:nvSpPr>
          <p:cNvPr id="54" name="Google Shape;54;p13"/>
          <p:cNvSpPr/>
          <p:nvPr/>
        </p:nvSpPr>
        <p:spPr>
          <a:xfrm>
            <a:off x="654775" y="1123575"/>
            <a:ext cx="7708800" cy="639600"/>
          </a:xfrm>
          <a:prstGeom prst="rect">
            <a:avLst/>
          </a:prstGeom>
          <a:noFill/>
          <a:ln>
            <a:noFill/>
          </a:ln>
        </p:spPr>
        <p:txBody>
          <a:bodyPr anchorCtr="0" anchor="ctr" bIns="0" lIns="0" spcFirstLastPara="1" rIns="0" wrap="square" tIns="0">
            <a:noAutofit/>
          </a:bodyPr>
          <a:lstStyle/>
          <a:p>
            <a:pPr indent="0" lvl="0" marL="0" rtl="0" algn="l">
              <a:lnSpc>
                <a:spcPct val="115000"/>
              </a:lnSpc>
              <a:spcBef>
                <a:spcPts val="1200"/>
              </a:spcBef>
              <a:spcAft>
                <a:spcPts val="1200"/>
              </a:spcAft>
              <a:buNone/>
            </a:pPr>
            <a:r>
              <a:rPr b="1" lang="en" sz="1700">
                <a:solidFill>
                  <a:schemeClr val="dk1"/>
                </a:solidFill>
                <a:latin typeface="Plus Jakarta Sans"/>
                <a:ea typeface="Plus Jakarta Sans"/>
                <a:cs typeface="Plus Jakarta Sans"/>
                <a:sym typeface="Plus Jakarta Sans"/>
              </a:rPr>
              <a:t>Le SMS piégé de Jeff Bezos — Quand un simple clic fait vaciller un empire</a:t>
            </a:r>
            <a:endParaRPr b="1" sz="1700">
              <a:solidFill>
                <a:schemeClr val="dk1"/>
              </a:solidFill>
              <a:latin typeface="Plus Jakarta Sans"/>
              <a:ea typeface="Plus Jakarta Sans"/>
              <a:cs typeface="Plus Jakarta Sans"/>
              <a:sym typeface="Plus Jakarta Sans"/>
            </a:endParaRPr>
          </a:p>
        </p:txBody>
      </p:sp>
      <p:sp>
        <p:nvSpPr>
          <p:cNvPr id="55" name="Google Shape;55;p13"/>
          <p:cNvSpPr/>
          <p:nvPr/>
        </p:nvSpPr>
        <p:spPr>
          <a:xfrm>
            <a:off x="654775" y="2059700"/>
            <a:ext cx="7708800" cy="2088300"/>
          </a:xfrm>
          <a:prstGeom prst="rect">
            <a:avLst/>
          </a:prstGeom>
          <a:noFill/>
          <a:ln>
            <a:noFill/>
          </a:ln>
        </p:spPr>
        <p:txBody>
          <a:bodyPr anchorCtr="0" anchor="t" bIns="0" lIns="0" spcFirstLastPara="1" rIns="0" wrap="square" tIns="0">
            <a:noAutofit/>
          </a:bodyPr>
          <a:lstStyle/>
          <a:p>
            <a:pPr indent="0" lvl="0" marL="0" rtl="0" algn="l">
              <a:lnSpc>
                <a:spcPct val="115000"/>
              </a:lnSpc>
              <a:spcBef>
                <a:spcPts val="1200"/>
              </a:spcBef>
              <a:spcAft>
                <a:spcPts val="1200"/>
              </a:spcAft>
              <a:buNone/>
            </a:pPr>
            <a:r>
              <a:rPr lang="en" sz="1700">
                <a:solidFill>
                  <a:schemeClr val="dk1"/>
                </a:solidFill>
                <a:latin typeface="Plus Jakarta Sans"/>
                <a:ea typeface="Plus Jakarta Sans"/>
                <a:cs typeface="Plus Jakarta Sans"/>
                <a:sym typeface="Plus Jakarta Sans"/>
              </a:rPr>
              <a:t>Cette présentation raconte l'incroyable histoire du piratage du téléphone de Jeff Bezos par un fichier vidéo piégé, prétendument envoyé par le prince héritier d’Arabie Saoudite. Un cas emblématique pour illustrer la puissance des spywares mobiles, les risques liés à la curiosité numérique et les enjeux géopolitiques cachés derrière certaines cyberattaques. Un récit captivant pour tous les publics, accessible et pédagogique.</a:t>
            </a:r>
            <a:endParaRPr sz="1700">
              <a:solidFill>
                <a:schemeClr val="dk1"/>
              </a:solidFill>
              <a:latin typeface="Plus Jakarta Sans"/>
              <a:ea typeface="Plus Jakarta Sans"/>
              <a:cs typeface="Plus Jakarta Sans"/>
              <a:sym typeface="Plus Jakarta Sans"/>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104" name="Shape 104"/>
        <p:cNvGrpSpPr/>
        <p:nvPr/>
      </p:nvGrpSpPr>
      <p:grpSpPr>
        <a:xfrm>
          <a:off x="0" y="0"/>
          <a:ext cx="0" cy="0"/>
          <a:chOff x="0" y="0"/>
          <a:chExt cx="0" cy="0"/>
        </a:xfrm>
      </p:grpSpPr>
      <p:sp>
        <p:nvSpPr>
          <p:cNvPr id="105" name="Google Shape;105;p22"/>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Démo</a:t>
            </a:r>
            <a:endParaRPr b="1" sz="2400">
              <a:solidFill>
                <a:schemeClr val="lt1"/>
              </a:solidFill>
              <a:latin typeface="Plus Jakarta Sans"/>
              <a:ea typeface="Plus Jakarta Sans"/>
              <a:cs typeface="Plus Jakarta Sans"/>
              <a:sym typeface="Plus Jakarta Sans"/>
            </a:endParaRPr>
          </a:p>
        </p:txBody>
      </p:sp>
      <p:sp>
        <p:nvSpPr>
          <p:cNvPr id="106" name="Google Shape;106;p22"/>
          <p:cNvSpPr/>
          <p:nvPr/>
        </p:nvSpPr>
        <p:spPr>
          <a:xfrm>
            <a:off x="654775"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Montrer un SMS piégé avec un lien cliquable inoffensif, pour illustrer la mécanique du piège.</a:t>
            </a:r>
            <a:endParaRPr sz="1500">
              <a:solidFill>
                <a:schemeClr val="lt1"/>
              </a:solidFill>
              <a:latin typeface="Plus Jakarta Sans"/>
              <a:ea typeface="Plus Jakarta Sans"/>
              <a:cs typeface="Plus Jakarta Sans"/>
              <a:sym typeface="Plus Jakarta Sans"/>
            </a:endParaRPr>
          </a:p>
        </p:txBody>
      </p:sp>
      <p:sp>
        <p:nvSpPr>
          <p:cNvPr id="107" name="Google Shape;107;p22"/>
          <p:cNvSpPr/>
          <p:nvPr/>
        </p:nvSpPr>
        <p:spPr>
          <a:xfrm>
            <a:off x="3419349"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Simuler un transfert de données silencieux sur téléphone après une fausse vidéo reçue.</a:t>
            </a:r>
            <a:endParaRPr sz="1500">
              <a:solidFill>
                <a:schemeClr val="lt1"/>
              </a:solidFill>
              <a:latin typeface="Plus Jakarta Sans"/>
              <a:ea typeface="Plus Jakarta Sans"/>
              <a:cs typeface="Plus Jakarta Sans"/>
              <a:sym typeface="Plus Jakarta Sans"/>
            </a:endParaRPr>
          </a:p>
        </p:txBody>
      </p:sp>
      <p:sp>
        <p:nvSpPr>
          <p:cNvPr id="108" name="Google Shape;108;p22"/>
          <p:cNvSpPr/>
          <p:nvPr/>
        </p:nvSpPr>
        <p:spPr>
          <a:xfrm>
            <a:off x="6183923"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Utiliser un Flipper Zero pour montrer à quel point nos téléphones peuvent être facilement ciblés.</a:t>
            </a:r>
            <a:endParaRPr sz="1500">
              <a:solidFill>
                <a:schemeClr val="lt1"/>
              </a:solidFill>
              <a:latin typeface="Plus Jakarta Sans"/>
              <a:ea typeface="Plus Jakarta Sans"/>
              <a:cs typeface="Plus Jakarta Sans"/>
              <a:sym typeface="Plus Jakarta Sans"/>
            </a:endParaRPr>
          </a:p>
        </p:txBody>
      </p:sp>
      <p:sp>
        <p:nvSpPr>
          <p:cNvPr id="109" name="Google Shape;109;p22"/>
          <p:cNvSpPr/>
          <p:nvPr/>
        </p:nvSpPr>
        <p:spPr>
          <a:xfrm>
            <a:off x="654775"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1</a:t>
            </a:r>
            <a:endParaRPr sz="1500">
              <a:solidFill>
                <a:schemeClr val="lt1"/>
              </a:solidFill>
              <a:latin typeface="Plus Jakarta Sans"/>
              <a:ea typeface="Plus Jakarta Sans"/>
              <a:cs typeface="Plus Jakarta Sans"/>
              <a:sym typeface="Plus Jakarta Sans"/>
            </a:endParaRPr>
          </a:p>
        </p:txBody>
      </p:sp>
      <p:sp>
        <p:nvSpPr>
          <p:cNvPr id="110" name="Google Shape;110;p22"/>
          <p:cNvSpPr/>
          <p:nvPr/>
        </p:nvSpPr>
        <p:spPr>
          <a:xfrm>
            <a:off x="3419350"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2</a:t>
            </a:r>
            <a:endParaRPr sz="1500">
              <a:solidFill>
                <a:schemeClr val="lt1"/>
              </a:solidFill>
              <a:latin typeface="Plus Jakarta Sans"/>
              <a:ea typeface="Plus Jakarta Sans"/>
              <a:cs typeface="Plus Jakarta Sans"/>
              <a:sym typeface="Plus Jakarta Sans"/>
            </a:endParaRPr>
          </a:p>
        </p:txBody>
      </p:sp>
      <p:sp>
        <p:nvSpPr>
          <p:cNvPr id="111" name="Google Shape;111;p22"/>
          <p:cNvSpPr/>
          <p:nvPr/>
        </p:nvSpPr>
        <p:spPr>
          <a:xfrm>
            <a:off x="6183924"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3</a:t>
            </a:r>
            <a:endParaRPr sz="15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15" name="Shape 115"/>
        <p:cNvGrpSpPr/>
        <p:nvPr/>
      </p:nvGrpSpPr>
      <p:grpSpPr>
        <a:xfrm>
          <a:off x="0" y="0"/>
          <a:ext cx="0" cy="0"/>
          <a:chOff x="0" y="0"/>
          <a:chExt cx="0" cy="0"/>
        </a:xfrm>
      </p:grpSpPr>
      <p:sp>
        <p:nvSpPr>
          <p:cNvPr id="116" name="Google Shape;116;p23"/>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 Ne cliquez jamais sur un fichier d’origine douteuse, même si le nom vous est familier.</a:t>
            </a:r>
            <a:endParaRPr b="1" sz="3200">
              <a:solidFill>
                <a:schemeClr val="lt1"/>
              </a:solidFill>
              <a:latin typeface="Inter"/>
              <a:ea typeface="Inter"/>
              <a:cs typeface="Inter"/>
              <a:sym typeface="Inter"/>
            </a:endParaRPr>
          </a:p>
        </p:txBody>
      </p:sp>
      <p:sp>
        <p:nvSpPr>
          <p:cNvPr id="117" name="Google Shape;117;p23"/>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1</a:t>
            </a:r>
            <a:endParaRPr b="1" sz="2400">
              <a:solidFill>
                <a:schemeClr val="lt1"/>
              </a:solidFill>
              <a:latin typeface="Inter"/>
              <a:ea typeface="Inter"/>
              <a:cs typeface="Inter"/>
              <a:sym typeface="Inte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21" name="Shape 121"/>
        <p:cNvGrpSpPr/>
        <p:nvPr/>
      </p:nvGrpSpPr>
      <p:grpSpPr>
        <a:xfrm>
          <a:off x="0" y="0"/>
          <a:ext cx="0" cy="0"/>
          <a:chOff x="0" y="0"/>
          <a:chExt cx="0" cy="0"/>
        </a:xfrm>
      </p:grpSpPr>
      <p:sp>
        <p:nvSpPr>
          <p:cNvPr id="122" name="Google Shape;122;p24"/>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 Mettez à jour régulièrement vos applications et votre système pour bloquer les failles.</a:t>
            </a:r>
            <a:endParaRPr b="1" sz="3200">
              <a:solidFill>
                <a:schemeClr val="lt1"/>
              </a:solidFill>
              <a:latin typeface="Inter"/>
              <a:ea typeface="Inter"/>
              <a:cs typeface="Inter"/>
              <a:sym typeface="Inter"/>
            </a:endParaRPr>
          </a:p>
        </p:txBody>
      </p:sp>
      <p:sp>
        <p:nvSpPr>
          <p:cNvPr id="123" name="Google Shape;123;p24"/>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2</a:t>
            </a:r>
            <a:endParaRPr b="1" sz="2400">
              <a:solidFill>
                <a:schemeClr val="lt1"/>
              </a:solidFill>
              <a:latin typeface="Inter"/>
              <a:ea typeface="Inter"/>
              <a:cs typeface="Inter"/>
              <a:sym typeface="Inte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27" name="Shape 127"/>
        <p:cNvGrpSpPr/>
        <p:nvPr/>
      </p:nvGrpSpPr>
      <p:grpSpPr>
        <a:xfrm>
          <a:off x="0" y="0"/>
          <a:ext cx="0" cy="0"/>
          <a:chOff x="0" y="0"/>
          <a:chExt cx="0" cy="0"/>
        </a:xfrm>
      </p:grpSpPr>
      <p:sp>
        <p:nvSpPr>
          <p:cNvPr id="128" name="Google Shape;128;p25"/>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 Activez les protections : chiffrement, verrouillage biométrique, notifications d'accès.</a:t>
            </a:r>
            <a:endParaRPr b="1" sz="3200">
              <a:solidFill>
                <a:schemeClr val="lt1"/>
              </a:solidFill>
              <a:latin typeface="Inter"/>
              <a:ea typeface="Inter"/>
              <a:cs typeface="Inter"/>
              <a:sym typeface="Inter"/>
            </a:endParaRPr>
          </a:p>
        </p:txBody>
      </p:sp>
      <p:sp>
        <p:nvSpPr>
          <p:cNvPr id="129" name="Google Shape;129;p25"/>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3 </a:t>
            </a:r>
            <a:endParaRPr b="1" sz="2400">
              <a:solidFill>
                <a:schemeClr val="lt1"/>
              </a:solidFill>
              <a:latin typeface="Inter"/>
              <a:ea typeface="Inter"/>
              <a:cs typeface="Inter"/>
              <a:sym typeface="Inte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133" name="Shape 133"/>
        <p:cNvGrpSpPr/>
        <p:nvPr/>
      </p:nvGrpSpPr>
      <p:grpSpPr>
        <a:xfrm>
          <a:off x="0" y="0"/>
          <a:ext cx="0" cy="0"/>
          <a:chOff x="0" y="0"/>
          <a:chExt cx="0" cy="0"/>
        </a:xfrm>
      </p:grpSpPr>
      <p:sp>
        <p:nvSpPr>
          <p:cNvPr id="134" name="Google Shape;134;p26"/>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6D9EEB"/>
                </a:solidFill>
                <a:latin typeface="Inter"/>
                <a:ea typeface="Inter"/>
                <a:cs typeface="Inter"/>
                <a:sym typeface="Inter"/>
              </a:rPr>
              <a:t>Même les plus puissants peuvent se faire avoir. La prudence, c’est pour tout le monde.</a:t>
            </a:r>
            <a:endParaRPr b="1" sz="3200">
              <a:solidFill>
                <a:srgbClr val="6D9EEB"/>
              </a:solidFill>
              <a:latin typeface="Inter"/>
              <a:ea typeface="Inter"/>
              <a:cs typeface="Inter"/>
              <a:sym typeface="Inter"/>
            </a:endParaRPr>
          </a:p>
        </p:txBody>
      </p:sp>
      <p:sp>
        <p:nvSpPr>
          <p:cNvPr id="135" name="Google Shape;135;p26"/>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rgbClr val="4486F4"/>
              </a:buClr>
              <a:buSzPts val="4450"/>
              <a:buFont typeface="Inter"/>
              <a:buNone/>
            </a:pPr>
            <a:r>
              <a:rPr b="1" lang="en" sz="2400">
                <a:solidFill>
                  <a:srgbClr val="6D9EEB"/>
                </a:solidFill>
                <a:latin typeface="Inter"/>
                <a:ea typeface="Inter"/>
                <a:cs typeface="Inter"/>
                <a:sym typeface="Inter"/>
              </a:rPr>
              <a:t>Merci.</a:t>
            </a:r>
            <a:endParaRPr b="1" sz="2400">
              <a:solidFill>
                <a:srgbClr val="6D9EEB"/>
              </a:solidFill>
              <a:latin typeface="Inter"/>
              <a:ea typeface="Inter"/>
              <a:cs typeface="Inter"/>
              <a:sym typeface="Inte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9" name="Shape 59"/>
        <p:cNvGrpSpPr/>
        <p:nvPr/>
      </p:nvGrpSpPr>
      <p:grpSpPr>
        <a:xfrm>
          <a:off x="0" y="0"/>
          <a:ext cx="0" cy="0"/>
          <a:chOff x="0" y="0"/>
          <a:chExt cx="0" cy="0"/>
        </a:xfrm>
      </p:grpSpPr>
      <p:sp>
        <p:nvSpPr>
          <p:cNvPr id="60" name="Google Shape;60;p14"/>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l">
              <a:lnSpc>
                <a:spcPct val="115000"/>
              </a:lnSpc>
              <a:spcBef>
                <a:spcPts val="1800"/>
              </a:spcBef>
              <a:spcAft>
                <a:spcPts val="0"/>
              </a:spcAft>
              <a:buNone/>
            </a:pPr>
            <a:r>
              <a:rPr b="1" lang="en" sz="1700">
                <a:solidFill>
                  <a:schemeClr val="dk1"/>
                </a:solidFill>
                <a:latin typeface="Plus Jakarta Sans"/>
                <a:ea typeface="Plus Jakarta Sans"/>
                <a:cs typeface="Plus Jakarta Sans"/>
                <a:sym typeface="Plus Jakarta Sans"/>
              </a:rPr>
              <a:t>📘 GUIDE D’UTILISATION DE LA PRÉSENTATION</a:t>
            </a:r>
            <a:endParaRPr b="1" sz="17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lang="en" sz="1100">
                <a:solidFill>
                  <a:schemeClr val="dk1"/>
                </a:solidFill>
                <a:latin typeface="Plus Jakarta Sans"/>
                <a:ea typeface="Plus Jakarta Sans"/>
                <a:cs typeface="Plus Jakarta Sans"/>
                <a:sym typeface="Plus Jakarta Sans"/>
              </a:rPr>
              <a:t>Cette présentation est conçue pour être animée en </a:t>
            </a:r>
            <a:r>
              <a:rPr b="1" lang="en" sz="1100">
                <a:solidFill>
                  <a:schemeClr val="dk1"/>
                </a:solidFill>
                <a:latin typeface="Plus Jakarta Sans"/>
                <a:ea typeface="Plus Jakarta Sans"/>
                <a:cs typeface="Plus Jakarta Sans"/>
                <a:sym typeface="Plus Jakarta Sans"/>
              </a:rPr>
              <a:t>5 à 30 minutes</a:t>
            </a:r>
            <a:r>
              <a:rPr lang="en" sz="1100">
                <a:solidFill>
                  <a:schemeClr val="dk1"/>
                </a:solidFill>
                <a:latin typeface="Plus Jakarta Sans"/>
                <a:ea typeface="Plus Jakarta Sans"/>
                <a:cs typeface="Plus Jakarta Sans"/>
                <a:sym typeface="Plus Jakarta Sans"/>
              </a:rPr>
              <a:t> selon l’interaction avec le public.</a:t>
            </a:r>
            <a:endParaRPr sz="11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lang="en" sz="1100">
                <a:solidFill>
                  <a:schemeClr val="dk1"/>
                </a:solidFill>
                <a:latin typeface="Plus Jakarta Sans"/>
                <a:ea typeface="Plus Jakarta Sans"/>
                <a:cs typeface="Plus Jakarta Sans"/>
                <a:sym typeface="Plus Jakarta Sans"/>
              </a:rPr>
              <a:t>Elle comprend :</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120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Des slides simples : une phrase ou un mot par slide, sans surcharge visuelle.</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Une séquence interactive : démo, film, interview ou Q&amp;A.</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Des notes pour le présentateur : présentes sous chaque slide pour guider le discours.</a:t>
            </a:r>
            <a:br>
              <a:rPr lang="en" sz="1100">
                <a:solidFill>
                  <a:schemeClr val="dk1"/>
                </a:solidFill>
                <a:latin typeface="Plus Jakarta Sans"/>
                <a:ea typeface="Plus Jakarta Sans"/>
                <a:cs typeface="Plus Jakarta Sans"/>
                <a:sym typeface="Plus Jakarta Sans"/>
              </a:rPr>
            </a:br>
            <a:endParaRPr sz="11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b="1" lang="en" sz="1100">
                <a:solidFill>
                  <a:schemeClr val="dk1"/>
                </a:solidFill>
                <a:latin typeface="Plus Jakarta Sans"/>
                <a:ea typeface="Plus Jakarta Sans"/>
                <a:cs typeface="Plus Jakarta Sans"/>
                <a:sym typeface="Plus Jakarta Sans"/>
              </a:rPr>
              <a:t>Conseils pour l’animation :</a:t>
            </a:r>
            <a:endParaRPr b="1"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120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Configurez votre présentation</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Soyez dynamique et concis.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Appuyez-vous sur les anecdotes et chiffres dans les notes.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Mettez l’accent sur la démo ou la séquence interactive.</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Encouragez les réactions avec des questions ouvertes.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Restez accessible, même pour les non-experts.</a:t>
            </a:r>
            <a:endParaRPr sz="1100">
              <a:solidFill>
                <a:schemeClr val="dk1"/>
              </a:solidFill>
              <a:latin typeface="Plus Jakarta Sans"/>
              <a:ea typeface="Plus Jakarta Sans"/>
              <a:cs typeface="Plus Jakarta Sans"/>
              <a:sym typeface="Plus Jakarta San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06666"/>
        </a:solidFill>
      </p:bgPr>
    </p:bg>
    <p:spTree>
      <p:nvGrpSpPr>
        <p:cNvPr id="64" name="Shape 64"/>
        <p:cNvGrpSpPr/>
        <p:nvPr/>
      </p:nvGrpSpPr>
      <p:grpSpPr>
        <a:xfrm>
          <a:off x="0" y="0"/>
          <a:ext cx="0" cy="0"/>
          <a:chOff x="0" y="0"/>
          <a:chExt cx="0" cy="0"/>
        </a:xfrm>
      </p:grpSpPr>
      <p:sp>
        <p:nvSpPr>
          <p:cNvPr id="65" name="Google Shape;65;p15"/>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F3F3F3"/>
                </a:solidFill>
                <a:latin typeface="Inter"/>
                <a:ea typeface="Inter"/>
                <a:cs typeface="Inter"/>
                <a:sym typeface="Inter"/>
              </a:rPr>
              <a:t>🎯 Même Jeff Bezos s’est fait piéger par un simple message WhatsApp</a:t>
            </a:r>
            <a:endParaRPr b="1" sz="3200">
              <a:solidFill>
                <a:srgbClr val="F3F3F3"/>
              </a:solidFill>
              <a:latin typeface="Inter"/>
              <a:ea typeface="Inter"/>
              <a:cs typeface="Inter"/>
              <a:sym typeface="Inte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FEFEF"/>
        </a:solidFill>
      </p:bgPr>
    </p:bg>
    <p:spTree>
      <p:nvGrpSpPr>
        <p:cNvPr id="69" name="Shape 69"/>
        <p:cNvGrpSpPr/>
        <p:nvPr/>
      </p:nvGrpSpPr>
      <p:grpSpPr>
        <a:xfrm>
          <a:off x="0" y="0"/>
          <a:ext cx="0" cy="0"/>
          <a:chOff x="0" y="0"/>
          <a:chExt cx="0" cy="0"/>
        </a:xfrm>
      </p:grpSpPr>
      <p:sp>
        <p:nvSpPr>
          <p:cNvPr id="70" name="Google Shape;70;p16"/>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E06666"/>
                </a:solidFill>
                <a:latin typeface="Inter"/>
                <a:ea typeface="Inter"/>
                <a:cs typeface="Inter"/>
                <a:sym typeface="Inter"/>
              </a:rPr>
              <a:t>⚠️ Un seul fichier vidéo… et son téléphone a tout révélé.</a:t>
            </a:r>
            <a:endParaRPr b="1" sz="3200">
              <a:solidFill>
                <a:srgbClr val="E06666"/>
              </a:solidFill>
              <a:latin typeface="Inter"/>
              <a:ea typeface="Inter"/>
              <a:cs typeface="Inter"/>
              <a:sym typeface="Inte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FEFEF"/>
        </a:solidFill>
      </p:bgPr>
    </p:bg>
    <p:spTree>
      <p:nvGrpSpPr>
        <p:cNvPr id="74" name="Shape 74"/>
        <p:cNvGrpSpPr/>
        <p:nvPr/>
      </p:nvGrpSpPr>
      <p:grpSpPr>
        <a:xfrm>
          <a:off x="0" y="0"/>
          <a:ext cx="0" cy="0"/>
          <a:chOff x="0" y="0"/>
          <a:chExt cx="0" cy="0"/>
        </a:xfrm>
      </p:grpSpPr>
      <p:sp>
        <p:nvSpPr>
          <p:cNvPr id="75" name="Google Shape;75;p17"/>
          <p:cNvSpPr/>
          <p:nvPr/>
        </p:nvSpPr>
        <p:spPr>
          <a:xfrm>
            <a:off x="654775" y="581925"/>
            <a:ext cx="7708800" cy="1565400"/>
          </a:xfrm>
          <a:prstGeom prst="rect">
            <a:avLst/>
          </a:prstGeom>
          <a:noFill/>
          <a:ln>
            <a:noFill/>
          </a:ln>
        </p:spPr>
        <p:txBody>
          <a:bodyPr anchorCtr="0" anchor="ctr"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b="1" lang="en" sz="3200">
                <a:solidFill>
                  <a:srgbClr val="E06666"/>
                </a:solidFill>
                <a:latin typeface="Plus Jakarta Sans"/>
                <a:ea typeface="Plus Jakarta Sans"/>
                <a:cs typeface="Plus Jakarta Sans"/>
                <a:sym typeface="Plus Jakarta Sans"/>
              </a:rPr>
              <a:t>📱 Un spyware caché dans une vidéo a aspiré des gigas de données privées.</a:t>
            </a:r>
            <a:endParaRPr b="1" sz="3200">
              <a:solidFill>
                <a:srgbClr val="E06666"/>
              </a:solidFill>
              <a:latin typeface="Plus Jakarta Sans"/>
              <a:ea typeface="Plus Jakarta Sans"/>
              <a:cs typeface="Plus Jakarta Sans"/>
              <a:sym typeface="Plus Jakarta Sans"/>
            </a:endParaRPr>
          </a:p>
        </p:txBody>
      </p:sp>
      <p:sp>
        <p:nvSpPr>
          <p:cNvPr id="76" name="Google Shape;76;p17"/>
          <p:cNvSpPr/>
          <p:nvPr/>
        </p:nvSpPr>
        <p:spPr>
          <a:xfrm>
            <a:off x="654775" y="2265150"/>
            <a:ext cx="7708800" cy="26355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800">
                <a:solidFill>
                  <a:schemeClr val="dk2"/>
                </a:solidFill>
                <a:latin typeface="Plus Jakarta Sans"/>
                <a:ea typeface="Plus Jakarta Sans"/>
                <a:cs typeface="Plus Jakarta Sans"/>
                <a:sym typeface="Plus Jakarta Sans"/>
              </a:rPr>
              <a:t>En 2018, Jeff Bezos reçoit un message amical sur WhatsApp. L’expéditeur ? Le prince héritier d’Arabie Saoudite. Mais la vidéo contient un logiciel espion : une fois ouverte, elle commence à transférer silencieusement des données vers un serveur inconnu. Messages, photos, contacts, tout est aspiré. Plus tard, des contenus très personnels de Bezos fuitent dans la presse people. Le mobile ? Peut-être politique…</a:t>
            </a:r>
            <a:endParaRPr sz="1800">
              <a:solidFill>
                <a:schemeClr val="dk2"/>
              </a:solidFill>
              <a:latin typeface="Plus Jakarta Sans"/>
              <a:ea typeface="Plus Jakarta Sans"/>
              <a:cs typeface="Plus Jakarta Sans"/>
              <a:sym typeface="Plus Jakarta Sans"/>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80" name="Shape 80"/>
        <p:cNvGrpSpPr/>
        <p:nvPr/>
      </p:nvGrpSpPr>
      <p:grpSpPr>
        <a:xfrm>
          <a:off x="0" y="0"/>
          <a:ext cx="0" cy="0"/>
          <a:chOff x="0" y="0"/>
          <a:chExt cx="0" cy="0"/>
        </a:xfrm>
      </p:grpSpPr>
      <p:sp>
        <p:nvSpPr>
          <p:cNvPr id="81" name="Google Shape;81;p18"/>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a:t>
            </a:r>
            <a:endParaRPr b="1" sz="2400">
              <a:solidFill>
                <a:schemeClr val="lt1"/>
              </a:solidFill>
              <a:latin typeface="Plus Jakarta Sans"/>
              <a:ea typeface="Plus Jakarta Sans"/>
              <a:cs typeface="Plus Jakarta Sans"/>
              <a:sym typeface="Plus Jakarta Sans"/>
            </a:endParaRPr>
          </a:p>
        </p:txBody>
      </p:sp>
      <p:sp>
        <p:nvSpPr>
          <p:cNvPr id="82" name="Google Shape;82;p18"/>
          <p:cNvSpPr txBox="1"/>
          <p:nvPr/>
        </p:nvSpPr>
        <p:spPr>
          <a:xfrm>
            <a:off x="2250075" y="2134300"/>
            <a:ext cx="4518300" cy="1046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solidFill>
                  <a:schemeClr val="lt1"/>
                </a:solidFill>
                <a:latin typeface="Plus Jakarta Sans"/>
                <a:ea typeface="Plus Jakarta Sans"/>
                <a:cs typeface="Plus Jakarta Sans"/>
                <a:sym typeface="Plus Jakarta Sans"/>
              </a:rPr>
              <a:t>Insérer une vidéo depuis cette recherche</a:t>
            </a:r>
            <a:br>
              <a:rPr lang="en">
                <a:solidFill>
                  <a:schemeClr val="lt1"/>
                </a:solidFill>
                <a:latin typeface="Plus Jakarta Sans"/>
                <a:ea typeface="Plus Jakarta Sans"/>
                <a:cs typeface="Plus Jakarta Sans"/>
                <a:sym typeface="Plus Jakarta Sans"/>
              </a:rPr>
            </a:br>
            <a:br>
              <a:rPr lang="en">
                <a:solidFill>
                  <a:schemeClr val="lt1"/>
                </a:solidFill>
                <a:latin typeface="Plus Jakarta Sans"/>
                <a:ea typeface="Plus Jakarta Sans"/>
                <a:cs typeface="Plus Jakarta Sans"/>
                <a:sym typeface="Plus Jakarta Sans"/>
              </a:rPr>
            </a:br>
            <a:r>
              <a:rPr lang="en" u="sng">
                <a:solidFill>
                  <a:schemeClr val="hlink"/>
                </a:solidFill>
                <a:latin typeface="Plus Jakarta Sans"/>
                <a:ea typeface="Plus Jakarta Sans"/>
                <a:cs typeface="Plus Jakarta Sans"/>
                <a:sym typeface="Plus Jakarta Sans"/>
                <a:hlinkClick r:id="rId3"/>
              </a:rPr>
              <a:t>https://www.youtube.com/results?search_query=bezos+phone+hack+spyware</a:t>
            </a:r>
            <a:endParaRPr>
              <a:solidFill>
                <a:schemeClr val="lt1"/>
              </a:solidFill>
              <a:latin typeface="Plus Jakarta Sans"/>
              <a:ea typeface="Plus Jakarta Sans"/>
              <a:cs typeface="Plus Jakarta Sans"/>
              <a:sym typeface="Plus Jakarta Sans"/>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86" name="Shape 86"/>
        <p:cNvGrpSpPr/>
        <p:nvPr/>
      </p:nvGrpSpPr>
      <p:grpSpPr>
        <a:xfrm>
          <a:off x="0" y="0"/>
          <a:ext cx="0" cy="0"/>
          <a:chOff x="0" y="0"/>
          <a:chExt cx="0" cy="0"/>
        </a:xfrm>
      </p:grpSpPr>
      <p:sp>
        <p:nvSpPr>
          <p:cNvPr id="87" name="Google Shape;87;p19"/>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88" name="Google Shape;88;p19"/>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Quel outil espion est soupçonné dans cette attaque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92" name="Shape 92"/>
        <p:cNvGrpSpPr/>
        <p:nvPr/>
      </p:nvGrpSpPr>
      <p:grpSpPr>
        <a:xfrm>
          <a:off x="0" y="0"/>
          <a:ext cx="0" cy="0"/>
          <a:chOff x="0" y="0"/>
          <a:chExt cx="0" cy="0"/>
        </a:xfrm>
      </p:grpSpPr>
      <p:sp>
        <p:nvSpPr>
          <p:cNvPr id="93" name="Google Shape;93;p20"/>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94" name="Google Shape;94;p20"/>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Quel lien y a-t-il entre Bezos, le Washington Post et cette affaire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98" name="Shape 98"/>
        <p:cNvGrpSpPr/>
        <p:nvPr/>
      </p:nvGrpSpPr>
      <p:grpSpPr>
        <a:xfrm>
          <a:off x="0" y="0"/>
          <a:ext cx="0" cy="0"/>
          <a:chOff x="0" y="0"/>
          <a:chExt cx="0" cy="0"/>
        </a:xfrm>
      </p:grpSpPr>
      <p:sp>
        <p:nvSpPr>
          <p:cNvPr id="99" name="Google Shape;99;p21"/>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100" name="Google Shape;100;p21"/>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Quelle célébrité a aussi été visée par un spyware similaire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