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y="5143500" cx="9144000"/>
  <p:notesSz cx="6858000" cy="9144000"/>
  <p:embeddedFontLst>
    <p:embeddedFont>
      <p:font typeface="Plus Jakarta Sans"/>
      <p:regular r:id="rId20"/>
      <p:bold r:id="rId21"/>
      <p:italic r:id="rId22"/>
      <p:boldItalic r:id="rId23"/>
    </p:embeddedFont>
    <p:embeddedFont>
      <p:font typeface="Inter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lusJakartaSans-regular.fntdata"/><Relationship Id="rId22" Type="http://schemas.openxmlformats.org/officeDocument/2006/relationships/font" Target="fonts/PlusJakartaSans-italic.fntdata"/><Relationship Id="rId21" Type="http://schemas.openxmlformats.org/officeDocument/2006/relationships/font" Target="fonts/PlusJakartaSans-bold.fntdata"/><Relationship Id="rId24" Type="http://schemas.openxmlformats.org/officeDocument/2006/relationships/font" Target="fonts/Inter-regular.fntdata"/><Relationship Id="rId23" Type="http://schemas.openxmlformats.org/officeDocument/2006/relationships/font" Target="fonts/PlusJakartaSans-boldItalic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Inter-italic.fntdata"/><Relationship Id="rId25" Type="http://schemas.openxmlformats.org/officeDocument/2006/relationships/font" Target="fonts/Inter-bold.fntdata"/><Relationship Id="rId27" Type="http://schemas.openxmlformats.org/officeDocument/2006/relationships/font" Target="fonts/Inter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1e09318a8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1e09318a8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51e09318a8_0_20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51e09318a8_0_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Ces démos sont faciles à mettre en œuvre en atelier ou lunch &amp; learn :</a:t>
            </a: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La clé USB piégée peut afficher un message d’alerte pour simuler une intrusion.</a:t>
            </a:r>
            <a:br>
              <a:rPr lang="en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Le Flipper Zero permet d’illustrer comment les signaux peuvent être interceptés.</a:t>
            </a:r>
            <a:br>
              <a:rPr lang="en"/>
            </a:br>
            <a:endParaRPr/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"/>
              <a:t>Le faux site fournisseur (phishing) démontre comment des identifiants peuvent être volés sans violence.</a:t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51e09318a8_0_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51e09318a8_0_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Exemple : une clé USB laissée dans un parking d’entreprise a été branchée par un employé, ouvrant un accès aux hackers (cas réel d’un test Red Team).</a:t>
            </a:r>
            <a:endParaRPr/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Erreur fréquente : penser qu’un objet physique trouvé est inoffensif. Ce n’est pas le cas. Toujours rapporter ou ignorer.</a:t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51e09318a8_0_9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51e09318a8_0_9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Un mail piégé n’a pas besoin d’être spectaculaire. Un simple PDF corrompu envoyé à un fournisseur a déjà suffi à compromettre une chaîne de production.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Erreur fréquente : penser que seuls les "gros" profils sont visés. Les attaquants ciblent souvent les plus faibles maillons.</a:t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51e09318a8_0_9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51e09318a8_0_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Un mot de passe solide ne suffit plus. L’authentification à deux facteurs empêche un attaquant de se connecter même s’il a vos identifiants.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Erreur fréquente : réutiliser un même mot de passe sur plusieurs comptes ou utiliser des mots de passe faibles type "Azerty123".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1e09318a8_0_10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1e09318a8_0_10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Les entreprises de défense ne sont pas les seules à être visées. En 2023, un fabricant de composants électroniques pour avions civils a été piraté de la même façon.</a:t>
            </a:r>
            <a:endParaRPr>
              <a:solidFill>
                <a:schemeClr val="dk1"/>
              </a:solidFill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Ce n’est pas parce qu’on est une "petite" boîte qu’on est un "petit" risque.</a:t>
            </a:r>
            <a:endParaRPr>
              <a:solidFill>
                <a:schemeClr val="dk1"/>
              </a:solidFill>
            </a:endParaRPr>
          </a:p>
          <a:p>
            <a:pPr indent="0" lvl="0" marL="1397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Chiffre marquant :</a:t>
            </a:r>
            <a:r>
              <a:rPr lang="en">
                <a:solidFill>
                  <a:schemeClr val="dk1"/>
                </a:solidFill>
              </a:rPr>
              <a:t> plus de 60% des cyberattaques d’État passent par des prestataires externes ou des sous-traitants.</a:t>
            </a:r>
            <a:endParaRPr sz="1200">
              <a:solidFill>
                <a:srgbClr val="0E0E0E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1e09318a8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1e09318a8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51e09318a8_0_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51e09318a8_0_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/>
              <a:t>Ce thème est crucial car il touche à la sécurité mondiale, et montre qu’aucune organisation n’est à l’abri. En 2019, un rapport du GAO (US Government Accountability Office) confirmait que des failles critiques de cybersécurité touchaient encore les systèmes d’armes du Pentagone. Le vol du F-35 illustre à quel point une fuite numérique peut coûter des milliards — voire compromettre des décennies de développement.</a:t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351e09318a8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351e09318a8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En 2009, le Wall Street Journal révèle une affaire explosive : les réseaux de sous-traitants du programme F-35 ont été infiltrés pendant des mois, sans que Lockheed Martin ne s’en rende compte immédiatement. Parmi les entreprises touchées : BAE Systems et Northrop Grumman. Ce n’est pas un piratage isolé : la Chine a été régulièrement pointée du doigt pour avoir ciblé des entreprises du secteur de la défense américaine avec des attaques très ciblées.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1e09318a8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1e09318a8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L’attaque n’a pas eu lieu directement chez Lockheed Martin, mais via les fournisseurs, souvent moins bien protégés. Une simple clé USB infectée connectée dans un bureau technique a pu suffire à ouvrir un accès réseau. On parle ici de stratégie "low-tech" pour un gain "high value". On estime que plusieurs téraoctets de données ont été exfiltrés. C’est un exemple frappant de "cyberespionnage d’État", avec un objectif stratégique, pas financier.</a:t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51e09318a8_0_1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51e09318a8_0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1e09318a8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1e09318a8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Leur design furtif, quasi identique sur certains plans.</a:t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351e09318a8_0_18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351e09318a8_0_1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chemeClr val="dk1"/>
                </a:solidFill>
              </a:rPr>
              <a:t>Plus de 1 700 milliards de dollars.</a:t>
            </a:r>
            <a:r>
              <a:rPr lang="en">
                <a:solidFill>
                  <a:schemeClr val="dk1"/>
                </a:solidFill>
              </a:rPr>
              <a:t> C’est le programme militaire le plus cher de l’histoire.</a:t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51e09318a8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51e09318a8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dk1"/>
                </a:solidFill>
              </a:rPr>
              <a:t>L’usage d’une clé USB infectée laissée volontairement dans un lieu stratégique.</a:t>
            </a:r>
            <a:endParaRPr b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</a:rPr>
              <a:t>Expliquez que ce type d’attaque repose souvent sur une simple erreur humaine.</a:t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www.youtube.com/results?search_query=f35+vs+j20+comparison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654775" y="1123575"/>
            <a:ext cx="7708800" cy="63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Quand des plans top secrets s'envolent… sans quitter l’ordinateur</a:t>
            </a:r>
            <a:endParaRPr b="1" sz="17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654775" y="2059700"/>
            <a:ext cx="7708800" cy="2088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7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Dans cette présentation, vous découvrirez comment des cyberespions ont réussi à infiltrer les coulisses du programme F-35, l’un des avions de chasse les plus avancés au monde. Une histoire d’espionnage numérique à très grande échelle qui montre comment une faille chez un sous-traitant peut compromettre toute une stratégie militaire. On parlera aussi de bonnes pratiques simples pour éviter d’être la porte d’entrée d’une cyberattaque d’État.</a:t>
            </a:r>
            <a:endParaRPr sz="17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🧪Démo</a:t>
            </a:r>
            <a:endParaRPr b="1" sz="24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06" name="Google Shape;106;p22"/>
          <p:cNvSpPr/>
          <p:nvPr/>
        </p:nvSpPr>
        <p:spPr>
          <a:xfrm>
            <a:off x="654775" y="2433550"/>
            <a:ext cx="2401500" cy="14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Simuler une attaque avec une clé USB piégée sur un poste de test</a:t>
            </a:r>
            <a:endParaRPr sz="15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07" name="Google Shape;107;p22"/>
          <p:cNvSpPr/>
          <p:nvPr/>
        </p:nvSpPr>
        <p:spPr>
          <a:xfrm>
            <a:off x="3419349" y="2433550"/>
            <a:ext cx="2401500" cy="14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Utiliser un Flipper Zero pour intercepter des signaux sans fil de badge</a:t>
            </a:r>
            <a:endParaRPr sz="15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08" name="Google Shape;108;p22"/>
          <p:cNvSpPr/>
          <p:nvPr/>
        </p:nvSpPr>
        <p:spPr>
          <a:xfrm>
            <a:off x="6183923" y="2433550"/>
            <a:ext cx="2401500" cy="1451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Montrer un faux site d’accès fournisseur qui capte les identifiants</a:t>
            </a:r>
            <a:endParaRPr sz="15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09" name="Google Shape;109;p22"/>
          <p:cNvSpPr/>
          <p:nvPr/>
        </p:nvSpPr>
        <p:spPr>
          <a:xfrm>
            <a:off x="654775" y="1974900"/>
            <a:ext cx="2401500" cy="3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Idée 1</a:t>
            </a:r>
            <a:endParaRPr sz="15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10" name="Google Shape;110;p22"/>
          <p:cNvSpPr/>
          <p:nvPr/>
        </p:nvSpPr>
        <p:spPr>
          <a:xfrm>
            <a:off x="3419350" y="1974900"/>
            <a:ext cx="2401500" cy="3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Idée 2</a:t>
            </a:r>
            <a:endParaRPr sz="15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11" name="Google Shape;111;p22"/>
          <p:cNvSpPr/>
          <p:nvPr/>
        </p:nvSpPr>
        <p:spPr>
          <a:xfrm>
            <a:off x="6183924" y="1974900"/>
            <a:ext cx="2401500" cy="3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Idée 3</a:t>
            </a:r>
            <a:endParaRPr sz="15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/>
          <p:nvPr/>
        </p:nvSpPr>
        <p:spPr>
          <a:xfrm>
            <a:off x="654775" y="1006375"/>
            <a:ext cx="7708800" cy="31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🔐 Ne connectez jamais de clé USB inconnue à votre ordinateur.</a:t>
            </a:r>
            <a:endParaRPr b="1" sz="32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17" name="Google Shape;117;p23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Bonne pratique 1</a:t>
            </a:r>
            <a:endParaRPr b="1" sz="24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/>
          <p:nvPr/>
        </p:nvSpPr>
        <p:spPr>
          <a:xfrm>
            <a:off x="654775" y="1006375"/>
            <a:ext cx="7708800" cy="31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📧 Signalez tout email inhabituel ou inattendu, surtout si vous êtes sous-traitant.</a:t>
            </a:r>
            <a:endParaRPr b="1" sz="32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3" name="Google Shape;123;p24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Bonne pratique 2</a:t>
            </a:r>
            <a:endParaRPr b="1" sz="24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6D9EEB"/>
        </a:solidFill>
      </p:bgPr>
    </p:bg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/>
          <p:nvPr/>
        </p:nvSpPr>
        <p:spPr>
          <a:xfrm>
            <a:off x="654775" y="1006375"/>
            <a:ext cx="7708800" cy="31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🧩 Sécurisez vos accès : mot de passe fort + double authentification, toujours !</a:t>
            </a:r>
            <a:endParaRPr b="1" sz="32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29" name="Google Shape;129;p25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Inter"/>
                <a:ea typeface="Inter"/>
                <a:cs typeface="Inter"/>
                <a:sym typeface="Inter"/>
              </a:rPr>
              <a:t>Bonne pratique 3 </a:t>
            </a:r>
            <a:endParaRPr b="1" sz="2400">
              <a:solidFill>
                <a:schemeClr val="lt1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/>
          <p:nvPr/>
        </p:nvSpPr>
        <p:spPr>
          <a:xfrm>
            <a:off x="654775" y="1006375"/>
            <a:ext cx="7708800" cy="313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6D9EEB"/>
                </a:solidFill>
                <a:latin typeface="Inter"/>
                <a:ea typeface="Inter"/>
                <a:cs typeface="Inter"/>
                <a:sym typeface="Inter"/>
              </a:rPr>
              <a:t>Protéger un secret, c’est aussi protéger notre avenir collectif.</a:t>
            </a:r>
            <a:endParaRPr b="1" sz="3200">
              <a:solidFill>
                <a:srgbClr val="6D9EEB"/>
              </a:solidFill>
              <a:latin typeface="Inter"/>
              <a:ea typeface="Inter"/>
              <a:cs typeface="Inter"/>
              <a:sym typeface="Inter"/>
            </a:endParaRPr>
          </a:p>
        </p:txBody>
      </p:sp>
      <p:sp>
        <p:nvSpPr>
          <p:cNvPr id="135" name="Google Shape;135;p26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rgbClr val="4486F4"/>
              </a:buClr>
              <a:buSzPts val="4450"/>
              <a:buFont typeface="Inter"/>
              <a:buNone/>
            </a:pPr>
            <a:r>
              <a:rPr b="1" lang="en" sz="2400">
                <a:solidFill>
                  <a:srgbClr val="6D9EEB"/>
                </a:solidFill>
                <a:latin typeface="Inter"/>
                <a:ea typeface="Inter"/>
                <a:cs typeface="Inter"/>
                <a:sym typeface="Inter"/>
              </a:rPr>
              <a:t>Merci.</a:t>
            </a:r>
            <a:endParaRPr b="1" sz="2400">
              <a:solidFill>
                <a:srgbClr val="6D9EEB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/>
          <p:nvPr/>
        </p:nvSpPr>
        <p:spPr>
          <a:xfrm>
            <a:off x="654775" y="463350"/>
            <a:ext cx="7708800" cy="421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📘 GUIDE D’UTILISATION DE LA PRÉSENTATION</a:t>
            </a:r>
            <a:endParaRPr b="1" sz="17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Cette présentation est conçue pour être animée en </a:t>
            </a:r>
            <a:r>
              <a:rPr b="1"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5 à 30 minutes</a:t>
            </a: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 selon l’interaction avec le public.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Elle comprend :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✅ Des slides simples : une phrase ou un mot par slide, sans surcharge visuelle.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🎬 Une séquence interactive : démo, film, interview ou Q&amp;A.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🗣️ Des notes pour le présentateur : présentes sous chaque slide pour guider le discours.</a:t>
            </a:r>
            <a:b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</a:b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Conseils pour l’animation :</a:t>
            </a:r>
            <a:endParaRPr b="1"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Configurez votre présentation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Soyez dynamique et concis.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Appuyez-vous sur les anecdotes et chiffres dans les notes.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Mettez l’accent sur la démo ou la séquence interactive.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Encouragez les réactions avec des questions ouvertes.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Plus Jakarta Sans"/>
              <a:buChar char="●"/>
            </a:pPr>
            <a:r>
              <a:rPr lang="en" sz="1100">
                <a:solidFill>
                  <a:schemeClr val="dk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Restez accessible, même pour les non-experts.</a:t>
            </a:r>
            <a:endParaRPr sz="1100">
              <a:solidFill>
                <a:schemeClr val="dk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06666"/>
        </a:solidFill>
      </p:bgPr>
    </p:bg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/>
          <p:nvPr/>
        </p:nvSpPr>
        <p:spPr>
          <a:xfrm>
            <a:off x="654775" y="463350"/>
            <a:ext cx="7708800" cy="421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F3F3F3"/>
                </a:solidFill>
                <a:latin typeface="Inter"/>
                <a:ea typeface="Inter"/>
                <a:cs typeface="Inter"/>
                <a:sym typeface="Inter"/>
              </a:rPr>
              <a:t>🛩️ Et si voler un avion, c’était juste une histoire de copier-coller ?</a:t>
            </a:r>
            <a:endParaRPr b="1" sz="3200">
              <a:solidFill>
                <a:srgbClr val="F3F3F3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6"/>
          <p:cNvSpPr/>
          <p:nvPr/>
        </p:nvSpPr>
        <p:spPr>
          <a:xfrm>
            <a:off x="654775" y="463350"/>
            <a:ext cx="7708800" cy="4216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E06666"/>
                </a:solidFill>
                <a:latin typeface="Inter"/>
                <a:ea typeface="Inter"/>
                <a:cs typeface="Inter"/>
                <a:sym typeface="Inter"/>
              </a:rPr>
              <a:t>🕵️ Des téraoctets de secrets militaires envolés depuis des bureaux ordinaires.</a:t>
            </a:r>
            <a:endParaRPr b="1" sz="3200">
              <a:solidFill>
                <a:srgbClr val="E06666"/>
              </a:solidFill>
              <a:latin typeface="Inter"/>
              <a:ea typeface="Inter"/>
              <a:cs typeface="Inter"/>
              <a:sym typeface="Inter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EFEFEF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/>
          <p:nvPr/>
        </p:nvSpPr>
        <p:spPr>
          <a:xfrm>
            <a:off x="654775" y="581925"/>
            <a:ext cx="7708800" cy="156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E06666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🧠 L’arme invisible des espions : la clé USB et un bon timing</a:t>
            </a:r>
            <a:endParaRPr b="1" sz="3200">
              <a:solidFill>
                <a:srgbClr val="E06666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76" name="Google Shape;76;p17"/>
          <p:cNvSpPr/>
          <p:nvPr/>
        </p:nvSpPr>
        <p:spPr>
          <a:xfrm>
            <a:off x="654775" y="2265150"/>
            <a:ext cx="7708800" cy="2635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>
                <a:solidFill>
                  <a:schemeClr val="dk2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Entre 2007 et 2010, des cyberespions ont infiltré les réseaux de plusieurs sous-traitants du programme F-35. En quelques clics, ils ont pu copier des schémas, logiciels et plans top secrets. Ce vol numérique aurait influencé la conception d’avions étrangers comme le J-20 chinois. Le tout, sans jamais franchir physiquement une seule porte sécurisée.</a:t>
            </a:r>
            <a:endParaRPr sz="1800">
              <a:solidFill>
                <a:schemeClr val="dk2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8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🎥 </a:t>
            </a:r>
            <a:endParaRPr b="1" sz="24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82" name="Google Shape;82;p18"/>
          <p:cNvSpPr txBox="1"/>
          <p:nvPr/>
        </p:nvSpPr>
        <p:spPr>
          <a:xfrm>
            <a:off x="2250075" y="2134300"/>
            <a:ext cx="4518300" cy="10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Insérer une vidéo depuis cette recherche</a:t>
            </a:r>
            <a:br>
              <a:rPr lang="en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</a:br>
            <a:br>
              <a:rPr lang="en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</a:br>
            <a:r>
              <a:rPr lang="en" u="sng">
                <a:solidFill>
                  <a:schemeClr val="hlink"/>
                </a:solidFill>
                <a:latin typeface="Plus Jakarta Sans"/>
                <a:ea typeface="Plus Jakarta Sans"/>
                <a:cs typeface="Plus Jakarta Sans"/>
                <a:sym typeface="Plus Jakarta Sans"/>
                <a:hlinkClick r:id="rId3"/>
              </a:rPr>
              <a:t>https://www.youtube.com/results?search_query=f35+vs+j20+comparison</a:t>
            </a:r>
            <a:endParaRPr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9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🧠 Le saviez-vous ?</a:t>
            </a:r>
            <a:endParaRPr b="1" sz="24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88" name="Google Shape;88;p19"/>
          <p:cNvSpPr/>
          <p:nvPr/>
        </p:nvSpPr>
        <p:spPr>
          <a:xfrm>
            <a:off x="654775" y="1667625"/>
            <a:ext cx="7708800" cy="22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Quel est le point commun entre le F-35 et le J-20 ?</a:t>
            </a:r>
            <a:endParaRPr sz="31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0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🧠 Le saviez-vous ?</a:t>
            </a:r>
            <a:endParaRPr b="1" sz="24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94" name="Google Shape;94;p20"/>
          <p:cNvSpPr/>
          <p:nvPr/>
        </p:nvSpPr>
        <p:spPr>
          <a:xfrm>
            <a:off x="654775" y="1667625"/>
            <a:ext cx="7708800" cy="22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Quel est le coût estimé du programme F-35 en milliards de dollars ?</a:t>
            </a:r>
            <a:endParaRPr sz="31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434343"/>
        </a:soli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1"/>
          <p:cNvSpPr/>
          <p:nvPr/>
        </p:nvSpPr>
        <p:spPr>
          <a:xfrm>
            <a:off x="654775" y="381000"/>
            <a:ext cx="7708800" cy="532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4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🧠 Le saviez-vous ?</a:t>
            </a:r>
            <a:endParaRPr b="1" sz="24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  <p:sp>
        <p:nvSpPr>
          <p:cNvPr id="100" name="Google Shape;100;p21"/>
          <p:cNvSpPr/>
          <p:nvPr/>
        </p:nvSpPr>
        <p:spPr>
          <a:xfrm>
            <a:off x="654775" y="1667625"/>
            <a:ext cx="7708800" cy="223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ctr">
              <a:lnSpc>
                <a:spcPct val="12471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>
                <a:solidFill>
                  <a:schemeClr val="lt1"/>
                </a:solidFill>
                <a:latin typeface="Plus Jakarta Sans"/>
                <a:ea typeface="Plus Jakarta Sans"/>
                <a:cs typeface="Plus Jakarta Sans"/>
                <a:sym typeface="Plus Jakarta Sans"/>
              </a:rPr>
              <a:t>Quelle méthode d’attaque ultra-simple est soupçonnée dans cette affaire ?</a:t>
            </a:r>
            <a:endParaRPr sz="3100">
              <a:solidFill>
                <a:schemeClr val="lt1"/>
              </a:solidFill>
              <a:latin typeface="Plus Jakarta Sans"/>
              <a:ea typeface="Plus Jakarta Sans"/>
              <a:cs typeface="Plus Jakarta Sans"/>
              <a:sym typeface="Plus Jakarta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