
<file path=[Content_Types].xml><?xml version="1.0" encoding="utf-8"?>
<Types xmlns="http://schemas.openxmlformats.org/package/2006/content-types">
  <Default ContentType="application/x-fontdata" Extension="fntdata"/>
  <Default ContentType="application/xml" Extension="xml"/>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8.xml"/>
  <Override ContentType="application/vnd.openxmlformats-officedocument.presentationml.notesSlide+xml" PartName="/ppt/notesSlides/notesSlide14.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2.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8.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59"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Lst>
  <p:sldSz cy="5143500" cx="9144000"/>
  <p:notesSz cx="6858000" cy="9144000"/>
  <p:embeddedFontLst>
    <p:embeddedFont>
      <p:font typeface="Plus Jakarta Sans"/>
      <p:regular r:id="rId20"/>
      <p:bold r:id="rId21"/>
      <p:italic r:id="rId22"/>
      <p:boldItalic r:id="rId23"/>
    </p:embeddedFont>
    <p:embeddedFont>
      <p:font typeface="Inter"/>
      <p:regular r:id="rId24"/>
      <p:bold r:id="rId25"/>
      <p:italic r:id="rId26"/>
      <p:boldItalic r:id="rId27"/>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747775"/>
          </p15:clr>
        </p15:guide>
        <p15:guide id="2" pos="2880">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font" Target="fonts/PlusJakartaSans-regular.fntdata"/><Relationship Id="rId22" Type="http://schemas.openxmlformats.org/officeDocument/2006/relationships/font" Target="fonts/PlusJakartaSans-italic.fntdata"/><Relationship Id="rId21" Type="http://schemas.openxmlformats.org/officeDocument/2006/relationships/font" Target="fonts/PlusJakartaSans-bold.fntdata"/><Relationship Id="rId24" Type="http://schemas.openxmlformats.org/officeDocument/2006/relationships/font" Target="fonts/Inter-regular.fntdata"/><Relationship Id="rId23" Type="http://schemas.openxmlformats.org/officeDocument/2006/relationships/font" Target="fonts/PlusJakartaSans-boldItalic.fntdata"/><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26" Type="http://schemas.openxmlformats.org/officeDocument/2006/relationships/font" Target="fonts/Inter-italic.fntdata"/><Relationship Id="rId25" Type="http://schemas.openxmlformats.org/officeDocument/2006/relationships/font" Target="fonts/Inter-bold.fntdata"/><Relationship Id="rId27" Type="http://schemas.openxmlformats.org/officeDocument/2006/relationships/font" Target="fonts/Inter-boldItalic.fntdata"/><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 Id="rId11" Type="http://schemas.openxmlformats.org/officeDocument/2006/relationships/slide" Target="slides/slide6.xml"/><Relationship Id="rId10" Type="http://schemas.openxmlformats.org/officeDocument/2006/relationships/slide" Target="slides/slide5.xml"/><Relationship Id="rId13" Type="http://schemas.openxmlformats.org/officeDocument/2006/relationships/slide" Target="slides/slide8.xml"/><Relationship Id="rId12" Type="http://schemas.openxmlformats.org/officeDocument/2006/relationships/slide" Target="slides/slide7.xml"/><Relationship Id="rId15" Type="http://schemas.openxmlformats.org/officeDocument/2006/relationships/slide" Target="slides/slide10.xml"/><Relationship Id="rId14" Type="http://schemas.openxmlformats.org/officeDocument/2006/relationships/slide" Target="slides/slide9.xml"/><Relationship Id="rId17" Type="http://schemas.openxmlformats.org/officeDocument/2006/relationships/slide" Target="slides/slide12.xml"/><Relationship Id="rId16" Type="http://schemas.openxmlformats.org/officeDocument/2006/relationships/slide" Target="slides/slide11.xml"/><Relationship Id="rId19" Type="http://schemas.openxmlformats.org/officeDocument/2006/relationships/slide" Target="slides/slide14.xml"/><Relationship Id="rId18"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0" name="Shape 50"/>
        <p:cNvGrpSpPr/>
        <p:nvPr/>
      </p:nvGrpSpPr>
      <p:grpSpPr>
        <a:xfrm>
          <a:off x="0" y="0"/>
          <a:ext cx="0" cy="0"/>
          <a:chOff x="0" y="0"/>
          <a:chExt cx="0" cy="0"/>
        </a:xfrm>
      </p:grpSpPr>
      <p:sp>
        <p:nvSpPr>
          <p:cNvPr id="51" name="Google Shape;51;g351e09318a8_0_14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52" name="Google Shape;52;g351e09318a8_0_14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1" name="Shape 101"/>
        <p:cNvGrpSpPr/>
        <p:nvPr/>
      </p:nvGrpSpPr>
      <p:grpSpPr>
        <a:xfrm>
          <a:off x="0" y="0"/>
          <a:ext cx="0" cy="0"/>
          <a:chOff x="0" y="0"/>
          <a:chExt cx="0" cy="0"/>
        </a:xfrm>
      </p:grpSpPr>
      <p:sp>
        <p:nvSpPr>
          <p:cNvPr id="102" name="Google Shape;102;g351e09318a8_0_20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03" name="Google Shape;103;g351e09318a8_0_20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lnSpc>
                <a:spcPct val="115000"/>
              </a:lnSpc>
              <a:spcBef>
                <a:spcPts val="1200"/>
              </a:spcBef>
              <a:spcAft>
                <a:spcPts val="0"/>
              </a:spcAft>
              <a:buClr>
                <a:schemeClr val="dk1"/>
              </a:buClr>
              <a:buSzPts val="1100"/>
              <a:buFont typeface="Arial"/>
              <a:buNone/>
            </a:pPr>
            <a:r>
              <a:rPr lang="en">
                <a:solidFill>
                  <a:schemeClr val="dk1"/>
                </a:solidFill>
              </a:rPr>
              <a:t>Ces démonstrations sont simples mais efficaces :</a:t>
            </a:r>
            <a:endParaRPr>
              <a:solidFill>
                <a:schemeClr val="dk1"/>
              </a:solidFill>
            </a:endParaRPr>
          </a:p>
          <a:p>
            <a:pPr indent="-298450" lvl="0" marL="457200" rtl="0" algn="l">
              <a:lnSpc>
                <a:spcPct val="115000"/>
              </a:lnSpc>
              <a:spcBef>
                <a:spcPts val="1200"/>
              </a:spcBef>
              <a:spcAft>
                <a:spcPts val="0"/>
              </a:spcAft>
              <a:buClr>
                <a:schemeClr val="dk1"/>
              </a:buClr>
              <a:buSzPts val="1100"/>
              <a:buAutoNum type="arabicPeriod"/>
            </a:pPr>
            <a:r>
              <a:rPr b="1" lang="en">
                <a:solidFill>
                  <a:schemeClr val="dk1"/>
                </a:solidFill>
              </a:rPr>
              <a:t>Shodan.io</a:t>
            </a:r>
            <a:r>
              <a:rPr lang="en">
                <a:solidFill>
                  <a:schemeClr val="dk1"/>
                </a:solidFill>
              </a:rPr>
              <a:t> permet de chercher des caméras connectées sans mot de passe. Attention à ne montrer que ce qui est légalement accessible.</a:t>
            </a:r>
            <a:br>
              <a:rPr lang="en">
                <a:solidFill>
                  <a:schemeClr val="dk1"/>
                </a:solidFill>
              </a:rPr>
            </a:br>
            <a:endParaRPr>
              <a:solidFill>
                <a:schemeClr val="dk1"/>
              </a:solidFill>
            </a:endParaRPr>
          </a:p>
          <a:p>
            <a:pPr indent="-298450" lvl="0" marL="457200" rtl="0" algn="l">
              <a:lnSpc>
                <a:spcPct val="115000"/>
              </a:lnSpc>
              <a:spcBef>
                <a:spcPts val="0"/>
              </a:spcBef>
              <a:spcAft>
                <a:spcPts val="0"/>
              </a:spcAft>
              <a:buClr>
                <a:schemeClr val="dk1"/>
              </a:buClr>
              <a:buSzPts val="1100"/>
              <a:buAutoNum type="arabicPeriod"/>
            </a:pPr>
            <a:r>
              <a:rPr b="1" lang="en">
                <a:solidFill>
                  <a:schemeClr val="dk1"/>
                </a:solidFill>
              </a:rPr>
              <a:t>Une interface simulée</a:t>
            </a:r>
            <a:r>
              <a:rPr lang="en">
                <a:solidFill>
                  <a:schemeClr val="dk1"/>
                </a:solidFill>
              </a:rPr>
              <a:t> d’accès caméra peut être réalisée avec un simple HTML pour montrer à quoi ressemble un tableau de bord ouvert.</a:t>
            </a:r>
            <a:br>
              <a:rPr lang="en">
                <a:solidFill>
                  <a:schemeClr val="dk1"/>
                </a:solidFill>
              </a:rPr>
            </a:br>
            <a:endParaRPr>
              <a:solidFill>
                <a:schemeClr val="dk1"/>
              </a:solidFill>
            </a:endParaRPr>
          </a:p>
          <a:p>
            <a:pPr indent="-298450" lvl="0" marL="457200" rtl="0" algn="l">
              <a:lnSpc>
                <a:spcPct val="115000"/>
              </a:lnSpc>
              <a:spcBef>
                <a:spcPts val="0"/>
              </a:spcBef>
              <a:spcAft>
                <a:spcPts val="0"/>
              </a:spcAft>
              <a:buClr>
                <a:schemeClr val="dk1"/>
              </a:buClr>
              <a:buSzPts val="1100"/>
              <a:buAutoNum type="arabicPeriod"/>
            </a:pPr>
            <a:r>
              <a:rPr b="1" lang="en">
                <a:solidFill>
                  <a:schemeClr val="dk1"/>
                </a:solidFill>
              </a:rPr>
              <a:t>Des extraits floutés</a:t>
            </a:r>
            <a:r>
              <a:rPr lang="en">
                <a:solidFill>
                  <a:schemeClr val="dk1"/>
                </a:solidFill>
              </a:rPr>
              <a:t> permettent de visualiser des lieux sensibles (salle d’op, cellule, salle de sport), avec l’effet “frisson” recherché.</a:t>
            </a:r>
            <a:endParaRPr>
              <a:solidFill>
                <a:schemeClr val="dk1"/>
              </a:solidFill>
            </a:endParaRPr>
          </a:p>
          <a:p>
            <a:pPr indent="0" lvl="0" marL="0" rtl="0" algn="l">
              <a:spcBef>
                <a:spcPts val="1200"/>
              </a:spcBef>
              <a:spcAft>
                <a:spcPts val="0"/>
              </a:spcAft>
              <a:buNone/>
            </a:pPr>
            <a:r>
              <a:t/>
            </a: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2" name="Shape 112"/>
        <p:cNvGrpSpPr/>
        <p:nvPr/>
      </p:nvGrpSpPr>
      <p:grpSpPr>
        <a:xfrm>
          <a:off x="0" y="0"/>
          <a:ext cx="0" cy="0"/>
          <a:chOff x="0" y="0"/>
          <a:chExt cx="0" cy="0"/>
        </a:xfrm>
      </p:grpSpPr>
      <p:sp>
        <p:nvSpPr>
          <p:cNvPr id="113" name="Google Shape;113;g351e09318a8_0_8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14" name="Google Shape;114;g351e09318a8_0_8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139700" rtl="0" algn="l">
              <a:lnSpc>
                <a:spcPct val="115000"/>
              </a:lnSpc>
              <a:spcBef>
                <a:spcPts val="0"/>
              </a:spcBef>
              <a:spcAft>
                <a:spcPts val="0"/>
              </a:spcAft>
              <a:buNone/>
            </a:pPr>
            <a:r>
              <a:rPr lang="en">
                <a:solidFill>
                  <a:schemeClr val="dk1"/>
                </a:solidFill>
              </a:rPr>
              <a:t>De nombreuses failles viennent du fait qu’on laisse les mots de passe par défaut (ex : admin/admin). Un exemple : plus de </a:t>
            </a:r>
            <a:r>
              <a:rPr b="1" lang="en">
                <a:solidFill>
                  <a:schemeClr val="dk1"/>
                </a:solidFill>
              </a:rPr>
              <a:t>15% des caméras IP installées dans le monde</a:t>
            </a:r>
            <a:r>
              <a:rPr lang="en">
                <a:solidFill>
                  <a:schemeClr val="dk1"/>
                </a:solidFill>
              </a:rPr>
              <a:t> seraient encore configurées avec des mots de passe par défaut. Erreur fréquente : penser que “personne ne s'intéressera à ma caméra”.</a:t>
            </a: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8" name="Shape 118"/>
        <p:cNvGrpSpPr/>
        <p:nvPr/>
      </p:nvGrpSpPr>
      <p:grpSpPr>
        <a:xfrm>
          <a:off x="0" y="0"/>
          <a:ext cx="0" cy="0"/>
          <a:chOff x="0" y="0"/>
          <a:chExt cx="0" cy="0"/>
        </a:xfrm>
      </p:grpSpPr>
      <p:sp>
        <p:nvSpPr>
          <p:cNvPr id="119" name="Google Shape;119;g351e09318a8_0_9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20" name="Google Shape;120;g351e09318a8_0_9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solidFill>
                  <a:schemeClr val="dk1"/>
                </a:solidFill>
              </a:rPr>
              <a:t>Isolez vos objets connectés : un NAS ou une caméra ne devrait pas pouvoir parler à tout votre réseau. C’est ce qu’on appelle le </a:t>
            </a:r>
            <a:r>
              <a:rPr b="1" lang="en">
                <a:solidFill>
                  <a:schemeClr val="dk1"/>
                </a:solidFill>
              </a:rPr>
              <a:t>réseau invité</a:t>
            </a:r>
            <a:r>
              <a:rPr lang="en">
                <a:solidFill>
                  <a:schemeClr val="dk1"/>
                </a:solidFill>
              </a:rPr>
              <a:t> ou le </a:t>
            </a:r>
            <a:r>
              <a:rPr b="1" lang="en">
                <a:solidFill>
                  <a:schemeClr val="dk1"/>
                </a:solidFill>
              </a:rPr>
              <a:t>vLAN</a:t>
            </a:r>
            <a:r>
              <a:rPr lang="en">
                <a:solidFill>
                  <a:schemeClr val="dk1"/>
                </a:solidFill>
              </a:rPr>
              <a:t>. C’est simple à faire, même sur une box domestique. Erreur fréquente : tout brancher sur le même Wi-Fi pour la simplicité, mais cela permet à un pirate de rebondir facilement.</a:t>
            </a: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4" name="Shape 124"/>
        <p:cNvGrpSpPr/>
        <p:nvPr/>
      </p:nvGrpSpPr>
      <p:grpSpPr>
        <a:xfrm>
          <a:off x="0" y="0"/>
          <a:ext cx="0" cy="0"/>
          <a:chOff x="0" y="0"/>
          <a:chExt cx="0" cy="0"/>
        </a:xfrm>
      </p:grpSpPr>
      <p:sp>
        <p:nvSpPr>
          <p:cNvPr id="125" name="Google Shape;125;g351e09318a8_0_9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26" name="Google Shape;126;g351e09318a8_0_9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solidFill>
                  <a:schemeClr val="dk1"/>
                </a:solidFill>
              </a:rPr>
              <a:t>Un redémarrage et une mise à jour peuvent corriger des failles critiques. Pourtant, </a:t>
            </a:r>
            <a:r>
              <a:rPr b="1" lang="en">
                <a:solidFill>
                  <a:schemeClr val="dk1"/>
                </a:solidFill>
              </a:rPr>
              <a:t>une caméra sur deux</a:t>
            </a:r>
            <a:r>
              <a:rPr lang="en">
                <a:solidFill>
                  <a:schemeClr val="dk1"/>
                </a:solidFill>
              </a:rPr>
              <a:t> n’est jamais mise à jour après installation. Conseil : activez les mises à jour automatiques et planifiez des redémarrages réguliers, surtout dans les milieux sensibles</a:t>
            </a:r>
            <a:endParaRPr>
              <a:solidFill>
                <a:schemeClr val="dk1"/>
              </a:solidFill>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0" name="Shape 130"/>
        <p:cNvGrpSpPr/>
        <p:nvPr/>
      </p:nvGrpSpPr>
      <p:grpSpPr>
        <a:xfrm>
          <a:off x="0" y="0"/>
          <a:ext cx="0" cy="0"/>
          <a:chOff x="0" y="0"/>
          <a:chExt cx="0" cy="0"/>
        </a:xfrm>
      </p:grpSpPr>
      <p:sp>
        <p:nvSpPr>
          <p:cNvPr id="131" name="Google Shape;131;g351e09318a8_0_10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32" name="Google Shape;132;g351e09318a8_0_10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139700" rtl="0" algn="l">
              <a:lnSpc>
                <a:spcPct val="115000"/>
              </a:lnSpc>
              <a:spcBef>
                <a:spcPts val="0"/>
              </a:spcBef>
              <a:spcAft>
                <a:spcPts val="0"/>
              </a:spcAft>
              <a:buNone/>
            </a:pPr>
            <a:r>
              <a:rPr lang="en">
                <a:solidFill>
                  <a:schemeClr val="dk1"/>
                </a:solidFill>
              </a:rPr>
              <a:t>Conclusion forte : même les outils censés nous protéger peuvent devenir des armes. Ce n’est pas une question de paranoïa, mais de bon sens numérique. </a:t>
            </a:r>
            <a:r>
              <a:rPr b="1" lang="en">
                <a:solidFill>
                  <a:schemeClr val="dk1"/>
                </a:solidFill>
              </a:rPr>
              <a:t>Une faille de caméra, c’est une faille sur la vie privée.</a:t>
            </a:r>
            <a:r>
              <a:rPr lang="en">
                <a:solidFill>
                  <a:schemeClr val="dk1"/>
                </a:solidFill>
              </a:rPr>
              <a:t> Terminons par cette phrase : “Si une caméra peut tout voir, imaginez ce qu’un pirate peut faire quand elle est mal protégée.”</a:t>
            </a:r>
            <a:endParaRPr sz="1200">
              <a:solidFill>
                <a:srgbClr val="0E0E0E"/>
              </a:solidFill>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6" name="Shape 56"/>
        <p:cNvGrpSpPr/>
        <p:nvPr/>
      </p:nvGrpSpPr>
      <p:grpSpPr>
        <a:xfrm>
          <a:off x="0" y="0"/>
          <a:ext cx="0" cy="0"/>
          <a:chOff x="0" y="0"/>
          <a:chExt cx="0" cy="0"/>
        </a:xfrm>
      </p:grpSpPr>
      <p:sp>
        <p:nvSpPr>
          <p:cNvPr id="57" name="Google Shape;57;g351e09318a8_0_7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58" name="Google Shape;58;g351e09318a8_0_7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1" name="Shape 61"/>
        <p:cNvGrpSpPr/>
        <p:nvPr/>
      </p:nvGrpSpPr>
      <p:grpSpPr>
        <a:xfrm>
          <a:off x="0" y="0"/>
          <a:ext cx="0" cy="0"/>
          <a:chOff x="0" y="0"/>
          <a:chExt cx="0" cy="0"/>
        </a:xfrm>
      </p:grpSpPr>
      <p:sp>
        <p:nvSpPr>
          <p:cNvPr id="62" name="Google Shape;62;g351e09318a8_0_7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63" name="Google Shape;63;g351e09318a8_0_7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lnSpc>
                <a:spcPct val="115000"/>
              </a:lnSpc>
              <a:spcBef>
                <a:spcPts val="1200"/>
              </a:spcBef>
              <a:spcAft>
                <a:spcPts val="1200"/>
              </a:spcAft>
              <a:buNone/>
            </a:pPr>
            <a:r>
              <a:rPr lang="en">
                <a:solidFill>
                  <a:schemeClr val="dk1"/>
                </a:solidFill>
              </a:rPr>
              <a:t>Ce thème est plus actuel que jamais : aujourd’hui, on estime à plus d’</a:t>
            </a:r>
            <a:r>
              <a:rPr b="1" lang="en">
                <a:solidFill>
                  <a:schemeClr val="dk1"/>
                </a:solidFill>
              </a:rPr>
              <a:t>1 milliard</a:t>
            </a:r>
            <a:r>
              <a:rPr lang="en">
                <a:solidFill>
                  <a:schemeClr val="dk1"/>
                </a:solidFill>
              </a:rPr>
              <a:t> le nombre de caméras connectées dans le monde, dont une majorité peu ou mal sécurisées. Et cela ne concerne pas que les grandes entreprises : des commerces, des écoles ou même des particuliers utilisent ces systèmes.</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6" name="Shape 66"/>
        <p:cNvGrpSpPr/>
        <p:nvPr/>
      </p:nvGrpSpPr>
      <p:grpSpPr>
        <a:xfrm>
          <a:off x="0" y="0"/>
          <a:ext cx="0" cy="0"/>
          <a:chOff x="0" y="0"/>
          <a:chExt cx="0" cy="0"/>
        </a:xfrm>
      </p:grpSpPr>
      <p:sp>
        <p:nvSpPr>
          <p:cNvPr id="67" name="Google Shape;67;g351e09318a8_0_8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68" name="Google Shape;68;g351e09318a8_0_8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solidFill>
                  <a:schemeClr val="dk1"/>
                </a:solidFill>
              </a:rPr>
              <a:t>L’affaire Verkada, en mars 2021, a montré à quel point la faille humaine peut ouvrir des portes immenses. Les hackers du groupe “APT-69420” ont utilisé un identifiant et mot de passe disponibles sur Internet pour accéder à </a:t>
            </a:r>
            <a:r>
              <a:rPr b="1" lang="en">
                <a:solidFill>
                  <a:schemeClr val="dk1"/>
                </a:solidFill>
              </a:rPr>
              <a:t>plus de 150 000 caméras</a:t>
            </a:r>
            <a:r>
              <a:rPr lang="en">
                <a:solidFill>
                  <a:schemeClr val="dk1"/>
                </a:solidFill>
              </a:rPr>
              <a:t>. Ils ont diffusé des images de prisons, de salles d’hôpital, de bureaux Tesla, et même de salles de sport privées. Ils ont voulu dénoncer l’illusion de sécurité : on filme pour se protéger, mais on oublie parfois de protéger la caméra elle-même.</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1" name="Shape 71"/>
        <p:cNvGrpSpPr/>
        <p:nvPr/>
      </p:nvGrpSpPr>
      <p:grpSpPr>
        <a:xfrm>
          <a:off x="0" y="0"/>
          <a:ext cx="0" cy="0"/>
          <a:chOff x="0" y="0"/>
          <a:chExt cx="0" cy="0"/>
        </a:xfrm>
      </p:grpSpPr>
      <p:sp>
        <p:nvSpPr>
          <p:cNvPr id="72" name="Google Shape;72;g351e09318a8_0_8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3" name="Google Shape;73;g351e09318a8_0_8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solidFill>
                  <a:schemeClr val="dk1"/>
                </a:solidFill>
              </a:rPr>
              <a:t>Les hackers ont profité d’un accès administrateur sur le cloud de Verkada. Cet accès donnait </a:t>
            </a:r>
            <a:r>
              <a:rPr b="1" lang="en">
                <a:solidFill>
                  <a:schemeClr val="dk1"/>
                </a:solidFill>
              </a:rPr>
              <a:t>la main sur toutes les caméras</a:t>
            </a:r>
            <a:r>
              <a:rPr lang="en">
                <a:solidFill>
                  <a:schemeClr val="dk1"/>
                </a:solidFill>
              </a:rPr>
              <a:t> gérées par la société. Certaines fonctions allaient très loin : </a:t>
            </a:r>
            <a:r>
              <a:rPr b="1" lang="en">
                <a:solidFill>
                  <a:schemeClr val="dk1"/>
                </a:solidFill>
              </a:rPr>
              <a:t>reconnaissance faciale</a:t>
            </a:r>
            <a:r>
              <a:rPr lang="en">
                <a:solidFill>
                  <a:schemeClr val="dk1"/>
                </a:solidFill>
              </a:rPr>
              <a:t>, historique de passages, zoom à distance… Cela montre que la sécurité des objets connectés n’est pas juste technique : elle touche à la vie privée, à la confidentialité médicale, à la sûreté même des sites.</a:t>
            </a:r>
            <a:endParaRPr>
              <a:solidFill>
                <a:schemeClr val="dk1"/>
              </a:solidFill>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7" name="Shape 77"/>
        <p:cNvGrpSpPr/>
        <p:nvPr/>
      </p:nvGrpSpPr>
      <p:grpSpPr>
        <a:xfrm>
          <a:off x="0" y="0"/>
          <a:ext cx="0" cy="0"/>
          <a:chOff x="0" y="0"/>
          <a:chExt cx="0" cy="0"/>
        </a:xfrm>
      </p:grpSpPr>
      <p:sp>
        <p:nvSpPr>
          <p:cNvPr id="78" name="Google Shape;78;g351e09318a8_0_15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9" name="Google Shape;79;g351e09318a8_0_15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3" name="Shape 83"/>
        <p:cNvGrpSpPr/>
        <p:nvPr/>
      </p:nvGrpSpPr>
      <p:grpSpPr>
        <a:xfrm>
          <a:off x="0" y="0"/>
          <a:ext cx="0" cy="0"/>
          <a:chOff x="0" y="0"/>
          <a:chExt cx="0" cy="0"/>
        </a:xfrm>
      </p:grpSpPr>
      <p:sp>
        <p:nvSpPr>
          <p:cNvPr id="84" name="Google Shape;84;g351e09318a8_0_17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85" name="Google Shape;85;g351e09318a8_0_17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Verkada avait des caméras dans des salles de sport où des employés de startups étaient filmés.</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9" name="Shape 89"/>
        <p:cNvGrpSpPr/>
        <p:nvPr/>
      </p:nvGrpSpPr>
      <p:grpSpPr>
        <a:xfrm>
          <a:off x="0" y="0"/>
          <a:ext cx="0" cy="0"/>
          <a:chOff x="0" y="0"/>
          <a:chExt cx="0" cy="0"/>
        </a:xfrm>
      </p:grpSpPr>
      <p:sp>
        <p:nvSpPr>
          <p:cNvPr id="90" name="Google Shape;90;g351e09318a8_0_18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91" name="Google Shape;91;g351e09318a8_0_18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Les caméras intégraient un module de reconnaissance faciale, permettant de retrouver tous les passages d’une personne dans les enregistrements.</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5" name="Shape 95"/>
        <p:cNvGrpSpPr/>
        <p:nvPr/>
      </p:nvGrpSpPr>
      <p:grpSpPr>
        <a:xfrm>
          <a:off x="0" y="0"/>
          <a:ext cx="0" cy="0"/>
          <a:chOff x="0" y="0"/>
          <a:chExt cx="0" cy="0"/>
        </a:xfrm>
      </p:grpSpPr>
      <p:sp>
        <p:nvSpPr>
          <p:cNvPr id="96" name="Google Shape;96;g351e09318a8_0_19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97" name="Google Shape;97;g351e09318a8_0_19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Le groupe de hackers s’appelait ironiquement APT-69420, en clin d’œil aux noms des groupes d’espionnage étatiques.</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txBox="1"/>
          <p:nvPr>
            <p:ph type="ctrTitle"/>
          </p:nvPr>
        </p:nvSpPr>
        <p:spPr>
          <a:xfrm>
            <a:off x="311708" y="744575"/>
            <a:ext cx="8520600" cy="2052600"/>
          </a:xfrm>
          <a:prstGeom prst="rect">
            <a:avLst/>
          </a:prstGeom>
        </p:spPr>
        <p:txBody>
          <a:bodyPr anchorCtr="0" anchor="b" bIns="91425" lIns="91425" spcFirstLastPara="1" rIns="91425" wrap="square" tIns="91425">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11" name="Google Shape;11;p2"/>
          <p:cNvSpPr txBox="1"/>
          <p:nvPr>
            <p:ph idx="1" type="subTitle"/>
          </p:nvPr>
        </p:nvSpPr>
        <p:spPr>
          <a:xfrm>
            <a:off x="311700" y="2834125"/>
            <a:ext cx="8520600" cy="7926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2" name="Google Shape;12;p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4" name="Shape 44"/>
        <p:cNvGrpSpPr/>
        <p:nvPr/>
      </p:nvGrpSpPr>
      <p:grpSpPr>
        <a:xfrm>
          <a:off x="0" y="0"/>
          <a:ext cx="0" cy="0"/>
          <a:chOff x="0" y="0"/>
          <a:chExt cx="0" cy="0"/>
        </a:xfrm>
      </p:grpSpPr>
      <p:sp>
        <p:nvSpPr>
          <p:cNvPr id="45" name="Google Shape;45;p11"/>
          <p:cNvSpPr txBox="1"/>
          <p:nvPr>
            <p:ph hasCustomPrompt="1" type="title"/>
          </p:nvPr>
        </p:nvSpPr>
        <p:spPr>
          <a:xfrm>
            <a:off x="311700" y="1106125"/>
            <a:ext cx="8520600" cy="1963500"/>
          </a:xfrm>
          <a:prstGeom prst="rect">
            <a:avLst/>
          </a:prstGeom>
        </p:spPr>
        <p:txBody>
          <a:bodyPr anchorCtr="0" anchor="b" bIns="91425" lIns="91425" spcFirstLastPara="1" rIns="91425" wrap="square" tIns="91425">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p:nvPr>
            <p:ph idx="1" type="body"/>
          </p:nvPr>
        </p:nvSpPr>
        <p:spPr>
          <a:xfrm>
            <a:off x="311700" y="3152225"/>
            <a:ext cx="8520600" cy="1300800"/>
          </a:xfrm>
          <a:prstGeom prst="rect">
            <a:avLst/>
          </a:prstGeom>
        </p:spPr>
        <p:txBody>
          <a:bodyPr anchorCtr="0" anchor="t" bIns="91425" lIns="91425" spcFirstLastPara="1" rIns="91425" wrap="square" tIns="91425">
            <a:normAutofit/>
          </a:bodyPr>
          <a:lstStyle>
            <a:lvl1pPr indent="-342900" lvl="0" marL="457200" algn="ctr">
              <a:spcBef>
                <a:spcPts val="0"/>
              </a:spcBef>
              <a:spcAft>
                <a:spcPts val="0"/>
              </a:spcAft>
              <a:buSzPts val="1800"/>
              <a:buChar char="●"/>
              <a:defRPr/>
            </a:lvl1pPr>
            <a:lvl2pPr indent="-317500" lvl="1" marL="914400" algn="ctr">
              <a:spcBef>
                <a:spcPts val="0"/>
              </a:spcBef>
              <a:spcAft>
                <a:spcPts val="0"/>
              </a:spcAft>
              <a:buSzPts val="1400"/>
              <a:buChar char="○"/>
              <a:defRPr/>
            </a:lvl2pPr>
            <a:lvl3pPr indent="-317500" lvl="2" marL="1371600" algn="ctr">
              <a:spcBef>
                <a:spcPts val="0"/>
              </a:spcBef>
              <a:spcAft>
                <a:spcPts val="0"/>
              </a:spcAft>
              <a:buSzPts val="1400"/>
              <a:buChar char="■"/>
              <a:defRPr/>
            </a:lvl3pPr>
            <a:lvl4pPr indent="-317500" lvl="3" marL="1828800" algn="ctr">
              <a:spcBef>
                <a:spcPts val="0"/>
              </a:spcBef>
              <a:spcAft>
                <a:spcPts val="0"/>
              </a:spcAft>
              <a:buSzPts val="1400"/>
              <a:buChar char="●"/>
              <a:defRPr/>
            </a:lvl4pPr>
            <a:lvl5pPr indent="-317500" lvl="4" marL="2286000" algn="ctr">
              <a:spcBef>
                <a:spcPts val="0"/>
              </a:spcBef>
              <a:spcAft>
                <a:spcPts val="0"/>
              </a:spcAft>
              <a:buSzPts val="1400"/>
              <a:buChar char="○"/>
              <a:defRPr/>
            </a:lvl5pPr>
            <a:lvl6pPr indent="-317500" lvl="5" marL="2743200" algn="ctr">
              <a:spcBef>
                <a:spcPts val="0"/>
              </a:spcBef>
              <a:spcAft>
                <a:spcPts val="0"/>
              </a:spcAft>
              <a:buSzPts val="1400"/>
              <a:buChar char="■"/>
              <a:defRPr/>
            </a:lvl6pPr>
            <a:lvl7pPr indent="-317500" lvl="6" marL="3200400" algn="ctr">
              <a:spcBef>
                <a:spcPts val="0"/>
              </a:spcBef>
              <a:spcAft>
                <a:spcPts val="0"/>
              </a:spcAft>
              <a:buSzPts val="1400"/>
              <a:buChar char="●"/>
              <a:defRPr/>
            </a:lvl7pPr>
            <a:lvl8pPr indent="-317500" lvl="7" marL="3657600" algn="ctr">
              <a:spcBef>
                <a:spcPts val="0"/>
              </a:spcBef>
              <a:spcAft>
                <a:spcPts val="0"/>
              </a:spcAft>
              <a:buSzPts val="1400"/>
              <a:buChar char="○"/>
              <a:defRPr/>
            </a:lvl8pPr>
            <a:lvl9pPr indent="-317500" lvl="8" marL="4114800" algn="ctr">
              <a:spcBef>
                <a:spcPts val="0"/>
              </a:spcBef>
              <a:spcAft>
                <a:spcPts val="0"/>
              </a:spcAft>
              <a:buSzPts val="1400"/>
              <a:buChar char="■"/>
              <a:defRPr/>
            </a:lvl9pPr>
          </a:lstStyle>
          <a:p/>
        </p:txBody>
      </p:sp>
      <p:sp>
        <p:nvSpPr>
          <p:cNvPr id="47" name="Google Shape;47;p11"/>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8" name="Shape 48"/>
        <p:cNvGrpSpPr/>
        <p:nvPr/>
      </p:nvGrpSpPr>
      <p:grpSpPr>
        <a:xfrm>
          <a:off x="0" y="0"/>
          <a:ext cx="0" cy="0"/>
          <a:chOff x="0" y="0"/>
          <a:chExt cx="0" cy="0"/>
        </a:xfrm>
      </p:grpSpPr>
      <p:sp>
        <p:nvSpPr>
          <p:cNvPr id="49" name="Google Shape;49;p1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3" name="Shape 13"/>
        <p:cNvGrpSpPr/>
        <p:nvPr/>
      </p:nvGrpSpPr>
      <p:grpSpPr>
        <a:xfrm>
          <a:off x="0" y="0"/>
          <a:ext cx="0" cy="0"/>
          <a:chOff x="0" y="0"/>
          <a:chExt cx="0" cy="0"/>
        </a:xfrm>
      </p:grpSpPr>
      <p:sp>
        <p:nvSpPr>
          <p:cNvPr id="14" name="Google Shape;14;p3"/>
          <p:cNvSpPr txBox="1"/>
          <p:nvPr>
            <p:ph type="title"/>
          </p:nvPr>
        </p:nvSpPr>
        <p:spPr>
          <a:xfrm>
            <a:off x="311700" y="2150850"/>
            <a:ext cx="8520600" cy="841800"/>
          </a:xfrm>
          <a:prstGeom prst="rect">
            <a:avLst/>
          </a:prstGeom>
        </p:spPr>
        <p:txBody>
          <a:bodyPr anchorCtr="0" anchor="ctr" bIns="91425" lIns="91425" spcFirstLastPara="1" rIns="91425" wrap="square" tIns="91425">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
        <p:nvSpPr>
          <p:cNvPr id="15" name="Google Shape;15;p3"/>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6" name="Shape 16"/>
        <p:cNvGrpSpPr/>
        <p:nvPr/>
      </p:nvGrpSpPr>
      <p:grpSpPr>
        <a:xfrm>
          <a:off x="0" y="0"/>
          <a:ext cx="0" cy="0"/>
          <a:chOff x="0" y="0"/>
          <a:chExt cx="0" cy="0"/>
        </a:xfrm>
      </p:grpSpPr>
      <p:sp>
        <p:nvSpPr>
          <p:cNvPr id="17" name="Google Shape;17;p4"/>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18" name="Google Shape;18;p4"/>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19" name="Google Shape;19;p4"/>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0" name="Shape 20"/>
        <p:cNvGrpSpPr/>
        <p:nvPr/>
      </p:nvGrpSpPr>
      <p:grpSpPr>
        <a:xfrm>
          <a:off x="0" y="0"/>
          <a:ext cx="0" cy="0"/>
          <a:chOff x="0" y="0"/>
          <a:chExt cx="0" cy="0"/>
        </a:xfrm>
      </p:grpSpPr>
      <p:sp>
        <p:nvSpPr>
          <p:cNvPr id="21" name="Google Shape;21;p5"/>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2" name="Google Shape;22;p5"/>
          <p:cNvSpPr txBox="1"/>
          <p:nvPr>
            <p:ph idx="1" type="body"/>
          </p:nvPr>
        </p:nvSpPr>
        <p:spPr>
          <a:xfrm>
            <a:off x="3117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3" name="Google Shape;23;p5"/>
          <p:cNvSpPr txBox="1"/>
          <p:nvPr>
            <p:ph idx="2" type="body"/>
          </p:nvPr>
        </p:nvSpPr>
        <p:spPr>
          <a:xfrm>
            <a:off x="48324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4" name="Google Shape;24;p5"/>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5" name="Shape 25"/>
        <p:cNvGrpSpPr/>
        <p:nvPr/>
      </p:nvGrpSpPr>
      <p:grpSpPr>
        <a:xfrm>
          <a:off x="0" y="0"/>
          <a:ext cx="0" cy="0"/>
          <a:chOff x="0" y="0"/>
          <a:chExt cx="0" cy="0"/>
        </a:xfrm>
      </p:grpSpPr>
      <p:sp>
        <p:nvSpPr>
          <p:cNvPr id="26" name="Google Shape;26;p6"/>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7" name="Google Shape;27;p6"/>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8" name="Shape 28"/>
        <p:cNvGrpSpPr/>
        <p:nvPr/>
      </p:nvGrpSpPr>
      <p:grpSpPr>
        <a:xfrm>
          <a:off x="0" y="0"/>
          <a:ext cx="0" cy="0"/>
          <a:chOff x="0" y="0"/>
          <a:chExt cx="0" cy="0"/>
        </a:xfrm>
      </p:grpSpPr>
      <p:sp>
        <p:nvSpPr>
          <p:cNvPr id="29" name="Google Shape;29;p7"/>
          <p:cNvSpPr txBox="1"/>
          <p:nvPr>
            <p:ph type="title"/>
          </p:nvPr>
        </p:nvSpPr>
        <p:spPr>
          <a:xfrm>
            <a:off x="311700" y="555600"/>
            <a:ext cx="2808000" cy="755700"/>
          </a:xfrm>
          <a:prstGeom prst="rect">
            <a:avLst/>
          </a:prstGeom>
        </p:spPr>
        <p:txBody>
          <a:bodyPr anchorCtr="0" anchor="b" bIns="91425" lIns="91425" spcFirstLastPara="1" rIns="91425" wrap="square" tIns="91425">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0" name="Google Shape;30;p7"/>
          <p:cNvSpPr txBox="1"/>
          <p:nvPr>
            <p:ph idx="1" type="body"/>
          </p:nvPr>
        </p:nvSpPr>
        <p:spPr>
          <a:xfrm>
            <a:off x="311700" y="1389600"/>
            <a:ext cx="2808000" cy="3179400"/>
          </a:xfrm>
          <a:prstGeom prst="rect">
            <a:avLst/>
          </a:prstGeom>
        </p:spPr>
        <p:txBody>
          <a:bodyPr anchorCtr="0" anchor="t" bIns="91425" lIns="91425" spcFirstLastPara="1" rIns="91425" wrap="square" tIns="91425">
            <a:normAutofit/>
          </a:bodyPr>
          <a:lstStyle>
            <a:lvl1pPr indent="-304800" lvl="0" marL="457200">
              <a:spcBef>
                <a:spcPts val="0"/>
              </a:spcBef>
              <a:spcAft>
                <a:spcPts val="0"/>
              </a:spcAft>
              <a:buSzPts val="1200"/>
              <a:buChar char="●"/>
              <a:defRPr sz="12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31" name="Google Shape;31;p7"/>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2" name="Shape 32"/>
        <p:cNvGrpSpPr/>
        <p:nvPr/>
      </p:nvGrpSpPr>
      <p:grpSpPr>
        <a:xfrm>
          <a:off x="0" y="0"/>
          <a:ext cx="0" cy="0"/>
          <a:chOff x="0" y="0"/>
          <a:chExt cx="0" cy="0"/>
        </a:xfrm>
      </p:grpSpPr>
      <p:sp>
        <p:nvSpPr>
          <p:cNvPr id="33" name="Google Shape;33;p8"/>
          <p:cNvSpPr txBox="1"/>
          <p:nvPr>
            <p:ph type="title"/>
          </p:nvPr>
        </p:nvSpPr>
        <p:spPr>
          <a:xfrm>
            <a:off x="490250" y="450150"/>
            <a:ext cx="6367800" cy="4090800"/>
          </a:xfrm>
          <a:prstGeom prst="rect">
            <a:avLst/>
          </a:prstGeom>
        </p:spPr>
        <p:txBody>
          <a:bodyPr anchorCtr="0" anchor="ctr" bIns="91425" lIns="91425" spcFirstLastPara="1" rIns="91425" wrap="square" tIns="91425">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34" name="Google Shape;34;p8"/>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 name="Google Shape;37;p9"/>
          <p:cNvSpPr txBox="1"/>
          <p:nvPr>
            <p:ph type="title"/>
          </p:nvPr>
        </p:nvSpPr>
        <p:spPr>
          <a:xfrm>
            <a:off x="265500" y="1233175"/>
            <a:ext cx="4045200" cy="1482300"/>
          </a:xfrm>
          <a:prstGeom prst="rect">
            <a:avLst/>
          </a:prstGeom>
        </p:spPr>
        <p:txBody>
          <a:bodyPr anchorCtr="0" anchor="b" bIns="91425" lIns="91425" spcFirstLastPara="1" rIns="91425" wrap="square" tIns="91425">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38" name="Google Shape;38;p9"/>
          <p:cNvSpPr txBox="1"/>
          <p:nvPr>
            <p:ph idx="1" type="subTitle"/>
          </p:nvPr>
        </p:nvSpPr>
        <p:spPr>
          <a:xfrm>
            <a:off x="265500" y="2803075"/>
            <a:ext cx="4045200" cy="12351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39" name="Google Shape;39;p9"/>
          <p:cNvSpPr txBox="1"/>
          <p:nvPr>
            <p:ph idx="2" type="body"/>
          </p:nvPr>
        </p:nvSpPr>
        <p:spPr>
          <a:xfrm>
            <a:off x="4939500" y="724075"/>
            <a:ext cx="3837000" cy="3695100"/>
          </a:xfrm>
          <a:prstGeom prst="rect">
            <a:avLst/>
          </a:prstGeom>
        </p:spPr>
        <p:txBody>
          <a:bodyPr anchorCtr="0" anchor="ctr"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40" name="Google Shape;40;p9"/>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1" name="Shape 41"/>
        <p:cNvGrpSpPr/>
        <p:nvPr/>
      </p:nvGrpSpPr>
      <p:grpSpPr>
        <a:xfrm>
          <a:off x="0" y="0"/>
          <a:ext cx="0" cy="0"/>
          <a:chOff x="0" y="0"/>
          <a:chExt cx="0" cy="0"/>
        </a:xfrm>
      </p:grpSpPr>
      <p:sp>
        <p:nvSpPr>
          <p:cNvPr id="42" name="Google Shape;42;p10"/>
          <p:cNvSpPr txBox="1"/>
          <p:nvPr>
            <p:ph idx="1" type="body"/>
          </p:nvPr>
        </p:nvSpPr>
        <p:spPr>
          <a:xfrm>
            <a:off x="311700" y="4230575"/>
            <a:ext cx="5998800" cy="605100"/>
          </a:xfrm>
          <a:prstGeom prst="rect">
            <a:avLst/>
          </a:prstGeom>
        </p:spPr>
        <p:txBody>
          <a:bodyPr anchorCtr="0" anchor="ctr" bIns="91425" lIns="91425" spcFirstLastPara="1" rIns="91425" wrap="square" tIns="91425">
            <a:normAutofit/>
          </a:bodyPr>
          <a:lstStyle>
            <a:lvl1pPr indent="-228600" lvl="0" marL="457200">
              <a:lnSpc>
                <a:spcPct val="100000"/>
              </a:lnSpc>
              <a:spcBef>
                <a:spcPts val="0"/>
              </a:spcBef>
              <a:spcAft>
                <a:spcPts val="0"/>
              </a:spcAft>
              <a:buSzPts val="1800"/>
              <a:buNone/>
              <a:defRPr/>
            </a:lvl1pPr>
          </a:lstStyle>
          <a:p/>
        </p:txBody>
      </p:sp>
      <p:sp>
        <p:nvSpPr>
          <p:cNvPr id="43" name="Google Shape;43;p10"/>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p:txBody>
      </p:sp>
      <p:sp>
        <p:nvSpPr>
          <p:cNvPr id="7" name="Google Shape;7;p1"/>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rmAutofit/>
          </a:bodyPr>
          <a:lstStyle>
            <a:lvl1pPr indent="-342900" lvl="0" marL="457200">
              <a:lnSpc>
                <a:spcPct val="115000"/>
              </a:lnSpc>
              <a:spcBef>
                <a:spcPts val="0"/>
              </a:spcBef>
              <a:spcAft>
                <a:spcPts val="0"/>
              </a:spcAft>
              <a:buClr>
                <a:schemeClr val="dk2"/>
              </a:buClr>
              <a:buSzPts val="1800"/>
              <a:buChar char="●"/>
              <a:defRPr sz="1800">
                <a:solidFill>
                  <a:schemeClr val="dk2"/>
                </a:solidFill>
              </a:defRPr>
            </a:lvl1pPr>
            <a:lvl2pPr indent="-317500" lvl="1" marL="914400">
              <a:lnSpc>
                <a:spcPct val="115000"/>
              </a:lnSpc>
              <a:spcBef>
                <a:spcPts val="0"/>
              </a:spcBef>
              <a:spcAft>
                <a:spcPts val="0"/>
              </a:spcAft>
              <a:buClr>
                <a:schemeClr val="dk2"/>
              </a:buClr>
              <a:buSzPts val="1400"/>
              <a:buChar char="○"/>
              <a:defRPr>
                <a:solidFill>
                  <a:schemeClr val="dk2"/>
                </a:solidFill>
              </a:defRPr>
            </a:lvl2pPr>
            <a:lvl3pPr indent="-317500" lvl="2" marL="1371600">
              <a:lnSpc>
                <a:spcPct val="115000"/>
              </a:lnSpc>
              <a:spcBef>
                <a:spcPts val="0"/>
              </a:spcBef>
              <a:spcAft>
                <a:spcPts val="0"/>
              </a:spcAft>
              <a:buClr>
                <a:schemeClr val="dk2"/>
              </a:buClr>
              <a:buSzPts val="1400"/>
              <a:buChar char="■"/>
              <a:defRPr>
                <a:solidFill>
                  <a:schemeClr val="dk2"/>
                </a:solidFill>
              </a:defRPr>
            </a:lvl3pPr>
            <a:lvl4pPr indent="-317500" lvl="3" marL="1828800">
              <a:lnSpc>
                <a:spcPct val="115000"/>
              </a:lnSpc>
              <a:spcBef>
                <a:spcPts val="0"/>
              </a:spcBef>
              <a:spcAft>
                <a:spcPts val="0"/>
              </a:spcAft>
              <a:buClr>
                <a:schemeClr val="dk2"/>
              </a:buClr>
              <a:buSzPts val="1400"/>
              <a:buChar char="●"/>
              <a:defRPr>
                <a:solidFill>
                  <a:schemeClr val="dk2"/>
                </a:solidFill>
              </a:defRPr>
            </a:lvl4pPr>
            <a:lvl5pPr indent="-317500" lvl="4" marL="2286000">
              <a:lnSpc>
                <a:spcPct val="115000"/>
              </a:lnSpc>
              <a:spcBef>
                <a:spcPts val="0"/>
              </a:spcBef>
              <a:spcAft>
                <a:spcPts val="0"/>
              </a:spcAft>
              <a:buClr>
                <a:schemeClr val="dk2"/>
              </a:buClr>
              <a:buSzPts val="1400"/>
              <a:buChar char="○"/>
              <a:defRPr>
                <a:solidFill>
                  <a:schemeClr val="dk2"/>
                </a:solidFill>
              </a:defRPr>
            </a:lvl5pPr>
            <a:lvl6pPr indent="-317500" lvl="5" marL="2743200">
              <a:lnSpc>
                <a:spcPct val="115000"/>
              </a:lnSpc>
              <a:spcBef>
                <a:spcPts val="0"/>
              </a:spcBef>
              <a:spcAft>
                <a:spcPts val="0"/>
              </a:spcAft>
              <a:buClr>
                <a:schemeClr val="dk2"/>
              </a:buClr>
              <a:buSzPts val="1400"/>
              <a:buChar char="■"/>
              <a:defRPr>
                <a:solidFill>
                  <a:schemeClr val="dk2"/>
                </a:solidFill>
              </a:defRPr>
            </a:lvl6pPr>
            <a:lvl7pPr indent="-317500" lvl="6" marL="3200400">
              <a:lnSpc>
                <a:spcPct val="115000"/>
              </a:lnSpc>
              <a:spcBef>
                <a:spcPts val="0"/>
              </a:spcBef>
              <a:spcAft>
                <a:spcPts val="0"/>
              </a:spcAft>
              <a:buClr>
                <a:schemeClr val="dk2"/>
              </a:buClr>
              <a:buSzPts val="1400"/>
              <a:buChar char="●"/>
              <a:defRPr>
                <a:solidFill>
                  <a:schemeClr val="dk2"/>
                </a:solidFill>
              </a:defRPr>
            </a:lvl7pPr>
            <a:lvl8pPr indent="-317500" lvl="7" marL="3657600">
              <a:lnSpc>
                <a:spcPct val="115000"/>
              </a:lnSpc>
              <a:spcBef>
                <a:spcPts val="0"/>
              </a:spcBef>
              <a:spcAft>
                <a:spcPts val="0"/>
              </a:spcAft>
              <a:buClr>
                <a:schemeClr val="dk2"/>
              </a:buClr>
              <a:buSzPts val="1400"/>
              <a:buChar char="○"/>
              <a:defRPr>
                <a:solidFill>
                  <a:schemeClr val="dk2"/>
                </a:solidFill>
              </a:defRPr>
            </a:lvl8pPr>
            <a:lvl9pPr indent="-317500" lvl="8" marL="4114800">
              <a:lnSpc>
                <a:spcPct val="115000"/>
              </a:lnSpc>
              <a:spcBef>
                <a:spcPts val="0"/>
              </a:spcBef>
              <a:spcAft>
                <a:spcPts val="0"/>
              </a:spcAft>
              <a:buClr>
                <a:schemeClr val="dk2"/>
              </a:buClr>
              <a:buSzPts val="1400"/>
              <a:buChar char="■"/>
              <a:defRPr>
                <a:solidFill>
                  <a:schemeClr val="dk2"/>
                </a:solidFill>
              </a:defRPr>
            </a:lvl9pPr>
          </a:lstStyle>
          <a:p/>
        </p:txBody>
      </p:sp>
      <p:sp>
        <p:nvSpPr>
          <p:cNvPr id="8" name="Google Shape;8;p1"/>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 Id="rId3" Type="http://schemas.openxmlformats.org/officeDocument/2006/relationships/hyperlink" Target="https://www.youtube.com/results?search_query=verkada+hack+security+camera" TargetMode="External"/><Relationship Id="rId4" Type="http://schemas.openxmlformats.org/officeDocument/2006/relationships/hyperlink" Target="https://www.youtube.com/results?search_query=verkada+hack+security+camera" TargetMode="Externa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53" name="Shape 53"/>
        <p:cNvGrpSpPr/>
        <p:nvPr/>
      </p:nvGrpSpPr>
      <p:grpSpPr>
        <a:xfrm>
          <a:off x="0" y="0"/>
          <a:ext cx="0" cy="0"/>
          <a:chOff x="0" y="0"/>
          <a:chExt cx="0" cy="0"/>
        </a:xfrm>
      </p:grpSpPr>
      <p:sp>
        <p:nvSpPr>
          <p:cNvPr id="54" name="Google Shape;54;p13"/>
          <p:cNvSpPr/>
          <p:nvPr/>
        </p:nvSpPr>
        <p:spPr>
          <a:xfrm>
            <a:off x="654775" y="1123575"/>
            <a:ext cx="7708800" cy="639600"/>
          </a:xfrm>
          <a:prstGeom prst="rect">
            <a:avLst/>
          </a:prstGeom>
          <a:noFill/>
          <a:ln>
            <a:noFill/>
          </a:ln>
        </p:spPr>
        <p:txBody>
          <a:bodyPr anchorCtr="0" anchor="ctr" bIns="0" lIns="0" spcFirstLastPara="1" rIns="0" wrap="square" tIns="0">
            <a:noAutofit/>
          </a:bodyPr>
          <a:lstStyle/>
          <a:p>
            <a:pPr indent="0" lvl="0" marL="0" rtl="0" algn="l">
              <a:lnSpc>
                <a:spcPct val="115000"/>
              </a:lnSpc>
              <a:spcBef>
                <a:spcPts val="1200"/>
              </a:spcBef>
              <a:spcAft>
                <a:spcPts val="1200"/>
              </a:spcAft>
              <a:buNone/>
            </a:pPr>
            <a:r>
              <a:rPr b="1" lang="en" sz="1700">
                <a:solidFill>
                  <a:schemeClr val="dk1"/>
                </a:solidFill>
                <a:latin typeface="Plus Jakarta Sans"/>
                <a:ea typeface="Plus Jakarta Sans"/>
                <a:cs typeface="Plus Jakarta Sans"/>
                <a:sym typeface="Plus Jakarta Sans"/>
              </a:rPr>
              <a:t>Quand les caméras de sécurité deviennent nos espions</a:t>
            </a:r>
            <a:endParaRPr b="1" sz="1700">
              <a:solidFill>
                <a:schemeClr val="dk1"/>
              </a:solidFill>
              <a:latin typeface="Plus Jakarta Sans"/>
              <a:ea typeface="Plus Jakarta Sans"/>
              <a:cs typeface="Plus Jakarta Sans"/>
              <a:sym typeface="Plus Jakarta Sans"/>
            </a:endParaRPr>
          </a:p>
        </p:txBody>
      </p:sp>
      <p:sp>
        <p:nvSpPr>
          <p:cNvPr id="55" name="Google Shape;55;p13"/>
          <p:cNvSpPr/>
          <p:nvPr/>
        </p:nvSpPr>
        <p:spPr>
          <a:xfrm>
            <a:off x="654775" y="2059700"/>
            <a:ext cx="7708800" cy="2088300"/>
          </a:xfrm>
          <a:prstGeom prst="rect">
            <a:avLst/>
          </a:prstGeom>
          <a:noFill/>
          <a:ln>
            <a:noFill/>
          </a:ln>
        </p:spPr>
        <p:txBody>
          <a:bodyPr anchorCtr="0" anchor="t" bIns="0" lIns="0" spcFirstLastPara="1" rIns="0" wrap="square" tIns="0">
            <a:noAutofit/>
          </a:bodyPr>
          <a:lstStyle/>
          <a:p>
            <a:pPr indent="0" lvl="0" marL="0" rtl="0" algn="l">
              <a:lnSpc>
                <a:spcPct val="115000"/>
              </a:lnSpc>
              <a:spcBef>
                <a:spcPts val="1200"/>
              </a:spcBef>
              <a:spcAft>
                <a:spcPts val="1200"/>
              </a:spcAft>
              <a:buNone/>
            </a:pPr>
            <a:r>
              <a:rPr lang="en" sz="1700">
                <a:solidFill>
                  <a:schemeClr val="dk1"/>
                </a:solidFill>
                <a:latin typeface="Plus Jakarta Sans"/>
                <a:ea typeface="Plus Jakarta Sans"/>
                <a:cs typeface="Plus Jakarta Sans"/>
                <a:sym typeface="Plus Jakarta Sans"/>
              </a:rPr>
              <a:t>En 2021, des hackers ont pris le contrôle de plus de 150 000 caméras de sécurité dans des lieux aussi sensibles que des hôpitaux, des prisons ou des usines. Cette attaque, rendue possible par un simple mot de passe trouvé sur Internet, révèle à quel point nos objets connectés peuvent se retourner contre nous. Dans cette présentation, vous découvrirez comment un outil censé protéger peut devenir un véritable cheval de Troie... et surtout comment vous protéger.</a:t>
            </a:r>
            <a:endParaRPr sz="1700">
              <a:solidFill>
                <a:schemeClr val="dk1"/>
              </a:solidFill>
              <a:latin typeface="Plus Jakarta Sans"/>
              <a:ea typeface="Plus Jakarta Sans"/>
              <a:cs typeface="Plus Jakarta Sans"/>
              <a:sym typeface="Plus Jakarta Sans"/>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434343"/>
        </a:solidFill>
      </p:bgPr>
    </p:bg>
    <p:spTree>
      <p:nvGrpSpPr>
        <p:cNvPr id="104" name="Shape 104"/>
        <p:cNvGrpSpPr/>
        <p:nvPr/>
      </p:nvGrpSpPr>
      <p:grpSpPr>
        <a:xfrm>
          <a:off x="0" y="0"/>
          <a:ext cx="0" cy="0"/>
          <a:chOff x="0" y="0"/>
          <a:chExt cx="0" cy="0"/>
        </a:xfrm>
      </p:grpSpPr>
      <p:sp>
        <p:nvSpPr>
          <p:cNvPr id="105" name="Google Shape;105;p22"/>
          <p:cNvSpPr/>
          <p:nvPr/>
        </p:nvSpPr>
        <p:spPr>
          <a:xfrm>
            <a:off x="654775" y="381000"/>
            <a:ext cx="7708800" cy="532500"/>
          </a:xfrm>
          <a:prstGeom prst="rect">
            <a:avLst/>
          </a:prstGeom>
          <a:noFill/>
          <a:ln>
            <a:noFill/>
          </a:ln>
        </p:spPr>
        <p:txBody>
          <a:bodyPr anchorCtr="0" anchor="ctr" bIns="0" lIns="0" spcFirstLastPara="1" rIns="0" wrap="square" tIns="0">
            <a:noAutofit/>
          </a:bodyPr>
          <a:lstStyle/>
          <a:p>
            <a:pPr indent="0" lvl="0" marL="0" rtl="0" algn="ctr">
              <a:lnSpc>
                <a:spcPct val="124719"/>
              </a:lnSpc>
              <a:spcBef>
                <a:spcPts val="0"/>
              </a:spcBef>
              <a:spcAft>
                <a:spcPts val="0"/>
              </a:spcAft>
              <a:buClr>
                <a:schemeClr val="dk1"/>
              </a:buClr>
              <a:buSzPts val="1100"/>
              <a:buFont typeface="Arial"/>
              <a:buNone/>
            </a:pPr>
            <a:r>
              <a:rPr b="1" lang="en" sz="2400">
                <a:solidFill>
                  <a:schemeClr val="lt1"/>
                </a:solidFill>
                <a:latin typeface="Plus Jakarta Sans"/>
                <a:ea typeface="Plus Jakarta Sans"/>
                <a:cs typeface="Plus Jakarta Sans"/>
                <a:sym typeface="Plus Jakarta Sans"/>
              </a:rPr>
              <a:t>🧪 Démo</a:t>
            </a:r>
            <a:endParaRPr b="1" sz="2400">
              <a:solidFill>
                <a:schemeClr val="lt1"/>
              </a:solidFill>
              <a:latin typeface="Plus Jakarta Sans"/>
              <a:ea typeface="Plus Jakarta Sans"/>
              <a:cs typeface="Plus Jakarta Sans"/>
              <a:sym typeface="Plus Jakarta Sans"/>
            </a:endParaRPr>
          </a:p>
        </p:txBody>
      </p:sp>
      <p:sp>
        <p:nvSpPr>
          <p:cNvPr id="106" name="Google Shape;106;p22"/>
          <p:cNvSpPr/>
          <p:nvPr/>
        </p:nvSpPr>
        <p:spPr>
          <a:xfrm>
            <a:off x="654775" y="2433550"/>
            <a:ext cx="2401500" cy="1451400"/>
          </a:xfrm>
          <a:prstGeom prst="rect">
            <a:avLst/>
          </a:prstGeom>
          <a:noFill/>
          <a:ln>
            <a:noFill/>
          </a:ln>
        </p:spPr>
        <p:txBody>
          <a:bodyPr anchorCtr="0" anchor="t" bIns="0" lIns="0" spcFirstLastPara="1" rIns="0" wrap="square" tIns="0">
            <a:noAutofit/>
          </a:bodyPr>
          <a:lstStyle/>
          <a:p>
            <a:pPr indent="0" lvl="0" marL="0" rtl="0" algn="l">
              <a:lnSpc>
                <a:spcPct val="124719"/>
              </a:lnSpc>
              <a:spcBef>
                <a:spcPts val="0"/>
              </a:spcBef>
              <a:spcAft>
                <a:spcPts val="0"/>
              </a:spcAft>
              <a:buClr>
                <a:schemeClr val="dk1"/>
              </a:buClr>
              <a:buSzPts val="1100"/>
              <a:buFont typeface="Arial"/>
              <a:buNone/>
            </a:pPr>
            <a:r>
              <a:rPr lang="en" sz="1500">
                <a:solidFill>
                  <a:schemeClr val="lt1"/>
                </a:solidFill>
                <a:latin typeface="Plus Jakarta Sans"/>
                <a:ea typeface="Plus Jakarta Sans"/>
                <a:cs typeface="Plus Jakarta Sans"/>
                <a:sym typeface="Plus Jakarta Sans"/>
              </a:rPr>
              <a:t>Utiliser une webcam connectée à Internet sans mot de passe pour montrer un accès en clair (site Shodan.io).</a:t>
            </a:r>
            <a:endParaRPr sz="1500">
              <a:solidFill>
                <a:schemeClr val="lt1"/>
              </a:solidFill>
              <a:latin typeface="Plus Jakarta Sans"/>
              <a:ea typeface="Plus Jakarta Sans"/>
              <a:cs typeface="Plus Jakarta Sans"/>
              <a:sym typeface="Plus Jakarta Sans"/>
            </a:endParaRPr>
          </a:p>
        </p:txBody>
      </p:sp>
      <p:sp>
        <p:nvSpPr>
          <p:cNvPr id="107" name="Google Shape;107;p22"/>
          <p:cNvSpPr/>
          <p:nvPr/>
        </p:nvSpPr>
        <p:spPr>
          <a:xfrm>
            <a:off x="3419349" y="2433550"/>
            <a:ext cx="2401500" cy="1451400"/>
          </a:xfrm>
          <a:prstGeom prst="rect">
            <a:avLst/>
          </a:prstGeom>
          <a:noFill/>
          <a:ln>
            <a:noFill/>
          </a:ln>
        </p:spPr>
        <p:txBody>
          <a:bodyPr anchorCtr="0" anchor="t" bIns="0" lIns="0" spcFirstLastPara="1" rIns="0" wrap="square" tIns="0">
            <a:noAutofit/>
          </a:bodyPr>
          <a:lstStyle/>
          <a:p>
            <a:pPr indent="0" lvl="0" marL="0" rtl="0" algn="l">
              <a:lnSpc>
                <a:spcPct val="124719"/>
              </a:lnSpc>
              <a:spcBef>
                <a:spcPts val="0"/>
              </a:spcBef>
              <a:spcAft>
                <a:spcPts val="0"/>
              </a:spcAft>
              <a:buClr>
                <a:schemeClr val="dk1"/>
              </a:buClr>
              <a:buSzPts val="1100"/>
              <a:buFont typeface="Arial"/>
              <a:buNone/>
            </a:pPr>
            <a:r>
              <a:rPr lang="en" sz="1500">
                <a:solidFill>
                  <a:schemeClr val="lt1"/>
                </a:solidFill>
                <a:latin typeface="Plus Jakarta Sans"/>
                <a:ea typeface="Plus Jakarta Sans"/>
                <a:cs typeface="Plus Jakarta Sans"/>
                <a:sym typeface="Plus Jakarta Sans"/>
              </a:rPr>
              <a:t>Simuler un tableau d’accès administrateur d’un système de caméras (factice, bien sûr) avec une interface trop simple.</a:t>
            </a:r>
            <a:endParaRPr sz="1500">
              <a:solidFill>
                <a:schemeClr val="lt1"/>
              </a:solidFill>
              <a:latin typeface="Plus Jakarta Sans"/>
              <a:ea typeface="Plus Jakarta Sans"/>
              <a:cs typeface="Plus Jakarta Sans"/>
              <a:sym typeface="Plus Jakarta Sans"/>
            </a:endParaRPr>
          </a:p>
        </p:txBody>
      </p:sp>
      <p:sp>
        <p:nvSpPr>
          <p:cNvPr id="108" name="Google Shape;108;p22"/>
          <p:cNvSpPr/>
          <p:nvPr/>
        </p:nvSpPr>
        <p:spPr>
          <a:xfrm>
            <a:off x="6183923" y="2433550"/>
            <a:ext cx="2401500" cy="1451400"/>
          </a:xfrm>
          <a:prstGeom prst="rect">
            <a:avLst/>
          </a:prstGeom>
          <a:noFill/>
          <a:ln>
            <a:noFill/>
          </a:ln>
        </p:spPr>
        <p:txBody>
          <a:bodyPr anchorCtr="0" anchor="t" bIns="0" lIns="0" spcFirstLastPara="1" rIns="0" wrap="square" tIns="0">
            <a:noAutofit/>
          </a:bodyPr>
          <a:lstStyle/>
          <a:p>
            <a:pPr indent="0" lvl="0" marL="0" rtl="0" algn="l">
              <a:lnSpc>
                <a:spcPct val="124719"/>
              </a:lnSpc>
              <a:spcBef>
                <a:spcPts val="0"/>
              </a:spcBef>
              <a:spcAft>
                <a:spcPts val="0"/>
              </a:spcAft>
              <a:buClr>
                <a:schemeClr val="dk1"/>
              </a:buClr>
              <a:buSzPts val="1100"/>
              <a:buFont typeface="Arial"/>
              <a:buNone/>
            </a:pPr>
            <a:r>
              <a:rPr lang="en" sz="1500">
                <a:solidFill>
                  <a:schemeClr val="lt1"/>
                </a:solidFill>
                <a:latin typeface="Plus Jakarta Sans"/>
                <a:ea typeface="Plus Jakarta Sans"/>
                <a:cs typeface="Plus Jakarta Sans"/>
                <a:sym typeface="Plus Jakarta Sans"/>
              </a:rPr>
              <a:t>Montrer des extraits floutés des lieux piratés (usine, salle d’hôpital) pour provoquer une prise de conscience.</a:t>
            </a:r>
            <a:endParaRPr sz="1500">
              <a:solidFill>
                <a:schemeClr val="lt1"/>
              </a:solidFill>
              <a:latin typeface="Plus Jakarta Sans"/>
              <a:ea typeface="Plus Jakarta Sans"/>
              <a:cs typeface="Plus Jakarta Sans"/>
              <a:sym typeface="Plus Jakarta Sans"/>
            </a:endParaRPr>
          </a:p>
        </p:txBody>
      </p:sp>
      <p:sp>
        <p:nvSpPr>
          <p:cNvPr id="109" name="Google Shape;109;p22"/>
          <p:cNvSpPr/>
          <p:nvPr/>
        </p:nvSpPr>
        <p:spPr>
          <a:xfrm>
            <a:off x="654775" y="1974900"/>
            <a:ext cx="2401500" cy="375300"/>
          </a:xfrm>
          <a:prstGeom prst="rect">
            <a:avLst/>
          </a:prstGeom>
          <a:noFill/>
          <a:ln>
            <a:noFill/>
          </a:ln>
        </p:spPr>
        <p:txBody>
          <a:bodyPr anchorCtr="0" anchor="t" bIns="0" lIns="0" spcFirstLastPara="1" rIns="0" wrap="square" tIns="0">
            <a:noAutofit/>
          </a:bodyPr>
          <a:lstStyle/>
          <a:p>
            <a:pPr indent="0" lvl="0" marL="0" rtl="0" algn="l">
              <a:lnSpc>
                <a:spcPct val="124719"/>
              </a:lnSpc>
              <a:spcBef>
                <a:spcPts val="0"/>
              </a:spcBef>
              <a:spcAft>
                <a:spcPts val="0"/>
              </a:spcAft>
              <a:buClr>
                <a:schemeClr val="dk1"/>
              </a:buClr>
              <a:buSzPts val="1100"/>
              <a:buFont typeface="Arial"/>
              <a:buNone/>
            </a:pPr>
            <a:r>
              <a:rPr lang="en" sz="1500">
                <a:solidFill>
                  <a:schemeClr val="lt1"/>
                </a:solidFill>
                <a:latin typeface="Plus Jakarta Sans"/>
                <a:ea typeface="Plus Jakarta Sans"/>
                <a:cs typeface="Plus Jakarta Sans"/>
                <a:sym typeface="Plus Jakarta Sans"/>
              </a:rPr>
              <a:t>Idée 1</a:t>
            </a:r>
            <a:endParaRPr sz="1500">
              <a:solidFill>
                <a:schemeClr val="lt1"/>
              </a:solidFill>
              <a:latin typeface="Plus Jakarta Sans"/>
              <a:ea typeface="Plus Jakarta Sans"/>
              <a:cs typeface="Plus Jakarta Sans"/>
              <a:sym typeface="Plus Jakarta Sans"/>
            </a:endParaRPr>
          </a:p>
        </p:txBody>
      </p:sp>
      <p:sp>
        <p:nvSpPr>
          <p:cNvPr id="110" name="Google Shape;110;p22"/>
          <p:cNvSpPr/>
          <p:nvPr/>
        </p:nvSpPr>
        <p:spPr>
          <a:xfrm>
            <a:off x="3419350" y="1974900"/>
            <a:ext cx="2401500" cy="375300"/>
          </a:xfrm>
          <a:prstGeom prst="rect">
            <a:avLst/>
          </a:prstGeom>
          <a:noFill/>
          <a:ln>
            <a:noFill/>
          </a:ln>
        </p:spPr>
        <p:txBody>
          <a:bodyPr anchorCtr="0" anchor="t" bIns="0" lIns="0" spcFirstLastPara="1" rIns="0" wrap="square" tIns="0">
            <a:noAutofit/>
          </a:bodyPr>
          <a:lstStyle/>
          <a:p>
            <a:pPr indent="0" lvl="0" marL="0" rtl="0" algn="l">
              <a:lnSpc>
                <a:spcPct val="124719"/>
              </a:lnSpc>
              <a:spcBef>
                <a:spcPts val="0"/>
              </a:spcBef>
              <a:spcAft>
                <a:spcPts val="0"/>
              </a:spcAft>
              <a:buClr>
                <a:schemeClr val="dk1"/>
              </a:buClr>
              <a:buSzPts val="1100"/>
              <a:buFont typeface="Arial"/>
              <a:buNone/>
            </a:pPr>
            <a:r>
              <a:rPr lang="en" sz="1500">
                <a:solidFill>
                  <a:schemeClr val="lt1"/>
                </a:solidFill>
                <a:latin typeface="Plus Jakarta Sans"/>
                <a:ea typeface="Plus Jakarta Sans"/>
                <a:cs typeface="Plus Jakarta Sans"/>
                <a:sym typeface="Plus Jakarta Sans"/>
              </a:rPr>
              <a:t>Idée 2</a:t>
            </a:r>
            <a:endParaRPr sz="1500">
              <a:solidFill>
                <a:schemeClr val="lt1"/>
              </a:solidFill>
              <a:latin typeface="Plus Jakarta Sans"/>
              <a:ea typeface="Plus Jakarta Sans"/>
              <a:cs typeface="Plus Jakarta Sans"/>
              <a:sym typeface="Plus Jakarta Sans"/>
            </a:endParaRPr>
          </a:p>
        </p:txBody>
      </p:sp>
      <p:sp>
        <p:nvSpPr>
          <p:cNvPr id="111" name="Google Shape;111;p22"/>
          <p:cNvSpPr/>
          <p:nvPr/>
        </p:nvSpPr>
        <p:spPr>
          <a:xfrm>
            <a:off x="6183924" y="1974900"/>
            <a:ext cx="2401500" cy="375300"/>
          </a:xfrm>
          <a:prstGeom prst="rect">
            <a:avLst/>
          </a:prstGeom>
          <a:noFill/>
          <a:ln>
            <a:noFill/>
          </a:ln>
        </p:spPr>
        <p:txBody>
          <a:bodyPr anchorCtr="0" anchor="t" bIns="0" lIns="0" spcFirstLastPara="1" rIns="0" wrap="square" tIns="0">
            <a:noAutofit/>
          </a:bodyPr>
          <a:lstStyle/>
          <a:p>
            <a:pPr indent="0" lvl="0" marL="0" rtl="0" algn="l">
              <a:lnSpc>
                <a:spcPct val="124719"/>
              </a:lnSpc>
              <a:spcBef>
                <a:spcPts val="0"/>
              </a:spcBef>
              <a:spcAft>
                <a:spcPts val="0"/>
              </a:spcAft>
              <a:buClr>
                <a:schemeClr val="dk1"/>
              </a:buClr>
              <a:buSzPts val="1100"/>
              <a:buFont typeface="Arial"/>
              <a:buNone/>
            </a:pPr>
            <a:r>
              <a:rPr lang="en" sz="1500">
                <a:solidFill>
                  <a:schemeClr val="lt1"/>
                </a:solidFill>
                <a:latin typeface="Plus Jakarta Sans"/>
                <a:ea typeface="Plus Jakarta Sans"/>
                <a:cs typeface="Plus Jakarta Sans"/>
                <a:sym typeface="Plus Jakarta Sans"/>
              </a:rPr>
              <a:t>Idée 3</a:t>
            </a:r>
            <a:endParaRPr sz="1500">
              <a:solidFill>
                <a:schemeClr val="lt1"/>
              </a:solidFill>
              <a:latin typeface="Plus Jakarta Sans"/>
              <a:ea typeface="Plus Jakarta Sans"/>
              <a:cs typeface="Plus Jakarta Sans"/>
              <a:sym typeface="Plus Jakarta Sans"/>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6D9EEB"/>
        </a:solidFill>
      </p:bgPr>
    </p:bg>
    <p:spTree>
      <p:nvGrpSpPr>
        <p:cNvPr id="115" name="Shape 115"/>
        <p:cNvGrpSpPr/>
        <p:nvPr/>
      </p:nvGrpSpPr>
      <p:grpSpPr>
        <a:xfrm>
          <a:off x="0" y="0"/>
          <a:ext cx="0" cy="0"/>
          <a:chOff x="0" y="0"/>
          <a:chExt cx="0" cy="0"/>
        </a:xfrm>
      </p:grpSpPr>
      <p:sp>
        <p:nvSpPr>
          <p:cNvPr id="116" name="Google Shape;116;p23"/>
          <p:cNvSpPr/>
          <p:nvPr/>
        </p:nvSpPr>
        <p:spPr>
          <a:xfrm>
            <a:off x="654775" y="1006375"/>
            <a:ext cx="7708800" cy="3130800"/>
          </a:xfrm>
          <a:prstGeom prst="rect">
            <a:avLst/>
          </a:prstGeom>
          <a:noFill/>
          <a:ln>
            <a:noFill/>
          </a:ln>
        </p:spPr>
        <p:txBody>
          <a:bodyPr anchorCtr="0" anchor="ctr" bIns="0" lIns="0" spcFirstLastPara="1" rIns="0" wrap="square" tIns="0">
            <a:noAutofit/>
          </a:bodyPr>
          <a:lstStyle/>
          <a:p>
            <a:pPr indent="0" lvl="0" marL="0" rtl="0" algn="ctr">
              <a:lnSpc>
                <a:spcPct val="124719"/>
              </a:lnSpc>
              <a:spcBef>
                <a:spcPts val="0"/>
              </a:spcBef>
              <a:spcAft>
                <a:spcPts val="0"/>
              </a:spcAft>
              <a:buClr>
                <a:schemeClr val="dk1"/>
              </a:buClr>
              <a:buSzPts val="1100"/>
              <a:buFont typeface="Arial"/>
              <a:buNone/>
            </a:pPr>
            <a:r>
              <a:rPr b="1" lang="en" sz="3200">
                <a:solidFill>
                  <a:schemeClr val="lt1"/>
                </a:solidFill>
                <a:latin typeface="Inter"/>
                <a:ea typeface="Inter"/>
                <a:cs typeface="Inter"/>
                <a:sym typeface="Inter"/>
              </a:rPr>
              <a:t>🔐 Ne laissez jamais un mot de passe par défaut sur un appareil.</a:t>
            </a:r>
            <a:endParaRPr b="1" sz="3200">
              <a:solidFill>
                <a:schemeClr val="lt1"/>
              </a:solidFill>
              <a:latin typeface="Inter"/>
              <a:ea typeface="Inter"/>
              <a:cs typeface="Inter"/>
              <a:sym typeface="Inter"/>
            </a:endParaRPr>
          </a:p>
        </p:txBody>
      </p:sp>
      <p:sp>
        <p:nvSpPr>
          <p:cNvPr id="117" name="Google Shape;117;p23"/>
          <p:cNvSpPr/>
          <p:nvPr/>
        </p:nvSpPr>
        <p:spPr>
          <a:xfrm>
            <a:off x="654775" y="381000"/>
            <a:ext cx="7708800" cy="532500"/>
          </a:xfrm>
          <a:prstGeom prst="rect">
            <a:avLst/>
          </a:prstGeom>
          <a:noFill/>
          <a:ln>
            <a:noFill/>
          </a:ln>
        </p:spPr>
        <p:txBody>
          <a:bodyPr anchorCtr="0" anchor="ctr" bIns="0" lIns="0" spcFirstLastPara="1" rIns="0" wrap="square" tIns="0">
            <a:noAutofit/>
          </a:bodyPr>
          <a:lstStyle/>
          <a:p>
            <a:pPr indent="0" lvl="0" marL="0" rtl="0" algn="ctr">
              <a:lnSpc>
                <a:spcPct val="124719"/>
              </a:lnSpc>
              <a:spcBef>
                <a:spcPts val="0"/>
              </a:spcBef>
              <a:spcAft>
                <a:spcPts val="0"/>
              </a:spcAft>
              <a:buClr>
                <a:schemeClr val="dk1"/>
              </a:buClr>
              <a:buSzPts val="1100"/>
              <a:buFont typeface="Arial"/>
              <a:buNone/>
            </a:pPr>
            <a:r>
              <a:rPr b="1" lang="en" sz="2400">
                <a:solidFill>
                  <a:schemeClr val="lt1"/>
                </a:solidFill>
                <a:latin typeface="Inter"/>
                <a:ea typeface="Inter"/>
                <a:cs typeface="Inter"/>
                <a:sym typeface="Inter"/>
              </a:rPr>
              <a:t>Bonne pratique 1</a:t>
            </a:r>
            <a:endParaRPr b="1" sz="2400">
              <a:solidFill>
                <a:schemeClr val="lt1"/>
              </a:solidFill>
              <a:latin typeface="Inter"/>
              <a:ea typeface="Inter"/>
              <a:cs typeface="Inter"/>
              <a:sym typeface="Inter"/>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6D9EEB"/>
        </a:solidFill>
      </p:bgPr>
    </p:bg>
    <p:spTree>
      <p:nvGrpSpPr>
        <p:cNvPr id="121" name="Shape 121"/>
        <p:cNvGrpSpPr/>
        <p:nvPr/>
      </p:nvGrpSpPr>
      <p:grpSpPr>
        <a:xfrm>
          <a:off x="0" y="0"/>
          <a:ext cx="0" cy="0"/>
          <a:chOff x="0" y="0"/>
          <a:chExt cx="0" cy="0"/>
        </a:xfrm>
      </p:grpSpPr>
      <p:sp>
        <p:nvSpPr>
          <p:cNvPr id="122" name="Google Shape;122;p24"/>
          <p:cNvSpPr/>
          <p:nvPr/>
        </p:nvSpPr>
        <p:spPr>
          <a:xfrm>
            <a:off x="654775" y="1006375"/>
            <a:ext cx="7708800" cy="3130800"/>
          </a:xfrm>
          <a:prstGeom prst="rect">
            <a:avLst/>
          </a:prstGeom>
          <a:noFill/>
          <a:ln>
            <a:noFill/>
          </a:ln>
        </p:spPr>
        <p:txBody>
          <a:bodyPr anchorCtr="0" anchor="ctr" bIns="0" lIns="0" spcFirstLastPara="1" rIns="0" wrap="square" tIns="0">
            <a:noAutofit/>
          </a:bodyPr>
          <a:lstStyle/>
          <a:p>
            <a:pPr indent="0" lvl="0" marL="0" rtl="0" algn="ctr">
              <a:lnSpc>
                <a:spcPct val="124719"/>
              </a:lnSpc>
              <a:spcBef>
                <a:spcPts val="0"/>
              </a:spcBef>
              <a:spcAft>
                <a:spcPts val="0"/>
              </a:spcAft>
              <a:buClr>
                <a:schemeClr val="dk1"/>
              </a:buClr>
              <a:buSzPts val="1100"/>
              <a:buFont typeface="Arial"/>
              <a:buNone/>
            </a:pPr>
            <a:r>
              <a:rPr b="1" lang="en" sz="3200">
                <a:solidFill>
                  <a:schemeClr val="lt1"/>
                </a:solidFill>
                <a:latin typeface="Inter"/>
                <a:ea typeface="Inter"/>
                <a:cs typeface="Inter"/>
                <a:sym typeface="Inter"/>
              </a:rPr>
              <a:t>🧱 Isolez les objets connectés du reste du réseau.</a:t>
            </a:r>
            <a:endParaRPr b="1" sz="3200">
              <a:solidFill>
                <a:schemeClr val="lt1"/>
              </a:solidFill>
              <a:latin typeface="Inter"/>
              <a:ea typeface="Inter"/>
              <a:cs typeface="Inter"/>
              <a:sym typeface="Inter"/>
            </a:endParaRPr>
          </a:p>
        </p:txBody>
      </p:sp>
      <p:sp>
        <p:nvSpPr>
          <p:cNvPr id="123" name="Google Shape;123;p24"/>
          <p:cNvSpPr/>
          <p:nvPr/>
        </p:nvSpPr>
        <p:spPr>
          <a:xfrm>
            <a:off x="654775" y="381000"/>
            <a:ext cx="7708800" cy="532500"/>
          </a:xfrm>
          <a:prstGeom prst="rect">
            <a:avLst/>
          </a:prstGeom>
          <a:noFill/>
          <a:ln>
            <a:noFill/>
          </a:ln>
        </p:spPr>
        <p:txBody>
          <a:bodyPr anchorCtr="0" anchor="ctr" bIns="0" lIns="0" spcFirstLastPara="1" rIns="0" wrap="square" tIns="0">
            <a:noAutofit/>
          </a:bodyPr>
          <a:lstStyle/>
          <a:p>
            <a:pPr indent="0" lvl="0" marL="0" rtl="0" algn="ctr">
              <a:lnSpc>
                <a:spcPct val="124719"/>
              </a:lnSpc>
              <a:spcBef>
                <a:spcPts val="0"/>
              </a:spcBef>
              <a:spcAft>
                <a:spcPts val="0"/>
              </a:spcAft>
              <a:buClr>
                <a:schemeClr val="dk1"/>
              </a:buClr>
              <a:buSzPts val="1100"/>
              <a:buFont typeface="Arial"/>
              <a:buNone/>
            </a:pPr>
            <a:r>
              <a:rPr b="1" lang="en" sz="2400">
                <a:solidFill>
                  <a:schemeClr val="lt1"/>
                </a:solidFill>
                <a:latin typeface="Inter"/>
                <a:ea typeface="Inter"/>
                <a:cs typeface="Inter"/>
                <a:sym typeface="Inter"/>
              </a:rPr>
              <a:t>Bonne pratique 2</a:t>
            </a:r>
            <a:endParaRPr b="1" sz="2400">
              <a:solidFill>
                <a:schemeClr val="lt1"/>
              </a:solidFill>
              <a:latin typeface="Inter"/>
              <a:ea typeface="Inter"/>
              <a:cs typeface="Inter"/>
              <a:sym typeface="Inter"/>
            </a:endParaRP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6D9EEB"/>
        </a:solidFill>
      </p:bgPr>
    </p:bg>
    <p:spTree>
      <p:nvGrpSpPr>
        <p:cNvPr id="127" name="Shape 127"/>
        <p:cNvGrpSpPr/>
        <p:nvPr/>
      </p:nvGrpSpPr>
      <p:grpSpPr>
        <a:xfrm>
          <a:off x="0" y="0"/>
          <a:ext cx="0" cy="0"/>
          <a:chOff x="0" y="0"/>
          <a:chExt cx="0" cy="0"/>
        </a:xfrm>
      </p:grpSpPr>
      <p:sp>
        <p:nvSpPr>
          <p:cNvPr id="128" name="Google Shape;128;p25"/>
          <p:cNvSpPr/>
          <p:nvPr/>
        </p:nvSpPr>
        <p:spPr>
          <a:xfrm>
            <a:off x="654775" y="1006375"/>
            <a:ext cx="7708800" cy="3130800"/>
          </a:xfrm>
          <a:prstGeom prst="rect">
            <a:avLst/>
          </a:prstGeom>
          <a:noFill/>
          <a:ln>
            <a:noFill/>
          </a:ln>
        </p:spPr>
        <p:txBody>
          <a:bodyPr anchorCtr="0" anchor="ctr" bIns="0" lIns="0" spcFirstLastPara="1" rIns="0" wrap="square" tIns="0">
            <a:noAutofit/>
          </a:bodyPr>
          <a:lstStyle/>
          <a:p>
            <a:pPr indent="0" lvl="0" marL="0" rtl="0" algn="ctr">
              <a:lnSpc>
                <a:spcPct val="124719"/>
              </a:lnSpc>
              <a:spcBef>
                <a:spcPts val="0"/>
              </a:spcBef>
              <a:spcAft>
                <a:spcPts val="0"/>
              </a:spcAft>
              <a:buClr>
                <a:schemeClr val="dk1"/>
              </a:buClr>
              <a:buSzPts val="1100"/>
              <a:buFont typeface="Arial"/>
              <a:buNone/>
            </a:pPr>
            <a:r>
              <a:rPr b="1" lang="en" sz="3200">
                <a:solidFill>
                  <a:schemeClr val="lt1"/>
                </a:solidFill>
                <a:latin typeface="Inter"/>
                <a:ea typeface="Inter"/>
                <a:cs typeface="Inter"/>
                <a:sym typeface="Inter"/>
              </a:rPr>
              <a:t>🧼 Redémarrez et mettez à jour vos caméras comme vos ordinateurs.</a:t>
            </a:r>
            <a:endParaRPr b="1" sz="3200">
              <a:solidFill>
                <a:schemeClr val="lt1"/>
              </a:solidFill>
              <a:latin typeface="Inter"/>
              <a:ea typeface="Inter"/>
              <a:cs typeface="Inter"/>
              <a:sym typeface="Inter"/>
            </a:endParaRPr>
          </a:p>
        </p:txBody>
      </p:sp>
      <p:sp>
        <p:nvSpPr>
          <p:cNvPr id="129" name="Google Shape;129;p25"/>
          <p:cNvSpPr/>
          <p:nvPr/>
        </p:nvSpPr>
        <p:spPr>
          <a:xfrm>
            <a:off x="654775" y="381000"/>
            <a:ext cx="7708800" cy="532500"/>
          </a:xfrm>
          <a:prstGeom prst="rect">
            <a:avLst/>
          </a:prstGeom>
          <a:noFill/>
          <a:ln>
            <a:noFill/>
          </a:ln>
        </p:spPr>
        <p:txBody>
          <a:bodyPr anchorCtr="0" anchor="ctr" bIns="0" lIns="0" spcFirstLastPara="1" rIns="0" wrap="square" tIns="0">
            <a:noAutofit/>
          </a:bodyPr>
          <a:lstStyle/>
          <a:p>
            <a:pPr indent="0" lvl="0" marL="0" rtl="0" algn="ctr">
              <a:lnSpc>
                <a:spcPct val="124719"/>
              </a:lnSpc>
              <a:spcBef>
                <a:spcPts val="0"/>
              </a:spcBef>
              <a:spcAft>
                <a:spcPts val="0"/>
              </a:spcAft>
              <a:buClr>
                <a:schemeClr val="dk1"/>
              </a:buClr>
              <a:buSzPts val="1100"/>
              <a:buFont typeface="Arial"/>
              <a:buNone/>
            </a:pPr>
            <a:r>
              <a:rPr b="1" lang="en" sz="2400">
                <a:solidFill>
                  <a:schemeClr val="lt1"/>
                </a:solidFill>
                <a:latin typeface="Inter"/>
                <a:ea typeface="Inter"/>
                <a:cs typeface="Inter"/>
                <a:sym typeface="Inter"/>
              </a:rPr>
              <a:t>Bonne pratique 3 </a:t>
            </a:r>
            <a:endParaRPr b="1" sz="2400">
              <a:solidFill>
                <a:schemeClr val="lt1"/>
              </a:solidFill>
              <a:latin typeface="Inter"/>
              <a:ea typeface="Inter"/>
              <a:cs typeface="Inter"/>
              <a:sym typeface="Inter"/>
            </a:endParaRPr>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2"/>
        </a:solidFill>
      </p:bgPr>
    </p:bg>
    <p:spTree>
      <p:nvGrpSpPr>
        <p:cNvPr id="133" name="Shape 133"/>
        <p:cNvGrpSpPr/>
        <p:nvPr/>
      </p:nvGrpSpPr>
      <p:grpSpPr>
        <a:xfrm>
          <a:off x="0" y="0"/>
          <a:ext cx="0" cy="0"/>
          <a:chOff x="0" y="0"/>
          <a:chExt cx="0" cy="0"/>
        </a:xfrm>
      </p:grpSpPr>
      <p:sp>
        <p:nvSpPr>
          <p:cNvPr id="134" name="Google Shape;134;p26"/>
          <p:cNvSpPr/>
          <p:nvPr/>
        </p:nvSpPr>
        <p:spPr>
          <a:xfrm>
            <a:off x="654775" y="1006375"/>
            <a:ext cx="7708800" cy="3130800"/>
          </a:xfrm>
          <a:prstGeom prst="rect">
            <a:avLst/>
          </a:prstGeom>
          <a:noFill/>
          <a:ln>
            <a:noFill/>
          </a:ln>
        </p:spPr>
        <p:txBody>
          <a:bodyPr anchorCtr="0" anchor="ctr" bIns="0" lIns="0" spcFirstLastPara="1" rIns="0" wrap="square" tIns="0">
            <a:noAutofit/>
          </a:bodyPr>
          <a:lstStyle/>
          <a:p>
            <a:pPr indent="0" lvl="0" marL="0" rtl="0" algn="ctr">
              <a:lnSpc>
                <a:spcPct val="124719"/>
              </a:lnSpc>
              <a:spcBef>
                <a:spcPts val="0"/>
              </a:spcBef>
              <a:spcAft>
                <a:spcPts val="0"/>
              </a:spcAft>
              <a:buClr>
                <a:schemeClr val="dk1"/>
              </a:buClr>
              <a:buSzPts val="1100"/>
              <a:buFont typeface="Arial"/>
              <a:buNone/>
            </a:pPr>
            <a:r>
              <a:rPr b="1" lang="en" sz="3200">
                <a:solidFill>
                  <a:srgbClr val="6D9EEB"/>
                </a:solidFill>
                <a:latin typeface="Inter"/>
                <a:ea typeface="Inter"/>
                <a:cs typeface="Inter"/>
                <a:sym typeface="Inter"/>
              </a:rPr>
              <a:t>Même la sécurité a besoin d’être sécurisée. Soyez vigilants</a:t>
            </a:r>
            <a:endParaRPr b="1" sz="3200">
              <a:solidFill>
                <a:srgbClr val="6D9EEB"/>
              </a:solidFill>
              <a:latin typeface="Inter"/>
              <a:ea typeface="Inter"/>
              <a:cs typeface="Inter"/>
              <a:sym typeface="Inter"/>
            </a:endParaRPr>
          </a:p>
        </p:txBody>
      </p:sp>
      <p:sp>
        <p:nvSpPr>
          <p:cNvPr id="135" name="Google Shape;135;p26"/>
          <p:cNvSpPr/>
          <p:nvPr/>
        </p:nvSpPr>
        <p:spPr>
          <a:xfrm>
            <a:off x="654775" y="381000"/>
            <a:ext cx="7708800" cy="532500"/>
          </a:xfrm>
          <a:prstGeom prst="rect">
            <a:avLst/>
          </a:prstGeom>
          <a:noFill/>
          <a:ln>
            <a:noFill/>
          </a:ln>
        </p:spPr>
        <p:txBody>
          <a:bodyPr anchorCtr="0" anchor="ctr" bIns="0" lIns="0" spcFirstLastPara="1" rIns="0" wrap="square" tIns="0">
            <a:noAutofit/>
          </a:bodyPr>
          <a:lstStyle/>
          <a:p>
            <a:pPr indent="0" lvl="0" marL="0" rtl="0" algn="ctr">
              <a:lnSpc>
                <a:spcPct val="124719"/>
              </a:lnSpc>
              <a:spcBef>
                <a:spcPts val="0"/>
              </a:spcBef>
              <a:spcAft>
                <a:spcPts val="0"/>
              </a:spcAft>
              <a:buClr>
                <a:srgbClr val="4486F4"/>
              </a:buClr>
              <a:buSzPts val="4450"/>
              <a:buFont typeface="Inter"/>
              <a:buNone/>
            </a:pPr>
            <a:r>
              <a:rPr b="1" lang="en" sz="2400">
                <a:solidFill>
                  <a:srgbClr val="6D9EEB"/>
                </a:solidFill>
                <a:latin typeface="Inter"/>
                <a:ea typeface="Inter"/>
                <a:cs typeface="Inter"/>
                <a:sym typeface="Inter"/>
              </a:rPr>
              <a:t>Merci.</a:t>
            </a:r>
            <a:endParaRPr b="1" sz="2400">
              <a:solidFill>
                <a:srgbClr val="6D9EEB"/>
              </a:solidFill>
              <a:latin typeface="Inter"/>
              <a:ea typeface="Inter"/>
              <a:cs typeface="Inter"/>
              <a:sym typeface="Inter"/>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59" name="Shape 59"/>
        <p:cNvGrpSpPr/>
        <p:nvPr/>
      </p:nvGrpSpPr>
      <p:grpSpPr>
        <a:xfrm>
          <a:off x="0" y="0"/>
          <a:ext cx="0" cy="0"/>
          <a:chOff x="0" y="0"/>
          <a:chExt cx="0" cy="0"/>
        </a:xfrm>
      </p:grpSpPr>
      <p:sp>
        <p:nvSpPr>
          <p:cNvPr id="60" name="Google Shape;60;p14"/>
          <p:cNvSpPr/>
          <p:nvPr/>
        </p:nvSpPr>
        <p:spPr>
          <a:xfrm>
            <a:off x="654775" y="463350"/>
            <a:ext cx="7708800" cy="4216800"/>
          </a:xfrm>
          <a:prstGeom prst="rect">
            <a:avLst/>
          </a:prstGeom>
          <a:noFill/>
          <a:ln>
            <a:noFill/>
          </a:ln>
        </p:spPr>
        <p:txBody>
          <a:bodyPr anchorCtr="0" anchor="ctr" bIns="0" lIns="0" spcFirstLastPara="1" rIns="0" wrap="square" tIns="0">
            <a:noAutofit/>
          </a:bodyPr>
          <a:lstStyle/>
          <a:p>
            <a:pPr indent="0" lvl="0" marL="0" rtl="0" algn="l">
              <a:lnSpc>
                <a:spcPct val="115000"/>
              </a:lnSpc>
              <a:spcBef>
                <a:spcPts val="1800"/>
              </a:spcBef>
              <a:spcAft>
                <a:spcPts val="0"/>
              </a:spcAft>
              <a:buNone/>
            </a:pPr>
            <a:r>
              <a:rPr b="1" lang="en" sz="1700">
                <a:solidFill>
                  <a:schemeClr val="dk1"/>
                </a:solidFill>
                <a:latin typeface="Plus Jakarta Sans"/>
                <a:ea typeface="Plus Jakarta Sans"/>
                <a:cs typeface="Plus Jakarta Sans"/>
                <a:sym typeface="Plus Jakarta Sans"/>
              </a:rPr>
              <a:t>📘 GUIDE D’UTILISATION DE LA PRÉSENTATION</a:t>
            </a:r>
            <a:endParaRPr b="1" sz="1700">
              <a:solidFill>
                <a:schemeClr val="dk1"/>
              </a:solidFill>
              <a:latin typeface="Plus Jakarta Sans"/>
              <a:ea typeface="Plus Jakarta Sans"/>
              <a:cs typeface="Plus Jakarta Sans"/>
              <a:sym typeface="Plus Jakarta Sans"/>
            </a:endParaRPr>
          </a:p>
          <a:p>
            <a:pPr indent="0" lvl="0" marL="0" rtl="0" algn="l">
              <a:lnSpc>
                <a:spcPct val="115000"/>
              </a:lnSpc>
              <a:spcBef>
                <a:spcPts val="1200"/>
              </a:spcBef>
              <a:spcAft>
                <a:spcPts val="0"/>
              </a:spcAft>
              <a:buClr>
                <a:schemeClr val="dk1"/>
              </a:buClr>
              <a:buSzPts val="1100"/>
              <a:buFont typeface="Arial"/>
              <a:buNone/>
            </a:pPr>
            <a:r>
              <a:rPr lang="en" sz="1100">
                <a:solidFill>
                  <a:schemeClr val="dk1"/>
                </a:solidFill>
                <a:latin typeface="Plus Jakarta Sans"/>
                <a:ea typeface="Plus Jakarta Sans"/>
                <a:cs typeface="Plus Jakarta Sans"/>
                <a:sym typeface="Plus Jakarta Sans"/>
              </a:rPr>
              <a:t>Cette présentation est conçue pour être animée en </a:t>
            </a:r>
            <a:r>
              <a:rPr b="1" lang="en" sz="1100">
                <a:solidFill>
                  <a:schemeClr val="dk1"/>
                </a:solidFill>
                <a:latin typeface="Plus Jakarta Sans"/>
                <a:ea typeface="Plus Jakarta Sans"/>
                <a:cs typeface="Plus Jakarta Sans"/>
                <a:sym typeface="Plus Jakarta Sans"/>
              </a:rPr>
              <a:t>5 à 30 minutes</a:t>
            </a:r>
            <a:r>
              <a:rPr lang="en" sz="1100">
                <a:solidFill>
                  <a:schemeClr val="dk1"/>
                </a:solidFill>
                <a:latin typeface="Plus Jakarta Sans"/>
                <a:ea typeface="Plus Jakarta Sans"/>
                <a:cs typeface="Plus Jakarta Sans"/>
                <a:sym typeface="Plus Jakarta Sans"/>
              </a:rPr>
              <a:t> selon l’interaction avec le public.</a:t>
            </a:r>
            <a:endParaRPr sz="1100">
              <a:solidFill>
                <a:schemeClr val="dk1"/>
              </a:solidFill>
              <a:latin typeface="Plus Jakarta Sans"/>
              <a:ea typeface="Plus Jakarta Sans"/>
              <a:cs typeface="Plus Jakarta Sans"/>
              <a:sym typeface="Plus Jakarta Sans"/>
            </a:endParaRPr>
          </a:p>
          <a:p>
            <a:pPr indent="0" lvl="0" marL="0" rtl="0" algn="l">
              <a:lnSpc>
                <a:spcPct val="115000"/>
              </a:lnSpc>
              <a:spcBef>
                <a:spcPts val="1200"/>
              </a:spcBef>
              <a:spcAft>
                <a:spcPts val="0"/>
              </a:spcAft>
              <a:buClr>
                <a:schemeClr val="dk1"/>
              </a:buClr>
              <a:buSzPts val="1100"/>
              <a:buFont typeface="Arial"/>
              <a:buNone/>
            </a:pPr>
            <a:r>
              <a:rPr lang="en" sz="1100">
                <a:solidFill>
                  <a:schemeClr val="dk1"/>
                </a:solidFill>
                <a:latin typeface="Plus Jakarta Sans"/>
                <a:ea typeface="Plus Jakarta Sans"/>
                <a:cs typeface="Plus Jakarta Sans"/>
                <a:sym typeface="Plus Jakarta Sans"/>
              </a:rPr>
              <a:t>Elle comprend :</a:t>
            </a:r>
            <a:endParaRPr sz="1100">
              <a:solidFill>
                <a:schemeClr val="dk1"/>
              </a:solidFill>
              <a:latin typeface="Plus Jakarta Sans"/>
              <a:ea typeface="Plus Jakarta Sans"/>
              <a:cs typeface="Plus Jakarta Sans"/>
              <a:sym typeface="Plus Jakarta Sans"/>
            </a:endParaRPr>
          </a:p>
          <a:p>
            <a:pPr indent="-298450" lvl="0" marL="457200" rtl="0" algn="l">
              <a:lnSpc>
                <a:spcPct val="115000"/>
              </a:lnSpc>
              <a:spcBef>
                <a:spcPts val="1200"/>
              </a:spcBef>
              <a:spcAft>
                <a:spcPts val="0"/>
              </a:spcAft>
              <a:buClr>
                <a:schemeClr val="dk1"/>
              </a:buClr>
              <a:buSzPts val="1100"/>
              <a:buFont typeface="Plus Jakarta Sans"/>
              <a:buChar char="●"/>
            </a:pPr>
            <a:r>
              <a:rPr lang="en" sz="1100">
                <a:solidFill>
                  <a:schemeClr val="dk1"/>
                </a:solidFill>
                <a:latin typeface="Plus Jakarta Sans"/>
                <a:ea typeface="Plus Jakarta Sans"/>
                <a:cs typeface="Plus Jakarta Sans"/>
                <a:sym typeface="Plus Jakarta Sans"/>
              </a:rPr>
              <a:t>✅ Des slides simples : une phrase ou un mot par slide, sans surcharge visuelle.</a:t>
            </a:r>
            <a:endParaRPr sz="1100">
              <a:solidFill>
                <a:schemeClr val="dk1"/>
              </a:solidFill>
              <a:latin typeface="Plus Jakarta Sans"/>
              <a:ea typeface="Plus Jakarta Sans"/>
              <a:cs typeface="Plus Jakarta Sans"/>
              <a:sym typeface="Plus Jakarta Sans"/>
            </a:endParaRPr>
          </a:p>
          <a:p>
            <a:pPr indent="-298450" lvl="0" marL="457200" rtl="0" algn="l">
              <a:lnSpc>
                <a:spcPct val="115000"/>
              </a:lnSpc>
              <a:spcBef>
                <a:spcPts val="0"/>
              </a:spcBef>
              <a:spcAft>
                <a:spcPts val="0"/>
              </a:spcAft>
              <a:buClr>
                <a:schemeClr val="dk1"/>
              </a:buClr>
              <a:buSzPts val="1100"/>
              <a:buFont typeface="Plus Jakarta Sans"/>
              <a:buChar char="●"/>
            </a:pPr>
            <a:r>
              <a:rPr lang="en" sz="1100">
                <a:solidFill>
                  <a:schemeClr val="dk1"/>
                </a:solidFill>
                <a:latin typeface="Plus Jakarta Sans"/>
                <a:ea typeface="Plus Jakarta Sans"/>
                <a:cs typeface="Plus Jakarta Sans"/>
                <a:sym typeface="Plus Jakarta Sans"/>
              </a:rPr>
              <a:t>🎬 Une séquence interactive : démo, film, interview ou Q&amp;A.</a:t>
            </a:r>
            <a:endParaRPr sz="1100">
              <a:solidFill>
                <a:schemeClr val="dk1"/>
              </a:solidFill>
              <a:latin typeface="Plus Jakarta Sans"/>
              <a:ea typeface="Plus Jakarta Sans"/>
              <a:cs typeface="Plus Jakarta Sans"/>
              <a:sym typeface="Plus Jakarta Sans"/>
            </a:endParaRPr>
          </a:p>
          <a:p>
            <a:pPr indent="-298450" lvl="0" marL="457200" rtl="0" algn="l">
              <a:lnSpc>
                <a:spcPct val="115000"/>
              </a:lnSpc>
              <a:spcBef>
                <a:spcPts val="0"/>
              </a:spcBef>
              <a:spcAft>
                <a:spcPts val="0"/>
              </a:spcAft>
              <a:buClr>
                <a:schemeClr val="dk1"/>
              </a:buClr>
              <a:buSzPts val="1100"/>
              <a:buFont typeface="Plus Jakarta Sans"/>
              <a:buChar char="●"/>
            </a:pPr>
            <a:r>
              <a:rPr lang="en" sz="1100">
                <a:solidFill>
                  <a:schemeClr val="dk1"/>
                </a:solidFill>
                <a:latin typeface="Plus Jakarta Sans"/>
                <a:ea typeface="Plus Jakarta Sans"/>
                <a:cs typeface="Plus Jakarta Sans"/>
                <a:sym typeface="Plus Jakarta Sans"/>
              </a:rPr>
              <a:t>🗣️ Des notes pour le présentateur : présentes sous chaque slide pour guider le discours.</a:t>
            </a:r>
            <a:br>
              <a:rPr lang="en" sz="1100">
                <a:solidFill>
                  <a:schemeClr val="dk1"/>
                </a:solidFill>
                <a:latin typeface="Plus Jakarta Sans"/>
                <a:ea typeface="Plus Jakarta Sans"/>
                <a:cs typeface="Plus Jakarta Sans"/>
                <a:sym typeface="Plus Jakarta Sans"/>
              </a:rPr>
            </a:br>
            <a:endParaRPr sz="1100">
              <a:solidFill>
                <a:schemeClr val="dk1"/>
              </a:solidFill>
              <a:latin typeface="Plus Jakarta Sans"/>
              <a:ea typeface="Plus Jakarta Sans"/>
              <a:cs typeface="Plus Jakarta Sans"/>
              <a:sym typeface="Plus Jakarta Sans"/>
            </a:endParaRPr>
          </a:p>
          <a:p>
            <a:pPr indent="0" lvl="0" marL="0" rtl="0" algn="l">
              <a:lnSpc>
                <a:spcPct val="115000"/>
              </a:lnSpc>
              <a:spcBef>
                <a:spcPts val="1200"/>
              </a:spcBef>
              <a:spcAft>
                <a:spcPts val="0"/>
              </a:spcAft>
              <a:buClr>
                <a:schemeClr val="dk1"/>
              </a:buClr>
              <a:buSzPts val="1100"/>
              <a:buFont typeface="Arial"/>
              <a:buNone/>
            </a:pPr>
            <a:r>
              <a:rPr b="1" lang="en" sz="1100">
                <a:solidFill>
                  <a:schemeClr val="dk1"/>
                </a:solidFill>
                <a:latin typeface="Plus Jakarta Sans"/>
                <a:ea typeface="Plus Jakarta Sans"/>
                <a:cs typeface="Plus Jakarta Sans"/>
                <a:sym typeface="Plus Jakarta Sans"/>
              </a:rPr>
              <a:t>Conseils pour l’animation :</a:t>
            </a:r>
            <a:endParaRPr b="1" sz="1100">
              <a:solidFill>
                <a:schemeClr val="dk1"/>
              </a:solidFill>
              <a:latin typeface="Plus Jakarta Sans"/>
              <a:ea typeface="Plus Jakarta Sans"/>
              <a:cs typeface="Plus Jakarta Sans"/>
              <a:sym typeface="Plus Jakarta Sans"/>
            </a:endParaRPr>
          </a:p>
          <a:p>
            <a:pPr indent="-298450" lvl="0" marL="457200" rtl="0" algn="l">
              <a:lnSpc>
                <a:spcPct val="115000"/>
              </a:lnSpc>
              <a:spcBef>
                <a:spcPts val="1200"/>
              </a:spcBef>
              <a:spcAft>
                <a:spcPts val="0"/>
              </a:spcAft>
              <a:buClr>
                <a:schemeClr val="dk1"/>
              </a:buClr>
              <a:buSzPts val="1100"/>
              <a:buFont typeface="Plus Jakarta Sans"/>
              <a:buChar char="●"/>
            </a:pPr>
            <a:r>
              <a:rPr lang="en" sz="1100">
                <a:solidFill>
                  <a:schemeClr val="dk1"/>
                </a:solidFill>
                <a:latin typeface="Plus Jakarta Sans"/>
                <a:ea typeface="Plus Jakarta Sans"/>
                <a:cs typeface="Plus Jakarta Sans"/>
                <a:sym typeface="Plus Jakarta Sans"/>
              </a:rPr>
              <a:t>Configurez votre présentation</a:t>
            </a:r>
            <a:endParaRPr sz="1100">
              <a:solidFill>
                <a:schemeClr val="dk1"/>
              </a:solidFill>
              <a:latin typeface="Plus Jakarta Sans"/>
              <a:ea typeface="Plus Jakarta Sans"/>
              <a:cs typeface="Plus Jakarta Sans"/>
              <a:sym typeface="Plus Jakarta Sans"/>
            </a:endParaRPr>
          </a:p>
          <a:p>
            <a:pPr indent="-298450" lvl="0" marL="457200" rtl="0" algn="l">
              <a:lnSpc>
                <a:spcPct val="115000"/>
              </a:lnSpc>
              <a:spcBef>
                <a:spcPts val="0"/>
              </a:spcBef>
              <a:spcAft>
                <a:spcPts val="0"/>
              </a:spcAft>
              <a:buClr>
                <a:schemeClr val="dk1"/>
              </a:buClr>
              <a:buSzPts val="1100"/>
              <a:buFont typeface="Plus Jakarta Sans"/>
              <a:buChar char="●"/>
            </a:pPr>
            <a:r>
              <a:rPr lang="en" sz="1100">
                <a:solidFill>
                  <a:schemeClr val="dk1"/>
                </a:solidFill>
                <a:latin typeface="Plus Jakarta Sans"/>
                <a:ea typeface="Plus Jakarta Sans"/>
                <a:cs typeface="Plus Jakarta Sans"/>
                <a:sym typeface="Plus Jakarta Sans"/>
              </a:rPr>
              <a:t>Soyez dynamique et concis.</a:t>
            </a:r>
            <a:endParaRPr sz="1100">
              <a:solidFill>
                <a:schemeClr val="dk1"/>
              </a:solidFill>
              <a:latin typeface="Plus Jakarta Sans"/>
              <a:ea typeface="Plus Jakarta Sans"/>
              <a:cs typeface="Plus Jakarta Sans"/>
              <a:sym typeface="Plus Jakarta Sans"/>
            </a:endParaRPr>
          </a:p>
          <a:p>
            <a:pPr indent="-298450" lvl="0" marL="457200" rtl="0" algn="l">
              <a:lnSpc>
                <a:spcPct val="115000"/>
              </a:lnSpc>
              <a:spcBef>
                <a:spcPts val="0"/>
              </a:spcBef>
              <a:spcAft>
                <a:spcPts val="0"/>
              </a:spcAft>
              <a:buClr>
                <a:schemeClr val="dk1"/>
              </a:buClr>
              <a:buSzPts val="1100"/>
              <a:buFont typeface="Plus Jakarta Sans"/>
              <a:buChar char="●"/>
            </a:pPr>
            <a:r>
              <a:rPr lang="en" sz="1100">
                <a:solidFill>
                  <a:schemeClr val="dk1"/>
                </a:solidFill>
                <a:latin typeface="Plus Jakarta Sans"/>
                <a:ea typeface="Plus Jakarta Sans"/>
                <a:cs typeface="Plus Jakarta Sans"/>
                <a:sym typeface="Plus Jakarta Sans"/>
              </a:rPr>
              <a:t>Appuyez-vous sur les anecdotes et chiffres dans les notes.</a:t>
            </a:r>
            <a:endParaRPr sz="1100">
              <a:solidFill>
                <a:schemeClr val="dk1"/>
              </a:solidFill>
              <a:latin typeface="Plus Jakarta Sans"/>
              <a:ea typeface="Plus Jakarta Sans"/>
              <a:cs typeface="Plus Jakarta Sans"/>
              <a:sym typeface="Plus Jakarta Sans"/>
            </a:endParaRPr>
          </a:p>
          <a:p>
            <a:pPr indent="-298450" lvl="0" marL="457200" rtl="0" algn="l">
              <a:lnSpc>
                <a:spcPct val="115000"/>
              </a:lnSpc>
              <a:spcBef>
                <a:spcPts val="0"/>
              </a:spcBef>
              <a:spcAft>
                <a:spcPts val="0"/>
              </a:spcAft>
              <a:buClr>
                <a:schemeClr val="dk1"/>
              </a:buClr>
              <a:buSzPts val="1100"/>
              <a:buFont typeface="Plus Jakarta Sans"/>
              <a:buChar char="●"/>
            </a:pPr>
            <a:r>
              <a:rPr lang="en" sz="1100">
                <a:solidFill>
                  <a:schemeClr val="dk1"/>
                </a:solidFill>
                <a:latin typeface="Plus Jakarta Sans"/>
                <a:ea typeface="Plus Jakarta Sans"/>
                <a:cs typeface="Plus Jakarta Sans"/>
                <a:sym typeface="Plus Jakarta Sans"/>
              </a:rPr>
              <a:t>Mettez l’accent sur la démo ou la séquence interactive.</a:t>
            </a:r>
            <a:endParaRPr sz="1100">
              <a:solidFill>
                <a:schemeClr val="dk1"/>
              </a:solidFill>
              <a:latin typeface="Plus Jakarta Sans"/>
              <a:ea typeface="Plus Jakarta Sans"/>
              <a:cs typeface="Plus Jakarta Sans"/>
              <a:sym typeface="Plus Jakarta Sans"/>
            </a:endParaRPr>
          </a:p>
          <a:p>
            <a:pPr indent="-298450" lvl="0" marL="457200" rtl="0" algn="l">
              <a:lnSpc>
                <a:spcPct val="115000"/>
              </a:lnSpc>
              <a:spcBef>
                <a:spcPts val="0"/>
              </a:spcBef>
              <a:spcAft>
                <a:spcPts val="0"/>
              </a:spcAft>
              <a:buClr>
                <a:schemeClr val="dk1"/>
              </a:buClr>
              <a:buSzPts val="1100"/>
              <a:buFont typeface="Plus Jakarta Sans"/>
              <a:buChar char="●"/>
            </a:pPr>
            <a:r>
              <a:rPr lang="en" sz="1100">
                <a:solidFill>
                  <a:schemeClr val="dk1"/>
                </a:solidFill>
                <a:latin typeface="Plus Jakarta Sans"/>
                <a:ea typeface="Plus Jakarta Sans"/>
                <a:cs typeface="Plus Jakarta Sans"/>
                <a:sym typeface="Plus Jakarta Sans"/>
              </a:rPr>
              <a:t>Encouragez les réactions avec des questions ouvertes.</a:t>
            </a:r>
            <a:endParaRPr sz="1100">
              <a:solidFill>
                <a:schemeClr val="dk1"/>
              </a:solidFill>
              <a:latin typeface="Plus Jakarta Sans"/>
              <a:ea typeface="Plus Jakarta Sans"/>
              <a:cs typeface="Plus Jakarta Sans"/>
              <a:sym typeface="Plus Jakarta Sans"/>
            </a:endParaRPr>
          </a:p>
          <a:p>
            <a:pPr indent="-298450" lvl="0" marL="457200" rtl="0" algn="l">
              <a:lnSpc>
                <a:spcPct val="115000"/>
              </a:lnSpc>
              <a:spcBef>
                <a:spcPts val="0"/>
              </a:spcBef>
              <a:spcAft>
                <a:spcPts val="0"/>
              </a:spcAft>
              <a:buClr>
                <a:schemeClr val="dk1"/>
              </a:buClr>
              <a:buSzPts val="1100"/>
              <a:buFont typeface="Plus Jakarta Sans"/>
              <a:buChar char="●"/>
            </a:pPr>
            <a:r>
              <a:rPr lang="en" sz="1100">
                <a:solidFill>
                  <a:schemeClr val="dk1"/>
                </a:solidFill>
                <a:latin typeface="Plus Jakarta Sans"/>
                <a:ea typeface="Plus Jakarta Sans"/>
                <a:cs typeface="Plus Jakarta Sans"/>
                <a:sym typeface="Plus Jakarta Sans"/>
              </a:rPr>
              <a:t>Restez accessible, même pour les non-experts.</a:t>
            </a:r>
            <a:endParaRPr sz="1100">
              <a:solidFill>
                <a:schemeClr val="dk1"/>
              </a:solidFill>
              <a:latin typeface="Plus Jakarta Sans"/>
              <a:ea typeface="Plus Jakarta Sans"/>
              <a:cs typeface="Plus Jakarta Sans"/>
              <a:sym typeface="Plus Jakarta Sans"/>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E06666"/>
        </a:solidFill>
      </p:bgPr>
    </p:bg>
    <p:spTree>
      <p:nvGrpSpPr>
        <p:cNvPr id="64" name="Shape 64"/>
        <p:cNvGrpSpPr/>
        <p:nvPr/>
      </p:nvGrpSpPr>
      <p:grpSpPr>
        <a:xfrm>
          <a:off x="0" y="0"/>
          <a:ext cx="0" cy="0"/>
          <a:chOff x="0" y="0"/>
          <a:chExt cx="0" cy="0"/>
        </a:xfrm>
      </p:grpSpPr>
      <p:sp>
        <p:nvSpPr>
          <p:cNvPr id="65" name="Google Shape;65;p15"/>
          <p:cNvSpPr/>
          <p:nvPr/>
        </p:nvSpPr>
        <p:spPr>
          <a:xfrm>
            <a:off x="654775" y="463350"/>
            <a:ext cx="7708800" cy="4216800"/>
          </a:xfrm>
          <a:prstGeom prst="rect">
            <a:avLst/>
          </a:prstGeom>
          <a:noFill/>
          <a:ln>
            <a:noFill/>
          </a:ln>
        </p:spPr>
        <p:txBody>
          <a:bodyPr anchorCtr="0" anchor="ctr" bIns="0" lIns="0" spcFirstLastPara="1" rIns="0" wrap="square" tIns="0">
            <a:noAutofit/>
          </a:bodyPr>
          <a:lstStyle/>
          <a:p>
            <a:pPr indent="0" lvl="0" marL="0" rtl="0" algn="ctr">
              <a:lnSpc>
                <a:spcPct val="124719"/>
              </a:lnSpc>
              <a:spcBef>
                <a:spcPts val="0"/>
              </a:spcBef>
              <a:spcAft>
                <a:spcPts val="0"/>
              </a:spcAft>
              <a:buClr>
                <a:schemeClr val="dk1"/>
              </a:buClr>
              <a:buSzPts val="1100"/>
              <a:buFont typeface="Arial"/>
              <a:buNone/>
            </a:pPr>
            <a:r>
              <a:rPr b="1" lang="en" sz="3200">
                <a:solidFill>
                  <a:srgbClr val="F3F3F3"/>
                </a:solidFill>
                <a:latin typeface="Inter"/>
                <a:ea typeface="Inter"/>
                <a:cs typeface="Inter"/>
                <a:sym typeface="Inter"/>
              </a:rPr>
              <a:t>🔍 Imaginez qu’on vous observe… sans que vous le sachiez.</a:t>
            </a:r>
            <a:endParaRPr b="1" sz="3200">
              <a:solidFill>
                <a:srgbClr val="F3F3F3"/>
              </a:solidFill>
              <a:latin typeface="Inter"/>
              <a:ea typeface="Inter"/>
              <a:cs typeface="Inter"/>
              <a:sym typeface="Inter"/>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EFEFEF"/>
        </a:solidFill>
      </p:bgPr>
    </p:bg>
    <p:spTree>
      <p:nvGrpSpPr>
        <p:cNvPr id="69" name="Shape 69"/>
        <p:cNvGrpSpPr/>
        <p:nvPr/>
      </p:nvGrpSpPr>
      <p:grpSpPr>
        <a:xfrm>
          <a:off x="0" y="0"/>
          <a:ext cx="0" cy="0"/>
          <a:chOff x="0" y="0"/>
          <a:chExt cx="0" cy="0"/>
        </a:xfrm>
      </p:grpSpPr>
      <p:sp>
        <p:nvSpPr>
          <p:cNvPr id="70" name="Google Shape;70;p16"/>
          <p:cNvSpPr/>
          <p:nvPr/>
        </p:nvSpPr>
        <p:spPr>
          <a:xfrm>
            <a:off x="654775" y="463350"/>
            <a:ext cx="7708800" cy="4216800"/>
          </a:xfrm>
          <a:prstGeom prst="rect">
            <a:avLst/>
          </a:prstGeom>
          <a:noFill/>
          <a:ln>
            <a:noFill/>
          </a:ln>
        </p:spPr>
        <p:txBody>
          <a:bodyPr anchorCtr="0" anchor="ctr" bIns="0" lIns="0" spcFirstLastPara="1" rIns="0" wrap="square" tIns="0">
            <a:noAutofit/>
          </a:bodyPr>
          <a:lstStyle/>
          <a:p>
            <a:pPr indent="0" lvl="0" marL="0" rtl="0" algn="ctr">
              <a:lnSpc>
                <a:spcPct val="124719"/>
              </a:lnSpc>
              <a:spcBef>
                <a:spcPts val="0"/>
              </a:spcBef>
              <a:spcAft>
                <a:spcPts val="0"/>
              </a:spcAft>
              <a:buClr>
                <a:schemeClr val="dk1"/>
              </a:buClr>
              <a:buSzPts val="1100"/>
              <a:buFont typeface="Arial"/>
              <a:buNone/>
            </a:pPr>
            <a:r>
              <a:rPr b="1" lang="en" sz="3200">
                <a:solidFill>
                  <a:srgbClr val="E06666"/>
                </a:solidFill>
                <a:latin typeface="Inter"/>
                <a:ea typeface="Inter"/>
                <a:cs typeface="Inter"/>
                <a:sym typeface="Inter"/>
              </a:rPr>
              <a:t>🚨 150 000 caméras piratées, dont celles de Tesla, hôpitaux et prisons.</a:t>
            </a:r>
            <a:endParaRPr b="1" sz="3200">
              <a:solidFill>
                <a:srgbClr val="E06666"/>
              </a:solidFill>
              <a:latin typeface="Inter"/>
              <a:ea typeface="Inter"/>
              <a:cs typeface="Inter"/>
              <a:sym typeface="Inter"/>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EFEFEF"/>
        </a:solidFill>
      </p:bgPr>
    </p:bg>
    <p:spTree>
      <p:nvGrpSpPr>
        <p:cNvPr id="74" name="Shape 74"/>
        <p:cNvGrpSpPr/>
        <p:nvPr/>
      </p:nvGrpSpPr>
      <p:grpSpPr>
        <a:xfrm>
          <a:off x="0" y="0"/>
          <a:ext cx="0" cy="0"/>
          <a:chOff x="0" y="0"/>
          <a:chExt cx="0" cy="0"/>
        </a:xfrm>
      </p:grpSpPr>
      <p:sp>
        <p:nvSpPr>
          <p:cNvPr id="75" name="Google Shape;75;p17"/>
          <p:cNvSpPr/>
          <p:nvPr/>
        </p:nvSpPr>
        <p:spPr>
          <a:xfrm>
            <a:off x="654775" y="581925"/>
            <a:ext cx="7708800" cy="1565400"/>
          </a:xfrm>
          <a:prstGeom prst="rect">
            <a:avLst/>
          </a:prstGeom>
          <a:noFill/>
          <a:ln>
            <a:noFill/>
          </a:ln>
        </p:spPr>
        <p:txBody>
          <a:bodyPr anchorCtr="0" anchor="ctr" bIns="0" lIns="0" spcFirstLastPara="1" rIns="0" wrap="square" tIns="0">
            <a:noAutofit/>
          </a:bodyPr>
          <a:lstStyle/>
          <a:p>
            <a:pPr indent="0" lvl="0" marL="0" rtl="0" algn="l">
              <a:lnSpc>
                <a:spcPct val="124719"/>
              </a:lnSpc>
              <a:spcBef>
                <a:spcPts val="0"/>
              </a:spcBef>
              <a:spcAft>
                <a:spcPts val="0"/>
              </a:spcAft>
              <a:buClr>
                <a:schemeClr val="dk1"/>
              </a:buClr>
              <a:buSzPts val="1100"/>
              <a:buFont typeface="Arial"/>
              <a:buNone/>
            </a:pPr>
            <a:r>
              <a:rPr b="1" lang="en" sz="3200">
                <a:solidFill>
                  <a:srgbClr val="E06666"/>
                </a:solidFill>
                <a:latin typeface="Plus Jakarta Sans"/>
                <a:ea typeface="Plus Jakarta Sans"/>
                <a:cs typeface="Plus Jakarta Sans"/>
                <a:sym typeface="Plus Jakarta Sans"/>
              </a:rPr>
              <a:t>Quand la caméra devient une faille</a:t>
            </a:r>
            <a:endParaRPr b="1" sz="3200">
              <a:solidFill>
                <a:srgbClr val="E06666"/>
              </a:solidFill>
              <a:latin typeface="Plus Jakarta Sans"/>
              <a:ea typeface="Plus Jakarta Sans"/>
              <a:cs typeface="Plus Jakarta Sans"/>
              <a:sym typeface="Plus Jakarta Sans"/>
            </a:endParaRPr>
          </a:p>
        </p:txBody>
      </p:sp>
      <p:sp>
        <p:nvSpPr>
          <p:cNvPr id="76" name="Google Shape;76;p17"/>
          <p:cNvSpPr/>
          <p:nvPr/>
        </p:nvSpPr>
        <p:spPr>
          <a:xfrm>
            <a:off x="654775" y="2265150"/>
            <a:ext cx="7708800" cy="2635500"/>
          </a:xfrm>
          <a:prstGeom prst="rect">
            <a:avLst/>
          </a:prstGeom>
          <a:noFill/>
          <a:ln>
            <a:noFill/>
          </a:ln>
        </p:spPr>
        <p:txBody>
          <a:bodyPr anchorCtr="0" anchor="t" bIns="0" lIns="0" spcFirstLastPara="1" rIns="0" wrap="square" tIns="0">
            <a:noAutofit/>
          </a:bodyPr>
          <a:lstStyle/>
          <a:p>
            <a:pPr indent="0" lvl="0" marL="0" rtl="0" algn="l">
              <a:lnSpc>
                <a:spcPct val="124719"/>
              </a:lnSpc>
              <a:spcBef>
                <a:spcPts val="0"/>
              </a:spcBef>
              <a:spcAft>
                <a:spcPts val="0"/>
              </a:spcAft>
              <a:buClr>
                <a:schemeClr val="dk1"/>
              </a:buClr>
              <a:buSzPts val="1100"/>
              <a:buFont typeface="Arial"/>
              <a:buNone/>
            </a:pPr>
            <a:r>
              <a:rPr lang="en" sz="1800">
                <a:solidFill>
                  <a:schemeClr val="dk2"/>
                </a:solidFill>
                <a:latin typeface="Plus Jakarta Sans"/>
                <a:ea typeface="Plus Jakarta Sans"/>
                <a:cs typeface="Plus Jakarta Sans"/>
                <a:sym typeface="Plus Jakarta Sans"/>
              </a:rPr>
              <a:t>En 2021, des hackers accèdent au système de vidéosurveillance de l’entreprise Verkada. Ils prennent le contrôle de milliers de caméras installées dans des lieux sensibles, simplement en utilisant un mot de passe administrateur trouvé en ligne. Une intrusion choquante qui montre que même les outils de sécurité peuvent devenir des menaces.</a:t>
            </a:r>
            <a:endParaRPr sz="1800">
              <a:solidFill>
                <a:schemeClr val="dk2"/>
              </a:solidFill>
              <a:latin typeface="Plus Jakarta Sans"/>
              <a:ea typeface="Plus Jakarta Sans"/>
              <a:cs typeface="Plus Jakarta Sans"/>
              <a:sym typeface="Plus Jakarta Sans"/>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434343"/>
        </a:solidFill>
      </p:bgPr>
    </p:bg>
    <p:spTree>
      <p:nvGrpSpPr>
        <p:cNvPr id="80" name="Shape 80"/>
        <p:cNvGrpSpPr/>
        <p:nvPr/>
      </p:nvGrpSpPr>
      <p:grpSpPr>
        <a:xfrm>
          <a:off x="0" y="0"/>
          <a:ext cx="0" cy="0"/>
          <a:chOff x="0" y="0"/>
          <a:chExt cx="0" cy="0"/>
        </a:xfrm>
      </p:grpSpPr>
      <p:sp>
        <p:nvSpPr>
          <p:cNvPr id="81" name="Google Shape;81;p18"/>
          <p:cNvSpPr/>
          <p:nvPr/>
        </p:nvSpPr>
        <p:spPr>
          <a:xfrm>
            <a:off x="654775" y="381000"/>
            <a:ext cx="7708800" cy="532500"/>
          </a:xfrm>
          <a:prstGeom prst="rect">
            <a:avLst/>
          </a:prstGeom>
          <a:noFill/>
          <a:ln>
            <a:noFill/>
          </a:ln>
        </p:spPr>
        <p:txBody>
          <a:bodyPr anchorCtr="0" anchor="ctr" bIns="0" lIns="0" spcFirstLastPara="1" rIns="0" wrap="square" tIns="0">
            <a:noAutofit/>
          </a:bodyPr>
          <a:lstStyle/>
          <a:p>
            <a:pPr indent="0" lvl="0" marL="0" rtl="0" algn="ctr">
              <a:lnSpc>
                <a:spcPct val="124719"/>
              </a:lnSpc>
              <a:spcBef>
                <a:spcPts val="0"/>
              </a:spcBef>
              <a:spcAft>
                <a:spcPts val="0"/>
              </a:spcAft>
              <a:buClr>
                <a:schemeClr val="dk1"/>
              </a:buClr>
              <a:buSzPts val="1100"/>
              <a:buFont typeface="Arial"/>
              <a:buNone/>
            </a:pPr>
            <a:r>
              <a:rPr b="1" lang="en" sz="2400">
                <a:solidFill>
                  <a:schemeClr val="lt1"/>
                </a:solidFill>
                <a:latin typeface="Plus Jakarta Sans"/>
                <a:ea typeface="Plus Jakarta Sans"/>
                <a:cs typeface="Plus Jakarta Sans"/>
                <a:sym typeface="Plus Jakarta Sans"/>
              </a:rPr>
              <a:t>🎥 </a:t>
            </a:r>
            <a:endParaRPr b="1" sz="2400">
              <a:solidFill>
                <a:schemeClr val="lt1"/>
              </a:solidFill>
              <a:latin typeface="Plus Jakarta Sans"/>
              <a:ea typeface="Plus Jakarta Sans"/>
              <a:cs typeface="Plus Jakarta Sans"/>
              <a:sym typeface="Plus Jakarta Sans"/>
            </a:endParaRPr>
          </a:p>
        </p:txBody>
      </p:sp>
      <p:sp>
        <p:nvSpPr>
          <p:cNvPr id="82" name="Google Shape;82;p18"/>
          <p:cNvSpPr txBox="1"/>
          <p:nvPr/>
        </p:nvSpPr>
        <p:spPr>
          <a:xfrm>
            <a:off x="2250075" y="2134300"/>
            <a:ext cx="4518300" cy="1046700"/>
          </a:xfrm>
          <a:prstGeom prst="rect">
            <a:avLst/>
          </a:prstGeom>
          <a:noFill/>
          <a:ln>
            <a:noFill/>
          </a:ln>
        </p:spPr>
        <p:txBody>
          <a:bodyPr anchorCtr="0" anchor="t" bIns="91425" lIns="91425" spcFirstLastPara="1" rIns="91425" wrap="square" tIns="91425">
            <a:spAutoFit/>
          </a:bodyPr>
          <a:lstStyle/>
          <a:p>
            <a:pPr indent="0" lvl="0" marL="0" rtl="0" algn="ctr">
              <a:spcBef>
                <a:spcPts val="0"/>
              </a:spcBef>
              <a:spcAft>
                <a:spcPts val="0"/>
              </a:spcAft>
              <a:buNone/>
            </a:pPr>
            <a:r>
              <a:rPr lang="en">
                <a:solidFill>
                  <a:schemeClr val="lt1"/>
                </a:solidFill>
                <a:latin typeface="Plus Jakarta Sans"/>
                <a:ea typeface="Plus Jakarta Sans"/>
                <a:cs typeface="Plus Jakarta Sans"/>
                <a:sym typeface="Plus Jakarta Sans"/>
              </a:rPr>
              <a:t>Insérer une vidéo depuis cette recherche</a:t>
            </a:r>
            <a:br>
              <a:rPr lang="en">
                <a:solidFill>
                  <a:schemeClr val="lt1"/>
                </a:solidFill>
                <a:latin typeface="Plus Jakarta Sans"/>
                <a:ea typeface="Plus Jakarta Sans"/>
                <a:cs typeface="Plus Jakarta Sans"/>
                <a:sym typeface="Plus Jakarta Sans"/>
              </a:rPr>
            </a:br>
            <a:br>
              <a:rPr lang="en" u="sng">
                <a:solidFill>
                  <a:schemeClr val="hlink"/>
                </a:solidFill>
                <a:latin typeface="Plus Jakarta Sans"/>
                <a:ea typeface="Plus Jakarta Sans"/>
                <a:cs typeface="Plus Jakarta Sans"/>
                <a:sym typeface="Plus Jakarta Sans"/>
                <a:hlinkClick r:id="rId3"/>
              </a:rPr>
            </a:br>
            <a:r>
              <a:rPr lang="en" u="sng">
                <a:solidFill>
                  <a:schemeClr val="hlink"/>
                </a:solidFill>
                <a:latin typeface="Plus Jakarta Sans"/>
                <a:ea typeface="Plus Jakarta Sans"/>
                <a:cs typeface="Plus Jakarta Sans"/>
                <a:sym typeface="Plus Jakarta Sans"/>
                <a:hlinkClick r:id="rId4"/>
              </a:rPr>
              <a:t>https://www.youtube.com/results?search_query=verkada+hack+security+camera</a:t>
            </a:r>
            <a:endParaRPr>
              <a:solidFill>
                <a:schemeClr val="lt1"/>
              </a:solidFill>
              <a:latin typeface="Plus Jakarta Sans"/>
              <a:ea typeface="Plus Jakarta Sans"/>
              <a:cs typeface="Plus Jakarta Sans"/>
              <a:sym typeface="Plus Jakarta Sans"/>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434343"/>
        </a:solidFill>
      </p:bgPr>
    </p:bg>
    <p:spTree>
      <p:nvGrpSpPr>
        <p:cNvPr id="86" name="Shape 86"/>
        <p:cNvGrpSpPr/>
        <p:nvPr/>
      </p:nvGrpSpPr>
      <p:grpSpPr>
        <a:xfrm>
          <a:off x="0" y="0"/>
          <a:ext cx="0" cy="0"/>
          <a:chOff x="0" y="0"/>
          <a:chExt cx="0" cy="0"/>
        </a:xfrm>
      </p:grpSpPr>
      <p:sp>
        <p:nvSpPr>
          <p:cNvPr id="87" name="Google Shape;87;p19"/>
          <p:cNvSpPr/>
          <p:nvPr/>
        </p:nvSpPr>
        <p:spPr>
          <a:xfrm>
            <a:off x="654775" y="381000"/>
            <a:ext cx="7708800" cy="532500"/>
          </a:xfrm>
          <a:prstGeom prst="rect">
            <a:avLst/>
          </a:prstGeom>
          <a:noFill/>
          <a:ln>
            <a:noFill/>
          </a:ln>
        </p:spPr>
        <p:txBody>
          <a:bodyPr anchorCtr="0" anchor="ctr" bIns="0" lIns="0" spcFirstLastPara="1" rIns="0" wrap="square" tIns="0">
            <a:noAutofit/>
          </a:bodyPr>
          <a:lstStyle/>
          <a:p>
            <a:pPr indent="0" lvl="0" marL="0" rtl="0" algn="ctr">
              <a:lnSpc>
                <a:spcPct val="124719"/>
              </a:lnSpc>
              <a:spcBef>
                <a:spcPts val="0"/>
              </a:spcBef>
              <a:spcAft>
                <a:spcPts val="0"/>
              </a:spcAft>
              <a:buClr>
                <a:schemeClr val="dk1"/>
              </a:buClr>
              <a:buSzPts val="1100"/>
              <a:buFont typeface="Arial"/>
              <a:buNone/>
            </a:pPr>
            <a:r>
              <a:rPr b="1" lang="en" sz="2400">
                <a:solidFill>
                  <a:schemeClr val="lt1"/>
                </a:solidFill>
                <a:latin typeface="Plus Jakarta Sans"/>
                <a:ea typeface="Plus Jakarta Sans"/>
                <a:cs typeface="Plus Jakarta Sans"/>
                <a:sym typeface="Plus Jakarta Sans"/>
              </a:rPr>
              <a:t>🧠 Le saviez-vous ?</a:t>
            </a:r>
            <a:endParaRPr b="1" sz="2400">
              <a:solidFill>
                <a:schemeClr val="lt1"/>
              </a:solidFill>
              <a:latin typeface="Plus Jakarta Sans"/>
              <a:ea typeface="Plus Jakarta Sans"/>
              <a:cs typeface="Plus Jakarta Sans"/>
              <a:sym typeface="Plus Jakarta Sans"/>
            </a:endParaRPr>
          </a:p>
        </p:txBody>
      </p:sp>
      <p:sp>
        <p:nvSpPr>
          <p:cNvPr id="88" name="Google Shape;88;p19"/>
          <p:cNvSpPr/>
          <p:nvPr/>
        </p:nvSpPr>
        <p:spPr>
          <a:xfrm>
            <a:off x="654775" y="1667625"/>
            <a:ext cx="7708800" cy="2230200"/>
          </a:xfrm>
          <a:prstGeom prst="rect">
            <a:avLst/>
          </a:prstGeom>
          <a:noFill/>
          <a:ln>
            <a:noFill/>
          </a:ln>
        </p:spPr>
        <p:txBody>
          <a:bodyPr anchorCtr="0" anchor="ctr" bIns="0" lIns="0" spcFirstLastPara="1" rIns="0" wrap="square" tIns="0">
            <a:noAutofit/>
          </a:bodyPr>
          <a:lstStyle/>
          <a:p>
            <a:pPr indent="0" lvl="0" marL="0" rtl="0" algn="ctr">
              <a:lnSpc>
                <a:spcPct val="124719"/>
              </a:lnSpc>
              <a:spcBef>
                <a:spcPts val="0"/>
              </a:spcBef>
              <a:spcAft>
                <a:spcPts val="0"/>
              </a:spcAft>
              <a:buClr>
                <a:schemeClr val="dk1"/>
              </a:buClr>
              <a:buSzPts val="1100"/>
              <a:buFont typeface="Arial"/>
              <a:buNone/>
            </a:pPr>
            <a:r>
              <a:rPr lang="en" sz="3100">
                <a:solidFill>
                  <a:schemeClr val="lt1"/>
                </a:solidFill>
                <a:latin typeface="Plus Jakarta Sans"/>
                <a:ea typeface="Plus Jakarta Sans"/>
                <a:cs typeface="Plus Jakarta Sans"/>
                <a:sym typeface="Plus Jakarta Sans"/>
              </a:rPr>
              <a:t>Quelle entreprise a vu ses employés filmés à leur insu dans une salle de sport ?</a:t>
            </a:r>
            <a:endParaRPr sz="3100">
              <a:solidFill>
                <a:schemeClr val="lt1"/>
              </a:solidFill>
              <a:latin typeface="Plus Jakarta Sans"/>
              <a:ea typeface="Plus Jakarta Sans"/>
              <a:cs typeface="Plus Jakarta Sans"/>
              <a:sym typeface="Plus Jakarta Sans"/>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434343"/>
        </a:solidFill>
      </p:bgPr>
    </p:bg>
    <p:spTree>
      <p:nvGrpSpPr>
        <p:cNvPr id="92" name="Shape 92"/>
        <p:cNvGrpSpPr/>
        <p:nvPr/>
      </p:nvGrpSpPr>
      <p:grpSpPr>
        <a:xfrm>
          <a:off x="0" y="0"/>
          <a:ext cx="0" cy="0"/>
          <a:chOff x="0" y="0"/>
          <a:chExt cx="0" cy="0"/>
        </a:xfrm>
      </p:grpSpPr>
      <p:sp>
        <p:nvSpPr>
          <p:cNvPr id="93" name="Google Shape;93;p20"/>
          <p:cNvSpPr/>
          <p:nvPr/>
        </p:nvSpPr>
        <p:spPr>
          <a:xfrm>
            <a:off x="654775" y="381000"/>
            <a:ext cx="7708800" cy="532500"/>
          </a:xfrm>
          <a:prstGeom prst="rect">
            <a:avLst/>
          </a:prstGeom>
          <a:noFill/>
          <a:ln>
            <a:noFill/>
          </a:ln>
        </p:spPr>
        <p:txBody>
          <a:bodyPr anchorCtr="0" anchor="ctr" bIns="0" lIns="0" spcFirstLastPara="1" rIns="0" wrap="square" tIns="0">
            <a:noAutofit/>
          </a:bodyPr>
          <a:lstStyle/>
          <a:p>
            <a:pPr indent="0" lvl="0" marL="0" rtl="0" algn="ctr">
              <a:lnSpc>
                <a:spcPct val="124719"/>
              </a:lnSpc>
              <a:spcBef>
                <a:spcPts val="0"/>
              </a:spcBef>
              <a:spcAft>
                <a:spcPts val="0"/>
              </a:spcAft>
              <a:buClr>
                <a:schemeClr val="dk1"/>
              </a:buClr>
              <a:buSzPts val="1100"/>
              <a:buFont typeface="Arial"/>
              <a:buNone/>
            </a:pPr>
            <a:r>
              <a:rPr b="1" lang="en" sz="2400">
                <a:solidFill>
                  <a:schemeClr val="lt1"/>
                </a:solidFill>
                <a:latin typeface="Plus Jakarta Sans"/>
                <a:ea typeface="Plus Jakarta Sans"/>
                <a:cs typeface="Plus Jakarta Sans"/>
                <a:sym typeface="Plus Jakarta Sans"/>
              </a:rPr>
              <a:t>🧠 Le saviez-vous ?</a:t>
            </a:r>
            <a:endParaRPr b="1" sz="2400">
              <a:solidFill>
                <a:schemeClr val="lt1"/>
              </a:solidFill>
              <a:latin typeface="Plus Jakarta Sans"/>
              <a:ea typeface="Plus Jakarta Sans"/>
              <a:cs typeface="Plus Jakarta Sans"/>
              <a:sym typeface="Plus Jakarta Sans"/>
            </a:endParaRPr>
          </a:p>
        </p:txBody>
      </p:sp>
      <p:sp>
        <p:nvSpPr>
          <p:cNvPr id="94" name="Google Shape;94;p20"/>
          <p:cNvSpPr/>
          <p:nvPr/>
        </p:nvSpPr>
        <p:spPr>
          <a:xfrm>
            <a:off x="654775" y="1667625"/>
            <a:ext cx="7708800" cy="2230200"/>
          </a:xfrm>
          <a:prstGeom prst="rect">
            <a:avLst/>
          </a:prstGeom>
          <a:noFill/>
          <a:ln>
            <a:noFill/>
          </a:ln>
        </p:spPr>
        <p:txBody>
          <a:bodyPr anchorCtr="0" anchor="ctr" bIns="0" lIns="0" spcFirstLastPara="1" rIns="0" wrap="square" tIns="0">
            <a:noAutofit/>
          </a:bodyPr>
          <a:lstStyle/>
          <a:p>
            <a:pPr indent="0" lvl="0" marL="0" rtl="0" algn="ctr">
              <a:lnSpc>
                <a:spcPct val="124719"/>
              </a:lnSpc>
              <a:spcBef>
                <a:spcPts val="0"/>
              </a:spcBef>
              <a:spcAft>
                <a:spcPts val="0"/>
              </a:spcAft>
              <a:buClr>
                <a:schemeClr val="dk1"/>
              </a:buClr>
              <a:buSzPts val="1100"/>
              <a:buFont typeface="Arial"/>
              <a:buNone/>
            </a:pPr>
            <a:r>
              <a:rPr lang="en" sz="3100">
                <a:solidFill>
                  <a:schemeClr val="lt1"/>
                </a:solidFill>
                <a:latin typeface="Plus Jakarta Sans"/>
                <a:ea typeface="Plus Jakarta Sans"/>
                <a:cs typeface="Plus Jakarta Sans"/>
                <a:sym typeface="Plus Jakarta Sans"/>
              </a:rPr>
              <a:t>Quelle fonctionnalité avancée des caméras permettait de suivre quelqu’un partout dans un bâtiment ?</a:t>
            </a:r>
            <a:endParaRPr sz="3100">
              <a:solidFill>
                <a:schemeClr val="lt1"/>
              </a:solidFill>
              <a:latin typeface="Plus Jakarta Sans"/>
              <a:ea typeface="Plus Jakarta Sans"/>
              <a:cs typeface="Plus Jakarta Sans"/>
              <a:sym typeface="Plus Jakarta Sans"/>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434343"/>
        </a:solidFill>
      </p:bgPr>
    </p:bg>
    <p:spTree>
      <p:nvGrpSpPr>
        <p:cNvPr id="98" name="Shape 98"/>
        <p:cNvGrpSpPr/>
        <p:nvPr/>
      </p:nvGrpSpPr>
      <p:grpSpPr>
        <a:xfrm>
          <a:off x="0" y="0"/>
          <a:ext cx="0" cy="0"/>
          <a:chOff x="0" y="0"/>
          <a:chExt cx="0" cy="0"/>
        </a:xfrm>
      </p:grpSpPr>
      <p:sp>
        <p:nvSpPr>
          <p:cNvPr id="99" name="Google Shape;99;p21"/>
          <p:cNvSpPr/>
          <p:nvPr/>
        </p:nvSpPr>
        <p:spPr>
          <a:xfrm>
            <a:off x="654775" y="381000"/>
            <a:ext cx="7708800" cy="532500"/>
          </a:xfrm>
          <a:prstGeom prst="rect">
            <a:avLst/>
          </a:prstGeom>
          <a:noFill/>
          <a:ln>
            <a:noFill/>
          </a:ln>
        </p:spPr>
        <p:txBody>
          <a:bodyPr anchorCtr="0" anchor="ctr" bIns="0" lIns="0" spcFirstLastPara="1" rIns="0" wrap="square" tIns="0">
            <a:noAutofit/>
          </a:bodyPr>
          <a:lstStyle/>
          <a:p>
            <a:pPr indent="0" lvl="0" marL="0" rtl="0" algn="ctr">
              <a:lnSpc>
                <a:spcPct val="124719"/>
              </a:lnSpc>
              <a:spcBef>
                <a:spcPts val="0"/>
              </a:spcBef>
              <a:spcAft>
                <a:spcPts val="0"/>
              </a:spcAft>
              <a:buClr>
                <a:schemeClr val="dk1"/>
              </a:buClr>
              <a:buSzPts val="1100"/>
              <a:buFont typeface="Arial"/>
              <a:buNone/>
            </a:pPr>
            <a:r>
              <a:rPr b="1" lang="en" sz="2400">
                <a:solidFill>
                  <a:schemeClr val="lt1"/>
                </a:solidFill>
                <a:latin typeface="Plus Jakarta Sans"/>
                <a:ea typeface="Plus Jakarta Sans"/>
                <a:cs typeface="Plus Jakarta Sans"/>
                <a:sym typeface="Plus Jakarta Sans"/>
              </a:rPr>
              <a:t>🧠 Le saviez-vous ?</a:t>
            </a:r>
            <a:endParaRPr b="1" sz="2400">
              <a:solidFill>
                <a:schemeClr val="lt1"/>
              </a:solidFill>
              <a:latin typeface="Plus Jakarta Sans"/>
              <a:ea typeface="Plus Jakarta Sans"/>
              <a:cs typeface="Plus Jakarta Sans"/>
              <a:sym typeface="Plus Jakarta Sans"/>
            </a:endParaRPr>
          </a:p>
        </p:txBody>
      </p:sp>
      <p:sp>
        <p:nvSpPr>
          <p:cNvPr id="100" name="Google Shape;100;p21"/>
          <p:cNvSpPr/>
          <p:nvPr/>
        </p:nvSpPr>
        <p:spPr>
          <a:xfrm>
            <a:off x="654775" y="1667625"/>
            <a:ext cx="7708800" cy="2230200"/>
          </a:xfrm>
          <a:prstGeom prst="rect">
            <a:avLst/>
          </a:prstGeom>
          <a:noFill/>
          <a:ln>
            <a:noFill/>
          </a:ln>
        </p:spPr>
        <p:txBody>
          <a:bodyPr anchorCtr="0" anchor="ctr" bIns="0" lIns="0" spcFirstLastPara="1" rIns="0" wrap="square" tIns="0">
            <a:noAutofit/>
          </a:bodyPr>
          <a:lstStyle/>
          <a:p>
            <a:pPr indent="0" lvl="0" marL="0" rtl="0" algn="ctr">
              <a:lnSpc>
                <a:spcPct val="124719"/>
              </a:lnSpc>
              <a:spcBef>
                <a:spcPts val="0"/>
              </a:spcBef>
              <a:spcAft>
                <a:spcPts val="0"/>
              </a:spcAft>
              <a:buClr>
                <a:schemeClr val="dk1"/>
              </a:buClr>
              <a:buSzPts val="1100"/>
              <a:buFont typeface="Arial"/>
              <a:buNone/>
            </a:pPr>
            <a:r>
              <a:rPr lang="en" sz="3100">
                <a:solidFill>
                  <a:schemeClr val="lt1"/>
                </a:solidFill>
                <a:latin typeface="Plus Jakarta Sans"/>
                <a:ea typeface="Plus Jakarta Sans"/>
                <a:cs typeface="Plus Jakarta Sans"/>
                <a:sym typeface="Plus Jakarta Sans"/>
              </a:rPr>
              <a:t>Quel est le nom moqueur que se sont donné les hackers responsables ?</a:t>
            </a:r>
            <a:endParaRPr sz="3100">
              <a:solidFill>
                <a:schemeClr val="lt1"/>
              </a:solidFill>
              <a:latin typeface="Plus Jakarta Sans"/>
              <a:ea typeface="Plus Jakarta Sans"/>
              <a:cs typeface="Plus Jakarta Sans"/>
              <a:sym typeface="Plus Jakarta Sans"/>
            </a:endParaRPr>
          </a:p>
        </p:txBody>
      </p:sp>
    </p:spTree>
  </p:cSld>
  <p:clrMapOvr>
    <a:masterClrMapping/>
  </p:clrMapOvr>
</p:sld>
</file>

<file path=ppt/theme/theme1.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