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Plus Jakarta Sans"/>
      <p:regular r:id="rId20"/>
      <p:bold r:id="rId21"/>
      <p:italic r:id="rId22"/>
      <p:boldItalic r:id="rId23"/>
    </p:embeddedFont>
    <p:embeddedFont>
      <p:font typeface="Inter"/>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lusJakartaSans-regular.fntdata"/><Relationship Id="rId22" Type="http://schemas.openxmlformats.org/officeDocument/2006/relationships/font" Target="fonts/PlusJakartaSans-italic.fntdata"/><Relationship Id="rId21" Type="http://schemas.openxmlformats.org/officeDocument/2006/relationships/font" Target="fonts/PlusJakartaSans-bold.fntdata"/><Relationship Id="rId24" Type="http://schemas.openxmlformats.org/officeDocument/2006/relationships/font" Target="fonts/Inter-regular.fntdata"/><Relationship Id="rId23" Type="http://schemas.openxmlformats.org/officeDocument/2006/relationships/font" Target="fonts/PlusJakartaSans-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Inter-italic.fntdata"/><Relationship Id="rId25" Type="http://schemas.openxmlformats.org/officeDocument/2006/relationships/font" Target="fonts/Inter-bold.fntdata"/><Relationship Id="rId27" Type="http://schemas.openxmlformats.org/officeDocument/2006/relationships/font" Target="fonts/Inter-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51e09318a8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51e09318a8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51e09318a8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51e09318a8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
              <a:t>Idées démos :</a:t>
            </a:r>
            <a:endParaRPr/>
          </a:p>
          <a:p>
            <a:pPr indent="-298450" lvl="0" marL="457200" rtl="0" algn="l">
              <a:lnSpc>
                <a:spcPct val="115000"/>
              </a:lnSpc>
              <a:spcBef>
                <a:spcPts val="1200"/>
              </a:spcBef>
              <a:spcAft>
                <a:spcPts val="0"/>
              </a:spcAft>
              <a:buClr>
                <a:schemeClr val="dk1"/>
              </a:buClr>
              <a:buSzPts val="1100"/>
              <a:buAutoNum type="arabicPeriod"/>
            </a:pPr>
            <a:r>
              <a:rPr lang="en"/>
              <a:t>Simuler une attaque avec un écran typique de ransomware sur une machine test ou via Flipper Zero.</a:t>
            </a:r>
            <a:br>
              <a:rPr lang="en"/>
            </a:br>
            <a:endParaRPr/>
          </a:p>
          <a:p>
            <a:pPr indent="-298450" lvl="0" marL="457200" rtl="0" algn="l">
              <a:lnSpc>
                <a:spcPct val="115000"/>
              </a:lnSpc>
              <a:spcBef>
                <a:spcPts val="0"/>
              </a:spcBef>
              <a:spcAft>
                <a:spcPts val="0"/>
              </a:spcAft>
              <a:buClr>
                <a:schemeClr val="dk1"/>
              </a:buClr>
              <a:buSzPts val="1100"/>
              <a:buAutoNum type="arabicPeriod"/>
            </a:pPr>
            <a:r>
              <a:rPr lang="en"/>
              <a:t>Déconnecter un poste d’une appli métier et montrer le blocage dans une démarche fictive (par ex., faire une fausse demande d’acte de naissance).</a:t>
            </a:r>
            <a:br>
              <a:rPr lang="en"/>
            </a:br>
            <a:endParaRPr/>
          </a:p>
          <a:p>
            <a:pPr indent="-298450" lvl="0" marL="457200" rtl="0" algn="l">
              <a:lnSpc>
                <a:spcPct val="115000"/>
              </a:lnSpc>
              <a:spcBef>
                <a:spcPts val="0"/>
              </a:spcBef>
              <a:spcAft>
                <a:spcPts val="0"/>
              </a:spcAft>
              <a:buClr>
                <a:schemeClr val="dk1"/>
              </a:buClr>
              <a:buSzPts val="1100"/>
              <a:buAutoNum type="arabicPeriod"/>
            </a:pPr>
            <a:r>
              <a:rPr lang="en"/>
              <a:t>Montrer un faux site de mairie inaccessible et rebondir sur le sujet de l’indisponibilité des services en ligne.</a:t>
            </a:r>
            <a:endParaRPr/>
          </a:p>
          <a:p>
            <a:pPr indent="0" lvl="0" marL="0" rtl="0" algn="l">
              <a:spcBef>
                <a:spcPts val="120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51e09318a8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351e09318a8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None/>
            </a:pPr>
            <a:r>
              <a:rPr lang="en"/>
              <a:t>Exemple : une fausse facture envoyée à une mairie par un expéditeur usurpé. Erreur fréquente : penser que l’extension ".gouv.fr" garantit l’authenticité. Non, tout peut être usurpé. L’ouverture d’une pièce jointe peut déclencher un ransomware.</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51e09318a8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51e09318a8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Exemple : un agent remarque que son PC est lent, que les fichiers ont des noms étranges. Il ignore ces signes. Résultat : toute une direction touchée. Erreur fréquente : "je vais attendre un peu pour voir si ça revient tout seul". Il faut </a:t>
            </a:r>
            <a:r>
              <a:rPr i="1" lang="en">
                <a:solidFill>
                  <a:schemeClr val="dk1"/>
                </a:solidFill>
              </a:rPr>
              <a:t>toujours</a:t>
            </a:r>
            <a:r>
              <a:rPr lang="en">
                <a:solidFill>
                  <a:schemeClr val="dk1"/>
                </a:solidFill>
              </a:rPr>
              <a:t> signaler.</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51e09318a8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51e09318a8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Exemple : après une attaque, les agents tentent de passer par d’autres canaux numériques (emails persos, cloud perso). Mauvaise idée. Toujours revenir aux canaux "officiels" validés : téléphone fixe de la direction, courrier interne, communication papier.</a:t>
            </a:r>
            <a:endParaRPr>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51e09318a8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51e09318a8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None/>
            </a:pPr>
            <a:r>
              <a:rPr lang="en" sz="1200">
                <a:solidFill>
                  <a:srgbClr val="0E0E0E"/>
                </a:solidFill>
              </a:rPr>
              <a:t>➡️ En 2023, 73 % des attaques contre les collectivités ont commencé par un simple mail piégé (source ANSSI). La cybersécurité, ce n’est pas que pour les experts. C’est aussi savoir reconnaître les bons réflexes au quotidien. Vous êtes le premier maillon de la chaîne.</a:t>
            </a:r>
            <a:endParaRPr sz="1200">
              <a:solidFill>
                <a:srgbClr val="0E0E0E"/>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1e09318a8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1e09318a8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51e09318a8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51e09318a8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
              <a:t>Pourquoi ce thème est critique aujourd’hui ?</a:t>
            </a:r>
            <a:endParaRPr/>
          </a:p>
          <a:p>
            <a:pPr indent="0" lvl="0" marL="0" rtl="0" algn="l">
              <a:lnSpc>
                <a:spcPct val="115000"/>
              </a:lnSpc>
              <a:spcBef>
                <a:spcPts val="1200"/>
              </a:spcBef>
              <a:spcAft>
                <a:spcPts val="1200"/>
              </a:spcAft>
              <a:buNone/>
            </a:pPr>
            <a:r>
              <a:rPr lang="en"/>
              <a:t>➡️ Selon le Sénat, 350 collectivités territoriales ont été victimes de cyberattaques en 2023. Les hôpitaux, les mairies, les métropoles… Tous les services proches de nous peuvent être visés. On parle souvent de cybersécurité comme d’un sujet lointain : ici, c’est du concret. Le citoyen, l’agent, l’élu… tout le monde est impacté.</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51e09318a8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51e09318a8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 En mars 2020, la veille du second tour des élections municipales, la ville de Marseille est paralysée par un ransomware. Les services sont indisponibles. Dans certaines mairies de secteur, plus de mails, plus de logiciels métier. La délivrance des actes d’état civil ou les inscriptions scolaires sont suspendues. Et pendant ce temps… le pays entre en confinement.</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51e09318a8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51e09318a8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Explication du risque :</a:t>
            </a:r>
            <a:endParaRPr>
              <a:solidFill>
                <a:schemeClr val="dk1"/>
              </a:solidFill>
            </a:endParaRPr>
          </a:p>
          <a:p>
            <a:pPr indent="0" lvl="0" marL="0" rtl="0" algn="l">
              <a:spcBef>
                <a:spcPts val="0"/>
              </a:spcBef>
              <a:spcAft>
                <a:spcPts val="0"/>
              </a:spcAft>
              <a:buNone/>
            </a:pPr>
            <a:r>
              <a:rPr lang="en">
                <a:solidFill>
                  <a:schemeClr val="dk1"/>
                </a:solidFill>
              </a:rPr>
              <a:t>➡️ Un ransomware est un logiciel malveillant qui chiffre les données d’un ordinateur ou d’un serveur. Pour les débloquer, les pirates exigent une rançon. Les collectivités sont particulièrement vulnérables : systèmes vieillissants, moins de ressources cyber, accès à des données critiques (état civil, finances, RH…). En 2020-2021, l’ANSSI a recensé une attaque ou tentative sur plus d’1 collectivité sur 2.</a:t>
            </a: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51e09318a8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51e09318a8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51e09318a8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51e09318a8_0_1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Il redémarre (souvent sans prévenir son support informatique !), ce qui peut aggraver la situation.</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51e09318a8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51e09318a8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Plus de 500 collectivités ont été touchées en 2020 selon des sources croisées (ANSSI, presse).</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51e09318a8_0_1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51e09318a8_0_1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Non : à Marseille, certains documents électoraux n’ont pas pu être validés à temps à cause de l’attaque.</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www.youtube.com/results?search_query=cyberattaque+marseille+2020+ransomware"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sp>
        <p:nvSpPr>
          <p:cNvPr id="54" name="Google Shape;54;p13"/>
          <p:cNvSpPr/>
          <p:nvPr/>
        </p:nvSpPr>
        <p:spPr>
          <a:xfrm>
            <a:off x="654775" y="1123575"/>
            <a:ext cx="7708800" cy="6396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200"/>
              </a:spcBef>
              <a:spcAft>
                <a:spcPts val="1200"/>
              </a:spcAft>
              <a:buNone/>
            </a:pPr>
            <a:r>
              <a:rPr b="1" lang="en" sz="1700">
                <a:solidFill>
                  <a:schemeClr val="dk1"/>
                </a:solidFill>
                <a:latin typeface="Plus Jakarta Sans"/>
                <a:ea typeface="Plus Jakarta Sans"/>
                <a:cs typeface="Plus Jakarta Sans"/>
                <a:sym typeface="Plus Jakarta Sans"/>
              </a:rPr>
              <a:t>Quand les hackers paralysent votre mairie : retour sur l’attaque de Marseille</a:t>
            </a:r>
            <a:endParaRPr b="1" sz="1700">
              <a:solidFill>
                <a:schemeClr val="dk1"/>
              </a:solidFill>
              <a:latin typeface="Plus Jakarta Sans"/>
              <a:ea typeface="Plus Jakarta Sans"/>
              <a:cs typeface="Plus Jakarta Sans"/>
              <a:sym typeface="Plus Jakarta Sans"/>
            </a:endParaRPr>
          </a:p>
        </p:txBody>
      </p:sp>
      <p:sp>
        <p:nvSpPr>
          <p:cNvPr id="55" name="Google Shape;55;p13"/>
          <p:cNvSpPr/>
          <p:nvPr/>
        </p:nvSpPr>
        <p:spPr>
          <a:xfrm>
            <a:off x="654775" y="2059700"/>
            <a:ext cx="7708800" cy="20883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1200"/>
              </a:spcBef>
              <a:spcAft>
                <a:spcPts val="1200"/>
              </a:spcAft>
              <a:buNone/>
            </a:pPr>
            <a:r>
              <a:rPr lang="en" sz="1700">
                <a:solidFill>
                  <a:schemeClr val="dk1"/>
                </a:solidFill>
                <a:latin typeface="Plus Jakarta Sans"/>
                <a:ea typeface="Plus Jakarta Sans"/>
                <a:cs typeface="Plus Jakarta Sans"/>
                <a:sym typeface="Plus Jakarta Sans"/>
              </a:rPr>
              <a:t>Cette présentation raconte une attaque réelle survenue à Marseille en 2020. Elle vise à montrer que les collectivités locales – et donc les services du quotidien – sont directement ciblées par les cybercriminels. À travers une histoire concrète, des interactions et des conseils simples, l’objectif est de sensibiliser tout salarié aux conséquences très réelles d’une cyberattaque… même loin des entreprises du CAC 40.</a:t>
            </a:r>
            <a:endParaRPr sz="17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04" name="Shape 104"/>
        <p:cNvGrpSpPr/>
        <p:nvPr/>
      </p:nvGrpSpPr>
      <p:grpSpPr>
        <a:xfrm>
          <a:off x="0" y="0"/>
          <a:ext cx="0" cy="0"/>
          <a:chOff x="0" y="0"/>
          <a:chExt cx="0" cy="0"/>
        </a:xfrm>
      </p:grpSpPr>
      <p:sp>
        <p:nvSpPr>
          <p:cNvPr id="105" name="Google Shape;105;p22"/>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Démo</a:t>
            </a:r>
            <a:endParaRPr b="1" sz="2400">
              <a:solidFill>
                <a:schemeClr val="lt1"/>
              </a:solidFill>
              <a:latin typeface="Plus Jakarta Sans"/>
              <a:ea typeface="Plus Jakarta Sans"/>
              <a:cs typeface="Plus Jakarta Sans"/>
              <a:sym typeface="Plus Jakarta Sans"/>
            </a:endParaRPr>
          </a:p>
        </p:txBody>
      </p:sp>
      <p:sp>
        <p:nvSpPr>
          <p:cNvPr id="106" name="Google Shape;106;p22"/>
          <p:cNvSpPr/>
          <p:nvPr/>
        </p:nvSpPr>
        <p:spPr>
          <a:xfrm>
            <a:off x="654775"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Lancer un faux ransomware (simulation Flipper Zero ou écran « système chiffré ») sur un faux poste.</a:t>
            </a:r>
            <a:endParaRPr sz="1500">
              <a:solidFill>
                <a:schemeClr val="lt1"/>
              </a:solidFill>
              <a:latin typeface="Plus Jakarta Sans"/>
              <a:ea typeface="Plus Jakarta Sans"/>
              <a:cs typeface="Plus Jakarta Sans"/>
              <a:sym typeface="Plus Jakarta Sans"/>
            </a:endParaRPr>
          </a:p>
        </p:txBody>
      </p:sp>
      <p:sp>
        <p:nvSpPr>
          <p:cNvPr id="107" name="Google Shape;107;p22"/>
          <p:cNvSpPr/>
          <p:nvPr/>
        </p:nvSpPr>
        <p:spPr>
          <a:xfrm>
            <a:off x="3419349"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Montrer la lenteur d’un PC infecté ou déconnecté d’un réseau métier.</a:t>
            </a:r>
            <a:endParaRPr sz="1500">
              <a:solidFill>
                <a:schemeClr val="lt1"/>
              </a:solidFill>
              <a:latin typeface="Plus Jakarta Sans"/>
              <a:ea typeface="Plus Jakarta Sans"/>
              <a:cs typeface="Plus Jakarta Sans"/>
              <a:sym typeface="Plus Jakarta Sans"/>
            </a:endParaRPr>
          </a:p>
        </p:txBody>
      </p:sp>
      <p:sp>
        <p:nvSpPr>
          <p:cNvPr id="108" name="Google Shape;108;p22"/>
          <p:cNvSpPr/>
          <p:nvPr/>
        </p:nvSpPr>
        <p:spPr>
          <a:xfrm>
            <a:off x="6183923"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Simuler une démarche administrative en ligne… puis la voir échouer en direct.</a:t>
            </a:r>
            <a:endParaRPr sz="1500">
              <a:solidFill>
                <a:schemeClr val="lt1"/>
              </a:solidFill>
              <a:latin typeface="Plus Jakarta Sans"/>
              <a:ea typeface="Plus Jakarta Sans"/>
              <a:cs typeface="Plus Jakarta Sans"/>
              <a:sym typeface="Plus Jakarta Sans"/>
            </a:endParaRPr>
          </a:p>
        </p:txBody>
      </p:sp>
      <p:sp>
        <p:nvSpPr>
          <p:cNvPr id="109" name="Google Shape;109;p22"/>
          <p:cNvSpPr/>
          <p:nvPr/>
        </p:nvSpPr>
        <p:spPr>
          <a:xfrm>
            <a:off x="654775"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1</a:t>
            </a:r>
            <a:endParaRPr sz="1500">
              <a:solidFill>
                <a:schemeClr val="lt1"/>
              </a:solidFill>
              <a:latin typeface="Plus Jakarta Sans"/>
              <a:ea typeface="Plus Jakarta Sans"/>
              <a:cs typeface="Plus Jakarta Sans"/>
              <a:sym typeface="Plus Jakarta Sans"/>
            </a:endParaRPr>
          </a:p>
        </p:txBody>
      </p:sp>
      <p:sp>
        <p:nvSpPr>
          <p:cNvPr id="110" name="Google Shape;110;p22"/>
          <p:cNvSpPr/>
          <p:nvPr/>
        </p:nvSpPr>
        <p:spPr>
          <a:xfrm>
            <a:off x="3419350"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2</a:t>
            </a:r>
            <a:endParaRPr sz="1500">
              <a:solidFill>
                <a:schemeClr val="lt1"/>
              </a:solidFill>
              <a:latin typeface="Plus Jakarta Sans"/>
              <a:ea typeface="Plus Jakarta Sans"/>
              <a:cs typeface="Plus Jakarta Sans"/>
              <a:sym typeface="Plus Jakarta Sans"/>
            </a:endParaRPr>
          </a:p>
        </p:txBody>
      </p:sp>
      <p:sp>
        <p:nvSpPr>
          <p:cNvPr id="111" name="Google Shape;111;p22"/>
          <p:cNvSpPr/>
          <p:nvPr/>
        </p:nvSpPr>
        <p:spPr>
          <a:xfrm>
            <a:off x="6183924"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3</a:t>
            </a:r>
            <a:endParaRPr sz="15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15" name="Shape 115"/>
        <p:cNvGrpSpPr/>
        <p:nvPr/>
      </p:nvGrpSpPr>
      <p:grpSpPr>
        <a:xfrm>
          <a:off x="0" y="0"/>
          <a:ext cx="0" cy="0"/>
          <a:chOff x="0" y="0"/>
          <a:chExt cx="0" cy="0"/>
        </a:xfrm>
      </p:grpSpPr>
      <p:sp>
        <p:nvSpPr>
          <p:cNvPr id="116" name="Google Shape;116;p23"/>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Ne jamais ouvrir une pièce jointe suspecte, même envoyée par une "mairie"</a:t>
            </a:r>
            <a:endParaRPr b="1" sz="3200">
              <a:solidFill>
                <a:schemeClr val="lt1"/>
              </a:solidFill>
              <a:latin typeface="Inter"/>
              <a:ea typeface="Inter"/>
              <a:cs typeface="Inter"/>
              <a:sym typeface="Inter"/>
            </a:endParaRPr>
          </a:p>
        </p:txBody>
      </p:sp>
      <p:sp>
        <p:nvSpPr>
          <p:cNvPr id="117" name="Google Shape;117;p23"/>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1</a:t>
            </a:r>
            <a:endParaRPr b="1" sz="2400">
              <a:solidFill>
                <a:schemeClr val="lt1"/>
              </a:solidFill>
              <a:latin typeface="Inter"/>
              <a:ea typeface="Inter"/>
              <a:cs typeface="Inter"/>
              <a:sym typeface="Inte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1" name="Shape 121"/>
        <p:cNvGrpSpPr/>
        <p:nvPr/>
      </p:nvGrpSpPr>
      <p:grpSpPr>
        <a:xfrm>
          <a:off x="0" y="0"/>
          <a:ext cx="0" cy="0"/>
          <a:chOff x="0" y="0"/>
          <a:chExt cx="0" cy="0"/>
        </a:xfrm>
      </p:grpSpPr>
      <p:sp>
        <p:nvSpPr>
          <p:cNvPr id="122" name="Google Shape;122;p24"/>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Toujours signaler un comportement informatique anormal, sans attendre.</a:t>
            </a:r>
            <a:endParaRPr b="1" sz="3200">
              <a:solidFill>
                <a:schemeClr val="lt1"/>
              </a:solidFill>
              <a:latin typeface="Inter"/>
              <a:ea typeface="Inter"/>
              <a:cs typeface="Inter"/>
              <a:sym typeface="Inter"/>
            </a:endParaRPr>
          </a:p>
        </p:txBody>
      </p:sp>
      <p:sp>
        <p:nvSpPr>
          <p:cNvPr id="123" name="Google Shape;123;p24"/>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2</a:t>
            </a:r>
            <a:endParaRPr b="1" sz="2400">
              <a:solidFill>
                <a:schemeClr val="lt1"/>
              </a:solidFill>
              <a:latin typeface="Inter"/>
              <a:ea typeface="Inter"/>
              <a:cs typeface="Inter"/>
              <a:sym typeface="Inte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7" name="Shape 127"/>
        <p:cNvGrpSpPr/>
        <p:nvPr/>
      </p:nvGrpSpPr>
      <p:grpSpPr>
        <a:xfrm>
          <a:off x="0" y="0"/>
          <a:ext cx="0" cy="0"/>
          <a:chOff x="0" y="0"/>
          <a:chExt cx="0" cy="0"/>
        </a:xfrm>
      </p:grpSpPr>
      <p:sp>
        <p:nvSpPr>
          <p:cNvPr id="128" name="Google Shape;128;p25"/>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En cas de panne, privilégier les canaux physiques connus (appels officiels, courriers).</a:t>
            </a:r>
            <a:endParaRPr b="1" sz="3200">
              <a:solidFill>
                <a:schemeClr val="lt1"/>
              </a:solidFill>
              <a:latin typeface="Inter"/>
              <a:ea typeface="Inter"/>
              <a:cs typeface="Inter"/>
              <a:sym typeface="Inter"/>
            </a:endParaRPr>
          </a:p>
        </p:txBody>
      </p:sp>
      <p:sp>
        <p:nvSpPr>
          <p:cNvPr id="129" name="Google Shape;129;p25"/>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3 </a:t>
            </a:r>
            <a:endParaRPr b="1" sz="2400">
              <a:solidFill>
                <a:schemeClr val="lt1"/>
              </a:solidFill>
              <a:latin typeface="Inter"/>
              <a:ea typeface="Inter"/>
              <a:cs typeface="Inter"/>
              <a:sym typeface="Inte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33" name="Shape 133"/>
        <p:cNvGrpSpPr/>
        <p:nvPr/>
      </p:nvGrpSpPr>
      <p:grpSpPr>
        <a:xfrm>
          <a:off x="0" y="0"/>
          <a:ext cx="0" cy="0"/>
          <a:chOff x="0" y="0"/>
          <a:chExt cx="0" cy="0"/>
        </a:xfrm>
      </p:grpSpPr>
      <p:sp>
        <p:nvSpPr>
          <p:cNvPr id="134" name="Google Shape;134;p26"/>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6D9EEB"/>
                </a:solidFill>
                <a:latin typeface="Inter"/>
                <a:ea typeface="Inter"/>
                <a:cs typeface="Inter"/>
                <a:sym typeface="Inter"/>
              </a:rPr>
              <a:t>Même les petites structures ont besoin d’une cybersécurité solide. Restons tous vigilants.</a:t>
            </a:r>
            <a:endParaRPr b="1" sz="3200">
              <a:solidFill>
                <a:srgbClr val="6D9EEB"/>
              </a:solidFill>
              <a:latin typeface="Inter"/>
              <a:ea typeface="Inter"/>
              <a:cs typeface="Inter"/>
              <a:sym typeface="Inter"/>
            </a:endParaRPr>
          </a:p>
        </p:txBody>
      </p:sp>
      <p:sp>
        <p:nvSpPr>
          <p:cNvPr id="135" name="Google Shape;135;p26"/>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rgbClr val="4486F4"/>
              </a:buClr>
              <a:buSzPts val="4450"/>
              <a:buFont typeface="Inter"/>
              <a:buNone/>
            </a:pPr>
            <a:r>
              <a:rPr b="1" lang="en" sz="2400">
                <a:solidFill>
                  <a:srgbClr val="6D9EEB"/>
                </a:solidFill>
                <a:latin typeface="Inter"/>
                <a:ea typeface="Inter"/>
                <a:cs typeface="Inter"/>
                <a:sym typeface="Inter"/>
              </a:rPr>
              <a:t>Merci.</a:t>
            </a:r>
            <a:endParaRPr b="1" sz="2400">
              <a:solidFill>
                <a:srgbClr val="6D9EEB"/>
              </a:solidFill>
              <a:latin typeface="Inter"/>
              <a:ea typeface="Inter"/>
              <a:cs typeface="Inter"/>
              <a:sym typeface="Inte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9" name="Shape 59"/>
        <p:cNvGrpSpPr/>
        <p:nvPr/>
      </p:nvGrpSpPr>
      <p:grpSpPr>
        <a:xfrm>
          <a:off x="0" y="0"/>
          <a:ext cx="0" cy="0"/>
          <a:chOff x="0" y="0"/>
          <a:chExt cx="0" cy="0"/>
        </a:xfrm>
      </p:grpSpPr>
      <p:sp>
        <p:nvSpPr>
          <p:cNvPr id="60" name="Google Shape;60;p14"/>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800"/>
              </a:spcBef>
              <a:spcAft>
                <a:spcPts val="0"/>
              </a:spcAft>
              <a:buNone/>
            </a:pPr>
            <a:r>
              <a:rPr b="1" lang="en" sz="1700">
                <a:solidFill>
                  <a:schemeClr val="dk1"/>
                </a:solidFill>
                <a:latin typeface="Plus Jakarta Sans"/>
                <a:ea typeface="Plus Jakarta Sans"/>
                <a:cs typeface="Plus Jakarta Sans"/>
                <a:sym typeface="Plus Jakarta Sans"/>
              </a:rPr>
              <a:t>📘 GUIDE D’UTILISATION DE LA PRÉSENTATION</a:t>
            </a:r>
            <a:endParaRPr b="1"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Cette présentation est conçue pour être animée en </a:t>
            </a:r>
            <a:r>
              <a:rPr b="1" lang="en" sz="1100">
                <a:solidFill>
                  <a:schemeClr val="dk1"/>
                </a:solidFill>
                <a:latin typeface="Plus Jakarta Sans"/>
                <a:ea typeface="Plus Jakarta Sans"/>
                <a:cs typeface="Plus Jakarta Sans"/>
                <a:sym typeface="Plus Jakarta Sans"/>
              </a:rPr>
              <a:t>5 à 30 minutes</a:t>
            </a:r>
            <a:r>
              <a:rPr lang="en" sz="1100">
                <a:solidFill>
                  <a:schemeClr val="dk1"/>
                </a:solidFill>
                <a:latin typeface="Plus Jakarta Sans"/>
                <a:ea typeface="Plus Jakarta Sans"/>
                <a:cs typeface="Plus Jakarta Sans"/>
                <a:sym typeface="Plus Jakarta Sans"/>
              </a:rPr>
              <a:t> selon l’interaction avec le public.</a:t>
            </a: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Elle comprend :</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slides simples : une phrase ou un mot par slide, sans surcharge visuelle.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Une séquence interactive : démo, film, interview ou Q&amp;A.</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notes pour le présentateur : présentes sous chaque slide pour guider le discours.</a:t>
            </a:r>
            <a:br>
              <a:rPr lang="en" sz="1100">
                <a:solidFill>
                  <a:schemeClr val="dk1"/>
                </a:solidFill>
                <a:latin typeface="Plus Jakarta Sans"/>
                <a:ea typeface="Plus Jakarta Sans"/>
                <a:cs typeface="Plus Jakarta Sans"/>
                <a:sym typeface="Plus Jakarta Sans"/>
              </a:rPr>
            </a:b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latin typeface="Plus Jakarta Sans"/>
                <a:ea typeface="Plus Jakarta Sans"/>
                <a:cs typeface="Plus Jakarta Sans"/>
                <a:sym typeface="Plus Jakarta Sans"/>
              </a:rPr>
              <a:t>Conseils pour l’animation :</a:t>
            </a:r>
            <a:endParaRPr b="1"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Configurez votre présentation</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Soyez dynamique et concis.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Appuyez-vous sur les anecdotes et chiffres dans les notes.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Mettez l’accent sur la démo ou la séquence interactive.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Encouragez les réactions avec des questions ouvertes.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Restez accessible, même pour les non-experts.</a:t>
            </a:r>
            <a:endParaRPr sz="11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06666"/>
        </a:solidFill>
      </p:bgPr>
    </p:bg>
    <p:spTree>
      <p:nvGrpSpPr>
        <p:cNvPr id="64" name="Shape 64"/>
        <p:cNvGrpSpPr/>
        <p:nvPr/>
      </p:nvGrpSpPr>
      <p:grpSpPr>
        <a:xfrm>
          <a:off x="0" y="0"/>
          <a:ext cx="0" cy="0"/>
          <a:chOff x="0" y="0"/>
          <a:chExt cx="0" cy="0"/>
        </a:xfrm>
      </p:grpSpPr>
      <p:sp>
        <p:nvSpPr>
          <p:cNvPr id="65" name="Google Shape;65;p15"/>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F3F3F3"/>
                </a:solidFill>
                <a:latin typeface="Inter"/>
                <a:ea typeface="Inter"/>
                <a:cs typeface="Inter"/>
                <a:sym typeface="Inter"/>
              </a:rPr>
              <a:t>🛑 Et si votre mairie fermait pendant un mois à cause d’un virus ?</a:t>
            </a:r>
            <a:endParaRPr b="1" sz="3200">
              <a:solidFill>
                <a:srgbClr val="F3F3F3"/>
              </a:solidFill>
              <a:latin typeface="Inter"/>
              <a:ea typeface="Inter"/>
              <a:cs typeface="Inter"/>
              <a:sym typeface="Inte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69" name="Shape 69"/>
        <p:cNvGrpSpPr/>
        <p:nvPr/>
      </p:nvGrpSpPr>
      <p:grpSpPr>
        <a:xfrm>
          <a:off x="0" y="0"/>
          <a:ext cx="0" cy="0"/>
          <a:chOff x="0" y="0"/>
          <a:chExt cx="0" cy="0"/>
        </a:xfrm>
      </p:grpSpPr>
      <p:sp>
        <p:nvSpPr>
          <p:cNvPr id="70" name="Google Shape;70;p16"/>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E06666"/>
                </a:solidFill>
                <a:latin typeface="Inter"/>
                <a:ea typeface="Inter"/>
                <a:cs typeface="Inter"/>
                <a:sym typeface="Inter"/>
              </a:rPr>
              <a:t>⚠️ Une attaque informatique peut bloquer tout un service public en quelques heures.</a:t>
            </a:r>
            <a:endParaRPr b="1" sz="3200">
              <a:solidFill>
                <a:srgbClr val="E06666"/>
              </a:solidFill>
              <a:latin typeface="Inter"/>
              <a:ea typeface="Inter"/>
              <a:cs typeface="Inter"/>
              <a:sym typeface="Inte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74" name="Shape 74"/>
        <p:cNvGrpSpPr/>
        <p:nvPr/>
      </p:nvGrpSpPr>
      <p:grpSpPr>
        <a:xfrm>
          <a:off x="0" y="0"/>
          <a:ext cx="0" cy="0"/>
          <a:chOff x="0" y="0"/>
          <a:chExt cx="0" cy="0"/>
        </a:xfrm>
      </p:grpSpPr>
      <p:sp>
        <p:nvSpPr>
          <p:cNvPr id="75" name="Google Shape;75;p17"/>
          <p:cNvSpPr/>
          <p:nvPr/>
        </p:nvSpPr>
        <p:spPr>
          <a:xfrm>
            <a:off x="654775" y="581925"/>
            <a:ext cx="7708800" cy="1565400"/>
          </a:xfrm>
          <a:prstGeom prst="rect">
            <a:avLst/>
          </a:prstGeom>
          <a:noFill/>
          <a:ln>
            <a:noFill/>
          </a:ln>
        </p:spPr>
        <p:txBody>
          <a:bodyPr anchorCtr="0" anchor="ctr"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b="1" lang="en" sz="3200">
                <a:solidFill>
                  <a:srgbClr val="E06666"/>
                </a:solidFill>
                <a:latin typeface="Plus Jakarta Sans"/>
                <a:ea typeface="Plus Jakarta Sans"/>
                <a:cs typeface="Plus Jakarta Sans"/>
                <a:sym typeface="Plus Jakarta Sans"/>
              </a:rPr>
              <a:t>🧠 Pourquoi Marseille a été la cible d’un ransomware</a:t>
            </a:r>
            <a:endParaRPr b="1" sz="3200">
              <a:solidFill>
                <a:srgbClr val="E06666"/>
              </a:solidFill>
              <a:latin typeface="Plus Jakarta Sans"/>
              <a:ea typeface="Plus Jakarta Sans"/>
              <a:cs typeface="Plus Jakarta Sans"/>
              <a:sym typeface="Plus Jakarta Sans"/>
            </a:endParaRPr>
          </a:p>
        </p:txBody>
      </p:sp>
      <p:sp>
        <p:nvSpPr>
          <p:cNvPr id="76" name="Google Shape;76;p17"/>
          <p:cNvSpPr/>
          <p:nvPr/>
        </p:nvSpPr>
        <p:spPr>
          <a:xfrm>
            <a:off x="654775" y="2265150"/>
            <a:ext cx="7708800" cy="26355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800">
                <a:solidFill>
                  <a:schemeClr val="dk2"/>
                </a:solidFill>
                <a:latin typeface="Plus Jakarta Sans"/>
                <a:ea typeface="Plus Jakarta Sans"/>
                <a:cs typeface="Plus Jakarta Sans"/>
                <a:sym typeface="Plus Jakarta Sans"/>
              </a:rPr>
              <a:t>En mars 2020, en pleine période électorale et au début du confinement, la ville de Marseille a subi une cyberattaque. Des pirates ont déployé un rançongiciel (ransomware) qui a paralysé les services de la mairie et de la métropole. Résultat : sites web coupés, démarches administratives bloquées, agents sans accès aux outils métier. Ce n’est pas un cas isolé : les collectivités locales sont devenues des cibles faciles et rentables pour les cybercriminels.</a:t>
            </a:r>
            <a:endParaRPr sz="1800">
              <a:solidFill>
                <a:schemeClr val="dk2"/>
              </a:solidFill>
              <a:latin typeface="Plus Jakarta Sans"/>
              <a:ea typeface="Plus Jakarta Sans"/>
              <a:cs typeface="Plus Jakarta Sans"/>
              <a:sym typeface="Plus Jakarta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0" name="Shape 80"/>
        <p:cNvGrpSpPr/>
        <p:nvPr/>
      </p:nvGrpSpPr>
      <p:grpSpPr>
        <a:xfrm>
          <a:off x="0" y="0"/>
          <a:ext cx="0" cy="0"/>
          <a:chOff x="0" y="0"/>
          <a:chExt cx="0" cy="0"/>
        </a:xfrm>
      </p:grpSpPr>
      <p:sp>
        <p:nvSpPr>
          <p:cNvPr id="81" name="Google Shape;81;p18"/>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a:t>
            </a:r>
            <a:endParaRPr b="1" sz="2400">
              <a:solidFill>
                <a:schemeClr val="lt1"/>
              </a:solidFill>
              <a:latin typeface="Plus Jakarta Sans"/>
              <a:ea typeface="Plus Jakarta Sans"/>
              <a:cs typeface="Plus Jakarta Sans"/>
              <a:sym typeface="Plus Jakarta Sans"/>
            </a:endParaRPr>
          </a:p>
        </p:txBody>
      </p:sp>
      <p:sp>
        <p:nvSpPr>
          <p:cNvPr id="82" name="Google Shape;82;p18"/>
          <p:cNvSpPr txBox="1"/>
          <p:nvPr/>
        </p:nvSpPr>
        <p:spPr>
          <a:xfrm>
            <a:off x="2250075" y="2134300"/>
            <a:ext cx="45183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lt1"/>
                </a:solidFill>
                <a:latin typeface="Plus Jakarta Sans"/>
                <a:ea typeface="Plus Jakarta Sans"/>
                <a:cs typeface="Plus Jakarta Sans"/>
                <a:sym typeface="Plus Jakarta Sans"/>
              </a:rPr>
              <a:t>Insérer une vidéo depuis cette recherche</a:t>
            </a:r>
            <a:br>
              <a:rPr lang="en">
                <a:solidFill>
                  <a:schemeClr val="lt1"/>
                </a:solidFill>
                <a:latin typeface="Plus Jakarta Sans"/>
                <a:ea typeface="Plus Jakarta Sans"/>
                <a:cs typeface="Plus Jakarta Sans"/>
                <a:sym typeface="Plus Jakarta Sans"/>
              </a:rPr>
            </a:br>
            <a:br>
              <a:rPr lang="en">
                <a:solidFill>
                  <a:schemeClr val="lt1"/>
                </a:solidFill>
                <a:latin typeface="Plus Jakarta Sans"/>
                <a:ea typeface="Plus Jakarta Sans"/>
                <a:cs typeface="Plus Jakarta Sans"/>
                <a:sym typeface="Plus Jakarta Sans"/>
              </a:rPr>
            </a:br>
            <a:r>
              <a:rPr lang="en" u="sng">
                <a:solidFill>
                  <a:schemeClr val="hlink"/>
                </a:solidFill>
                <a:latin typeface="Plus Jakarta Sans"/>
                <a:ea typeface="Plus Jakarta Sans"/>
                <a:cs typeface="Plus Jakarta Sans"/>
                <a:sym typeface="Plus Jakarta Sans"/>
                <a:hlinkClick r:id="rId3"/>
              </a:rPr>
              <a:t>https://www.youtube.com/results?search_query=cyberattaque+marseille+2020+ransomware</a:t>
            </a:r>
            <a:endParaRPr>
              <a:solidFill>
                <a:schemeClr val="lt1"/>
              </a:solidFill>
              <a:latin typeface="Plus Jakarta Sans"/>
              <a:ea typeface="Plus Jakarta Sans"/>
              <a:cs typeface="Plus Jakarta Sans"/>
              <a:sym typeface="Plus Jakarta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6" name="Shape 86"/>
        <p:cNvGrpSpPr/>
        <p:nvPr/>
      </p:nvGrpSpPr>
      <p:grpSpPr>
        <a:xfrm>
          <a:off x="0" y="0"/>
          <a:ext cx="0" cy="0"/>
          <a:chOff x="0" y="0"/>
          <a:chExt cx="0" cy="0"/>
        </a:xfrm>
      </p:grpSpPr>
      <p:sp>
        <p:nvSpPr>
          <p:cNvPr id="87" name="Google Shape;87;p19"/>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88" name="Google Shape;88;p19"/>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est le premier réflexe d’un agent communal qui découvre un écran noir au bureau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2" name="Shape 92"/>
        <p:cNvGrpSpPr/>
        <p:nvPr/>
      </p:nvGrpSpPr>
      <p:grpSpPr>
        <a:xfrm>
          <a:off x="0" y="0"/>
          <a:ext cx="0" cy="0"/>
          <a:chOff x="0" y="0"/>
          <a:chExt cx="0" cy="0"/>
        </a:xfrm>
      </p:grpSpPr>
      <p:sp>
        <p:nvSpPr>
          <p:cNvPr id="93" name="Google Shape;93;p20"/>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94" name="Google Shape;94;p20"/>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Combien de collectivités françaises ont été touchées par une cyberattaque en 2020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8" name="Shape 98"/>
        <p:cNvGrpSpPr/>
        <p:nvPr/>
      </p:nvGrpSpPr>
      <p:grpSpPr>
        <a:xfrm>
          <a:off x="0" y="0"/>
          <a:ext cx="0" cy="0"/>
          <a:chOff x="0" y="0"/>
          <a:chExt cx="0" cy="0"/>
        </a:xfrm>
      </p:grpSpPr>
      <p:sp>
        <p:nvSpPr>
          <p:cNvPr id="99" name="Google Shape;99;p21"/>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100" name="Google Shape;100;p21"/>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En cas de cyberattaque, peut-on organiser une élection normalement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