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lus Jakarta Sans"/>
      <p:regular r:id="rId20"/>
      <p:bold r:id="rId21"/>
      <p:italic r:id="rId22"/>
      <p:boldItalic r:id="rId23"/>
    </p:embeddedFont>
    <p:embeddedFont>
      <p:font typeface="Int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lusJakartaSans-regular.fntdata"/><Relationship Id="rId22" Type="http://schemas.openxmlformats.org/officeDocument/2006/relationships/font" Target="fonts/PlusJakartaSans-italic.fntdata"/><Relationship Id="rId21" Type="http://schemas.openxmlformats.org/officeDocument/2006/relationships/font" Target="fonts/PlusJakartaSans-bold.fntdata"/><Relationship Id="rId24" Type="http://schemas.openxmlformats.org/officeDocument/2006/relationships/font" Target="fonts/Inter-regular.fntdata"/><Relationship Id="rId23" Type="http://schemas.openxmlformats.org/officeDocument/2006/relationships/font" Target="fonts/PlusJakartaSans-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Inter-italic.fntdata"/><Relationship Id="rId25" Type="http://schemas.openxmlformats.org/officeDocument/2006/relationships/font" Target="fonts/Inter-bold.fntdata"/><Relationship Id="rId27" Type="http://schemas.openxmlformats.org/officeDocument/2006/relationships/font" Target="fonts/Int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51e09318a8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51e09318a8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1e09318a8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1e09318a8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a:solidFill>
                  <a:schemeClr val="dk1"/>
                </a:solidFill>
              </a:rPr>
              <a:t>Démonstration 1</a:t>
            </a:r>
            <a:r>
              <a:rPr lang="en">
                <a:solidFill>
                  <a:schemeClr val="dk1"/>
                </a:solidFill>
              </a:rPr>
              <a:t> : Utiliser une fausse interface type ransomware (ou un simulateur en ligne) pour montrer l’effet de blocage.</a:t>
            </a:r>
            <a:br>
              <a:rPr lang="en">
                <a:solidFill>
                  <a:schemeClr val="dk1"/>
                </a:solidFill>
              </a:rPr>
            </a:br>
            <a:endParaRPr>
              <a:solidFill>
                <a:schemeClr val="dk1"/>
              </a:solidFill>
            </a:endParaRPr>
          </a:p>
          <a:p>
            <a:pPr indent="0" lvl="0" marL="0" rtl="0" algn="l">
              <a:spcBef>
                <a:spcPts val="0"/>
              </a:spcBef>
              <a:spcAft>
                <a:spcPts val="0"/>
              </a:spcAft>
              <a:buClr>
                <a:schemeClr val="dk1"/>
              </a:buClr>
              <a:buSzPts val="1100"/>
              <a:buFont typeface="Arial"/>
              <a:buNone/>
            </a:pPr>
            <a:r>
              <a:rPr b="1" lang="en">
                <a:solidFill>
                  <a:schemeClr val="dk1"/>
                </a:solidFill>
              </a:rPr>
              <a:t>Démonstration 2</a:t>
            </a:r>
            <a:r>
              <a:rPr lang="en">
                <a:solidFill>
                  <a:schemeClr val="dk1"/>
                </a:solidFill>
              </a:rPr>
              <a:t> : Jouer une mini scène où un appel au SAMU est interrompu à cause d’une perte de réseau ou d’info indisponible.</a:t>
            </a:r>
            <a:br>
              <a:rPr lang="en">
                <a:solidFill>
                  <a:schemeClr val="dk1"/>
                </a:solidFill>
              </a:rPr>
            </a:br>
            <a:endParaRPr>
              <a:solidFill>
                <a:schemeClr val="dk1"/>
              </a:solidFill>
            </a:endParaRPr>
          </a:p>
          <a:p>
            <a:pPr indent="0" lvl="0" marL="0" rtl="0" algn="l">
              <a:spcBef>
                <a:spcPts val="0"/>
              </a:spcBef>
              <a:spcAft>
                <a:spcPts val="0"/>
              </a:spcAft>
              <a:buClr>
                <a:schemeClr val="dk1"/>
              </a:buClr>
              <a:buSzPts val="1100"/>
              <a:buFont typeface="Arial"/>
              <a:buNone/>
            </a:pPr>
            <a:r>
              <a:rPr b="1" lang="en">
                <a:solidFill>
                  <a:schemeClr val="dk1"/>
                </a:solidFill>
              </a:rPr>
              <a:t>Démonstration 3</a:t>
            </a:r>
            <a:r>
              <a:rPr lang="en">
                <a:solidFill>
                  <a:schemeClr val="dk1"/>
                </a:solidFill>
              </a:rPr>
              <a:t> : Comparer visuellement un planning d’interventions digitalisé avec un mur rempli de post-its de secours (impact visuel fort).</a:t>
            </a:r>
            <a:endParaRPr>
              <a:solidFill>
                <a:schemeClr val="dk1"/>
              </a:solidFill>
            </a:endParaRPr>
          </a:p>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51e09318a8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51e09318a8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Clr>
                <a:schemeClr val="dk1"/>
              </a:buClr>
              <a:buSzPts val="1100"/>
              <a:buFont typeface="Arial"/>
              <a:buNone/>
            </a:pPr>
            <a:r>
              <a:rPr lang="en"/>
              <a:t>Exemple : un email « URGENT : Résultats COVID » reçu par une infirmière. Elle clique, installe le ransomware.</a:t>
            </a:r>
            <a:endParaRPr/>
          </a:p>
          <a:p>
            <a:pPr indent="0" lvl="0" marL="139700" rtl="0" algn="l">
              <a:lnSpc>
                <a:spcPct val="115000"/>
              </a:lnSpc>
              <a:spcBef>
                <a:spcPts val="0"/>
              </a:spcBef>
              <a:spcAft>
                <a:spcPts val="0"/>
              </a:spcAft>
              <a:buClr>
                <a:schemeClr val="dk1"/>
              </a:buClr>
              <a:buSzPts val="1100"/>
              <a:buFont typeface="Arial"/>
              <a:buNone/>
            </a:pPr>
            <a:r>
              <a:rPr lang="en"/>
              <a:t>Explication : ces mails sont souvent piégés et ciblent la peur ou l’urgence.</a:t>
            </a:r>
            <a:endParaRPr/>
          </a:p>
          <a:p>
            <a:pPr indent="0" lvl="0" marL="139700" rtl="0" algn="l">
              <a:lnSpc>
                <a:spcPct val="115000"/>
              </a:lnSpc>
              <a:spcBef>
                <a:spcPts val="0"/>
              </a:spcBef>
              <a:spcAft>
                <a:spcPts val="0"/>
              </a:spcAft>
              <a:buNone/>
            </a:pPr>
            <a:r>
              <a:rPr lang="en"/>
              <a:t>Erreur fréquente : penser que si l’email vient d’une adresse interne ou « connue », il est forcément sûr. Faux.</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51e09318a8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51e09318a8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Exemple : un poste de secrétariat médical reste ouvert… un visiteur clique, installe un malware.</a:t>
            </a:r>
            <a:endParaRPr/>
          </a:p>
          <a:p>
            <a:pPr indent="0" lvl="0" marL="0" rtl="0" algn="l">
              <a:spcBef>
                <a:spcPts val="0"/>
              </a:spcBef>
              <a:spcAft>
                <a:spcPts val="0"/>
              </a:spcAft>
              <a:buClr>
                <a:schemeClr val="dk1"/>
              </a:buClr>
              <a:buSzPts val="1100"/>
              <a:buFont typeface="Arial"/>
              <a:buNone/>
            </a:pPr>
            <a:r>
              <a:rPr lang="en"/>
              <a:t>Explication : les postes partagés sont vulnérables si on ne verrouille pas la session.</a:t>
            </a:r>
            <a:endParaRPr/>
          </a:p>
          <a:p>
            <a:pPr indent="0" lvl="0" marL="0" rtl="0" algn="l">
              <a:spcBef>
                <a:spcPts val="0"/>
              </a:spcBef>
              <a:spcAft>
                <a:spcPts val="0"/>
              </a:spcAft>
              <a:buNone/>
            </a:pPr>
            <a:r>
              <a:rPr lang="en"/>
              <a:t>Erreur fréquente : “je m’absente 30 secondes seulement” – ça suffit à un hacker.</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51e09318a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51e09318a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Exemple : un technicien de maintenance reçoit un mail avec une demande d'accès bizarre. Il hésite, mais ne dit rien. 3 jours après, attaque.</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Explication : les équipes cyber préfèrent 100 fausses alertes plutôt qu’une vraie non détectée.</a:t>
            </a:r>
            <a:endParaRPr>
              <a:solidFill>
                <a:schemeClr val="dk1"/>
              </a:solidFill>
            </a:endParaRPr>
          </a:p>
          <a:p>
            <a:pPr indent="0" lvl="0" marL="0" rtl="0" algn="l">
              <a:spcBef>
                <a:spcPts val="0"/>
              </a:spcBef>
              <a:spcAft>
                <a:spcPts val="0"/>
              </a:spcAft>
              <a:buNone/>
            </a:pPr>
            <a:r>
              <a:rPr lang="en">
                <a:solidFill>
                  <a:schemeClr val="dk1"/>
                </a:solidFill>
              </a:rPr>
              <a:t>Erreur fréquente : croire que « je vais déranger pour rien » – non, vous agissez en héros du quotidien.</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51e09318a8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51e09318a8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Clr>
                <a:schemeClr val="dk1"/>
              </a:buClr>
              <a:buSzPts val="1100"/>
              <a:buFont typeface="Arial"/>
              <a:buNone/>
            </a:pPr>
            <a:r>
              <a:rPr lang="en">
                <a:solidFill>
                  <a:schemeClr val="dk1"/>
                </a:solidFill>
              </a:rPr>
              <a:t>La cybersécurité, ce n’est pas seulement éviter les virus, c’est </a:t>
            </a:r>
            <a:r>
              <a:rPr b="1" lang="en">
                <a:solidFill>
                  <a:schemeClr val="dk1"/>
                </a:solidFill>
              </a:rPr>
              <a:t>éviter les drames humains</a:t>
            </a:r>
            <a:r>
              <a:rPr lang="en">
                <a:solidFill>
                  <a:schemeClr val="dk1"/>
                </a:solidFill>
              </a:rPr>
              <a:t>.</a:t>
            </a:r>
            <a:endParaRPr>
              <a:solidFill>
                <a:schemeClr val="dk1"/>
              </a:solidFill>
            </a:endParaRPr>
          </a:p>
          <a:p>
            <a:pPr indent="0" lvl="0" marL="139700" rtl="0" algn="l">
              <a:lnSpc>
                <a:spcPct val="115000"/>
              </a:lnSpc>
              <a:spcBef>
                <a:spcPts val="0"/>
              </a:spcBef>
              <a:spcAft>
                <a:spcPts val="0"/>
              </a:spcAft>
              <a:buClr>
                <a:schemeClr val="dk1"/>
              </a:buClr>
              <a:buSzPts val="1100"/>
              <a:buFont typeface="Arial"/>
              <a:buNone/>
            </a:pPr>
            <a:r>
              <a:rPr lang="en">
                <a:solidFill>
                  <a:schemeClr val="dk1"/>
                </a:solidFill>
              </a:rPr>
              <a:t>Chiffre marquant : en 2022, un hôpital américain sur 4 a subi une attaque majeure avec des conséquences sur les soins (source : ECRI).</a:t>
            </a:r>
            <a:endParaRPr>
              <a:solidFill>
                <a:schemeClr val="dk1"/>
              </a:solidFill>
            </a:endParaRPr>
          </a:p>
          <a:p>
            <a:pPr indent="0" lvl="0" marL="139700" rtl="0" algn="l">
              <a:lnSpc>
                <a:spcPct val="115000"/>
              </a:lnSpc>
              <a:spcBef>
                <a:spcPts val="0"/>
              </a:spcBef>
              <a:spcAft>
                <a:spcPts val="0"/>
              </a:spcAft>
              <a:buNone/>
            </a:pPr>
            <a:r>
              <a:rPr lang="en">
                <a:solidFill>
                  <a:schemeClr val="dk1"/>
                </a:solidFill>
              </a:rPr>
              <a:t>Conseil final : vous êtes un maillon clé de la chaîne de sécurité. Soyez attentif, réactif, et parlez-en autour de vous.</a:t>
            </a:r>
            <a:endParaRPr sz="1200">
              <a:solidFill>
                <a:srgbClr val="0E0E0E"/>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1e09318a8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1e09318a8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1e09318a8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1e09318a8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1200"/>
              </a:spcAft>
              <a:buNone/>
            </a:pPr>
            <a:r>
              <a:rPr lang="en">
                <a:solidFill>
                  <a:schemeClr val="dk1"/>
                </a:solidFill>
              </a:rPr>
              <a:t>Ce sujet est critique car les hôpitaux sont devenus des cibles de plus en plus fréquentes. En 2023, plus de </a:t>
            </a:r>
            <a:r>
              <a:rPr b="1" lang="en">
                <a:solidFill>
                  <a:schemeClr val="dk1"/>
                </a:solidFill>
              </a:rPr>
              <a:t>1500 incidents de sécurité</a:t>
            </a:r>
            <a:r>
              <a:rPr lang="en">
                <a:solidFill>
                  <a:schemeClr val="dk1"/>
                </a:solidFill>
              </a:rPr>
              <a:t> ont touché des établissements de santé dans le monde (source : CyberPeace Institute). Ces structures dépendent à 100 % de l’informatique pour les soins, les diagnostics, la logistique. Une faille = une vie en jeu.</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51e09318a8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51e09318a8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L’histoire de Düsseldorf glace le sang. En septembre 2020, un ransomware bloque les systèmes de l’hôpital. Une femme souffrant d’un anévrisme est redirigée… mais décède avant d’arriver. Les hackers ont fourni la clé une fois qu’ils ont compris leur erreur – trop tard. Ce cas est considéré comme </a:t>
            </a:r>
            <a:r>
              <a:rPr b="1" lang="en">
                <a:solidFill>
                  <a:schemeClr val="dk1"/>
                </a:solidFill>
              </a:rPr>
              <a:t>le premier décès indirectement causé par une cyberattaque.</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51e09318a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51e09318a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Les ransomwares chiffrent les fichiers d’un réseau pour demander une rançon. À l’hôpital, cela signifie : pas de dossiers patients, pas d’accès aux résultats, pas de suivi des opérations. En moyenne, une attaque de ce type coûte </a:t>
            </a:r>
            <a:r>
              <a:rPr b="1" lang="en">
                <a:solidFill>
                  <a:schemeClr val="dk1"/>
                </a:solidFill>
              </a:rPr>
              <a:t>9 millions d’euros</a:t>
            </a:r>
            <a:r>
              <a:rPr lang="en">
                <a:solidFill>
                  <a:schemeClr val="dk1"/>
                </a:solidFill>
              </a:rPr>
              <a:t> à un hôpital (source : Comparitech). Même les gestes simples comme connaître les antécédents médicaux deviennent impossibles.</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1e09318a8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1e09318a8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51e09318a8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51e09318a8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chemeClr val="dk1"/>
                </a:solidFill>
              </a:rPr>
              <a:t>La Russie !</a:t>
            </a:r>
            <a:r>
              <a:rPr lang="en">
                <a:solidFill>
                  <a:schemeClr val="dk1"/>
                </a:solidFill>
              </a:rPr>
              <a:t> Même des forums criminels russes interdisent explicitement de cibler les hôpitaux. C’est une “règle d’honneur” du dark web (souvent non respectée…).</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51e09318a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51e09318a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chemeClr val="dk1"/>
                </a:solidFill>
              </a:rPr>
              <a:t>1,3 million d’euros en moyenne</a:t>
            </a:r>
            <a:r>
              <a:rPr lang="en">
                <a:solidFill>
                  <a:schemeClr val="dk1"/>
                </a:solidFill>
              </a:rPr>
              <a:t> par attaque, selon une étude du Ponemon Institute. Cela inclut : rançon, interruption, matériel, réputation.</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51e09318a8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51e09318a8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chemeClr val="dk1"/>
                </a:solidFill>
              </a:rPr>
              <a:t>Les carnets papier !</a:t>
            </a:r>
            <a:r>
              <a:rPr lang="en">
                <a:solidFill>
                  <a:schemeClr val="dk1"/>
                </a:solidFill>
              </a:rPr>
              <a:t> Beaucoup d’hôpitaux conservent encore des processus papiers d’urgence, car ils savent qu’un incident informatique est probable.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youtube.com/results?search_query=d%C3%BCsseldorf+hospital+ransomware+2020"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p:nvPr/>
        </p:nvSpPr>
        <p:spPr>
          <a:xfrm>
            <a:off x="654775" y="1123575"/>
            <a:ext cx="7708800" cy="6396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200"/>
              </a:spcBef>
              <a:spcAft>
                <a:spcPts val="1200"/>
              </a:spcAft>
              <a:buNone/>
            </a:pPr>
            <a:r>
              <a:rPr b="1" lang="en" sz="1700">
                <a:solidFill>
                  <a:schemeClr val="dk1"/>
                </a:solidFill>
                <a:latin typeface="Plus Jakarta Sans"/>
                <a:ea typeface="Plus Jakarta Sans"/>
                <a:cs typeface="Plus Jakarta Sans"/>
                <a:sym typeface="Plus Jakarta Sans"/>
              </a:rPr>
              <a:t>Quand les vies dépendent du numérique : l'hôpital face aux cybercriminels</a:t>
            </a:r>
            <a:endParaRPr b="1" sz="1700">
              <a:solidFill>
                <a:schemeClr val="dk1"/>
              </a:solidFill>
              <a:latin typeface="Plus Jakarta Sans"/>
              <a:ea typeface="Plus Jakarta Sans"/>
              <a:cs typeface="Plus Jakarta Sans"/>
              <a:sym typeface="Plus Jakarta Sans"/>
            </a:endParaRPr>
          </a:p>
        </p:txBody>
      </p:sp>
      <p:sp>
        <p:nvSpPr>
          <p:cNvPr id="55" name="Google Shape;55;p13"/>
          <p:cNvSpPr/>
          <p:nvPr/>
        </p:nvSpPr>
        <p:spPr>
          <a:xfrm>
            <a:off x="654775" y="2059700"/>
            <a:ext cx="7708800" cy="2088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1200"/>
              </a:spcBef>
              <a:spcAft>
                <a:spcPts val="1200"/>
              </a:spcAft>
              <a:buNone/>
            </a:pPr>
            <a:r>
              <a:rPr lang="en" sz="1700">
                <a:solidFill>
                  <a:schemeClr val="dk1"/>
                </a:solidFill>
                <a:latin typeface="Plus Jakarta Sans"/>
                <a:ea typeface="Plus Jakarta Sans"/>
                <a:cs typeface="Plus Jakarta Sans"/>
                <a:sym typeface="Plus Jakarta Sans"/>
              </a:rPr>
              <a:t>Cette présentation revient sur la cyberattaque d’un hôpital en Allemagne en 2020, une tragédie révélatrice des conséquences humaines d’un ransomware. Elle vise à sensibiliser tous les salariés, y compris hors fonctions IT, à la réalité des risques numériques et à leur responsabilité dans la protection de ces systèmes critiques. À travers une histoire vraie, des séquences interactives et des conseils simples, le public comprendra pourquoi la cybersécurité est aussi une question de vie ou de mort.</a:t>
            </a:r>
            <a:endParaRPr sz="17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04" name="Shape 104"/>
        <p:cNvGrpSpPr/>
        <p:nvPr/>
      </p:nvGrpSpPr>
      <p:grpSpPr>
        <a:xfrm>
          <a:off x="0" y="0"/>
          <a:ext cx="0" cy="0"/>
          <a:chOff x="0" y="0"/>
          <a:chExt cx="0" cy="0"/>
        </a:xfrm>
      </p:grpSpPr>
      <p:sp>
        <p:nvSpPr>
          <p:cNvPr id="105" name="Google Shape;105;p22"/>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🧪Démo</a:t>
            </a:r>
            <a:endParaRPr b="1" sz="2400">
              <a:solidFill>
                <a:schemeClr val="lt1"/>
              </a:solidFill>
              <a:latin typeface="Plus Jakarta Sans"/>
              <a:ea typeface="Plus Jakarta Sans"/>
              <a:cs typeface="Plus Jakarta Sans"/>
              <a:sym typeface="Plus Jakarta Sans"/>
            </a:endParaRPr>
          </a:p>
        </p:txBody>
      </p:sp>
      <p:sp>
        <p:nvSpPr>
          <p:cNvPr id="106" name="Google Shape;106;p22"/>
          <p:cNvSpPr/>
          <p:nvPr/>
        </p:nvSpPr>
        <p:spPr>
          <a:xfrm>
            <a:off x="654775"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Montrer une interface bloquée par ransomware (via simulateur ou screenshot)</a:t>
            </a:r>
            <a:endParaRPr sz="1500">
              <a:solidFill>
                <a:schemeClr val="lt1"/>
              </a:solidFill>
              <a:latin typeface="Plus Jakarta Sans"/>
              <a:ea typeface="Plus Jakarta Sans"/>
              <a:cs typeface="Plus Jakarta Sans"/>
              <a:sym typeface="Plus Jakarta Sans"/>
            </a:endParaRPr>
          </a:p>
        </p:txBody>
      </p:sp>
      <p:sp>
        <p:nvSpPr>
          <p:cNvPr id="107" name="Google Shape;107;p22"/>
          <p:cNvSpPr/>
          <p:nvPr/>
        </p:nvSpPr>
        <p:spPr>
          <a:xfrm>
            <a:off x="3419349"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Simuler un appel d'urgence avec interruption numérique fictive</a:t>
            </a:r>
            <a:endParaRPr sz="1500">
              <a:solidFill>
                <a:schemeClr val="lt1"/>
              </a:solidFill>
              <a:latin typeface="Plus Jakarta Sans"/>
              <a:ea typeface="Plus Jakarta Sans"/>
              <a:cs typeface="Plus Jakarta Sans"/>
              <a:sym typeface="Plus Jakarta Sans"/>
            </a:endParaRPr>
          </a:p>
        </p:txBody>
      </p:sp>
      <p:sp>
        <p:nvSpPr>
          <p:cNvPr id="108" name="Google Shape;108;p22"/>
          <p:cNvSpPr/>
          <p:nvPr/>
        </p:nvSpPr>
        <p:spPr>
          <a:xfrm>
            <a:off x="6183923"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Comparer un planning numérique d'hôpital avec sa version papier d’urgence</a:t>
            </a:r>
            <a:endParaRPr sz="1500">
              <a:solidFill>
                <a:schemeClr val="lt1"/>
              </a:solidFill>
              <a:latin typeface="Plus Jakarta Sans"/>
              <a:ea typeface="Plus Jakarta Sans"/>
              <a:cs typeface="Plus Jakarta Sans"/>
              <a:sym typeface="Plus Jakarta Sans"/>
            </a:endParaRPr>
          </a:p>
        </p:txBody>
      </p:sp>
      <p:sp>
        <p:nvSpPr>
          <p:cNvPr id="109" name="Google Shape;109;p22"/>
          <p:cNvSpPr/>
          <p:nvPr/>
        </p:nvSpPr>
        <p:spPr>
          <a:xfrm>
            <a:off x="654775"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1</a:t>
            </a:r>
            <a:endParaRPr sz="1500">
              <a:solidFill>
                <a:schemeClr val="lt1"/>
              </a:solidFill>
              <a:latin typeface="Plus Jakarta Sans"/>
              <a:ea typeface="Plus Jakarta Sans"/>
              <a:cs typeface="Plus Jakarta Sans"/>
              <a:sym typeface="Plus Jakarta Sans"/>
            </a:endParaRPr>
          </a:p>
        </p:txBody>
      </p:sp>
      <p:sp>
        <p:nvSpPr>
          <p:cNvPr id="110" name="Google Shape;110;p22"/>
          <p:cNvSpPr/>
          <p:nvPr/>
        </p:nvSpPr>
        <p:spPr>
          <a:xfrm>
            <a:off x="3419350"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2</a:t>
            </a:r>
            <a:endParaRPr sz="1500">
              <a:solidFill>
                <a:schemeClr val="lt1"/>
              </a:solidFill>
              <a:latin typeface="Plus Jakarta Sans"/>
              <a:ea typeface="Plus Jakarta Sans"/>
              <a:cs typeface="Plus Jakarta Sans"/>
              <a:sym typeface="Plus Jakarta Sans"/>
            </a:endParaRPr>
          </a:p>
        </p:txBody>
      </p:sp>
      <p:sp>
        <p:nvSpPr>
          <p:cNvPr id="111" name="Google Shape;111;p22"/>
          <p:cNvSpPr/>
          <p:nvPr/>
        </p:nvSpPr>
        <p:spPr>
          <a:xfrm>
            <a:off x="6183924"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3</a:t>
            </a:r>
            <a:endParaRPr sz="15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15" name="Shape 115"/>
        <p:cNvGrpSpPr/>
        <p:nvPr/>
      </p:nvGrpSpPr>
      <p:grpSpPr>
        <a:xfrm>
          <a:off x="0" y="0"/>
          <a:ext cx="0" cy="0"/>
          <a:chOff x="0" y="0"/>
          <a:chExt cx="0" cy="0"/>
        </a:xfrm>
      </p:grpSpPr>
      <p:sp>
        <p:nvSpPr>
          <p:cNvPr id="116" name="Google Shape;116;p23"/>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Ne cliquez jamais sur un lien ou une pièce jointe douteuse, même si c’est "urgent"</a:t>
            </a:r>
            <a:endParaRPr b="1" sz="3200">
              <a:solidFill>
                <a:schemeClr val="lt1"/>
              </a:solidFill>
              <a:latin typeface="Inter"/>
              <a:ea typeface="Inter"/>
              <a:cs typeface="Inter"/>
              <a:sym typeface="Inter"/>
            </a:endParaRPr>
          </a:p>
        </p:txBody>
      </p:sp>
      <p:sp>
        <p:nvSpPr>
          <p:cNvPr id="117" name="Google Shape;117;p23"/>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1</a:t>
            </a:r>
            <a:endParaRPr b="1" sz="2400">
              <a:solidFill>
                <a:schemeClr val="lt1"/>
              </a:solidFill>
              <a:latin typeface="Inter"/>
              <a:ea typeface="Inter"/>
              <a:cs typeface="Inter"/>
              <a:sym typeface="Int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1" name="Shape 121"/>
        <p:cNvGrpSpPr/>
        <p:nvPr/>
      </p:nvGrpSpPr>
      <p:grpSpPr>
        <a:xfrm>
          <a:off x="0" y="0"/>
          <a:ext cx="0" cy="0"/>
          <a:chOff x="0" y="0"/>
          <a:chExt cx="0" cy="0"/>
        </a:xfrm>
      </p:grpSpPr>
      <p:sp>
        <p:nvSpPr>
          <p:cNvPr id="122" name="Google Shape;122;p24"/>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Verrouillez votre session dès que vous vous éloignez d’un poste partagé</a:t>
            </a:r>
            <a:endParaRPr b="1" sz="3200">
              <a:solidFill>
                <a:schemeClr val="lt1"/>
              </a:solidFill>
              <a:latin typeface="Inter"/>
              <a:ea typeface="Inter"/>
              <a:cs typeface="Inter"/>
              <a:sym typeface="Inter"/>
            </a:endParaRPr>
          </a:p>
        </p:txBody>
      </p:sp>
      <p:sp>
        <p:nvSpPr>
          <p:cNvPr id="123" name="Google Shape;123;p24"/>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2</a:t>
            </a:r>
            <a:endParaRPr b="1" sz="2400">
              <a:solidFill>
                <a:schemeClr val="lt1"/>
              </a:solidFill>
              <a:latin typeface="Inter"/>
              <a:ea typeface="Inter"/>
              <a:cs typeface="Inter"/>
              <a:sym typeface="Inte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7" name="Shape 127"/>
        <p:cNvGrpSpPr/>
        <p:nvPr/>
      </p:nvGrpSpPr>
      <p:grpSpPr>
        <a:xfrm>
          <a:off x="0" y="0"/>
          <a:ext cx="0" cy="0"/>
          <a:chOff x="0" y="0"/>
          <a:chExt cx="0" cy="0"/>
        </a:xfrm>
      </p:grpSpPr>
      <p:sp>
        <p:nvSpPr>
          <p:cNvPr id="128" name="Google Shape;128;p25"/>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En cas de doute sur un email, un appel ou un accès : signalez immédiatement au support</a:t>
            </a:r>
            <a:endParaRPr b="1" sz="3200">
              <a:solidFill>
                <a:schemeClr val="lt1"/>
              </a:solidFill>
              <a:latin typeface="Inter"/>
              <a:ea typeface="Inter"/>
              <a:cs typeface="Inter"/>
              <a:sym typeface="Inter"/>
            </a:endParaRPr>
          </a:p>
        </p:txBody>
      </p:sp>
      <p:sp>
        <p:nvSpPr>
          <p:cNvPr id="129" name="Google Shape;129;p25"/>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3 </a:t>
            </a:r>
            <a:endParaRPr b="1" sz="2400">
              <a:solidFill>
                <a:schemeClr val="lt1"/>
              </a:solidFill>
              <a:latin typeface="Inter"/>
              <a:ea typeface="Inter"/>
              <a:cs typeface="Inter"/>
              <a:sym typeface="Inte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3" name="Shape 133"/>
        <p:cNvGrpSpPr/>
        <p:nvPr/>
      </p:nvGrpSpPr>
      <p:grpSpPr>
        <a:xfrm>
          <a:off x="0" y="0"/>
          <a:ext cx="0" cy="0"/>
          <a:chOff x="0" y="0"/>
          <a:chExt cx="0" cy="0"/>
        </a:xfrm>
      </p:grpSpPr>
      <p:sp>
        <p:nvSpPr>
          <p:cNvPr id="134" name="Google Shape;134;p26"/>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6D9EEB"/>
                </a:solidFill>
                <a:latin typeface="Inter"/>
                <a:ea typeface="Inter"/>
                <a:cs typeface="Inter"/>
                <a:sym typeface="Inter"/>
              </a:rPr>
              <a:t>🌍 Protéger les systèmes, c’est aussi protéger des vies humaines</a:t>
            </a:r>
            <a:endParaRPr b="1" sz="3200">
              <a:solidFill>
                <a:srgbClr val="6D9EEB"/>
              </a:solidFill>
              <a:latin typeface="Inter"/>
              <a:ea typeface="Inter"/>
              <a:cs typeface="Inter"/>
              <a:sym typeface="Inter"/>
            </a:endParaRPr>
          </a:p>
        </p:txBody>
      </p:sp>
      <p:sp>
        <p:nvSpPr>
          <p:cNvPr id="135" name="Google Shape;135;p26"/>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rgbClr val="4486F4"/>
              </a:buClr>
              <a:buSzPts val="4450"/>
              <a:buFont typeface="Inter"/>
              <a:buNone/>
            </a:pPr>
            <a:r>
              <a:rPr b="1" lang="en" sz="2400">
                <a:solidFill>
                  <a:srgbClr val="6D9EEB"/>
                </a:solidFill>
                <a:latin typeface="Inter"/>
                <a:ea typeface="Inter"/>
                <a:cs typeface="Inter"/>
                <a:sym typeface="Inter"/>
              </a:rPr>
              <a:t>Merci.</a:t>
            </a:r>
            <a:endParaRPr b="1" sz="2400">
              <a:solidFill>
                <a:srgbClr val="6D9EEB"/>
              </a:solidFill>
              <a:latin typeface="Inter"/>
              <a:ea typeface="Inter"/>
              <a:cs typeface="Inter"/>
              <a:sym typeface="Inte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 name="Shape 59"/>
        <p:cNvGrpSpPr/>
        <p:nvPr/>
      </p:nvGrpSpPr>
      <p:grpSpPr>
        <a:xfrm>
          <a:off x="0" y="0"/>
          <a:ext cx="0" cy="0"/>
          <a:chOff x="0" y="0"/>
          <a:chExt cx="0" cy="0"/>
        </a:xfrm>
      </p:grpSpPr>
      <p:sp>
        <p:nvSpPr>
          <p:cNvPr id="60" name="Google Shape;60;p14"/>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800"/>
              </a:spcBef>
              <a:spcAft>
                <a:spcPts val="0"/>
              </a:spcAft>
              <a:buNone/>
            </a:pPr>
            <a:r>
              <a:rPr b="1" lang="en" sz="1700">
                <a:solidFill>
                  <a:schemeClr val="dk1"/>
                </a:solidFill>
                <a:latin typeface="Plus Jakarta Sans"/>
                <a:ea typeface="Plus Jakarta Sans"/>
                <a:cs typeface="Plus Jakarta Sans"/>
                <a:sym typeface="Plus Jakarta Sans"/>
              </a:rPr>
              <a:t>📘 GUIDE D’UTILISATION DE LA PRÉSENTATION</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Cette présentation est conçue pour être animée en </a:t>
            </a:r>
            <a:r>
              <a:rPr b="1" lang="en" sz="1100">
                <a:solidFill>
                  <a:schemeClr val="dk1"/>
                </a:solidFill>
                <a:latin typeface="Plus Jakarta Sans"/>
                <a:ea typeface="Plus Jakarta Sans"/>
                <a:cs typeface="Plus Jakarta Sans"/>
                <a:sym typeface="Plus Jakarta Sans"/>
              </a:rPr>
              <a:t>5 à 30 minutes</a:t>
            </a:r>
            <a:r>
              <a:rPr lang="en" sz="1100">
                <a:solidFill>
                  <a:schemeClr val="dk1"/>
                </a:solidFill>
                <a:latin typeface="Plus Jakarta Sans"/>
                <a:ea typeface="Plus Jakarta Sans"/>
                <a:cs typeface="Plus Jakarta Sans"/>
                <a:sym typeface="Plus Jakarta Sans"/>
              </a:rPr>
              <a:t> selon l’interaction avec le public.</a:t>
            </a: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Elle comprend :</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slides simples : une phrase ou un mot par slide, sans surcharge visuelle.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Une séquence interactive : démo, film, interview ou Q&amp;A.</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notes pour le présentateur : présentes sous chaque slide pour guider le discours.</a:t>
            </a:r>
            <a:br>
              <a:rPr lang="en" sz="1100">
                <a:solidFill>
                  <a:schemeClr val="dk1"/>
                </a:solidFill>
                <a:latin typeface="Plus Jakarta Sans"/>
                <a:ea typeface="Plus Jakarta Sans"/>
                <a:cs typeface="Plus Jakarta Sans"/>
                <a:sym typeface="Plus Jakarta Sans"/>
              </a:rPr>
            </a:b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latin typeface="Plus Jakarta Sans"/>
                <a:ea typeface="Plus Jakarta Sans"/>
                <a:cs typeface="Plus Jakarta Sans"/>
                <a:sym typeface="Plus Jakarta Sans"/>
              </a:rPr>
              <a:t>Conseils pour l’animation :</a:t>
            </a:r>
            <a:endParaRPr b="1"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Configurez votre présentation</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Soyez dynamique et concis.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Appuyez-vous sur les anecdotes et chiffres dans les notes.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Mettez l’accent sur la démo ou la séquence interactive.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Encouragez les réactions avec des questions ouvertes.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Restez accessible, même pour les non-experts.</a:t>
            </a:r>
            <a:endParaRPr sz="11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64" name="Shape 64"/>
        <p:cNvGrpSpPr/>
        <p:nvPr/>
      </p:nvGrpSpPr>
      <p:grpSpPr>
        <a:xfrm>
          <a:off x="0" y="0"/>
          <a:ext cx="0" cy="0"/>
          <a:chOff x="0" y="0"/>
          <a:chExt cx="0" cy="0"/>
        </a:xfrm>
      </p:grpSpPr>
      <p:sp>
        <p:nvSpPr>
          <p:cNvPr id="65" name="Google Shape;65;p15"/>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F3F3F3"/>
                </a:solidFill>
                <a:latin typeface="Inter"/>
                <a:ea typeface="Inter"/>
                <a:cs typeface="Inter"/>
                <a:sym typeface="Inter"/>
              </a:rPr>
              <a:t>🩺 Et si un fichier malveillant coûtait une vie humaine ?</a:t>
            </a:r>
            <a:endParaRPr b="1" sz="3200">
              <a:solidFill>
                <a:srgbClr val="F3F3F3"/>
              </a:solidFill>
              <a:latin typeface="Inter"/>
              <a:ea typeface="Inter"/>
              <a:cs typeface="Inter"/>
              <a:sym typeface="Int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69" name="Shape 69"/>
        <p:cNvGrpSpPr/>
        <p:nvPr/>
      </p:nvGrpSpPr>
      <p:grpSpPr>
        <a:xfrm>
          <a:off x="0" y="0"/>
          <a:ext cx="0" cy="0"/>
          <a:chOff x="0" y="0"/>
          <a:chExt cx="0" cy="0"/>
        </a:xfrm>
      </p:grpSpPr>
      <p:sp>
        <p:nvSpPr>
          <p:cNvPr id="70" name="Google Shape;70;p16"/>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 Une patiente est morte faute de soins, à cause… d’un ransomware.</a:t>
            </a:r>
            <a:endParaRPr b="1" sz="3200">
              <a:solidFill>
                <a:srgbClr val="E06666"/>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74" name="Shape 74"/>
        <p:cNvGrpSpPr/>
        <p:nvPr/>
      </p:nvGrpSpPr>
      <p:grpSpPr>
        <a:xfrm>
          <a:off x="0" y="0"/>
          <a:ext cx="0" cy="0"/>
          <a:chOff x="0" y="0"/>
          <a:chExt cx="0" cy="0"/>
        </a:xfrm>
      </p:grpSpPr>
      <p:sp>
        <p:nvSpPr>
          <p:cNvPr id="75" name="Google Shape;75;p17"/>
          <p:cNvSpPr/>
          <p:nvPr/>
        </p:nvSpPr>
        <p:spPr>
          <a:xfrm>
            <a:off x="654775" y="581925"/>
            <a:ext cx="7708800" cy="1565400"/>
          </a:xfrm>
          <a:prstGeom prst="rect">
            <a:avLst/>
          </a:prstGeom>
          <a:noFill/>
          <a:ln>
            <a:noFill/>
          </a:ln>
        </p:spPr>
        <p:txBody>
          <a:bodyPr anchorCtr="0" anchor="ctr"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b="1" lang="en" sz="3200">
                <a:solidFill>
                  <a:srgbClr val="E06666"/>
                </a:solidFill>
                <a:latin typeface="Plus Jakarta Sans"/>
                <a:ea typeface="Plus Jakarta Sans"/>
                <a:cs typeface="Plus Jakarta Sans"/>
                <a:sym typeface="Plus Jakarta Sans"/>
              </a:rPr>
              <a:t>💻 Quand le numérique s’éteint, l’hôpital bascule dans le chaos</a:t>
            </a:r>
            <a:endParaRPr b="1" sz="3200">
              <a:solidFill>
                <a:srgbClr val="E06666"/>
              </a:solidFill>
              <a:latin typeface="Plus Jakarta Sans"/>
              <a:ea typeface="Plus Jakarta Sans"/>
              <a:cs typeface="Plus Jakarta Sans"/>
              <a:sym typeface="Plus Jakarta Sans"/>
            </a:endParaRPr>
          </a:p>
        </p:txBody>
      </p:sp>
      <p:sp>
        <p:nvSpPr>
          <p:cNvPr id="76" name="Google Shape;76;p17"/>
          <p:cNvSpPr/>
          <p:nvPr/>
        </p:nvSpPr>
        <p:spPr>
          <a:xfrm>
            <a:off x="654775" y="2265150"/>
            <a:ext cx="7708800" cy="26355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800">
                <a:solidFill>
                  <a:schemeClr val="dk2"/>
                </a:solidFill>
                <a:latin typeface="Plus Jakarta Sans"/>
                <a:ea typeface="Plus Jakarta Sans"/>
                <a:cs typeface="Plus Jakarta Sans"/>
                <a:sym typeface="Plus Jakarta Sans"/>
              </a:rPr>
              <a:t>En 2020, un ransomware paralyse les serveurs d’un hôpital universitaire à Düsseldorf. Dossiers médicaux inaccessibles, examens bloqués, interventions annulées : les urgences doivent être redirigées. Une femme décède durant son transfert. L’attaque visait à l’origine une université, mais a touché l’hôpital par erreur.</a:t>
            </a:r>
            <a:endParaRPr sz="1800">
              <a:solidFill>
                <a:schemeClr val="dk2"/>
              </a:solidFill>
              <a:latin typeface="Plus Jakarta Sans"/>
              <a:ea typeface="Plus Jakarta Sans"/>
              <a:cs typeface="Plus Jakarta Sans"/>
              <a:sym typeface="Plus Jakarta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0" name="Shape 80"/>
        <p:cNvGrpSpPr/>
        <p:nvPr/>
      </p:nvGrpSpPr>
      <p:grpSpPr>
        <a:xfrm>
          <a:off x="0" y="0"/>
          <a:ext cx="0" cy="0"/>
          <a:chOff x="0" y="0"/>
          <a:chExt cx="0" cy="0"/>
        </a:xfrm>
      </p:grpSpPr>
      <p:sp>
        <p:nvSpPr>
          <p:cNvPr id="81" name="Google Shape;81;p18"/>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a:t>
            </a:r>
            <a:endParaRPr b="1" sz="2400">
              <a:solidFill>
                <a:schemeClr val="lt1"/>
              </a:solidFill>
              <a:latin typeface="Plus Jakarta Sans"/>
              <a:ea typeface="Plus Jakarta Sans"/>
              <a:cs typeface="Plus Jakarta Sans"/>
              <a:sym typeface="Plus Jakarta Sans"/>
            </a:endParaRPr>
          </a:p>
        </p:txBody>
      </p:sp>
      <p:sp>
        <p:nvSpPr>
          <p:cNvPr id="82" name="Google Shape;82;p18"/>
          <p:cNvSpPr txBox="1"/>
          <p:nvPr/>
        </p:nvSpPr>
        <p:spPr>
          <a:xfrm>
            <a:off x="2250075" y="2134300"/>
            <a:ext cx="45183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latin typeface="Plus Jakarta Sans"/>
                <a:ea typeface="Plus Jakarta Sans"/>
                <a:cs typeface="Plus Jakarta Sans"/>
                <a:sym typeface="Plus Jakarta Sans"/>
              </a:rPr>
              <a:t>Insérer une vidéo depuis cette recherche</a:t>
            </a:r>
            <a:br>
              <a:rPr lang="en">
                <a:solidFill>
                  <a:schemeClr val="lt1"/>
                </a:solidFill>
                <a:latin typeface="Plus Jakarta Sans"/>
                <a:ea typeface="Plus Jakarta Sans"/>
                <a:cs typeface="Plus Jakarta Sans"/>
                <a:sym typeface="Plus Jakarta Sans"/>
              </a:rPr>
            </a:br>
            <a:br>
              <a:rPr lang="en">
                <a:solidFill>
                  <a:schemeClr val="lt1"/>
                </a:solidFill>
                <a:latin typeface="Plus Jakarta Sans"/>
                <a:ea typeface="Plus Jakarta Sans"/>
                <a:cs typeface="Plus Jakarta Sans"/>
                <a:sym typeface="Plus Jakarta Sans"/>
              </a:rPr>
            </a:br>
            <a:r>
              <a:rPr lang="en" u="sng">
                <a:solidFill>
                  <a:schemeClr val="hlink"/>
                </a:solidFill>
                <a:latin typeface="Plus Jakarta Sans"/>
                <a:ea typeface="Plus Jakarta Sans"/>
                <a:cs typeface="Plus Jakarta Sans"/>
                <a:sym typeface="Plus Jakarta Sans"/>
                <a:hlinkClick r:id="rId3"/>
              </a:rPr>
              <a:t>https://www.youtube.com/results?search_query=d%C3%BCsseldorf+hospital+ransomware+2020</a:t>
            </a:r>
            <a:endParaRPr>
              <a:solidFill>
                <a:schemeClr val="lt1"/>
              </a:solidFill>
              <a:latin typeface="Plus Jakarta Sans"/>
              <a:ea typeface="Plus Jakarta Sans"/>
              <a:cs typeface="Plus Jakarta Sans"/>
              <a:sym typeface="Plus Jakarta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6" name="Shape 86"/>
        <p:cNvGrpSpPr/>
        <p:nvPr/>
      </p:nvGrpSpPr>
      <p:grpSpPr>
        <a:xfrm>
          <a:off x="0" y="0"/>
          <a:ext cx="0" cy="0"/>
          <a:chOff x="0" y="0"/>
          <a:chExt cx="0" cy="0"/>
        </a:xfrm>
      </p:grpSpPr>
      <p:sp>
        <p:nvSpPr>
          <p:cNvPr id="87" name="Google Shape;87;p19"/>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88" name="Google Shape;88;p19"/>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pays a interdit les ransomwares contre les hôpitaux... même chez les cybercriminels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2" name="Shape 92"/>
        <p:cNvGrpSpPr/>
        <p:nvPr/>
      </p:nvGrpSpPr>
      <p:grpSpPr>
        <a:xfrm>
          <a:off x="0" y="0"/>
          <a:ext cx="0" cy="0"/>
          <a:chOff x="0" y="0"/>
          <a:chExt cx="0" cy="0"/>
        </a:xfrm>
      </p:grpSpPr>
      <p:sp>
        <p:nvSpPr>
          <p:cNvPr id="93" name="Google Shape;93;p20"/>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94" name="Google Shape;94;p20"/>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est le coût moyen d’une cyberattaque sur un hôpital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8" name="Shape 98"/>
        <p:cNvGrpSpPr/>
        <p:nvPr/>
      </p:nvGrpSpPr>
      <p:grpSpPr>
        <a:xfrm>
          <a:off x="0" y="0"/>
          <a:ext cx="0" cy="0"/>
          <a:chOff x="0" y="0"/>
          <a:chExt cx="0" cy="0"/>
        </a:xfrm>
      </p:grpSpPr>
      <p:sp>
        <p:nvSpPr>
          <p:cNvPr id="99" name="Google Shape;99;p21"/>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100" name="Google Shape;100;p21"/>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Quelle technique inattendue est utilisée par certains hôpitaux en cas de cyberattaque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