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Une vidéo de simulation SCADA avec une alerte fausse mais visuelle pour créer un effet "réalité augmentée" de l’attaque.</a:t>
            </a:r>
            <a:br>
              <a:rPr lang="en"/>
            </a:br>
            <a:endParaRPr/>
          </a:p>
          <a:p>
            <a:pPr indent="0" lvl="0" marL="0" rtl="0" algn="l">
              <a:spcBef>
                <a:spcPts val="0"/>
              </a:spcBef>
              <a:spcAft>
                <a:spcPts val="0"/>
              </a:spcAft>
              <a:buClr>
                <a:schemeClr val="dk1"/>
              </a:buClr>
              <a:buSzPts val="1100"/>
              <a:buFont typeface="Arial"/>
              <a:buNone/>
            </a:pPr>
            <a:r>
              <a:rPr lang="en"/>
              <a:t>Une démonstration avec un automate programmable miniature : on peut faire clignoter une LED ou déclencher une séquence (par exemple une sirène) depuis un PC.</a:t>
            </a:r>
            <a:br>
              <a:rPr lang="en"/>
            </a:br>
            <a:endParaRPr/>
          </a:p>
          <a:p>
            <a:pPr indent="0" lvl="0" marL="0" rtl="0" algn="l">
              <a:spcBef>
                <a:spcPts val="0"/>
              </a:spcBef>
              <a:spcAft>
                <a:spcPts val="0"/>
              </a:spcAft>
              <a:buNone/>
            </a:pPr>
            <a:r>
              <a:rPr lang="en"/>
              <a:t>Utiliser un Flipper Zero pour montrer qu’un petit objet peut servir de point d’entrée si on le branche à un PC en salle de contrôle.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t>Exemple : un email semblant venir du service maintenance avec une pièce jointe intitulée "planning_arrêt_four.pdf.exe" peut être un piège.</a:t>
            </a:r>
            <a:endParaRPr/>
          </a:p>
          <a:p>
            <a:pPr indent="0" lvl="0" marL="139700" rtl="0" algn="l">
              <a:lnSpc>
                <a:spcPct val="115000"/>
              </a:lnSpc>
              <a:spcBef>
                <a:spcPts val="0"/>
              </a:spcBef>
              <a:spcAft>
                <a:spcPts val="0"/>
              </a:spcAft>
              <a:buNone/>
            </a:pPr>
            <a:r>
              <a:rPr lang="en"/>
              <a:t>Erreur fréquente : penser que seuls les services techniques sont ciblés. Or, l’attaque est souvent initiée côté RH, marketing ou compta.</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Exemple : un technicien branche une clé USB trouvée par terre, pensant y retrouver un fichier. C’est une attaque connue sous le nom de "drop attack".</a:t>
            </a:r>
            <a:endParaRPr/>
          </a:p>
          <a:p>
            <a:pPr indent="0" lvl="0" marL="0" rtl="0" algn="l">
              <a:spcBef>
                <a:spcPts val="0"/>
              </a:spcBef>
              <a:spcAft>
                <a:spcPts val="0"/>
              </a:spcAft>
              <a:buNone/>
            </a:pPr>
            <a:r>
              <a:rPr lang="en"/>
              <a:t>Erreur fréquente : penser qu’un port USB en salle de réunion n’est pas dangereux. Il l’est.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une souris qui bouge toute seule, une imprimante qui redémarre sans raison, ou un système d’alarme qui bippe… Ce sont parfois des signes précoces d’un piratage.</a:t>
            </a:r>
            <a:endParaRPr>
              <a:solidFill>
                <a:schemeClr val="dk1"/>
              </a:solidFill>
            </a:endParaRPr>
          </a:p>
          <a:p>
            <a:pPr indent="0" lvl="0" marL="0" rtl="0" algn="l">
              <a:spcBef>
                <a:spcPts val="0"/>
              </a:spcBef>
              <a:spcAft>
                <a:spcPts val="0"/>
              </a:spcAft>
              <a:buNone/>
            </a:pPr>
            <a:r>
              <a:rPr lang="en">
                <a:solidFill>
                  <a:schemeClr val="dk1"/>
                </a:solidFill>
              </a:rPr>
              <a:t>Erreur fréquente : penser "c’est un bug, ça va passer" au lieu de le signaler.</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sz="1200">
                <a:solidFill>
                  <a:srgbClr val="0E0E0E"/>
                </a:solidFill>
              </a:rPr>
              <a:t>Selon l’ENISA, 60 % des incidents industriels critiques débutent par une erreur humaine.</a:t>
            </a:r>
            <a:endParaRPr sz="1200">
              <a:solidFill>
                <a:srgbClr val="0E0E0E"/>
              </a:solidFill>
            </a:endParaRPr>
          </a:p>
          <a:p>
            <a:pPr indent="0" lvl="0" marL="139700" rtl="0" algn="l">
              <a:lnSpc>
                <a:spcPct val="115000"/>
              </a:lnSpc>
              <a:spcBef>
                <a:spcPts val="0"/>
              </a:spcBef>
              <a:spcAft>
                <a:spcPts val="0"/>
              </a:spcAft>
              <a:buNone/>
            </a:pPr>
            <a:r>
              <a:rPr lang="en" sz="1200">
                <a:solidFill>
                  <a:srgbClr val="0E0E0E"/>
                </a:solidFill>
              </a:rPr>
              <a:t>Message clé : vous êtes le premier rempart. Aucun système n’est infaillible, mais un bon réflexe (ne pas cliquer, alerter) peut suffire à stopper une attaque avant qu’elle ne fasse des dégâts.</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 thème est d’une actualité brûlante. En 2023, selon IBM, 28% des attaques visent des infrastructures critiques. L'attaque de cette aciérie montre que la frontière entre le numérique et le monde physique est mince. Ce n’est pas que de la fiction : un simple email malveillant peut mener à des conséquences industrielles majeures.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En 2014, le BSI (l’agence allemande de cybersécurité) révèle un cas unique : des hackers pénètrent l’infrastructure d’une aciérie via un email. Ils franchissent ensuite les barrières entre le réseau administratif et le réseau industriel, et provoquent l’impossibilité d’arrêter un haut-fourneau. Les dégâts matériels sont graves. Les auteurs ? Inconnus. Pas de revendication. Aucun arrestation.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Voici les étapes classiques de ce type d’attaque :</a:t>
            </a:r>
            <a:endParaRPr>
              <a:solidFill>
                <a:schemeClr val="dk1"/>
              </a:solidFill>
            </a:endParaRPr>
          </a:p>
          <a:p>
            <a:pPr indent="-298450" lvl="0" marL="457200" rtl="0" algn="l">
              <a:lnSpc>
                <a:spcPct val="115000"/>
              </a:lnSpc>
              <a:spcBef>
                <a:spcPts val="1200"/>
              </a:spcBef>
              <a:spcAft>
                <a:spcPts val="0"/>
              </a:spcAft>
              <a:buClr>
                <a:schemeClr val="dk1"/>
              </a:buClr>
              <a:buSzPts val="1100"/>
              <a:buAutoNum type="arabicPeriod"/>
            </a:pPr>
            <a:r>
              <a:rPr lang="en">
                <a:solidFill>
                  <a:schemeClr val="dk1"/>
                </a:solidFill>
              </a:rPr>
              <a:t>Phishing → prise de contrôle d’un poste</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Mouvement latéral → rebond vers les réseaux industriels</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Sabotage → prise en main des automates (OT)</a:t>
            </a:r>
            <a:br>
              <a:rPr lang="en">
                <a:solidFill>
                  <a:schemeClr val="dk1"/>
                </a:solidFill>
              </a:rPr>
            </a:br>
            <a:r>
              <a:rPr lang="en">
                <a:solidFill>
                  <a:schemeClr val="dk1"/>
                </a:solidFill>
              </a:rPr>
              <a:t> C’est ce qu’on appelle une attaque "IT vers OT". Très peu d’attaques documentées ont ce profil, mais quand elles réussissent, les impacts sont énormes. Les automates industriels (PLC, SCADA…) ne sont pas conçus pour résister à des hackers.</a:t>
            </a:r>
            <a:endParaRPr>
              <a:solidFill>
                <a:schemeClr val="dk1"/>
              </a:solidFill>
            </a:endParaRPr>
          </a:p>
          <a:p>
            <a:pPr indent="0" lvl="0" marL="0" rtl="0" algn="l">
              <a:spcBef>
                <a:spcPts val="1200"/>
              </a:spcBef>
              <a:spcAft>
                <a:spcPts val="0"/>
              </a:spcAft>
              <a:buNone/>
            </a:pPr>
            <a:r>
              <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solidFill>
                  <a:schemeClr val="dk1"/>
                </a:solidFill>
              </a:rPr>
              <a:t>Stuxnet</a:t>
            </a:r>
            <a:r>
              <a:rPr lang="en">
                <a:solidFill>
                  <a:schemeClr val="dk1"/>
                </a:solidFill>
              </a:rPr>
              <a:t>, virus découvert en 2010, qui a physiquement détruit des centrifugeuses nucléaires en Iran.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Réponse : </a:t>
            </a:r>
            <a:r>
              <a:rPr i="1" lang="en">
                <a:solidFill>
                  <a:schemeClr val="dk1"/>
                </a:solidFill>
              </a:rPr>
              <a:t>BlackEnergy</a:t>
            </a:r>
            <a:r>
              <a:rPr lang="en">
                <a:solidFill>
                  <a:schemeClr val="dk1"/>
                </a:solidFill>
              </a:rPr>
              <a:t> (2015), ayant coupé le courant pour 230 000 personnes en Ukraine.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Oui ! En 2021, une station d’épuration en Floride a vu son taux de soude caustique multiplié par 100, avant qu’un technicien vigilant ne corrige l’anomalie.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industrial+cyber+attack+hack+factory+scad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un email fait exploser une aciérie : la cyberattaque allemande de 2014</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revient sur une attaque méconnue mais marquante : le sabotage informatique d’une aciérie allemande, causé par un simple email piégé. Un cas réel qui illustre comment une chaîne d’attaque bien construite peut faire des ravages dans le monde physique. Elle permettra de sensibiliser un public non technique aux risques concrets des cyberattaques sur des infrastructures industrielles, tout en délivrant des conseils simples pour mieux se protéger.</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une fausse alerte sur une interface SCADA simplifiée (via une vidéo ou outil en ligne)</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automate programmable (type mini PLC) contrôlé à distance via un PC</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Utiliser un Flipper Zero ou BadUSB pour illustrer une entrée en réseau à partir d’un poste bureautique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Méfiez-vous des emails d’apparence urgente ou technique</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En usine ou au bureau : ne jamais connecter un appareil inconnu</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Signalez toute alerte ou comportement étrange, même "trop petit" pour être grave</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Un clic peut tout faire sauter. Mais un bon réflexe peut tout sauver.</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Un simple email a fait exploser un four géant…</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Une aciérie allemande a été sabotée par des hackers… et personne n’a jamais été arrêté !</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Quand l’IT rencontre l’OT : une attaque en 3 étapes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Des cybercriminels ont ciblé une aciérie en Allemagne. Ils ont d'abord piégé un employé par email (phishing), puis pénétré les réseaux internes de l'entreprise. Une fois dans le système, ils ont atteint les automates industriels et empêché l’arrêt d’un haut-fourneau, causant de lourds dégâts matériels.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https://www.youtube.com/results?search_query=industrial+cyber+attack+hack+factory+scada</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premier virus connu à avoir physiquement détruit des machines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cyberattaque a causé une panne d’électricité géante en Ukraine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Peut-on vraiment "pirater" une station d’épuration d’eau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