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 La première démo engage le public dans une réflexion : que se passerait-il si leurs propres échanges internes devenaient publics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 La deuxième démo (wipe malware) peut se faire en vidéo ou simulation, pour montrer comment une attaque peut tout effacer.</a:t>
            </a:r>
            <a:endParaRPr>
              <a:solidFill>
                <a:schemeClr val="dk1"/>
              </a:solidFill>
            </a:endParaRPr>
          </a:p>
          <a:p>
            <a:pPr indent="0" lvl="0" marL="0" rtl="0" algn="l">
              <a:spcBef>
                <a:spcPts val="0"/>
              </a:spcBef>
              <a:spcAft>
                <a:spcPts val="0"/>
              </a:spcAft>
              <a:buNone/>
            </a:pPr>
            <a:r>
              <a:rPr lang="en">
                <a:solidFill>
                  <a:schemeClr val="dk1"/>
                </a:solidFill>
              </a:rPr>
              <a:t>➡️ La troisième démo permet d’introduire la notion d’attribution cyber (ce n’est pas toujours évident de savoir </a:t>
            </a:r>
            <a:r>
              <a:rPr i="1" lang="en">
                <a:solidFill>
                  <a:schemeClr val="dk1"/>
                </a:solidFill>
              </a:rPr>
              <a:t>qui</a:t>
            </a:r>
            <a:r>
              <a:rPr lang="en">
                <a:solidFill>
                  <a:schemeClr val="dk1"/>
                </a:solidFill>
              </a:rPr>
              <a:t> est derrière une attaque, même avec des indices).</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t>➡️ Exemple : un manager critique un collègue dans un mail privé. Si ce message fuit, la relation explose.</a:t>
            </a:r>
            <a:endParaRPr/>
          </a:p>
          <a:p>
            <a:pPr indent="0" lvl="0" marL="139700" rtl="0" algn="l">
              <a:lnSpc>
                <a:spcPct val="115000"/>
              </a:lnSpc>
              <a:spcBef>
                <a:spcPts val="0"/>
              </a:spcBef>
              <a:spcAft>
                <a:spcPts val="0"/>
              </a:spcAft>
              <a:buNone/>
            </a:pPr>
            <a:r>
              <a:rPr lang="en"/>
              <a:t>➡️ Erreur fréquente : croire qu’un email est confidentiel ou « entre nous ». Tout peut être archivé, copié ou piraté.</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 Exemple : envoyer un fichier RH en pièce jointe sans mot de passe ni chiffrement. En cas d’interception, les données sensibles sont exposées.</a:t>
            </a:r>
            <a:endParaRPr/>
          </a:p>
          <a:p>
            <a:pPr indent="0" lvl="0" marL="0" rtl="0" algn="l">
              <a:spcBef>
                <a:spcPts val="0"/>
              </a:spcBef>
              <a:spcAft>
                <a:spcPts val="0"/>
              </a:spcAft>
              <a:buNone/>
            </a:pPr>
            <a:r>
              <a:rPr lang="en"/>
              <a:t>➡️ Erreur fréquente : utiliser WeTransfer ou Drive sans vérifier les droits ou sans expiration du lien.</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 Exemple : conserver des documents sensibles de projets terminés dans des dossiers partagés.</a:t>
            </a:r>
            <a:endParaRPr>
              <a:solidFill>
                <a:schemeClr val="dk1"/>
              </a:solidFill>
            </a:endParaRPr>
          </a:p>
          <a:p>
            <a:pPr indent="0" lvl="0" marL="0" rtl="0" algn="l">
              <a:spcBef>
                <a:spcPts val="0"/>
              </a:spcBef>
              <a:spcAft>
                <a:spcPts val="0"/>
              </a:spcAft>
              <a:buNone/>
            </a:pPr>
            <a:r>
              <a:rPr lang="en">
                <a:solidFill>
                  <a:schemeClr val="dk1"/>
                </a:solidFill>
              </a:rPr>
              <a:t>➡️ Erreur fréquente : accumuler des fichiers obsolètes qui deviennent des failles en cas d’intrusion.</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sz="1200">
                <a:solidFill>
                  <a:srgbClr val="0E0E0E"/>
                </a:solidFill>
              </a:rPr>
              <a:t>➡️ Un chiffre : 60 % des entreprises ayant subi une attaque de type « wiper » ont mis plus d’un mois à revenir à une activité normale.</a:t>
            </a:r>
            <a:endParaRPr sz="1200">
              <a:solidFill>
                <a:srgbClr val="0E0E0E"/>
              </a:solidFill>
            </a:endParaRPr>
          </a:p>
          <a:p>
            <a:pPr indent="0" lvl="0" marL="139700" rtl="0" algn="l">
              <a:lnSpc>
                <a:spcPct val="115000"/>
              </a:lnSpc>
              <a:spcBef>
                <a:spcPts val="0"/>
              </a:spcBef>
              <a:spcAft>
                <a:spcPts val="0"/>
              </a:spcAft>
              <a:buNone/>
            </a:pPr>
            <a:r>
              <a:rPr lang="en" sz="1200">
                <a:solidFill>
                  <a:srgbClr val="0E0E0E"/>
                </a:solidFill>
              </a:rPr>
              <a:t>➡️ Conseil final : Préparez des procédures de sauvegarde, limitez ce que vous stockez, et formez vos équipes. La sécurité, ce n’est pas qu’un pare-feu : c’est aussi un réflexe collectif.</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t>Pourquoi ce thème est critique aujourd’hui ?</a:t>
            </a:r>
            <a:endParaRPr/>
          </a:p>
          <a:p>
            <a:pPr indent="0" lvl="0" marL="0" rtl="0" algn="l">
              <a:lnSpc>
                <a:spcPct val="115000"/>
              </a:lnSpc>
              <a:spcBef>
                <a:spcPts val="1200"/>
              </a:spcBef>
              <a:spcAft>
                <a:spcPts val="1200"/>
              </a:spcAft>
              <a:buNone/>
            </a:pPr>
            <a:r>
              <a:rPr lang="en"/>
              <a:t>➡️ En 2023 encore, les fuites d’emails et de documents confidentiels causent des dégâts énormes. Le cas Sony reste une référence : c’est la première fois qu’un État (la Corée du Nord) s’en prend à une entreprise privée pour des raisons idéologiques. Le préjudice : plus de 100 millions de dollars de pertes estimées.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Anecdote réelle :</a:t>
            </a:r>
            <a:endParaRPr/>
          </a:p>
          <a:p>
            <a:pPr indent="0" lvl="0" marL="0" rtl="0" algn="l">
              <a:spcBef>
                <a:spcPts val="0"/>
              </a:spcBef>
              <a:spcAft>
                <a:spcPts val="0"/>
              </a:spcAft>
              <a:buNone/>
            </a:pPr>
            <a:r>
              <a:rPr lang="en"/>
              <a:t>➡️ Parmi les emails divulgués, certains dirigeants tenaient des propos racistes ou sexistes. Ces messages privés ont provoqué un scandale mondial. Amy Pascal, co-présidente de Sony, a été contrainte de démissionner. C’est un cas concret où un simple email, sorti de son contexte, a détruit une carrière.</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Explication du risque :</a:t>
            </a:r>
            <a:endParaRPr>
              <a:solidFill>
                <a:schemeClr val="dk1"/>
              </a:solidFill>
            </a:endParaRPr>
          </a:p>
          <a:p>
            <a:pPr indent="0" lvl="0" marL="0" rtl="0" algn="l">
              <a:spcBef>
                <a:spcPts val="0"/>
              </a:spcBef>
              <a:spcAft>
                <a:spcPts val="0"/>
              </a:spcAft>
              <a:buNone/>
            </a:pPr>
            <a:r>
              <a:rPr lang="en">
                <a:solidFill>
                  <a:schemeClr val="dk1"/>
                </a:solidFill>
              </a:rPr>
              <a:t>➡️ Les hackers ont utilisé un malware destructeur appelé « Shamoon-like wiper » pour saboter les postes informatiques. Tous les fichiers locaux ont été effacés de manière irréversible. L’objectif : provoquer le chaos en interne. En 2022 encore, des wipers similaires ont été détectés en Ukraine. Ce type d’attaque est radical : il vise à tout détruire, pas à voler.</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Choisissez une vidéo documentaire ou une courte analyse média de l’attaque (par exemple BBC, Wired, ou une vidéo de cybersécurité éducative). Laissez tourner les premières secondes pour créer un effet immersif.</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Réponse : Une faute dans le message – « Hacked by #GOP » – qui a fait douter de l’authenticité au début (était-ce une blague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Réponse : Des moqueries sur des acteurs, des propos déplacés… révélant le vrai visage de certains dirigeants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Réponse : </a:t>
            </a:r>
            <a:r>
              <a:rPr i="1" lang="en">
                <a:solidFill>
                  <a:schemeClr val="dk1"/>
                </a:solidFill>
              </a:rPr>
              <a:t>The Interview</a:t>
            </a:r>
            <a:r>
              <a:rPr lang="en">
                <a:solidFill>
                  <a:schemeClr val="dk1"/>
                </a:solidFill>
              </a:rPr>
              <a:t> – comédie avec James Franco sur un complot contre Kim Jong-un – a été annulé temporairement, puis diffusé en ligne uniquement</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sony+pictures+hack+2014+documentary"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un film déclenche une cyberattaque – L’affaire Sony Pictures</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En 2014, Hollywood se retrouve au cœur d’un incident géopolitique inédit : un film parodique provoque une attaque informatique massive. Revenons sur cette affaire emblématique pour comprendre jusqu’où une cyberattaque peut aller.</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un faux email interne embarrassant et demander : « Que se passerait-il si cela fuyait dans votre entreprise ? »</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Démonstration rapide d’un malware de wipe (simulation de sabotage disque sur une VM ou vidéo démo)</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Analyser un extrait du message « Hacked by #GOP » et discuter de l’attribution d’une attaque</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Réfléchissez avant d’écrire un email… même privé !</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partagez jamais de fichiers sensibles sans protection</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Nettoyez régulièrement vos données stockées inutilement</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 Une cyberattaque peut venir de n’importe où, pour n’importe quelle raison – soyez prêts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un film déclenchait une guerre numérique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Une entreprise privée sabotée par une nation pour censurer un film</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L’attaque de Sony Pictures, ou comment une satire devient une affaire d’État</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En novembre 2014, le studio Sony Pictures est victime d’une attaque informatique sans précédent. Des hackers dérobent plus de 100 To de données : emails internes, scripts confidentiels, films non sortis… Ils publient tout sur Internet et menacent d’attentats si la comédie The Interview sort au cinéma. Résultat : Sony annule temporairement la diffusion du film. Le FBI accuse formellement la Corée du Nord.</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a:solidFill>
                  <a:schemeClr val="lt1"/>
                </a:solidFill>
                <a:latin typeface="Plus Jakarta Sans"/>
                <a:ea typeface="Plus Jakarta Sans"/>
                <a:cs typeface="Plus Jakarta Sans"/>
                <a:sym typeface="Plus Jakarta Sans"/>
              </a:rPr>
            </a:br>
            <a:r>
              <a:rPr lang="en" u="sng">
                <a:solidFill>
                  <a:schemeClr val="hlink"/>
                </a:solidFill>
                <a:latin typeface="Plus Jakarta Sans"/>
                <a:ea typeface="Plus Jakarta Sans"/>
                <a:cs typeface="Plus Jakarta Sans"/>
                <a:sym typeface="Plus Jakarta Sans"/>
                <a:hlinkClick r:id="rId3"/>
              </a:rPr>
              <a:t>https://www.youtube.com/results?search_query=sony+pictures+hack+2014+documentary</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détail loufoque dans le message des hackers a mis la puce à l’oreille des analystes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 faisaient certains dirigeants de Sony dans leurs emails… qui leur ont coûté leur poste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film célèbre a failli ne jamais voir le jour à cause de cette attaque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