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t>Pour un atelier ou une démo ludique :</a:t>
            </a:r>
            <a:endParaRPr/>
          </a:p>
          <a:p>
            <a:pPr indent="-298450" lvl="0" marL="457200" rtl="0" algn="l">
              <a:lnSpc>
                <a:spcPct val="115000"/>
              </a:lnSpc>
              <a:spcBef>
                <a:spcPts val="1200"/>
              </a:spcBef>
              <a:spcAft>
                <a:spcPts val="0"/>
              </a:spcAft>
              <a:buClr>
                <a:schemeClr val="dk1"/>
              </a:buClr>
              <a:buSzPts val="1100"/>
              <a:buAutoNum type="arabicPeriod"/>
            </a:pPr>
            <a:r>
              <a:rPr lang="en"/>
              <a:t>Créer un faux message de rançon (sans danger) pour montrer ce que voit une victime.</a:t>
            </a:r>
            <a:br>
              <a:rPr lang="en"/>
            </a:br>
            <a:endParaRPr/>
          </a:p>
          <a:p>
            <a:pPr indent="-298450" lvl="0" marL="457200" rtl="0" algn="l">
              <a:lnSpc>
                <a:spcPct val="115000"/>
              </a:lnSpc>
              <a:spcBef>
                <a:spcPts val="0"/>
              </a:spcBef>
              <a:spcAft>
                <a:spcPts val="0"/>
              </a:spcAft>
              <a:buClr>
                <a:schemeClr val="dk1"/>
              </a:buClr>
              <a:buSzPts val="1100"/>
              <a:buAutoNum type="arabicPeriod"/>
            </a:pPr>
            <a:r>
              <a:rPr lang="en"/>
              <a:t>Montrer un ordinateur “bloqué” (fichiers renommés ou inaccessible).</a:t>
            </a:r>
            <a:br>
              <a:rPr lang="en"/>
            </a:br>
            <a:endParaRPr/>
          </a:p>
          <a:p>
            <a:pPr indent="-298450" lvl="0" marL="457200" rtl="0" algn="l">
              <a:lnSpc>
                <a:spcPct val="115000"/>
              </a:lnSpc>
              <a:spcBef>
                <a:spcPts val="0"/>
              </a:spcBef>
              <a:spcAft>
                <a:spcPts val="0"/>
              </a:spcAft>
              <a:buClr>
                <a:schemeClr val="dk1"/>
              </a:buClr>
              <a:buSzPts val="1100"/>
              <a:buAutoNum type="arabicPeriod"/>
            </a:pPr>
            <a:r>
              <a:rPr lang="en"/>
              <a:t>Mettre en scène deux postes : l’un restauré en 5 minutes grâce à une sauvegarde bien faite, l’autre inutilisable.</a:t>
            </a:r>
            <a:endParaRPr/>
          </a:p>
          <a:p>
            <a:pPr indent="0" lvl="0" marL="0" rtl="0" algn="l">
              <a:spcBef>
                <a:spcPts val="120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a:t>Les sauvegardes sont la clé. Une erreur fréquente : faire des sauvegardes… sur le même réseau que l’original ! Résultat : tout est chiffré. Il faut des copies offline ou dans un cloud sécurisé.</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Les pièces jointes infectées arrivent souvent via des mails d’apparence anodine. Une collègue m’a raconté avoir cliqué sur un “bordereau de livraison” venant… de son propre directeur, dont l’adresse avait été usurpée. Résultat : infection immédiate.</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Beaucoup d’attaques se lancent la nuit, quand l’ordinateur reste allumé. Éteindre sa machine limite l’exposition. C’est un geste simple mais puissant, surtout en télétravail !</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sz="1200">
                <a:solidFill>
                  <a:srgbClr val="0E0E0E"/>
                </a:solidFill>
              </a:rPr>
              <a:t>Une étude IBM montre que 95 % des cyberattaques ont pour origine une erreur humaine. Chaque employé a un rôle à jouer. Si un clic peut déclencher une attaque, un bon réflexe peut l’éviter.</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1200"/>
              </a:spcAft>
              <a:buNone/>
            </a:pPr>
            <a:r>
              <a:rPr lang="en"/>
              <a:t>Ce thème est crucial car les attaques par ransomware explosent : +37% en 2023 selon l’ANSSI. Baltimore n’est qu’un exemple parmi tant d’autres, mais son ampleur et ses conséquences en font un cas d’école.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En mai 2019, la ville de Baltimore a été victime de RobbinHood. Les services municipaux ne pouvaient plus accéder à leurs données. Emails bloqués, permis de construire suspendus, paiements d’eau et de parking impossibles. Le maire a refusé de payer les 75 000 $ demandés, par principe. Mais les pertes totales ont dépassé les 18 millions $ ! Une vraie paralysie urbaine.</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Un ransomware chiffre les données pour les rendre inutilisables. Il demande ensuite une rançon pour fournir la clé de déchiffrement. Les cybercriminels ciblent les entreprises, hôpitaux, collectivités… car l’impact est immédiat. En moyenne, le coût d’une attaque ransomware pour une collectivité dépasse 1 million d’euros. Et parfois, la clé n’est même pas fournie après paiement…</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Le premier ransomware s’appelait "AIDS Trojan", diffusé sur disquette lors d’une conférence santé en 1989.</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Parce que payer alimente l’économie du crime. Et rien ne garantit qu’on recevra la clé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Un aquarium connecté d’un casino a été infecté. Il a servi de porte d’entrée pour voler des données…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Baltimore+ransomware+RobbinHood+attack+documentary"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0"/>
              </a:spcAft>
              <a:buNone/>
            </a:pPr>
            <a:r>
              <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None/>
            </a:pPr>
            <a:r>
              <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None/>
            </a:pPr>
            <a:r>
              <a:rPr b="1" lang="en" sz="1700">
                <a:solidFill>
                  <a:schemeClr val="dk1"/>
                </a:solidFill>
                <a:latin typeface="Plus Jakarta Sans"/>
                <a:ea typeface="Plus Jakarta Sans"/>
                <a:cs typeface="Plus Jakarta Sans"/>
                <a:sym typeface="Plus Jakarta Sans"/>
              </a:rPr>
              <a:t>Quand un ransomware paralyse une ville : l’exemple choc de Baltimore</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None/>
            </a:pPr>
            <a:r>
              <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1200"/>
              </a:spcAft>
              <a:buNone/>
            </a:pPr>
            <a:r>
              <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Cette présentation raconte l’histoire vraie de la cyberattaque qui a paralysé la ville de Baltimore en 2019, causée par un ransomware appelé RobbinHood. En 8 slides, elle permet de comprendre comment une simple attaque logicielle peut perturber profondément le fonctionnement d’une collectivité, tout en donnant des conseils concrets aux employés pour se protéger. Un moment interactif et pédagogique est intégré à mi-parcours.</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Simuler une attaque : affichage d’un faux message de rançon sur un PC (mode démo sans risque).</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Montrer un poste de travail chiffré : tout est inaccessible sauf le message de rançon.</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Comparer deux scénarios : restauration rapide avec une bonne sauvegarde vs blocage complet sans plan B.</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Sauvegardez vos fichiers régulièrement (et hors ligne si possible)</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Méfiez-vous des pièces jointes et liens suspects, même d’un contact connu</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Éteignez votre poste en fin de journée : cela limite les attaques automatisées</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 Une cyberattaque, ça commence souvent par un simple clic. Restons vigilants !</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Une attaque informatique a bloqué une ville entière pendant 6 semaines !</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75 000 $ demandés… mais 18 millions $ de dégâts !</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Qu’est-ce qu’un ransomware ?</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Un ransomware est un logiciel malveillant qui chiffre vos fichiers et exige une rançon pour les débloquer. En 2019, le ransomware RobbinHood a frappé les serveurs de la mairie de Baltimore. Résultat : plus de 6 semaines sans services numériques, avec des fonctionnaires contraints de tout faire… à la main. Ce type d’attaque peut toucher n’importe quelle entreprise ou collectivité mal préparée.</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262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a:solidFill>
                  <a:schemeClr val="lt1"/>
                </a:solidFill>
                <a:latin typeface="Plus Jakarta Sans"/>
                <a:ea typeface="Plus Jakarta Sans"/>
                <a:cs typeface="Plus Jakarta Sans"/>
                <a:sym typeface="Plus Jakarta Sans"/>
              </a:rPr>
            </a:br>
            <a:r>
              <a:rPr lang="en" u="sng">
                <a:solidFill>
                  <a:schemeClr val="hlink"/>
                </a:solidFill>
                <a:latin typeface="Plus Jakarta Sans"/>
                <a:ea typeface="Plus Jakarta Sans"/>
                <a:cs typeface="Plus Jakarta Sans"/>
                <a:sym typeface="Plus Jakarta Sans"/>
                <a:hlinkClick r:id="rId3"/>
              </a:rPr>
              <a:t>https://www.youtube.com/results?search_query=Baltimore+ransomware+RobbinHood+attack+documentary</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est le premier ransomware de l’histoire, apparu en… 1989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Pourquoi certaines villes refusent-elles de payer la rançon, même si cela coûte plus cher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objet inattendu a déjà été infecté par un ransomware : un aquarium, un ascenseur ou une cafetière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