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Utiliser une mini-maquette (avec capteurs, LED, relais) pour montrer comment un système s’arrête automatiquement — puis simuler ce qui se passe si on désactive cette fonction.</a:t>
            </a:r>
            <a:br>
              <a:rPr lang="en"/>
            </a:br>
            <a:endParaRPr/>
          </a:p>
          <a:p>
            <a:pPr indent="0" lvl="0" marL="0" rtl="0" algn="l">
              <a:spcBef>
                <a:spcPts val="0"/>
              </a:spcBef>
              <a:spcAft>
                <a:spcPts val="0"/>
              </a:spcAft>
              <a:buClr>
                <a:schemeClr val="dk1"/>
              </a:buClr>
              <a:buSzPts val="1100"/>
              <a:buFont typeface="Arial"/>
              <a:buNone/>
            </a:pPr>
            <a:r>
              <a:rPr lang="en"/>
              <a:t>Montrer des extraits de reportages ou reconstitutions de catastrophes industrielles évitées de justesse grâce à ces systèmes.</a:t>
            </a:r>
            <a:br>
              <a:rPr lang="en"/>
            </a:br>
            <a:endParaRPr/>
          </a:p>
          <a:p>
            <a:pPr indent="0" lvl="0" marL="0" rtl="0" algn="l">
              <a:spcBef>
                <a:spcPts val="0"/>
              </a:spcBef>
              <a:spcAft>
                <a:spcPts val="0"/>
              </a:spcAft>
              <a:buClr>
                <a:schemeClr val="dk1"/>
              </a:buClr>
              <a:buSzPts val="1100"/>
              <a:buFont typeface="Arial"/>
              <a:buNone/>
            </a:pPr>
            <a:r>
              <a:rPr lang="en"/>
              <a:t>Utiliser un outil comme Flipper Zero pour illustrer le concept de compromission physique d’un système industriel (ex : déclencher un arrêt à distance d’un petit circuit).</a:t>
            </a:r>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Exemple : Un simple USB laissé sur un chantier peut être rebranché par un technicien sans méfiance.</a:t>
            </a:r>
            <a:endParaRPr>
              <a:solidFill>
                <a:schemeClr val="dk1"/>
              </a:solidFill>
            </a:endParaRPr>
          </a:p>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Explication : Ces systèmes industriels ne sont pas faits pour résister à des virus informatiques classiques.</a:t>
            </a:r>
            <a:endParaRPr>
              <a:solidFill>
                <a:schemeClr val="dk1"/>
              </a:solidFill>
            </a:endParaRPr>
          </a:p>
          <a:p>
            <a:pPr indent="0" lvl="0" marL="139700" rtl="0" algn="l">
              <a:lnSpc>
                <a:spcPct val="115000"/>
              </a:lnSpc>
              <a:spcBef>
                <a:spcPts val="0"/>
              </a:spcBef>
              <a:spcAft>
                <a:spcPts val="0"/>
              </a:spcAft>
              <a:buNone/>
            </a:pPr>
            <a:r>
              <a:rPr lang="en">
                <a:solidFill>
                  <a:schemeClr val="dk1"/>
                </a:solidFill>
              </a:rPr>
              <a:t>Erreur fréquente : penser qu’un PC industriel est comme un PC bureautique : </a:t>
            </a:r>
            <a:r>
              <a:rPr i="1" lang="en">
                <a:solidFill>
                  <a:schemeClr val="dk1"/>
                </a:solidFill>
              </a:rPr>
              <a:t>faux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Exemple : Une interface de supervision qui affiche des alertes peut être accessible sans mot de passe.</a:t>
            </a:r>
            <a:endParaRPr/>
          </a:p>
          <a:p>
            <a:pPr indent="0" lvl="0" marL="0" rtl="0" algn="l">
              <a:spcBef>
                <a:spcPts val="0"/>
              </a:spcBef>
              <a:spcAft>
                <a:spcPts val="0"/>
              </a:spcAft>
              <a:buClr>
                <a:schemeClr val="dk1"/>
              </a:buClr>
              <a:buSzPts val="1100"/>
              <a:buFont typeface="Arial"/>
              <a:buNone/>
            </a:pPr>
            <a:r>
              <a:rPr lang="en"/>
              <a:t>Explication : Beaucoup de matériels industriels sont livrés avec des mots de passe par défaut comme "admin/admin".</a:t>
            </a:r>
            <a:endParaRPr/>
          </a:p>
          <a:p>
            <a:pPr indent="0" lvl="0" marL="0" rtl="0" algn="l">
              <a:spcBef>
                <a:spcPts val="0"/>
              </a:spcBef>
              <a:spcAft>
                <a:spcPts val="0"/>
              </a:spcAft>
              <a:buNone/>
            </a:pPr>
            <a:r>
              <a:rPr lang="en"/>
              <a:t>Erreur fréquente : Laisser les mots de passe "usine", pensant que le système est isolé du réseau.</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Lors d’un arrêt d’urgence, certains redémarrent les machines sans rapporter l’incident.</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Explication : Cela empêche les équipes techniques ou cyber de comprendre s’il s’agissait d’une défaillance ou d’une attaque.</a:t>
            </a:r>
            <a:endParaRPr>
              <a:solidFill>
                <a:schemeClr val="dk1"/>
              </a:solidFill>
            </a:endParaRPr>
          </a:p>
          <a:p>
            <a:pPr indent="0" lvl="0" marL="0" rtl="0" algn="l">
              <a:spcBef>
                <a:spcPts val="0"/>
              </a:spcBef>
              <a:spcAft>
                <a:spcPts val="0"/>
              </a:spcAft>
              <a:buNone/>
            </a:pPr>
            <a:r>
              <a:rPr lang="en">
                <a:solidFill>
                  <a:schemeClr val="dk1"/>
                </a:solidFill>
              </a:rPr>
              <a:t>Erreur fréquente : minimiser les alertes automatiques, pensant à une "erreur système" banale.</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sz="1200">
                <a:solidFill>
                  <a:srgbClr val="0E0E0E"/>
                </a:solidFill>
              </a:rPr>
              <a:t>Encouragement à l’action :</a:t>
            </a:r>
            <a:endParaRPr sz="1200">
              <a:solidFill>
                <a:srgbClr val="0E0E0E"/>
              </a:solidFill>
            </a:endParaRPr>
          </a:p>
          <a:p>
            <a:pPr indent="0" lvl="0" marL="139700" rtl="0" algn="l">
              <a:lnSpc>
                <a:spcPct val="115000"/>
              </a:lnSpc>
              <a:spcBef>
                <a:spcPts val="0"/>
              </a:spcBef>
              <a:spcAft>
                <a:spcPts val="0"/>
              </a:spcAft>
              <a:buClr>
                <a:schemeClr val="dk1"/>
              </a:buClr>
              <a:buSzPts val="1100"/>
              <a:buFont typeface="Arial"/>
              <a:buNone/>
            </a:pPr>
            <a:r>
              <a:rPr lang="en" sz="1200">
                <a:solidFill>
                  <a:srgbClr val="0E0E0E"/>
                </a:solidFill>
              </a:rPr>
              <a:t>Le monde industriel est devenu une cible comme les autres. Ce ne sont plus seulement les données qu’on attaque, ce sont aussi les machines et les humains.</a:t>
            </a:r>
            <a:endParaRPr sz="1200">
              <a:solidFill>
                <a:srgbClr val="0E0E0E"/>
              </a:solidFill>
            </a:endParaRPr>
          </a:p>
          <a:p>
            <a:pPr indent="0" lvl="0" marL="139700" rtl="0" algn="l">
              <a:lnSpc>
                <a:spcPct val="115000"/>
              </a:lnSpc>
              <a:spcBef>
                <a:spcPts val="0"/>
              </a:spcBef>
              <a:spcAft>
                <a:spcPts val="0"/>
              </a:spcAft>
              <a:buNone/>
            </a:pPr>
            <a:r>
              <a:rPr lang="en" sz="1200">
                <a:solidFill>
                  <a:srgbClr val="0E0E0E"/>
                </a:solidFill>
              </a:rPr>
              <a:t>Un chiffre marquant : selon CISA, les attaques sur les systèmes industriels ont doublé entre 2020 et 2023. La sensibilisation des opérateurs est donc une ligne de défense essentielle.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Pourquoi ce thème est critique ?</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Parce que Triton n’est pas une fiction. Il a été détecté en 2017 dans une usine pétrochimique. Il n’existe que 6 à 8 cas documentés de malwares qui visent directement des systèmes industriels critiques (OT). Selon Dragos et FireEye, Triton est l’un des plus rares et dangereux : il visait </a:t>
            </a:r>
            <a:r>
              <a:rPr i="1" lang="en">
                <a:solidFill>
                  <a:schemeClr val="dk1"/>
                </a:solidFill>
              </a:rPr>
              <a:t>le dernier rempart de sécurité</a:t>
            </a:r>
            <a:r>
              <a:rPr lang="en">
                <a:solidFill>
                  <a:schemeClr val="dk1"/>
                </a:solidFill>
              </a:rPr>
              <a:t>. On parle ici de sabotages qui pourraient causer des morts.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Raconte un incident réel :</a:t>
            </a:r>
            <a:endParaRPr/>
          </a:p>
          <a:p>
            <a:pPr indent="0" lvl="0" marL="0" rtl="0" algn="l">
              <a:spcBef>
                <a:spcPts val="0"/>
              </a:spcBef>
              <a:spcAft>
                <a:spcPts val="0"/>
              </a:spcAft>
              <a:buNone/>
            </a:pPr>
            <a:r>
              <a:rPr lang="en"/>
              <a:t>L’usine saoudienne visée en 2017 a été sauvée par un "bug" : Triton, mal programmé, a déclenché l’arrêt d’urgence du système, ce qui a alerté les opérateurs. En analysant la cause, ils ont découvert le malware. Sinon, les automates de sécurité auraient pu être désactivés sans que personne ne s’en rende compte, laissant l’usine vulnérable à une surchauffe, un débordement chimique ou une explosion. C’est un cas rare de sabotage numérique avec conséquences physiques.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Expliquer le concept :</a:t>
            </a:r>
            <a:endParaRPr>
              <a:solidFill>
                <a:schemeClr val="dk1"/>
              </a:solidFill>
            </a:endParaRPr>
          </a:p>
          <a:p>
            <a:pPr indent="0" lvl="0" marL="0" rtl="0" algn="l">
              <a:spcBef>
                <a:spcPts val="0"/>
              </a:spcBef>
              <a:spcAft>
                <a:spcPts val="0"/>
              </a:spcAft>
              <a:buNone/>
            </a:pPr>
            <a:r>
              <a:rPr lang="en">
                <a:solidFill>
                  <a:schemeClr val="dk1"/>
                </a:solidFill>
              </a:rPr>
              <a:t>Un automate Triconex agit comme un ange gardien. Il surveille les pressions, températures, et coupe tout en cas de problème. Triton a tenté de modifier leur fonctionnement, sans se faire repérer. Pourquoi ? Parce qu’un accident industriel peut causer des dégâts humains et financiers énormes. On parle ici de 10 à 100 millions € de pertes potentielles selon les estimations d’incidents ICS. Triton est un exemple de malware OT, un domaine encore très peu connu du public.</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Quel composant Triton vise-t-il directement ?</a:t>
            </a:r>
            <a:r>
              <a:rPr lang="en">
                <a:solidFill>
                  <a:schemeClr val="dk1"/>
                </a:solidFill>
              </a:rPr>
              <a:t> → Les automates de sécurité industriels (Triconex).</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Quelle autre attaque célèbre ciblait le monde industriel avant Triton ?</a:t>
            </a:r>
            <a:r>
              <a:rPr lang="en">
                <a:solidFill>
                  <a:schemeClr val="dk1"/>
                </a:solidFill>
              </a:rPr>
              <a:t> → Stuxnet (qui visait les centrifugeuses nucléaires iraniennes en 2010).</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Quel est le risque pour les humains dans une attaque comme Triton ?</a:t>
            </a:r>
            <a:r>
              <a:rPr lang="en">
                <a:solidFill>
                  <a:schemeClr val="dk1"/>
                </a:solidFill>
              </a:rPr>
              <a:t> → Explosion, fuite toxique, pertes humaines.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triton+malware+ICS+attac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Triton, ou comment une cyberattaque a failli faire exploser une usine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0"/>
              </a:spcAft>
              <a:buNone/>
            </a:pPr>
            <a:r>
              <a:rPr lang="en" sz="1700">
                <a:solidFill>
                  <a:schemeClr val="dk1"/>
                </a:solidFill>
                <a:latin typeface="Plus Jakarta Sans"/>
                <a:ea typeface="Plus Jakarta Sans"/>
                <a:cs typeface="Plus Jakarta Sans"/>
                <a:sym typeface="Plus Jakarta Sans"/>
              </a:rPr>
              <a:t>Cette présentation revient sur l’attaque du malware Triton (aussi appelé Trisis), un cas rare et effrayant où des hackers ont tenté de désactiver les systèmes de sécurité d’une usine pétrochimique. On vulgarise les concepts clés (automates de sécurité, attaques industrielles) pour un public non technique, tout en engageant la discussion avec des anecdotes, devinettes et idées de démo pour faire vivre ce sujet critique.</a:t>
            </a:r>
            <a:endParaRPr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None/>
            </a:pPr>
            <a:r>
              <a:t/>
            </a:r>
            <a:endParaRPr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1200"/>
              </a:spcAft>
              <a:buNone/>
            </a:pPr>
            <a:r>
              <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Simulation avec un automate jouet ou une maquette qui s’arrête lorsqu’un capteur détecte un problème.</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Vidéo accélérée d’une chaîne industrielle avec et sans déclenchement de système de sécurité.</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Présentation avec Flipper Zero ou autre outil de test pour montrer comment un appareil peut interférer avec des systèmes électroniques.</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jamais brancher de matériel inconnu sur un équipement industriel</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laissez jamais un mot de passe par défaut sur un automate ou PC industriel</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En cas d’alerte ou d’arrêt d’urgence : alertez toujours, ne redémarrez pas seul !</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La cybersécurité peut aussi sauver des vies.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une cyberattaque pouvait faire exploser une usine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 virus a réussi à désactiver les sécurités d’une installation chimique en Arabie Saoudite.</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Triton : un malware qui attaque… les systèmes de sécurité eux-mêmes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Contrairement aux virus classiques, Triton ciblait un type spécifique d’automate industriel de sécurité appelé Triconex. Ces automates sont conçus pour empêcher les catastrophes (explosion, fuite chimique…). En les neutralisant, les attaquants pouvaient transformer une erreur industrielle en désastre humain.</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https://www.youtube.com/results?search_query=triton+malware+ICS+attack</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composant Triton vise-t-il directement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autre attaque célèbre ciblait le monde industriel avant Triton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risque pour les humains dans une attaque comme Triton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