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D. Raiz é o número que anula a equação: basta testar. P(2) = 8 − 12 + 8 − 4 = 0. Os demais valores não anulam.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E. O grau é 2 · 3 + 1 = 7 e, pelo Teorema Fundamental da Álgebra, toda equação de grau n tem exatamente n raízes complexas contadas as multiplicidades. Distratores: quem conta só as raízes distintas (1, −1 e −5) marca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A. Produto nulo: x − 3 = 0 ou x² + 4 = 0. A segunda dá x² = −4, ou seja, x = ±2i. Em C a equação de grau 3 tem as três raízes.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D. A multiplicidade é o expoente do fator correspondente: (x + 3)⁴ dá raiz −3 com multiplicidade 4. A raiz 1 tem multiplicidade 2, e a equação é de grau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B. Forma fatorada: P(x) = 1 · (x − 0)(x − 2)(x + 3) = x(x² + x − 6) = x³ + x² − 6x. Cuidado com os sinais: a raiz −3 gera o fator (x + 3).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A. Dividindo duas vezes por x − 1 (Briot-Ruffini), sobra x + 2. Logo x³ − 3x + 2 = (x − 1)²(x + 2) e a terceira raiz é −2.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A. Girard no 2º grau: x₁ + x₂ = −b/a = 10/2 = 5 e x₁ · x₂ = c/a = 6/2 = 3. Não é preciso resolver a equação. Distrator D: esquecer de dividir por 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D. Primeira relação de Girard: x₁ + x₂ + x₃ = −b/a = −(−7)/1 = 7. Atenção ao sinal: é −b/a, e o erro clássico é marcar −7.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B. No 3º grau, x₁x₂x₃ = −d/a = −6/2 = −3. Os sinais alternam: −b/a, c/a, −d/a. Distrator E: ignorar o sinal e o coeficiente 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E. Segunda relação: x₁x₂ + x₁x₃ + x₂x₃ = c/a = 3/1 = 3. As outras duas, para comparar: soma = −b/a = −2 e produto = −d/a = −1.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B. Briot-Ruffini com 2: 1, −3, 2, resto 0. O quociente x² − 3x + 2 tem raízes 1 e 2. Logo S = {1, 2}, com 2 de multiplicidade 2 — o conjunto solução não repete elementos.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C. A soma das três raízes é −b/a = 9/2. Tirando a raiz conhecida: 9/2 − 2 = 5/2. Pelo caminho longo, Briot-Ruffini com 2 deixa 2x² − 5x − 3, cujas raízes são 3 e −1/2: soma 5/2. Boa hora de mostrar os dois caminhos lado a lado.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E. Pelo teorema das raízes racionais, as candidatas são ±1, ±2, ±1/2. Testando, 2 é raiz. Briot-Ruffini: 2x² + x − 1 = (2x − 1)(x + 1), que dá 1/2 e −1.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C. As candidatas racionais são ±(divisores de 2)/(divisores de 3): ±1, ±2, ±1/3, ±2/3. Testando, P(1/3) = 1/9 − 1/9 + 2 − 2 = 0. Atalho: 3x³ − x² + 6x − 2 = x²(3x − 1) + 2(3x − 1).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D. Basta impor P(1) = 0: 1 + k − 5 + 2 = 0, logo k =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B. A soma das raízes é −b/a = −k. De −k = 4 vem k = −4. Distrator E: esquecer o sinal. Repare que nem sabemos quais são as raízes — e nem precisamos.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D. Pela soma: 1 + 2 + x₃ = 6, logo x₃ = 3. Pelo produto também: 1 · 2 · x₃ = 6. Duas relações, mesma resposta — vale mostrar que uma confere a outra.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B. Coeficientes reais: se 2i é raiz, o conjugado −2i também é. Fatorando por agrupamento, x²(x − 3) + 4(x − 3) = (x² + 4)(x − 3), a terceira raiz é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E. Teorema das raízes complexas: em equações de coeficientes reais, raízes não reais aparecem aos pares conjugados. O conjugado de 1 + i é 1 − i. Repare que a raiz real 2 não obriga nada.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B. Os conjugados −2i e 1 + i também são raízes: já são 4 raízes não reais. Como o grau é 5, sobra exatamente 1 raiz real. Daí também vem o fato de toda equação de grau ímpar com coeficientes reais ter ao menos uma raiz real.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D. Coeficientes reais: 2 − i também é raiz. A soma das três é −b/a = 5 e (2 + i) + (2 − i) = 4, logo a terceira raiz é 1. Confere pelo produto: (2 + i)(2 − i) · 1 = 5 = −d/a. Girard evita ter que dividir por x² − 4x + 5.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A. Biquadrada: com y = x², y² − 5y + 4 = 0 dá y = 1 ou y = 4, ou seja, x = ±1 e x = ±2. São quatro raízes, como manda o grau 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A. x⁴ − 16 = (x² − 4)(x² + 4). Da primeira, x = ±2; da segunda, x² = −4, ou seja, x = ±2i. Em C são quatro raízes; em R, apenas duas.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C. P(1) = 0. Dividindo por x − 1: x² − 3x + 2, que ainda tem 1 como raiz. Dividindo de novo: x − 2. Logo P(x) = (x − 1)²(x − 2) e a multiplicidade é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D. Candidatas racionais: ±1, ±2, ±4, ±8. P(1) = 0. Briot-Ruffini: x² + 2x − 8 = (x + 4)(x − 2). Raízes: 1, 2 e −4. A maior é 2 — cuidado com a alternativa −4, que é a de maior módulo.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E. De P(1) = 0: 1 − 3 + k = 0, logo k = 2. Conferindo a multiplicidade: x³ − 3x + 2 = (x − 1)²(x + 2), e 1 é mesmo raiz dupla.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B. Em PA, as raízes são r − d, r e r + d, e a soma é 3r. Como a soma vale −b/a = 9, temos r = 3. Pelo produto, (3 − d) · 3 · (3 + d) = 15 → 9 − d² = 5 → d = ±2: as raízes são 1, 3 e 5. Esse é o truque do assunto: escrever as raízes de forma simétrica.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C. Reduzindo ao mesmo denominador: 1/x₁ + 1/x₂ + 1/x₃ = (x₁x₂ + x₁x₃ + x₂x₃)/(x₁x₂x₃) = (c/a)/(−d/a) = 5/10 = 1/2. Duas relações de Girard resolvem sem achar nenhuma raiz. Conferindo: a equação é (x − 2)(x² + 5) = 0, com raízes 2, i√5 e −i√5.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B. Coeficientes reais: −i também é raiz, então (x − i)(x + i) = x² + 1 divide a equação. Fazendo a divisão, o quociente é x² − 2x + 5, cujas raízes são 1 ± 2i (Bhaskara com Δ = −16).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Gabarito: D. Candidatas racionais: ±1, ±2, ±4, ±1/2. Testando, 2 e −2 são raízes; dois Briot-Ruffini deixam 2x² + x − 1 = (2x − 1)(x + 1). Raízes: 2, −2, −1 e 1/2 — três inteiras.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812800"/>
            <a:ext cx="10566400" cy="46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584960"/>
            <a:ext cx="10566400" cy="446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812800"/>
            <a:ext cx="10566400" cy="46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584960"/>
            <a:ext cx="10566400" cy="446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0857230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01.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Uma das raízes da equação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³ − 3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² + 4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− 4 = 0 é: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15621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15621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−2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22002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22002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−1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28384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28384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1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34766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34766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41148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41148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4</a:t>
            </a:r>
            <a:endParaRPr lang="en-US" sz="3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085723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02.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A equação (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² − 1)³(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+ 5) = 0 tem, em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, quantas raízes, contadas as multiplicidades?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21336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21336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3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27717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27717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4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34099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34099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5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40481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40481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6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46863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46863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7</a:t>
            </a:r>
            <a:endParaRPr lang="en-US" sz="3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0857230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03.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As raízes da equação (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− 3)(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² + 4) = 0 são: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15621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15621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3, 2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e −2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22002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22002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3, 2 e −2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28384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28384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apenas 3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34766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34766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3 e 2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41148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41148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e −2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endParaRPr lang="en-US" sz="3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085723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04.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Na equação (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− 1)²(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+ 3)⁴ = 0, a multiplicidade da raiz −3 é: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21336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21336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1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27717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27717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34099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34099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3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40481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40481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4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46863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46863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6</a:t>
            </a:r>
            <a:endParaRPr lang="en-US" sz="3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085723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05.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A equação de 3º grau, de coeficiente dominante 1, cujas raízes são 0, 2 e −3, é: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21336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21336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³ − 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² − 6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= 0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27717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27717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³ + 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² − 6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= 0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34099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34099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³ + 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² + 6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= 0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40481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40481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³ − 5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² + 6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= 0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46863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46863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³ + 6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² − 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= 0</a:t>
            </a:r>
            <a:endParaRPr lang="en-US" sz="3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085723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06.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Sabendo que 1 é raiz dupla da equação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³ − 3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+ 2 = 0, a outra raiz é: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21336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21336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−2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27717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27717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−1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34099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34099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1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40481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40481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46863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46863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3</a:t>
            </a:r>
            <a:endParaRPr lang="en-US" sz="3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085723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07.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A soma e o produto das raízes da equação 2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² − 10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+ 6 = 0 são, respectivamente: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21336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21336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5 e 3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27717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27717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−5 e 3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34099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34099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−5 e −3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40481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40481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10 e 6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46863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46863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5 e 6</a:t>
            </a:r>
            <a:endParaRPr lang="en-US" sz="3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1366500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08.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A soma das raízes da equação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³ − 7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² + 4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− 9 = 0 é: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15621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15621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−9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22002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22002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−7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28384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28384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4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34766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34766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7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41148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41148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9</a:t>
            </a:r>
            <a:endParaRPr lang="en-US" sz="3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085723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09.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O produto das raízes da equação 2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³ − 5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² +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+ 6 = 0 é: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21336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21336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−6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27717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27717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−3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34099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34099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5/2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40481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40481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3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46863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46863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6</a:t>
            </a:r>
            <a:endParaRPr lang="en-US" sz="3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085723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10.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Na equação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³ + 2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² + 3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+ 1 = 0, a soma dos produtos das raízes tomadas duas a duas é: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21336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21336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−3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27717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27717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−2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34099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34099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−1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40481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40481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46863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46863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3</a:t>
            </a:r>
            <a:endParaRPr lang="en-US" sz="3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085723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11.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Sabendo que 2 é raiz da equação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³ − 5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² + 8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− 4 = 0, o conjunto solução é: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21336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21336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{1, −2}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27717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27717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{1, 2}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34099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34099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{−1, 2}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40481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40481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{2, 4}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46863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46863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{1, 2, 4}</a:t>
            </a:r>
            <a:endParaRPr lang="en-US" sz="3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085723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12.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Uma raiz da equação 2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³ − 9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² + 7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+ 6 = 0 é 2. A soma das outras duas raízes é: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21336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21336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3/2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27717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27717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34099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34099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5/2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40481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40481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7/2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46863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46863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9/2</a:t>
            </a:r>
            <a:endParaRPr lang="en-US" sz="3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0857230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13.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As raízes da equação 2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³ − 3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² − 3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+ 2 = 0 são: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15621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15621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1, −1/2 e 2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22002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22002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−2, 1 e 1/2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28384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28384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−1, 1 e 2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34766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34766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−2, −1/2 e 1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41148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41148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−1, 1/2 e 2</a:t>
            </a:r>
            <a:endParaRPr lang="en-US" sz="3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085723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14.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A equação 3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³ −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² + 6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− 2 = 0 admite uma raiz racional. Essa raiz é: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21336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21336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−2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27717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27717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−1/3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34099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34099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1/3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40481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40481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2/3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46863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46863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</a:t>
            </a:r>
            <a:endParaRPr lang="en-US" sz="3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085723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15.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Se 1 é raiz da equação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³ +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kx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² − 5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+ 2 = 0, então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k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é igual a: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21336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21336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−2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27717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27717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−1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34099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34099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1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40481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40481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46863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46863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3</a:t>
            </a:r>
            <a:endParaRPr lang="en-US" sz="3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085723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16.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Na equação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³ +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kx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² − 3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+ 5 = 0, a soma das raízes é 4. O valor de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k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é: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21336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21336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−5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27717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27717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−4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34099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34099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−3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40481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40481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3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46863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46863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4</a:t>
            </a:r>
            <a:endParaRPr lang="en-US" sz="3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085723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17.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Duas raízes da equação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³ − 6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² + 11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− 6 = 0 são 1 e 2. A terceira raiz é: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21336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21336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−3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27717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27717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−1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34099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34099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40481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40481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3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46863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46863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6</a:t>
            </a:r>
            <a:endParaRPr lang="en-US" sz="3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085723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18.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Sabendo que 2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é raiz de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³ − 3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² + 4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− 12 = 0, as outras raízes são: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21336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21336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e 3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27717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27717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−2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e 3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34099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34099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−2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e −3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40481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40481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3 e −4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46863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46863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−2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e 6</a:t>
            </a:r>
            <a:endParaRPr lang="en-US" sz="3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085723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19.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Uma equação de coeficientes reais admite as raízes 1 +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e 2. Então também é raiz dessa equação: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21336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21336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−1 − 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27717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27717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−1 + 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34099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34099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40481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40481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−2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46863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46863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1 − 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endParaRPr lang="en-US" sz="3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0857230" cy="173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20.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Uma equação de grau 5, de coeficientes reais, admite as raízes 2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e 1 −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. O número de raízes reais dessa equação é: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27051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27051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0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33432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33432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1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39814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39814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46196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46196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3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52578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52578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5</a:t>
            </a:r>
            <a:endParaRPr lang="en-US" sz="3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085723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21.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Uma raiz da equação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³ − 5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² + 9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− 5 = 0 é 2 +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. As outras raízes são: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21336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21336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2 − 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e 5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27717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27717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2 − 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e −1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34099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34099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−2 − 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e 1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40481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40481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2 − 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e 1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46863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46863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−2 + 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e 1</a:t>
            </a:r>
            <a:endParaRPr lang="en-US" sz="3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0857230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22.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As raízes reais da equação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⁴ − 5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² + 4 = 0 são: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15621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15621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±1 e ±2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22002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22002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1 e 2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28384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28384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−1 e −2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34766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34766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±2 e ±3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41148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41148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±1 e ±4</a:t>
            </a:r>
            <a:endParaRPr lang="en-US" sz="3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0857230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23.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Em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, as raízes da equação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⁴ − 16 = 0 são: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15621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15621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2, −2, 2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e −2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22002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22002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 e −2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28384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28384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4 e −4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34766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34766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2, −2 e 4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41148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41148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2, −2, 4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e −4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endParaRPr lang="en-US" sz="3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085723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24.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Na equação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³ − 4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² + 5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− 2 = 0, a multiplicidade da raiz 1 é: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21336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21336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0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27717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27717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1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34099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34099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40481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40481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3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46863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46863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4</a:t>
            </a:r>
            <a:endParaRPr lang="en-US" sz="3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0857230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25.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A maior raiz da equação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³ +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² − 10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+ 8 = 0 é: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15621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15621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−4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22002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22002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−2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28384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28384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1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34766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34766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41148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41148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4</a:t>
            </a:r>
            <a:endParaRPr lang="en-US" sz="33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085723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26.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Para que a equação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³ − 3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+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k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= 0 admita 1 como raiz dupla, o valor de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k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deve ser: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21336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21336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−2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27717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27717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−1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34099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34099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0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40481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40481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1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46863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46863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</a:t>
            </a:r>
            <a:endParaRPr lang="en-US" sz="33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085723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27.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As raízes da equação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³ − 9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² + 23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− 15 = 0 estão em progressão aritmética. A raiz do meio é: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21336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21336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1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27717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27717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3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34099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34099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5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40481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40481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9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46863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46863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15</a:t>
            </a:r>
            <a:endParaRPr lang="en-US" sz="33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085723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28.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A soma dos inversos das raízes da equação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³ − 2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² + 5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− 10 = 0 é: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21336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21336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1/5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27717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27717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2/5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34099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34099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1/2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40481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40481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46863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46863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5</a:t>
            </a:r>
            <a:endParaRPr lang="en-US" sz="33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085723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29.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Sabendo que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é raiz da equação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⁴ − 2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³ + 6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² − 2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+ 5 = 0, as outras raízes são: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21336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21336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, 2 + 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e 2 − 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27717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27717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, 1 + 2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e 1 − 2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34099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34099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, −1 + 2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e −1 − 2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40481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40481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, 1 + 2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e 1 − 2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46863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46863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−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, 1 + 2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e −1 − 2</a:t>
            </a:r>
            <a:r>
              <a:rPr lang="en-US" sz="33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i</a:t>
            </a:r>
            <a:endParaRPr lang="en-US" sz="33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500" y="635000"/>
            <a:ext cx="1085723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30.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O número de raízes inteiras da equação 2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⁴ + 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³ − 9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² − 4</a:t>
            </a:r>
            <a:r>
              <a:rPr lang="en-US" sz="3600" i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x</a:t>
            </a:r>
            <a:r>
              <a:rPr lang="en-US" sz="36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 + 4 = 0 é: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0600" y="21336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A)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803400" y="21336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0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600" y="277177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B)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803400" y="277177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1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990600" y="340995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C)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803400" y="340995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2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990600" y="4048125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D)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803400" y="4048125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3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600" y="4686300"/>
            <a:ext cx="800100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b="1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E)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1803400" y="4686300"/>
            <a:ext cx="984999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Times New Roman" pitchFamily="18" charset="0"/>
                <a:ea typeface="Times New Roman" pitchFamily="18" charset="-122"/>
                <a:cs typeface="Times New Roman" pitchFamily="18" charset="-120"/>
              </a:rPr>
              <a:t>4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quações Algébricas — Aula 1">
  <a:themeElements>
    <a:clrScheme name="Equações Algébricas — Aula 1">
      <a:dk1>
        <a:srgbClr val="111111"/>
      </a:dk1>
      <a:lt1>
        <a:srgbClr val="FFFFFF"/>
      </a:lt1>
      <a:dk2>
        <a:srgbClr val="4D4D4D"/>
      </a:dk2>
      <a:lt2>
        <a:srgbClr val="E7E7E7"/>
      </a:lt2>
      <a:accent1>
        <a:srgbClr val="9AA0A6"/>
      </a:accent1>
      <a:accent2>
        <a:srgbClr val="707070"/>
      </a:accent2>
      <a:accent3>
        <a:srgbClr val="949494"/>
      </a:accent3>
      <a:accent4>
        <a:srgbClr val="B8B8B8"/>
      </a:accent4>
      <a:accent5>
        <a:srgbClr val="CFCFCF"/>
      </a:accent5>
      <a:accent6>
        <a:srgbClr val="353535"/>
      </a:accent6>
      <a:hlink>
        <a:srgbClr val="0563C1"/>
      </a:hlink>
      <a:folHlink>
        <a:srgbClr val="954F72"/>
      </a:folHlink>
    </a:clrScheme>
    <a:fontScheme name="Equações Algébricas — Aula 1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imes New Roman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Equações Algébricas — Aula 1</dc:title>
  <dc:subject/>
  <dc:creator/>
  <cp:lastModifiedBy/>
  <cp:revision>1</cp:revision>
  <dcterms:created xsi:type="dcterms:W3CDTF">2026-10-04T13:19:23Z</dcterms:created>
  <dcterms:modified xsi:type="dcterms:W3CDTF">2026-10-04T13:19:23Z</dcterms:modified>
</cp:coreProperties>
</file>