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712" r:id="rId5"/>
    <p:sldMasterId id="2147483687" r:id="rId6"/>
  </p:sldMasterIdLst>
  <p:notesMasterIdLst>
    <p:notesMasterId r:id="rId15"/>
  </p:notesMasterIdLst>
  <p:sldIdLst>
    <p:sldId id="256" r:id="rId7"/>
    <p:sldId id="2076137074" r:id="rId8"/>
    <p:sldId id="2076137075" r:id="rId9"/>
    <p:sldId id="283" r:id="rId10"/>
    <p:sldId id="2147473675" r:id="rId11"/>
    <p:sldId id="2076137076" r:id="rId12"/>
    <p:sldId id="2076137048" r:id="rId13"/>
    <p:sldId id="207613705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t Fink-Yates" initials="JF" lastIdx="91" clrIdx="0">
    <p:extLst>
      <p:ext uri="{19B8F6BF-5375-455C-9EA6-DF929625EA0E}">
        <p15:presenceInfo xmlns:p15="http://schemas.microsoft.com/office/powerpoint/2012/main" userId="S::juliet.fink-yates@phila.gov::7d055dbb-8643-4b3b-a630-065fa412036a" providerId="AD"/>
      </p:ext>
    </p:extLst>
  </p:cmAuthor>
  <p:cmAuthor id="2" name="Spector, Heather" initials="SH" lastIdx="6" clrIdx="1">
    <p:extLst>
      <p:ext uri="{19B8F6BF-5375-455C-9EA6-DF929625EA0E}">
        <p15:presenceInfo xmlns:p15="http://schemas.microsoft.com/office/powerpoint/2012/main" userId="S::heather.spector@accenture.com::7207acff-53a5-417c-8839-db80a431e3f5" providerId="AD"/>
      </p:ext>
    </p:extLst>
  </p:cmAuthor>
  <p:cmAuthor id="3" name="Ashley Pollard" initials="AP" lastIdx="63" clrIdx="2">
    <p:extLst>
      <p:ext uri="{19B8F6BF-5375-455C-9EA6-DF929625EA0E}">
        <p15:presenceInfo xmlns:p15="http://schemas.microsoft.com/office/powerpoint/2012/main" userId="S::ashley.pollard@phila.gov::759376f1-52da-46d6-82f3-9a71ddf480f7" providerId="AD"/>
      </p:ext>
    </p:extLst>
  </p:cmAuthor>
  <p:cmAuthor id="4" name="Amendolare, Sarah" initials="AS" lastIdx="8" clrIdx="3">
    <p:extLst>
      <p:ext uri="{19B8F6BF-5375-455C-9EA6-DF929625EA0E}">
        <p15:presenceInfo xmlns:p15="http://schemas.microsoft.com/office/powerpoint/2012/main" userId="S::sarah.amendolare@accenture.com::1e046580-f2c3-4253-9b5f-c1ea2f174b97" providerId="AD"/>
      </p:ext>
    </p:extLst>
  </p:cmAuthor>
  <p:cmAuthor id="5" name="Bibaoui, Joy R." initials="BJR" lastIdx="1" clrIdx="4">
    <p:extLst>
      <p:ext uri="{19B8F6BF-5375-455C-9EA6-DF929625EA0E}">
        <p15:presenceInfo xmlns:p15="http://schemas.microsoft.com/office/powerpoint/2012/main" userId="S::joy.r.bibaoui@accenture.com::fdcbf14e-4037-4b15-8326-de3ecedc6515" providerId="AD"/>
      </p:ext>
    </p:extLst>
  </p:cmAuthor>
  <p:cmAuthor id="6" name="Sarah Hollister" initials="SH" lastIdx="36" clrIdx="5">
    <p:extLst>
      <p:ext uri="{19B8F6BF-5375-455C-9EA6-DF929625EA0E}">
        <p15:presenceInfo xmlns:p15="http://schemas.microsoft.com/office/powerpoint/2012/main" userId="S::sarah.hollister@phila.gov::91c7336e-05be-4008-8c19-2c9a91842950" providerId="AD"/>
      </p:ext>
    </p:extLst>
  </p:cmAuthor>
  <p:cmAuthor id="7" name="Mark Wheeler" initials="MW" lastIdx="5" clrIdx="6">
    <p:extLst>
      <p:ext uri="{19B8F6BF-5375-455C-9EA6-DF929625EA0E}">
        <p15:presenceInfo xmlns:p15="http://schemas.microsoft.com/office/powerpoint/2012/main" userId="S::mark.wheeler@phila.gov::932d0b55-3455-40c1-85b0-e5750e7b6bb8" providerId="AD"/>
      </p:ext>
    </p:extLst>
  </p:cmAuthor>
  <p:cmAuthor id="8" name="Phaedra Tinder" initials="PT" lastIdx="2" clrIdx="7">
    <p:extLst>
      <p:ext uri="{19B8F6BF-5375-455C-9EA6-DF929625EA0E}">
        <p15:presenceInfo xmlns:p15="http://schemas.microsoft.com/office/powerpoint/2012/main" userId="S::Phaedra.Tinder@phila.gov::85679cf0-50ba-4fa1-9a27-344fd46685da" providerId="AD"/>
      </p:ext>
    </p:extLst>
  </p:cmAuthor>
  <p:cmAuthor id="9" name="Henry Garie" initials="HG" lastIdx="2" clrIdx="8">
    <p:extLst>
      <p:ext uri="{19B8F6BF-5375-455C-9EA6-DF929625EA0E}">
        <p15:presenceInfo xmlns:p15="http://schemas.microsoft.com/office/powerpoint/2012/main" userId="S::henry.garie@phila.gov::495c987a-05d1-465f-9cf5-296ff20c1af5" providerId="AD"/>
      </p:ext>
    </p:extLst>
  </p:cmAuthor>
  <p:cmAuthor id="10" name="Labonno Islam" initials="LI" lastIdx="4" clrIdx="9">
    <p:extLst>
      <p:ext uri="{19B8F6BF-5375-455C-9EA6-DF929625EA0E}">
        <p15:presenceInfo xmlns:p15="http://schemas.microsoft.com/office/powerpoint/2012/main" userId="S::labonno.islam@phila.gov::dc4a7e4b-a31b-48ab-881b-f62b703f0819" providerId="AD"/>
      </p:ext>
    </p:extLst>
  </p:cmAuthor>
  <p:cmAuthor id="11" name="Olivia Baackes" initials="OB" lastIdx="2" clrIdx="10">
    <p:extLst>
      <p:ext uri="{19B8F6BF-5375-455C-9EA6-DF929625EA0E}">
        <p15:presenceInfo xmlns:p15="http://schemas.microsoft.com/office/powerpoint/2012/main" userId="S::olivia.baackes@phila.gov::b84f4869-8993-4a64-a84e-856340f939d1" providerId="AD"/>
      </p:ext>
    </p:extLst>
  </p:cmAuthor>
  <p:cmAuthor id="12" name="Kate Houstoun" initials="KH" lastIdx="18" clrIdx="11">
    <p:extLst>
      <p:ext uri="{19B8F6BF-5375-455C-9EA6-DF929625EA0E}">
        <p15:presenceInfo xmlns:p15="http://schemas.microsoft.com/office/powerpoint/2012/main" userId="S::khoustoun_uwgpsnj.org#ext#@phila.onmicrosoft.com::e5614462-fce0-4945-8b6d-b2e98adee618" providerId="AD"/>
      </p:ext>
    </p:extLst>
  </p:cmAuthor>
  <p:cmAuthor id="13" name="Andrew Buss" initials="AB" lastIdx="2" clrIdx="12">
    <p:extLst>
      <p:ext uri="{19B8F6BF-5375-455C-9EA6-DF929625EA0E}">
        <p15:presenceInfo xmlns:p15="http://schemas.microsoft.com/office/powerpoint/2012/main" userId="S::andrew.buss@phila.gov::f9d019e2-65e4-4eb9-92c2-0916146cbd2c" providerId="AD"/>
      </p:ext>
    </p:extLst>
  </p:cmAuthor>
  <p:cmAuthor id="14" name="Maari Porter" initials="MP" lastIdx="14" clrIdx="13">
    <p:extLst>
      <p:ext uri="{19B8F6BF-5375-455C-9EA6-DF929625EA0E}">
        <p15:presenceInfo xmlns:p15="http://schemas.microsoft.com/office/powerpoint/2012/main" userId="S::Maari.Porter@phila.gov::43d612d5-c0f8-4f2d-b11b-f715c6e2b5df" providerId="AD"/>
      </p:ext>
    </p:extLst>
  </p:cmAuthor>
  <p:cmAuthor id="15" name="sgalbally2@philasd.org" initials="sg" lastIdx="1" clrIdx="14">
    <p:extLst>
      <p:ext uri="{19B8F6BF-5375-455C-9EA6-DF929625EA0E}">
        <p15:presenceInfo xmlns:p15="http://schemas.microsoft.com/office/powerpoint/2012/main" userId="S::sgalbally2_philasd.org#ext#@phila.onmicrosoft.com::4ab48ed7-37fc-4c12-9947-032abfa831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401"/>
    <a:srgbClr val="70AD47"/>
    <a:srgbClr val="FFC000"/>
    <a:srgbClr val="95CAFE"/>
    <a:srgbClr val="0070C0"/>
    <a:srgbClr val="1C7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60D5D-1584-4247-A0BB-B97ED7A1E6A2}" v="23" dt="2024-06-12T14:54:35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 snapToGrid="0">
      <p:cViewPr varScale="1">
        <p:scale>
          <a:sx n="103" d="100"/>
          <a:sy n="103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C981D-E22B-4BAA-83B5-84FB18380E5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46DCC-5EE2-4C6C-879E-448EB5CA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4b16b07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4b16b07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A97EF-9BCA-4F7A-8357-48354B6E1F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9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type="twoColTx" preserve="1">
  <p:cSld name="1_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 descr="blankpage.jpg"/>
          <p:cNvPicPr preferRelativeResize="0"/>
          <p:nvPr/>
        </p:nvPicPr>
        <p:blipFill rotWithShape="1">
          <a:blip r:embed="rId2">
            <a:alphaModFix/>
          </a:blip>
          <a:srcRect b="15548"/>
          <a:stretch/>
        </p:blipFill>
        <p:spPr>
          <a:xfrm>
            <a:off x="0" y="714"/>
            <a:ext cx="12192000" cy="5790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24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054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819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791" y="-19092"/>
            <a:ext cx="12302969" cy="69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City-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350" y="5806767"/>
            <a:ext cx="3141301" cy="935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22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15EB0E0-8FB3-284F-BD18-C31FC9E9CC1A}"/>
              </a:ext>
            </a:extLst>
          </p:cNvPr>
          <p:cNvGrpSpPr/>
          <p:nvPr userDrawn="1"/>
        </p:nvGrpSpPr>
        <p:grpSpPr>
          <a:xfrm>
            <a:off x="-1588" y="535"/>
            <a:ext cx="12193588" cy="6857465"/>
            <a:chOff x="0" y="535"/>
            <a:chExt cx="12193588" cy="6857465"/>
          </a:xfrm>
        </p:grpSpPr>
        <p:pic>
          <p:nvPicPr>
            <p:cNvPr id="7" name="Shape 22" descr="blankpage.jpg">
              <a:extLst>
                <a:ext uri="{FF2B5EF4-FFF2-40B4-BE49-F238E27FC236}">
                  <a16:creationId xmlns:a16="http://schemas.microsoft.com/office/drawing/2014/main" id="{ADED9534-98AE-7C40-B9EF-FA6FD0A78D87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535"/>
              <a:ext cx="12193588" cy="6857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14FF6C-1FAB-7940-B9B2-8191A8835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377109" y="6346619"/>
              <a:ext cx="2538523" cy="3417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10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"/>
            <a:ext cx="12192000" cy="6856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C20B43F-7668-41DB-84B4-133D1779D280}"/>
              </a:ext>
            </a:extLst>
          </p:cNvPr>
          <p:cNvGrpSpPr/>
          <p:nvPr userDrawn="1"/>
        </p:nvGrpSpPr>
        <p:grpSpPr>
          <a:xfrm>
            <a:off x="9438640" y="6025537"/>
            <a:ext cx="2546356" cy="662408"/>
            <a:chOff x="421339" y="4410707"/>
            <a:chExt cx="3643886" cy="89992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9BC75D7-57FB-4BB8-8C79-9BFA135C157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60"/>
            <a:stretch/>
          </p:blipFill>
          <p:spPr bwMode="auto">
            <a:xfrm>
              <a:off x="1188720" y="4410707"/>
              <a:ext cx="2876505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4F841AB-CB96-42FF-84BD-285D0C22D3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0"/>
            <a:stretch/>
          </p:blipFill>
          <p:spPr bwMode="auto">
            <a:xfrm>
              <a:off x="421339" y="4410708"/>
              <a:ext cx="767381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56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"/>
            <a:ext cx="12192000" cy="6856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C20B43F-7668-41DB-84B4-133D1779D280}"/>
              </a:ext>
            </a:extLst>
          </p:cNvPr>
          <p:cNvGrpSpPr/>
          <p:nvPr userDrawn="1"/>
        </p:nvGrpSpPr>
        <p:grpSpPr>
          <a:xfrm>
            <a:off x="9438640" y="6025537"/>
            <a:ext cx="2546356" cy="662408"/>
            <a:chOff x="421339" y="4410707"/>
            <a:chExt cx="3643886" cy="89992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09BC75D7-57FB-4BB8-8C79-9BFA135C157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60"/>
            <a:stretch/>
          </p:blipFill>
          <p:spPr bwMode="auto">
            <a:xfrm>
              <a:off x="1188720" y="4410707"/>
              <a:ext cx="2876505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4F841AB-CB96-42FF-84BD-285D0C22D3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0"/>
            <a:stretch/>
          </p:blipFill>
          <p:spPr bwMode="auto">
            <a:xfrm>
              <a:off x="421339" y="4410708"/>
              <a:ext cx="767381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156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"/>
            <a:ext cx="12192000" cy="685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1" descr="City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7325" y="5921621"/>
            <a:ext cx="3141301" cy="93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572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type="twoColTx" preserve="1">
  <p:cSld name="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 descr="blankpage.jpg"/>
          <p:cNvPicPr preferRelativeResize="0"/>
          <p:nvPr/>
        </p:nvPicPr>
        <p:blipFill rotWithShape="1">
          <a:blip r:embed="rId2">
            <a:alphaModFix/>
          </a:blip>
          <a:srcRect t="13157"/>
          <a:stretch/>
        </p:blipFill>
        <p:spPr>
          <a:xfrm rot="10800000">
            <a:off x="0" y="-1"/>
            <a:ext cx="12192000" cy="6696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F860E5-52D8-47A8-9515-527DF7F2068E}"/>
              </a:ext>
            </a:extLst>
          </p:cNvPr>
          <p:cNvGrpSpPr/>
          <p:nvPr userDrawn="1"/>
        </p:nvGrpSpPr>
        <p:grpSpPr>
          <a:xfrm>
            <a:off x="10576560" y="110328"/>
            <a:ext cx="1499875" cy="390177"/>
            <a:chOff x="421339" y="4410707"/>
            <a:chExt cx="3643886" cy="89992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C091663-227C-4422-B032-D479B68E1B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60"/>
            <a:stretch/>
          </p:blipFill>
          <p:spPr bwMode="auto">
            <a:xfrm>
              <a:off x="1188720" y="4410707"/>
              <a:ext cx="2876505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5012807-3D06-4021-A815-51DA700025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0"/>
            <a:stretch/>
          </p:blipFill>
          <p:spPr bwMode="auto">
            <a:xfrm>
              <a:off x="421339" y="4410708"/>
              <a:ext cx="767381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914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type="twoColTx" preserve="1">
  <p:cSld name="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 descr="blankpage.jpg"/>
          <p:cNvPicPr preferRelativeResize="0"/>
          <p:nvPr/>
        </p:nvPicPr>
        <p:blipFill rotWithShape="1">
          <a:blip r:embed="rId2">
            <a:alphaModFix/>
          </a:blip>
          <a:srcRect t="13157"/>
          <a:stretch/>
        </p:blipFill>
        <p:spPr>
          <a:xfrm rot="10800000">
            <a:off x="0" y="-1"/>
            <a:ext cx="12192000" cy="6696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F860E5-52D8-47A8-9515-527DF7F2068E}"/>
              </a:ext>
            </a:extLst>
          </p:cNvPr>
          <p:cNvGrpSpPr/>
          <p:nvPr userDrawn="1"/>
        </p:nvGrpSpPr>
        <p:grpSpPr>
          <a:xfrm>
            <a:off x="10576560" y="110328"/>
            <a:ext cx="1499875" cy="390177"/>
            <a:chOff x="421339" y="4410707"/>
            <a:chExt cx="3643886" cy="89992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C091663-227C-4422-B032-D479B68E1B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60"/>
            <a:stretch/>
          </p:blipFill>
          <p:spPr bwMode="auto">
            <a:xfrm>
              <a:off x="1188720" y="4410707"/>
              <a:ext cx="2876505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5012807-3D06-4021-A815-51DA700025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0"/>
            <a:stretch/>
          </p:blipFill>
          <p:spPr bwMode="auto">
            <a:xfrm>
              <a:off x="421339" y="4410708"/>
              <a:ext cx="767381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5914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type="twoColTx" preserve="1">
  <p:cSld name="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 descr="blankpage.jpg"/>
          <p:cNvPicPr preferRelativeResize="0"/>
          <p:nvPr/>
        </p:nvPicPr>
        <p:blipFill rotWithShape="1">
          <a:blip r:embed="rId2">
            <a:alphaModFix/>
          </a:blip>
          <a:srcRect t="13157"/>
          <a:stretch/>
        </p:blipFill>
        <p:spPr>
          <a:xfrm rot="10800000">
            <a:off x="0" y="-1"/>
            <a:ext cx="12192000" cy="6696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F860E5-52D8-47A8-9515-527DF7F2068E}"/>
              </a:ext>
            </a:extLst>
          </p:cNvPr>
          <p:cNvGrpSpPr/>
          <p:nvPr userDrawn="1"/>
        </p:nvGrpSpPr>
        <p:grpSpPr>
          <a:xfrm>
            <a:off x="10576560" y="110328"/>
            <a:ext cx="1499875" cy="390177"/>
            <a:chOff x="421339" y="4410707"/>
            <a:chExt cx="3643886" cy="89992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C091663-227C-4422-B032-D479B68E1B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60"/>
            <a:stretch/>
          </p:blipFill>
          <p:spPr bwMode="auto">
            <a:xfrm>
              <a:off x="1188720" y="4410707"/>
              <a:ext cx="2876505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5012807-3D06-4021-A815-51DA700025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0"/>
            <a:stretch/>
          </p:blipFill>
          <p:spPr bwMode="auto">
            <a:xfrm>
              <a:off x="421339" y="4410708"/>
              <a:ext cx="767381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8EC7B17-E427-4250-8826-A785922B8E71}"/>
              </a:ext>
            </a:extLst>
          </p:cNvPr>
          <p:cNvSpPr txBox="1"/>
          <p:nvPr userDrawn="1"/>
        </p:nvSpPr>
        <p:spPr>
          <a:xfrm>
            <a:off x="10657840" y="500505"/>
            <a:ext cx="1534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Montserrat" panose="00000500000000000000" charset="0"/>
              </a:rPr>
              <a:t>Dial 2-1-1</a:t>
            </a:r>
          </a:p>
        </p:txBody>
      </p:sp>
    </p:spTree>
    <p:extLst>
      <p:ext uri="{BB962C8B-B14F-4D97-AF65-F5344CB8AC3E}">
        <p14:creationId xmlns:p14="http://schemas.microsoft.com/office/powerpoint/2010/main" val="138752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type="twoColTx" preserve="1">
  <p:cSld name="1_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 descr="blankpage.jpg"/>
          <p:cNvPicPr preferRelativeResize="0"/>
          <p:nvPr/>
        </p:nvPicPr>
        <p:blipFill rotWithShape="1">
          <a:blip r:embed="rId2">
            <a:alphaModFix/>
          </a:blip>
          <a:srcRect b="15548"/>
          <a:stretch/>
        </p:blipFill>
        <p:spPr>
          <a:xfrm>
            <a:off x="0" y="714"/>
            <a:ext cx="12192000" cy="5790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24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28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37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7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6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85" name="Google Shape;8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0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Google Shape;9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91" name="Google Shape;9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2" name="Google Shape;9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11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1" descr="cove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"/>
            <a:ext cx="12192000" cy="6856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1" descr="City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7325" y="5921621"/>
            <a:ext cx="3141301" cy="935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13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7381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type="twoColTx" preserve="1">
  <p:cSld name="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2" descr="blankpage.jpg"/>
          <p:cNvPicPr preferRelativeResize="0"/>
          <p:nvPr/>
        </p:nvPicPr>
        <p:blipFill rotWithShape="1">
          <a:blip r:embed="rId2">
            <a:alphaModFix/>
          </a:blip>
          <a:srcRect t="13157"/>
          <a:stretch/>
        </p:blipFill>
        <p:spPr>
          <a:xfrm rot="10800000">
            <a:off x="0" y="-1"/>
            <a:ext cx="12192000" cy="6696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F860E5-52D8-47A8-9515-527DF7F2068E}"/>
              </a:ext>
            </a:extLst>
          </p:cNvPr>
          <p:cNvGrpSpPr/>
          <p:nvPr userDrawn="1"/>
        </p:nvGrpSpPr>
        <p:grpSpPr>
          <a:xfrm>
            <a:off x="10576560" y="110328"/>
            <a:ext cx="1499875" cy="390177"/>
            <a:chOff x="421339" y="4410707"/>
            <a:chExt cx="3643886" cy="89992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C091663-227C-4422-B032-D479B68E1B1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60"/>
            <a:stretch/>
          </p:blipFill>
          <p:spPr bwMode="auto">
            <a:xfrm>
              <a:off x="1188720" y="4410707"/>
              <a:ext cx="2876505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5012807-3D06-4021-A815-51DA7000259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940"/>
            <a:stretch/>
          </p:blipFill>
          <p:spPr bwMode="auto">
            <a:xfrm>
              <a:off x="421339" y="4410708"/>
              <a:ext cx="767381" cy="89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19274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8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30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37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23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89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5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85" name="Google Shape;8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70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Google Shape;9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91" name="Google Shape;9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92" name="Google Shape;9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02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">
  <p:cSld name="Text 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3" descr="blankpag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14"/>
            <a:ext cx="12192000" cy="685657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1537967" y="657367"/>
            <a:ext cx="9555600" cy="7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1537967" y="1531610"/>
            <a:ext cx="9555600" cy="428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10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662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157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49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93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850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98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3600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743" r:id="rId2"/>
    <p:sldLayoutId id="2147483730" r:id="rId3"/>
    <p:sldLayoutId id="2147483744" r:id="rId4"/>
    <p:sldLayoutId id="2147483732" r:id="rId5"/>
    <p:sldLayoutId id="2147483734" r:id="rId6"/>
    <p:sldLayoutId id="2147483735" r:id="rId7"/>
    <p:sldLayoutId id="2147483736" r:id="rId8"/>
    <p:sldLayoutId id="2147483737" r:id="rId9"/>
    <p:sldLayoutId id="2147483673" r:id="rId10"/>
    <p:sldLayoutId id="2147483738" r:id="rId11"/>
    <p:sldLayoutId id="2147483746" r:id="rId12"/>
    <p:sldLayoutId id="214748374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140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742" r:id="rId2"/>
    <p:sldLayoutId id="2147483713" r:id="rId3"/>
    <p:sldLayoutId id="2147483703" r:id="rId4"/>
    <p:sldLayoutId id="2147483741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46CE7D5-CF57-46EF-B807-FDD0502418D4}" type="datetimeFigureOut">
              <a:rPr lang="en-US" smtClean="0"/>
              <a:t>6/12/24</a:t>
            </a:fld>
            <a:endParaRPr lang="en-US"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26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40" r:id="rId3"/>
    <p:sldLayoutId id="2147483691" r:id="rId4"/>
    <p:sldLayoutId id="2147483692" r:id="rId5"/>
    <p:sldLayoutId id="2147483693" r:id="rId6"/>
    <p:sldLayoutId id="2147483695" r:id="rId7"/>
    <p:sldLayoutId id="2147483696" r:id="rId8"/>
    <p:sldLayoutId id="2147483724" r:id="rId9"/>
    <p:sldLayoutId id="2147483725" r:id="rId10"/>
    <p:sldLayoutId id="2147483726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hila.gov/programs/digitalequityph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/>
        </p:nvSpPr>
        <p:spPr>
          <a:xfrm>
            <a:off x="0" y="2267551"/>
            <a:ext cx="121920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 City of Philadelphia’s</a:t>
            </a:r>
            <a:endParaRPr lang="en" sz="480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  <a:p>
            <a:pPr algn="ctr"/>
            <a:r>
              <a:rPr lang="en" sz="4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Digital Equity Plan</a:t>
            </a:r>
            <a:endParaRPr sz="4800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1BCC5C-4055-45BA-B56E-79BBC40B5C6B}"/>
              </a:ext>
            </a:extLst>
          </p:cNvPr>
          <p:cNvSpPr/>
          <p:nvPr/>
        </p:nvSpPr>
        <p:spPr>
          <a:xfrm>
            <a:off x="4217159" y="873456"/>
            <a:ext cx="1817427" cy="46129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8356A-561B-A1CF-1058-82AB6612EE7F}"/>
              </a:ext>
            </a:extLst>
          </p:cNvPr>
          <p:cNvSpPr/>
          <p:nvPr/>
        </p:nvSpPr>
        <p:spPr>
          <a:xfrm>
            <a:off x="6129991" y="865412"/>
            <a:ext cx="1817427" cy="461294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8A3A1-A73E-2D47-C914-73C01D2678C1}"/>
              </a:ext>
            </a:extLst>
          </p:cNvPr>
          <p:cNvSpPr/>
          <p:nvPr/>
        </p:nvSpPr>
        <p:spPr>
          <a:xfrm>
            <a:off x="8082509" y="873456"/>
            <a:ext cx="1817427" cy="4612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8ACDF-F499-CCF4-8759-2B39CDA1AD07}"/>
              </a:ext>
            </a:extLst>
          </p:cNvPr>
          <p:cNvSpPr/>
          <p:nvPr/>
        </p:nvSpPr>
        <p:spPr>
          <a:xfrm>
            <a:off x="10015183" y="873456"/>
            <a:ext cx="1817427" cy="46129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BBA17D-138B-76AB-F4D3-2ABF85C50CC2}"/>
              </a:ext>
            </a:extLst>
          </p:cNvPr>
          <p:cNvSpPr txBox="1"/>
          <p:nvPr/>
        </p:nvSpPr>
        <p:spPr>
          <a:xfrm>
            <a:off x="10003810" y="2279176"/>
            <a:ext cx="17469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bson" pitchFamily="2" charset="77"/>
              </a:rPr>
              <a:t>Philadelphia grows and sustains the infrastructure and ecosystem to increase digital equity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C31D9B-11F6-E82E-E05E-F718D1A00183}"/>
              </a:ext>
            </a:extLst>
          </p:cNvPr>
          <p:cNvSpPr txBox="1"/>
          <p:nvPr/>
        </p:nvSpPr>
        <p:spPr>
          <a:xfrm>
            <a:off x="8098809" y="2279176"/>
            <a:ext cx="1795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Gibson" pitchFamily="2" charset="77"/>
              </a:rPr>
              <a:t>Philadelphians develop the digital skills necessary for work and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6E75AA-7232-93EE-584C-A8831BC3AAF6}"/>
              </a:ext>
            </a:extLst>
          </p:cNvPr>
          <p:cNvSpPr txBox="1"/>
          <p:nvPr/>
        </p:nvSpPr>
        <p:spPr>
          <a:xfrm>
            <a:off x="4211850" y="2279176"/>
            <a:ext cx="1784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Gibson" pitchFamily="2" charset="77"/>
              </a:rPr>
              <a:t>Philadelphians can access appropriate and affordable</a:t>
            </a:r>
            <a:br>
              <a:rPr lang="en-US" sz="1800" dirty="0">
                <a:solidFill>
                  <a:schemeClr val="bg1"/>
                </a:solidFill>
                <a:latin typeface="Gibson" pitchFamily="2" charset="77"/>
              </a:rPr>
            </a:br>
            <a:r>
              <a:rPr lang="en-US" sz="1800" dirty="0">
                <a:solidFill>
                  <a:schemeClr val="bg1"/>
                </a:solidFill>
                <a:latin typeface="Gibson" pitchFamily="2" charset="77"/>
              </a:rPr>
              <a:t>devices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1B879-D28F-B588-321B-821945F1399C}"/>
              </a:ext>
            </a:extLst>
          </p:cNvPr>
          <p:cNvSpPr txBox="1"/>
          <p:nvPr/>
        </p:nvSpPr>
        <p:spPr>
          <a:xfrm>
            <a:off x="6202679" y="2279176"/>
            <a:ext cx="1890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Gibson" pitchFamily="2" charset="77"/>
              </a:rPr>
              <a:t>Philadelphians can access and afford the internet connectivity they need</a:t>
            </a:r>
          </a:p>
        </p:txBody>
      </p:sp>
      <p:pic>
        <p:nvPicPr>
          <p:cNvPr id="5" name="Picture 4" descr="A person and a child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3DE4CA49-D12E-1A45-086C-74A6FA059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7441"/>
          <a:stretch/>
        </p:blipFill>
        <p:spPr>
          <a:xfrm>
            <a:off x="0" y="0"/>
            <a:ext cx="3984172" cy="61232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66E2ED-258A-CA53-30DA-7E2C3FE3A9BE}"/>
              </a:ext>
            </a:extLst>
          </p:cNvPr>
          <p:cNvSpPr/>
          <p:nvPr/>
        </p:nvSpPr>
        <p:spPr>
          <a:xfrm>
            <a:off x="0" y="0"/>
            <a:ext cx="3996267" cy="6108700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5C79B2F-919D-0611-FCE3-DB1B19BDF9DE}"/>
              </a:ext>
            </a:extLst>
          </p:cNvPr>
          <p:cNvSpPr txBox="1">
            <a:spLocks/>
          </p:cNvSpPr>
          <p:nvPr/>
        </p:nvSpPr>
        <p:spPr>
          <a:xfrm>
            <a:off x="1443109" y="859874"/>
            <a:ext cx="2852536" cy="137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cs typeface="Segoe UI" panose="020B0502040204020203" pitchFamily="34" charset="0"/>
              </a:rPr>
              <a:t>Digital Equity Plan</a:t>
            </a:r>
            <a:endParaRPr kumimoji="0" lang="en-US" sz="3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orange, logo, yellow, screenshot&#10;&#10;Description automatically generated">
            <a:extLst>
              <a:ext uri="{FF2B5EF4-FFF2-40B4-BE49-F238E27FC236}">
                <a16:creationId xmlns:a16="http://schemas.microsoft.com/office/drawing/2014/main" id="{8AE0DF8F-2F77-38EC-1709-616DF2520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1726"/>
            <a:ext cx="895350" cy="8953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67172E-A61F-7BB9-5F95-54A86DD7EFF6}"/>
              </a:ext>
            </a:extLst>
          </p:cNvPr>
          <p:cNvSpPr txBox="1">
            <a:spLocks/>
          </p:cNvSpPr>
          <p:nvPr/>
        </p:nvSpPr>
        <p:spPr>
          <a:xfrm>
            <a:off x="508000" y="2641601"/>
            <a:ext cx="2990378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cs typeface="Segoe UI" panose="020B0502040204020203" pitchFamily="34" charset="0"/>
              </a:rPr>
              <a:t>Goals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112A2-5821-0B6D-7453-BAFE27766164}"/>
              </a:ext>
            </a:extLst>
          </p:cNvPr>
          <p:cNvSpPr txBox="1"/>
          <p:nvPr/>
        </p:nvSpPr>
        <p:spPr>
          <a:xfrm>
            <a:off x="4212609" y="9170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00" b="1" dirty="0">
                <a:solidFill>
                  <a:schemeClr val="bg1"/>
                </a:solidFill>
                <a:latin typeface="Calibri"/>
                <a:cs typeface="Calibri"/>
              </a:rPr>
              <a:t>GOAL 1: DEVICES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DFA0E-F29C-65B4-90EE-4498A1E716E2}"/>
              </a:ext>
            </a:extLst>
          </p:cNvPr>
          <p:cNvSpPr txBox="1"/>
          <p:nvPr/>
        </p:nvSpPr>
        <p:spPr>
          <a:xfrm>
            <a:off x="6202679" y="877820"/>
            <a:ext cx="163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 #2:  CONNECTIVITY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A99F38-2365-54F6-9E26-4F643B52977B}"/>
              </a:ext>
            </a:extLst>
          </p:cNvPr>
          <p:cNvSpPr txBox="1"/>
          <p:nvPr/>
        </p:nvSpPr>
        <p:spPr>
          <a:xfrm>
            <a:off x="8131326" y="820228"/>
            <a:ext cx="1638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n-US" sz="1800" b="1" i="0" dirty="0">
                <a:solidFill>
                  <a:schemeClr val="bg1"/>
                </a:solidFill>
                <a:latin typeface="Calibri"/>
                <a:cs typeface="Calibri"/>
              </a:rPr>
              <a:t>GOAL #3:</a:t>
            </a:r>
            <a:r>
              <a:rPr lang="en-US" sz="1800" b="0" i="0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lvl="0" rtl="0"/>
            <a:r>
              <a:rPr lang="en-US" sz="1800" b="1" i="0" dirty="0">
                <a:solidFill>
                  <a:schemeClr val="bg1"/>
                </a:solidFill>
                <a:latin typeface="Calibri"/>
                <a:cs typeface="Calibri"/>
              </a:rPr>
              <a:t>TRAINING &amp; WORKFORCE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23DE45-812A-C348-4FE3-22A2F04A990F}"/>
              </a:ext>
            </a:extLst>
          </p:cNvPr>
          <p:cNvSpPr txBox="1"/>
          <p:nvPr/>
        </p:nvSpPr>
        <p:spPr>
          <a:xfrm>
            <a:off x="10081142" y="824727"/>
            <a:ext cx="1638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/>
            <a:r>
              <a:rPr lang="en-US" sz="1800" b="1" i="0" dirty="0">
                <a:solidFill>
                  <a:schemeClr val="bg1"/>
                </a:solidFill>
                <a:latin typeface="Calibri"/>
                <a:cs typeface="Calibri"/>
              </a:rPr>
              <a:t>GOAL #3:</a:t>
            </a:r>
            <a:r>
              <a:rPr lang="en-US" sz="1800" b="0" i="0" dirty="0">
                <a:solidFill>
                  <a:schemeClr val="bg1"/>
                </a:solidFill>
                <a:latin typeface="Calibri"/>
                <a:cs typeface="Calibri"/>
              </a:rPr>
              <a:t> </a:t>
            </a:r>
          </a:p>
          <a:p>
            <a:pPr lvl="0" rtl="0"/>
            <a:r>
              <a:rPr lang="en-US" sz="1800" b="1" i="0" dirty="0">
                <a:solidFill>
                  <a:schemeClr val="bg1"/>
                </a:solidFill>
                <a:latin typeface="Calibri"/>
                <a:cs typeface="Calibri"/>
              </a:rPr>
              <a:t>TRAINING &amp; WORKFORCE</a:t>
            </a:r>
          </a:p>
        </p:txBody>
      </p:sp>
    </p:spTree>
    <p:extLst>
      <p:ext uri="{BB962C8B-B14F-4D97-AF65-F5344CB8AC3E}">
        <p14:creationId xmlns:p14="http://schemas.microsoft.com/office/powerpoint/2010/main" val="422987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28917A-A601-6DFF-0569-FA7E88ECE656}"/>
              </a:ext>
            </a:extLst>
          </p:cNvPr>
          <p:cNvSpPr txBox="1"/>
          <p:nvPr/>
        </p:nvSpPr>
        <p:spPr>
          <a:xfrm>
            <a:off x="4338923" y="0"/>
            <a:ext cx="7494486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0070C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Datasets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9DCFA-64A6-94BC-855A-6D395270FF3D}"/>
              </a:ext>
            </a:extLst>
          </p:cNvPr>
          <p:cNvSpPr txBox="1"/>
          <p:nvPr/>
        </p:nvSpPr>
        <p:spPr>
          <a:xfrm>
            <a:off x="489981" y="659010"/>
            <a:ext cx="3436572" cy="532453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2021 Household Internet Assessment</a:t>
            </a:r>
          </a:p>
          <a:p>
            <a:endParaRPr lang="en-US" sz="1600" dirty="0">
              <a:latin typeface="Gibson"/>
            </a:endParaRPr>
          </a:p>
          <a:p>
            <a:r>
              <a:rPr lang="en-US" dirty="0">
                <a:latin typeface="Gibson"/>
              </a:rPr>
              <a:t>Randomized phone survey to understand the number of households that are currently without internet or relying on unstable, low bandwidth options</a:t>
            </a:r>
          </a:p>
          <a:p>
            <a:endParaRPr lang="en-US" dirty="0">
              <a:latin typeface="Gibson"/>
            </a:endParaRPr>
          </a:p>
          <a:p>
            <a:r>
              <a:rPr lang="en-US" dirty="0">
                <a:latin typeface="Gibson"/>
              </a:rPr>
              <a:t>N = 2503, 373 do not subscribe to broadband</a:t>
            </a:r>
          </a:p>
          <a:p>
            <a:pPr marL="285750" indent="-285750">
              <a:buFontTx/>
              <a:buChar char="-"/>
            </a:pPr>
            <a:endParaRPr lang="en-US" dirty="0">
              <a:latin typeface="Gibson"/>
            </a:endParaRPr>
          </a:p>
          <a:p>
            <a:r>
              <a:rPr lang="en-US" dirty="0">
                <a:latin typeface="Gibson"/>
              </a:rPr>
              <a:t>Representative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38% white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37% African American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13% Hispanic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3% Asian</a:t>
            </a:r>
          </a:p>
          <a:p>
            <a:endParaRPr lang="en-US" dirty="0">
              <a:latin typeface="Gibson"/>
            </a:endParaRPr>
          </a:p>
          <a:p>
            <a:r>
              <a:rPr lang="en-US" dirty="0">
                <a:latin typeface="Gibson"/>
              </a:rPr>
              <a:t>Survey provided in 5 languages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5811A-480F-DB61-9B7A-DAE26D273C11}"/>
              </a:ext>
            </a:extLst>
          </p:cNvPr>
          <p:cNvSpPr txBox="1"/>
          <p:nvPr/>
        </p:nvSpPr>
        <p:spPr>
          <a:xfrm>
            <a:off x="4195489" y="628233"/>
            <a:ext cx="3621741" cy="53553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2023 Voices Survey: Digital Access</a:t>
            </a:r>
          </a:p>
          <a:p>
            <a:pPr fontAlgn="base"/>
            <a:endParaRPr lang="en-US" dirty="0">
              <a:solidFill>
                <a:schemeClr val="bg1"/>
              </a:solidFill>
              <a:latin typeface="Gibson"/>
            </a:endParaRPr>
          </a:p>
          <a:p>
            <a:pPr fontAlgn="base"/>
            <a:r>
              <a:rPr lang="en-US" dirty="0">
                <a:latin typeface="Gibson"/>
              </a:rPr>
              <a:t>5 question survey asking 1) I have affordable, reliable internet 2) I am confident using computers, 3) I want to join classes to improve tech skills, 4) what types of programs should the city invest in 5) how I want to be engaged in digital equity</a:t>
            </a:r>
          </a:p>
          <a:p>
            <a:pPr algn="l" rtl="0" fontAlgn="base"/>
            <a:endParaRPr lang="en-US" dirty="0">
              <a:latin typeface="Gibson"/>
            </a:endParaRPr>
          </a:p>
          <a:p>
            <a:pPr algn="l" rtl="0" fontAlgn="base"/>
            <a:r>
              <a:rPr lang="en-US" dirty="0">
                <a:latin typeface="Gibson"/>
              </a:rPr>
              <a:t>N = 800 </a:t>
            </a:r>
          </a:p>
          <a:p>
            <a:pPr algn="l" rtl="0" fontAlgn="base"/>
            <a:endParaRPr lang="en-US" dirty="0">
              <a:latin typeface="Gibson"/>
            </a:endParaRPr>
          </a:p>
          <a:p>
            <a:pPr algn="l" rtl="0" fontAlgn="base"/>
            <a:r>
              <a:rPr lang="en-US" dirty="0">
                <a:latin typeface="Gibson"/>
              </a:rPr>
              <a:t>Survey modes: IVR calls to landlines, SMS text-to-web to cell phones, and recruited online panels. </a:t>
            </a:r>
          </a:p>
          <a:p>
            <a:pPr algn="l" rtl="0" fontAlgn="base"/>
            <a:endParaRPr lang="en-US" dirty="0">
              <a:latin typeface="Gibson"/>
            </a:endParaRPr>
          </a:p>
          <a:p>
            <a:pPr algn="l" rtl="0" fontAlgn="base"/>
            <a:r>
              <a:rPr lang="en-US" dirty="0">
                <a:latin typeface="Gibson"/>
              </a:rPr>
              <a:t>The survey offered in English and Spanish.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2671E-7247-E8A3-543B-38BF8BE4631F}"/>
              </a:ext>
            </a:extLst>
          </p:cNvPr>
          <p:cNvSpPr txBox="1"/>
          <p:nvPr/>
        </p:nvSpPr>
        <p:spPr>
          <a:xfrm>
            <a:off x="8086166" y="628233"/>
            <a:ext cx="3765179" cy="5601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Infrastructure and Assets</a:t>
            </a:r>
          </a:p>
          <a:p>
            <a:endParaRPr lang="en-US" sz="1600" dirty="0">
              <a:latin typeface="Gibson"/>
            </a:endParaRPr>
          </a:p>
          <a:p>
            <a:r>
              <a:rPr lang="en-US" dirty="0">
                <a:latin typeface="Gibson"/>
              </a:rPr>
              <a:t>All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Firehouses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Police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Rec Centers (type of internet, wi-fi)</a:t>
            </a:r>
          </a:p>
          <a:p>
            <a:r>
              <a:rPr lang="en-US" dirty="0">
                <a:latin typeface="Gibson"/>
              </a:rPr>
              <a:t>Other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Streets/City-owned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Railways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Illegal Dumping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Camera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ACS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2021 Assessment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Demographics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Poverty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Race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bson"/>
              </a:rPr>
              <a:t>Density</a:t>
            </a:r>
          </a:p>
        </p:txBody>
      </p:sp>
    </p:spTree>
    <p:extLst>
      <p:ext uri="{BB962C8B-B14F-4D97-AF65-F5344CB8AC3E}">
        <p14:creationId xmlns:p14="http://schemas.microsoft.com/office/powerpoint/2010/main" val="118385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BEC42-D8CC-BEB8-3366-A2C9700D1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;p5" descr="blankpage.jpg">
            <a:extLst>
              <a:ext uri="{FF2B5EF4-FFF2-40B4-BE49-F238E27FC236}">
                <a16:creationId xmlns:a16="http://schemas.microsoft.com/office/drawing/2014/main" id="{8B9A3DEC-80B0-A1F2-9425-EE66EAF190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633"/>
            <a:ext cx="12192000" cy="6856572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73B25F-5C1E-6BF3-C00C-96C559C08F49}"/>
              </a:ext>
            </a:extLst>
          </p:cNvPr>
          <p:cNvSpPr/>
          <p:nvPr/>
        </p:nvSpPr>
        <p:spPr>
          <a:xfrm>
            <a:off x="5931340" y="1459338"/>
            <a:ext cx="2333297" cy="3890180"/>
          </a:xfrm>
          <a:prstGeom prst="roundRect">
            <a:avLst/>
          </a:prstGeom>
          <a:solidFill>
            <a:srgbClr val="FFAB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34B980-E362-6F10-96DB-9191E9899C7A}"/>
              </a:ext>
            </a:extLst>
          </p:cNvPr>
          <p:cNvSpPr/>
          <p:nvPr/>
        </p:nvSpPr>
        <p:spPr>
          <a:xfrm>
            <a:off x="3303746" y="1456806"/>
            <a:ext cx="2333297" cy="4062420"/>
          </a:xfrm>
          <a:prstGeom prst="roundRect">
            <a:avLst/>
          </a:prstGeom>
          <a:solidFill>
            <a:srgbClr val="FFAB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F73A57-5422-1866-5641-629B5F159A99}"/>
              </a:ext>
            </a:extLst>
          </p:cNvPr>
          <p:cNvSpPr/>
          <p:nvPr/>
        </p:nvSpPr>
        <p:spPr>
          <a:xfrm>
            <a:off x="683173" y="1455832"/>
            <a:ext cx="2333297" cy="3890180"/>
          </a:xfrm>
          <a:prstGeom prst="roundRect">
            <a:avLst/>
          </a:prstGeom>
          <a:solidFill>
            <a:srgbClr val="FFAB4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3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19BC8-4A53-F476-DDF8-03F3EF632661}"/>
              </a:ext>
            </a:extLst>
          </p:cNvPr>
          <p:cNvSpPr txBox="1"/>
          <p:nvPr/>
        </p:nvSpPr>
        <p:spPr>
          <a:xfrm>
            <a:off x="552892" y="664145"/>
            <a:ext cx="1088606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1E74C7"/>
                </a:solidFill>
                <a:latin typeface="Open Sans Light"/>
                <a:ea typeface="Open Sans Light"/>
                <a:cs typeface="Open Sans Light"/>
              </a:rPr>
              <a:t>Philadelphia has infrastructure BUT….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D8A57D-FABF-96FE-A525-2A7BCB6CC02A}"/>
              </a:ext>
            </a:extLst>
          </p:cNvPr>
          <p:cNvGrpSpPr/>
          <p:nvPr/>
        </p:nvGrpSpPr>
        <p:grpSpPr>
          <a:xfrm>
            <a:off x="557936" y="1491033"/>
            <a:ext cx="8649606" cy="4805511"/>
            <a:chOff x="491385" y="2079136"/>
            <a:chExt cx="7815840" cy="2897018"/>
          </a:xfrm>
        </p:grpSpPr>
        <p:sp>
          <p:nvSpPr>
            <p:cNvPr id="31" name="Google Shape;75;p5">
              <a:extLst>
                <a:ext uri="{FF2B5EF4-FFF2-40B4-BE49-F238E27FC236}">
                  <a16:creationId xmlns:a16="http://schemas.microsoft.com/office/drawing/2014/main" id="{7CF67B25-A763-9F9E-A12E-58435FBC006B}"/>
                </a:ext>
              </a:extLst>
            </p:cNvPr>
            <p:cNvSpPr/>
            <p:nvPr/>
          </p:nvSpPr>
          <p:spPr>
            <a:xfrm>
              <a:off x="676333" y="2524369"/>
              <a:ext cx="1988588" cy="53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SzPts val="1200"/>
              </a:pPr>
              <a:r>
                <a:rPr lang="en-US" sz="1600">
                  <a:solidFill>
                    <a:srgbClr val="1C7AD2"/>
                  </a:solidFill>
                  <a:latin typeface="Open Sans Light"/>
                  <a:ea typeface="Open Sans Light"/>
                  <a:cs typeface="Open Sans Light"/>
                  <a:sym typeface="Proxima Nova"/>
                </a:rPr>
                <a:t>o</a:t>
              </a:r>
              <a:r>
                <a:rPr lang="en" sz="1600">
                  <a:solidFill>
                    <a:srgbClr val="1C7AD2"/>
                  </a:solidFill>
                  <a:latin typeface="Open Sans Light"/>
                  <a:ea typeface="Open Sans Light"/>
                  <a:cs typeface="Open Sans Light"/>
                  <a:sym typeface="Proxima Nova"/>
                </a:rPr>
                <a:t>f Philadelphia households have no internet subscription.</a:t>
              </a:r>
              <a:endParaRPr sz="1600">
                <a:solidFill>
                  <a:srgbClr val="1C7AD2"/>
                </a:solidFill>
                <a:latin typeface="Open Sans Light"/>
                <a:ea typeface="Open Sans Light"/>
                <a:cs typeface="Open Sans Light"/>
                <a:sym typeface="Proxima Nova"/>
              </a:endParaRPr>
            </a:p>
          </p:txBody>
        </p:sp>
        <p:sp>
          <p:nvSpPr>
            <p:cNvPr id="35" name="Google Shape;76;p5">
              <a:extLst>
                <a:ext uri="{FF2B5EF4-FFF2-40B4-BE49-F238E27FC236}">
                  <a16:creationId xmlns:a16="http://schemas.microsoft.com/office/drawing/2014/main" id="{CFACAB8E-1E3A-0C21-6A9F-846B418ABEF5}"/>
                </a:ext>
              </a:extLst>
            </p:cNvPr>
            <p:cNvSpPr/>
            <p:nvPr/>
          </p:nvSpPr>
          <p:spPr>
            <a:xfrm>
              <a:off x="491385" y="3052175"/>
              <a:ext cx="2117078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27965" algn="ctr">
                <a:lnSpc>
                  <a:spcPct val="115000"/>
                </a:lnSpc>
                <a:buClr>
                  <a:srgbClr val="FFFFFF"/>
                </a:buClr>
                <a:buSzPts val="900"/>
              </a:pPr>
              <a:r>
                <a:rPr lang="en" sz="1300" b="1" dirty="0">
                  <a:solidFill>
                    <a:srgbClr val="FC9401"/>
                  </a:solidFill>
                  <a:latin typeface="Open Sans"/>
                  <a:ea typeface="Open Sans"/>
                  <a:cs typeface="Open Sans"/>
                  <a:sym typeface="Proxima Nova"/>
                </a:rPr>
                <a:t>31%</a:t>
              </a:r>
              <a:r>
                <a:rPr lang="en" sz="1300" dirty="0">
                  <a:solidFill>
                    <a:srgbClr val="FC9401"/>
                  </a:solidFill>
                  <a:latin typeface="Open Sans"/>
                  <a:ea typeface="Open Sans"/>
                  <a:cs typeface="Open Sans"/>
                  <a:sym typeface="Proxima Nova"/>
                </a:rPr>
                <a:t> of these households have an annual income of below $20,000.</a:t>
              </a:r>
            </a:p>
            <a:p>
              <a:pPr marL="227965" algn="ctr">
                <a:lnSpc>
                  <a:spcPct val="115000"/>
                </a:lnSpc>
                <a:buClr>
                  <a:srgbClr val="FFFFFF"/>
                </a:buClr>
                <a:buSzPts val="900"/>
              </a:pPr>
              <a:endParaRPr lang="en" sz="1300" b="1" dirty="0">
                <a:solidFill>
                  <a:srgbClr val="FC9401"/>
                </a:solidFill>
                <a:latin typeface="Open Sans"/>
                <a:ea typeface="Open Sans"/>
                <a:cs typeface="Open Sans"/>
                <a:sym typeface="Proxima Nova"/>
              </a:endParaRPr>
            </a:p>
            <a:p>
              <a:pPr marL="227965" algn="ctr">
                <a:lnSpc>
                  <a:spcPct val="115000"/>
                </a:lnSpc>
                <a:buClr>
                  <a:srgbClr val="FFFFFF"/>
                </a:buClr>
                <a:buSzPts val="900"/>
              </a:pPr>
              <a:r>
                <a:rPr lang="en" sz="1300" b="1" dirty="0">
                  <a:solidFill>
                    <a:srgbClr val="FC9401"/>
                  </a:solidFill>
                  <a:latin typeface="Open Sans"/>
                  <a:ea typeface="Open Sans"/>
                  <a:cs typeface="Open Sans"/>
                  <a:sym typeface="Proxima Nova"/>
                </a:rPr>
                <a:t>33% </a:t>
              </a:r>
              <a:r>
                <a:rPr lang="en" sz="1300" dirty="0">
                  <a:solidFill>
                    <a:srgbClr val="FC9401"/>
                  </a:solidFill>
                  <a:latin typeface="Open Sans"/>
                  <a:ea typeface="Open Sans"/>
                  <a:cs typeface="Open Sans"/>
                  <a:sym typeface="Proxima Nova"/>
                </a:rPr>
                <a:t>of seniors lack home broadband internet.</a:t>
              </a:r>
              <a:endParaRPr lang="en-US" dirty="0"/>
            </a:p>
          </p:txBody>
        </p:sp>
        <p:sp>
          <p:nvSpPr>
            <p:cNvPr id="37" name="Google Shape;77;p5">
              <a:extLst>
                <a:ext uri="{FF2B5EF4-FFF2-40B4-BE49-F238E27FC236}">
                  <a16:creationId xmlns:a16="http://schemas.microsoft.com/office/drawing/2014/main" id="{788BCFC5-FBE2-3001-F8D6-B1C08644E6EA}"/>
                </a:ext>
              </a:extLst>
            </p:cNvPr>
            <p:cNvSpPr/>
            <p:nvPr/>
          </p:nvSpPr>
          <p:spPr>
            <a:xfrm>
              <a:off x="536204" y="2079136"/>
              <a:ext cx="2334001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SzPts val="4000"/>
              </a:pPr>
              <a:r>
                <a:rPr lang="en" sz="4800" b="1">
                  <a:solidFill>
                    <a:srgbClr val="1C7AD2"/>
                  </a:solidFill>
                  <a:latin typeface="Open Sans"/>
                  <a:ea typeface="Open Sans"/>
                  <a:cs typeface="Open Sans"/>
                  <a:sym typeface="Roboto Thin"/>
                </a:rPr>
                <a:t>14.7%</a:t>
              </a:r>
              <a:endParaRPr sz="4800" b="1">
                <a:solidFill>
                  <a:srgbClr val="1C7AD2"/>
                </a:solidFill>
                <a:latin typeface="Open Sans"/>
                <a:ea typeface="Open Sans"/>
                <a:cs typeface="Open Sans"/>
                <a:sym typeface="Roboto Thin"/>
              </a:endParaRPr>
            </a:p>
          </p:txBody>
        </p:sp>
        <p:sp>
          <p:nvSpPr>
            <p:cNvPr id="47" name="Google Shape;86;p5">
              <a:extLst>
                <a:ext uri="{FF2B5EF4-FFF2-40B4-BE49-F238E27FC236}">
                  <a16:creationId xmlns:a16="http://schemas.microsoft.com/office/drawing/2014/main" id="{8775AFFC-2A8F-8870-D57D-18B5EB114B26}"/>
                </a:ext>
              </a:extLst>
            </p:cNvPr>
            <p:cNvSpPr/>
            <p:nvPr/>
          </p:nvSpPr>
          <p:spPr>
            <a:xfrm>
              <a:off x="3126465" y="3840614"/>
              <a:ext cx="2666146" cy="1135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lnSpc>
                  <a:spcPct val="115000"/>
                </a:lnSpc>
                <a:buSzPts val="800"/>
              </a:pPr>
              <a:endParaRPr lang="en" sz="1067" i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1" name="Google Shape;89;p5">
              <a:extLst>
                <a:ext uri="{FF2B5EF4-FFF2-40B4-BE49-F238E27FC236}">
                  <a16:creationId xmlns:a16="http://schemas.microsoft.com/office/drawing/2014/main" id="{7C3F74DE-2C57-7091-C7AA-43D95F66A0FF}"/>
                </a:ext>
              </a:extLst>
            </p:cNvPr>
            <p:cNvSpPr/>
            <p:nvPr/>
          </p:nvSpPr>
          <p:spPr>
            <a:xfrm>
              <a:off x="3082209" y="2520255"/>
              <a:ext cx="1951375" cy="5531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SzPts val="1200"/>
              </a:pPr>
              <a:r>
                <a:rPr lang="en-US" sz="1600">
                  <a:solidFill>
                    <a:srgbClr val="1C7AD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Proxima Nova"/>
                </a:rPr>
                <a:t>of Philadelphia households are considered “subscription vulnerable.”</a:t>
              </a:r>
              <a:endParaRPr sz="1600">
                <a:solidFill>
                  <a:srgbClr val="1C7AD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Proxima Nova"/>
              </a:endParaRPr>
            </a:p>
          </p:txBody>
        </p:sp>
        <p:sp>
          <p:nvSpPr>
            <p:cNvPr id="52" name="Google Shape;90;p5">
              <a:extLst>
                <a:ext uri="{FF2B5EF4-FFF2-40B4-BE49-F238E27FC236}">
                  <a16:creationId xmlns:a16="http://schemas.microsoft.com/office/drawing/2014/main" id="{865CDCF4-97F8-A4F0-B181-B4E8895C30FE}"/>
                </a:ext>
              </a:extLst>
            </p:cNvPr>
            <p:cNvSpPr/>
            <p:nvPr/>
          </p:nvSpPr>
          <p:spPr>
            <a:xfrm>
              <a:off x="5973225" y="2783625"/>
              <a:ext cx="2334000" cy="62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115000"/>
                </a:lnSpc>
                <a:buSzPts val="1000"/>
              </a:pPr>
              <a:endParaRPr sz="1333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53" name="Google Shape;91;p5">
              <a:extLst>
                <a:ext uri="{FF2B5EF4-FFF2-40B4-BE49-F238E27FC236}">
                  <a16:creationId xmlns:a16="http://schemas.microsoft.com/office/drawing/2014/main" id="{06C20A52-D12E-851F-82AE-488A7E0F0E91}"/>
                </a:ext>
              </a:extLst>
            </p:cNvPr>
            <p:cNvSpPr/>
            <p:nvPr/>
          </p:nvSpPr>
          <p:spPr>
            <a:xfrm>
              <a:off x="5245689" y="2088898"/>
              <a:ext cx="2334001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SzPts val="4000"/>
              </a:pPr>
              <a:r>
                <a:rPr lang="en" sz="4800" b="1">
                  <a:solidFill>
                    <a:srgbClr val="1C7AD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183</a:t>
              </a:r>
              <a:r>
                <a:rPr lang="en" sz="4800" b="1">
                  <a:solidFill>
                    <a:srgbClr val="1C7AD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 Thin"/>
                </a:rPr>
                <a:t>K</a:t>
              </a:r>
              <a:endParaRPr sz="4800" b="1">
                <a:solidFill>
                  <a:srgbClr val="1C7A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 Thin"/>
              </a:endParaRPr>
            </a:p>
          </p:txBody>
        </p:sp>
        <p:sp>
          <p:nvSpPr>
            <p:cNvPr id="54" name="Google Shape;93;p5">
              <a:extLst>
                <a:ext uri="{FF2B5EF4-FFF2-40B4-BE49-F238E27FC236}">
                  <a16:creationId xmlns:a16="http://schemas.microsoft.com/office/drawing/2014/main" id="{F074E8D9-54CC-C098-FE50-F413075A661C}"/>
                </a:ext>
              </a:extLst>
            </p:cNvPr>
            <p:cNvSpPr/>
            <p:nvPr/>
          </p:nvSpPr>
          <p:spPr>
            <a:xfrm>
              <a:off x="3012400" y="3312766"/>
              <a:ext cx="2068499" cy="1231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 algn="ctr" rtl="0"/>
              <a:r>
                <a:rPr lang="en-US" sz="1300" dirty="0">
                  <a:solidFill>
                    <a:srgbClr val="FC94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Discount programs account for </a:t>
              </a:r>
              <a:r>
                <a:rPr lang="en-US" sz="1300" b="1" dirty="0">
                  <a:solidFill>
                    <a:srgbClr val="FC94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 17% increase </a:t>
              </a:r>
              <a:r>
                <a:rPr lang="en-US" sz="1300" dirty="0">
                  <a:solidFill>
                    <a:srgbClr val="FC94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adoption for low-income households </a:t>
              </a:r>
            </a:p>
            <a:p>
              <a:pPr lvl="0" algn="ctr" rtl="0"/>
              <a:endParaRPr lang="en-US" sz="1300" b="1" dirty="0">
                <a:solidFill>
                  <a:srgbClr val="FC94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lvl="0" algn="ctr"/>
              <a:r>
                <a:rPr lang="en-US" sz="1300" b="1" dirty="0">
                  <a:solidFill>
                    <a:srgbClr val="FC94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75%</a:t>
              </a:r>
              <a:r>
                <a:rPr lang="en-US" sz="1300" dirty="0">
                  <a:solidFill>
                    <a:srgbClr val="FC94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</a:t>
              </a:r>
              <a:r>
                <a:rPr lang="en-US" sz="1300" b="1" dirty="0">
                  <a:solidFill>
                    <a:srgbClr val="FC94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low-income residents </a:t>
              </a:r>
              <a:r>
                <a:rPr lang="en-US" sz="1300" b="0" dirty="0">
                  <a:solidFill>
                    <a:srgbClr val="FC94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r>
                <a:rPr lang="en-US" sz="1300" dirty="0">
                  <a:solidFill>
                    <a:srgbClr val="FC940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ay more than $21/month for broadband is too expensive</a:t>
              </a:r>
              <a:endParaRPr lang="en-US" sz="1300" b="1" dirty="0">
                <a:solidFill>
                  <a:srgbClr val="FC94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5" name="Google Shape;82;p5">
              <a:extLst>
                <a:ext uri="{FF2B5EF4-FFF2-40B4-BE49-F238E27FC236}">
                  <a16:creationId xmlns:a16="http://schemas.microsoft.com/office/drawing/2014/main" id="{B6330B6B-538D-4EA8-09C5-208C1FD02AE6}"/>
                </a:ext>
              </a:extLst>
            </p:cNvPr>
            <p:cNvSpPr/>
            <p:nvPr/>
          </p:nvSpPr>
          <p:spPr>
            <a:xfrm>
              <a:off x="5361331" y="2524047"/>
              <a:ext cx="2026846" cy="78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SzPts val="1200"/>
              </a:pPr>
              <a:r>
                <a:rPr lang="en-US" sz="1600">
                  <a:solidFill>
                    <a:srgbClr val="1C7AD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Proxima Nova"/>
                </a:rPr>
                <a:t>Philadelphia households currently enrolled in ACP.</a:t>
              </a:r>
            </a:p>
          </p:txBody>
        </p:sp>
        <p:sp>
          <p:nvSpPr>
            <p:cNvPr id="57" name="Google Shape;93;p5">
              <a:extLst>
                <a:ext uri="{FF2B5EF4-FFF2-40B4-BE49-F238E27FC236}">
                  <a16:creationId xmlns:a16="http://schemas.microsoft.com/office/drawing/2014/main" id="{74F558B6-A9F0-A84C-6184-D227E4BE4B8D}"/>
                </a:ext>
              </a:extLst>
            </p:cNvPr>
            <p:cNvSpPr/>
            <p:nvPr/>
          </p:nvSpPr>
          <p:spPr>
            <a:xfrm>
              <a:off x="5467291" y="3744440"/>
              <a:ext cx="2334000" cy="989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228589">
                <a:lnSpc>
                  <a:spcPct val="115000"/>
                </a:lnSpc>
                <a:buClr>
                  <a:srgbClr val="FFFFFF"/>
                </a:buClr>
                <a:buSzPts val="900"/>
              </a:pPr>
              <a:endParaRPr lang="en-US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3" name="Google Shape;84;p5">
              <a:extLst>
                <a:ext uri="{FF2B5EF4-FFF2-40B4-BE49-F238E27FC236}">
                  <a16:creationId xmlns:a16="http://schemas.microsoft.com/office/drawing/2014/main" id="{494B0CF8-CF6E-3118-3EA7-B65FFAD34171}"/>
                </a:ext>
              </a:extLst>
            </p:cNvPr>
            <p:cNvSpPr/>
            <p:nvPr/>
          </p:nvSpPr>
          <p:spPr>
            <a:xfrm>
              <a:off x="2904894" y="2079578"/>
              <a:ext cx="2334001" cy="6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>
                <a:buSzPts val="4000"/>
              </a:pPr>
              <a:r>
                <a:rPr lang="en" sz="4800" b="1">
                  <a:solidFill>
                    <a:srgbClr val="1C7AD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"/>
                </a:rPr>
                <a:t>32</a:t>
              </a:r>
              <a:r>
                <a:rPr lang="en" sz="4800" b="1">
                  <a:solidFill>
                    <a:srgbClr val="1C7AD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Roboto Thin"/>
                </a:rPr>
                <a:t>%</a:t>
              </a:r>
              <a:endParaRPr sz="4800" b="1">
                <a:solidFill>
                  <a:srgbClr val="1C7AD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Roboto Thin"/>
              </a:endParaRPr>
            </a:p>
          </p:txBody>
        </p:sp>
      </p:grpSp>
      <p:pic>
        <p:nvPicPr>
          <p:cNvPr id="58" name="Picture 57" descr="Map&#10;&#10;Description automatically generated">
            <a:extLst>
              <a:ext uri="{FF2B5EF4-FFF2-40B4-BE49-F238E27FC236}">
                <a16:creationId xmlns:a16="http://schemas.microsoft.com/office/drawing/2014/main" id="{9F023F07-3F45-E299-B0A1-EE828F6B4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60" y="1248921"/>
            <a:ext cx="3808070" cy="4928086"/>
          </a:xfrm>
          <a:prstGeom prst="rect">
            <a:avLst/>
          </a:prstGeom>
        </p:spPr>
      </p:pic>
      <p:sp>
        <p:nvSpPr>
          <p:cNvPr id="60" name="Google Shape;76;p5">
            <a:extLst>
              <a:ext uri="{FF2B5EF4-FFF2-40B4-BE49-F238E27FC236}">
                <a16:creationId xmlns:a16="http://schemas.microsoft.com/office/drawing/2014/main" id="{7BF4BBBF-C77C-4584-C0A3-65CE4217FF91}"/>
              </a:ext>
            </a:extLst>
          </p:cNvPr>
          <p:cNvSpPr/>
          <p:nvPr/>
        </p:nvSpPr>
        <p:spPr>
          <a:xfrm>
            <a:off x="5861787" y="3069360"/>
            <a:ext cx="2290814" cy="116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27965" algn="ctr">
              <a:lnSpc>
                <a:spcPct val="115000"/>
              </a:lnSpc>
              <a:buClr>
                <a:srgbClr val="FFFFFF"/>
              </a:buClr>
              <a:buSzPts val="900"/>
            </a:pPr>
            <a:r>
              <a:rPr lang="en-US" sz="1300" b="1" dirty="0">
                <a:solidFill>
                  <a:srgbClr val="FC9401"/>
                </a:solidFill>
                <a:latin typeface="Open Sans"/>
                <a:ea typeface="Open Sans"/>
                <a:cs typeface="Open Sans"/>
                <a:sym typeface="Proxima Nova"/>
              </a:rPr>
              <a:t>345K </a:t>
            </a:r>
            <a:r>
              <a:rPr lang="en-US" sz="1300" dirty="0">
                <a:solidFill>
                  <a:srgbClr val="FC9401"/>
                </a:solidFill>
                <a:latin typeface="Open Sans"/>
                <a:ea typeface="Open Sans"/>
                <a:cs typeface="Open Sans"/>
                <a:sym typeface="Proxima Nova"/>
              </a:rPr>
              <a:t>total Philadelphia households eligible for ACP. </a:t>
            </a:r>
          </a:p>
          <a:p>
            <a:pPr marL="227965" algn="ctr">
              <a:lnSpc>
                <a:spcPct val="115000"/>
              </a:lnSpc>
              <a:buClr>
                <a:srgbClr val="FFFFFF"/>
              </a:buClr>
              <a:buSzPts val="900"/>
            </a:pPr>
            <a:endParaRPr lang="en-US" sz="1300" dirty="0">
              <a:solidFill>
                <a:srgbClr val="FC9401"/>
              </a:solidFill>
              <a:latin typeface="Open Sans"/>
              <a:ea typeface="Open Sans"/>
              <a:cs typeface="Open Sans"/>
              <a:sym typeface="Proxima Nova"/>
            </a:endParaRPr>
          </a:p>
          <a:p>
            <a:pPr marL="227965" algn="ctr">
              <a:lnSpc>
                <a:spcPct val="115000"/>
              </a:lnSpc>
              <a:buClr>
                <a:srgbClr val="FFFFFF"/>
              </a:buClr>
              <a:buSzPts val="900"/>
            </a:pPr>
            <a:r>
              <a:rPr lang="en-US" sz="1300" dirty="0">
                <a:solidFill>
                  <a:srgbClr val="FC9401"/>
                </a:solidFill>
                <a:latin typeface="Open Sans"/>
                <a:ea typeface="Open Sans"/>
                <a:cs typeface="Open Sans"/>
                <a:sym typeface="Proxima Nova"/>
              </a:rPr>
              <a:t>It would cost Philly </a:t>
            </a:r>
            <a:r>
              <a:rPr lang="en-US" sz="1300" b="1" dirty="0">
                <a:solidFill>
                  <a:srgbClr val="FC9401"/>
                </a:solidFill>
                <a:latin typeface="Open Sans"/>
                <a:ea typeface="Open Sans"/>
                <a:cs typeface="Open Sans"/>
                <a:sym typeface="Proxima Nova"/>
              </a:rPr>
              <a:t>$65M/year </a:t>
            </a:r>
            <a:r>
              <a:rPr lang="en-US" sz="1300" dirty="0">
                <a:solidFill>
                  <a:srgbClr val="FC9401"/>
                </a:solidFill>
                <a:latin typeface="Open Sans"/>
                <a:ea typeface="Open Sans"/>
                <a:cs typeface="Open Sans"/>
                <a:sym typeface="Proxima Nova"/>
              </a:rPr>
              <a:t>if current ACP enrollees received the maximum </a:t>
            </a:r>
            <a:endParaRPr lang="en-US" dirty="0"/>
          </a:p>
          <a:p>
            <a:pPr marL="227965" algn="ctr">
              <a:lnSpc>
                <a:spcPct val="115000"/>
              </a:lnSpc>
              <a:buClr>
                <a:srgbClr val="FFFFFF"/>
              </a:buClr>
              <a:buSzPts val="900"/>
            </a:pPr>
            <a:r>
              <a:rPr lang="en-US" sz="1333" dirty="0">
                <a:solidFill>
                  <a:srgbClr val="FC940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roxima Nova"/>
              </a:rPr>
              <a:t>benefit.</a:t>
            </a:r>
            <a:endParaRPr lang="en-US" sz="1333" dirty="0">
              <a:solidFill>
                <a:srgbClr val="FC940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7965" algn="ctr">
              <a:lnSpc>
                <a:spcPct val="115000"/>
              </a:lnSpc>
              <a:buClr>
                <a:srgbClr val="FFFFFF"/>
              </a:buClr>
              <a:buSzPts val="900"/>
            </a:pPr>
            <a:endParaRPr lang="en-US" sz="1333" dirty="0">
              <a:solidFill>
                <a:srgbClr val="FC940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FA15B-A559-5DC6-8CF6-5E7DB416FC73}"/>
              </a:ext>
            </a:extLst>
          </p:cNvPr>
          <p:cNvSpPr txBox="1"/>
          <p:nvPr/>
        </p:nvSpPr>
        <p:spPr>
          <a:xfrm rot="1052859">
            <a:off x="8252468" y="957634"/>
            <a:ext cx="2128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FF0000"/>
                </a:solidFill>
                <a:latin typeface="Bradley Hand ITC" panose="03070402050302030203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24% of all ACP enrollments in PA are in Philadelphia!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12EE8F66-DA6E-D4FD-F9CF-D18C44E9904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26112" y="1508482"/>
            <a:ext cx="621521" cy="286586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AC569B-5E72-EC66-4891-F265503EDE29}"/>
              </a:ext>
            </a:extLst>
          </p:cNvPr>
          <p:cNvSpPr txBox="1"/>
          <p:nvPr/>
        </p:nvSpPr>
        <p:spPr>
          <a:xfrm>
            <a:off x="4590075" y="6237769"/>
            <a:ext cx="7601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Concerning Challenges in Addressing Equity  </a:t>
            </a:r>
          </a:p>
        </p:txBody>
      </p:sp>
    </p:spTree>
    <p:extLst>
      <p:ext uri="{BB962C8B-B14F-4D97-AF65-F5344CB8AC3E}">
        <p14:creationId xmlns:p14="http://schemas.microsoft.com/office/powerpoint/2010/main" val="219147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8EA616-9B79-DC7A-F86F-FB3A29B0474C}"/>
              </a:ext>
            </a:extLst>
          </p:cNvPr>
          <p:cNvSpPr txBox="1"/>
          <p:nvPr/>
        </p:nvSpPr>
        <p:spPr>
          <a:xfrm>
            <a:off x="349621" y="270156"/>
            <a:ext cx="10891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F81BD"/>
                </a:solidFill>
                <a:highlight>
                  <a:srgbClr val="FFFFFF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Which program would be your top priority for future city investments? By Income</a:t>
            </a:r>
            <a:endParaRPr lang="en-US" sz="2800" i="0" dirty="0">
              <a:solidFill>
                <a:srgbClr val="4F81BD"/>
              </a:solidFill>
              <a:effectLst/>
              <a:highlight>
                <a:srgbClr val="FFFFFF"/>
              </a:highlight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5CCC8-911D-9093-1C7B-62873FAB24DF}"/>
              </a:ext>
            </a:extLst>
          </p:cNvPr>
          <p:cNvSpPr txBox="1"/>
          <p:nvPr/>
        </p:nvSpPr>
        <p:spPr>
          <a:xfrm>
            <a:off x="277904" y="1411867"/>
            <a:ext cx="280595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Takeaways: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chemeClr val="accent1"/>
                </a:solidFill>
                <a:highlight>
                  <a:srgbClr val="FFFFFF"/>
                </a:highlight>
              </a:rPr>
              <a:t>Those with low income are more likely to want the City to put funds toward helping residents get access to devices. </a:t>
            </a:r>
          </a:p>
          <a:p>
            <a:pPr marL="342900" indent="-342900">
              <a:buAutoNum type="arabicPeriod"/>
            </a:pPr>
            <a:endParaRPr lang="en-US" sz="1600" b="1" dirty="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marL="342900" indent="-342900">
              <a:buAutoNum type="arabicPeriod"/>
            </a:pPr>
            <a:r>
              <a:rPr lang="en-US" sz="1600" b="1" i="0" dirty="0">
                <a:solidFill>
                  <a:schemeClr val="accent1"/>
                </a:solidFill>
                <a:effectLst/>
                <a:highlight>
                  <a:srgbClr val="FFFFFF"/>
                </a:highlight>
              </a:rPr>
              <a:t>Those with higher income think the city should put funds toward helping residents access internet.</a:t>
            </a:r>
          </a:p>
          <a:p>
            <a:endParaRPr lang="en-US" sz="1600" b="1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A graph with blue and green squares">
            <a:extLst>
              <a:ext uri="{FF2B5EF4-FFF2-40B4-BE49-F238E27FC236}">
                <a16:creationId xmlns:a16="http://schemas.microsoft.com/office/drawing/2014/main" id="{7AD31B04-B45A-121E-C6F4-E75726F88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"/>
          <a:stretch/>
        </p:blipFill>
        <p:spPr>
          <a:xfrm>
            <a:off x="3222973" y="1150579"/>
            <a:ext cx="8801387" cy="47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5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BD8A0-7BE5-66A4-069B-CEC4B9DDDC7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 descr="A screenshot of a computer screen">
            <a:extLst>
              <a:ext uri="{FF2B5EF4-FFF2-40B4-BE49-F238E27FC236}">
                <a16:creationId xmlns:a16="http://schemas.microsoft.com/office/drawing/2014/main" id="{95E5C9D2-B976-D141-E2D2-CA37AFEB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7" y="580698"/>
            <a:ext cx="11537576" cy="5696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402201-90B8-2CDF-BBB5-18A0B887E98D}"/>
              </a:ext>
            </a:extLst>
          </p:cNvPr>
          <p:cNvSpPr txBox="1"/>
          <p:nvPr/>
        </p:nvSpPr>
        <p:spPr>
          <a:xfrm>
            <a:off x="143433" y="82996"/>
            <a:ext cx="10891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F81BD"/>
                </a:solidFill>
                <a:highlight>
                  <a:srgbClr val="FFFFFF"/>
                </a:highlight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Mapping Assets</a:t>
            </a:r>
            <a:endParaRPr lang="en-US" sz="2800" i="0" dirty="0">
              <a:solidFill>
                <a:srgbClr val="4F81BD"/>
              </a:solidFill>
              <a:effectLst/>
              <a:highlight>
                <a:srgbClr val="FFFFFF"/>
              </a:highlight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67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a child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66E76AAB-85C7-5A89-FF0F-0C2833232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7441"/>
          <a:stretch/>
        </p:blipFill>
        <p:spPr>
          <a:xfrm>
            <a:off x="0" y="0"/>
            <a:ext cx="3984172" cy="6123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50D86B-D07A-8C75-9C67-2B168F37B20F}"/>
              </a:ext>
            </a:extLst>
          </p:cNvPr>
          <p:cNvSpPr/>
          <p:nvPr/>
        </p:nvSpPr>
        <p:spPr>
          <a:xfrm>
            <a:off x="-12095" y="14514"/>
            <a:ext cx="3996267" cy="6108700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62DA35-9199-3BAB-7D28-74821340288E}"/>
              </a:ext>
            </a:extLst>
          </p:cNvPr>
          <p:cNvSpPr/>
          <p:nvPr/>
        </p:nvSpPr>
        <p:spPr>
          <a:xfrm>
            <a:off x="4148919" y="777924"/>
            <a:ext cx="1856096" cy="48449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020CEC-9F22-9802-83E1-549946AC469B}"/>
              </a:ext>
            </a:extLst>
          </p:cNvPr>
          <p:cNvSpPr/>
          <p:nvPr/>
        </p:nvSpPr>
        <p:spPr>
          <a:xfrm>
            <a:off x="6152866" y="777924"/>
            <a:ext cx="1856096" cy="4844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C7F95-2F74-EC8F-80D2-B7C8947D2F71}"/>
              </a:ext>
            </a:extLst>
          </p:cNvPr>
          <p:cNvSpPr/>
          <p:nvPr/>
        </p:nvSpPr>
        <p:spPr>
          <a:xfrm>
            <a:off x="8161361" y="777924"/>
            <a:ext cx="1856096" cy="4844954"/>
          </a:xfrm>
          <a:prstGeom prst="rect">
            <a:avLst/>
          </a:prstGeom>
          <a:solidFill>
            <a:srgbClr val="35B6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6E44A4-A00B-BC00-005E-B3326EAE1999}"/>
              </a:ext>
            </a:extLst>
          </p:cNvPr>
          <p:cNvSpPr/>
          <p:nvPr/>
        </p:nvSpPr>
        <p:spPr>
          <a:xfrm>
            <a:off x="10165308" y="777924"/>
            <a:ext cx="1856096" cy="4844954"/>
          </a:xfrm>
          <a:prstGeom prst="rect">
            <a:avLst/>
          </a:prstGeom>
          <a:solidFill>
            <a:srgbClr val="3CC2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FB4F8B-D851-61B3-B39C-1A29A002A58D}"/>
              </a:ext>
            </a:extLst>
          </p:cNvPr>
          <p:cNvSpPr txBox="1"/>
          <p:nvPr/>
        </p:nvSpPr>
        <p:spPr>
          <a:xfrm>
            <a:off x="4176214" y="846162"/>
            <a:ext cx="132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A0239-15E6-E109-3305-1A786A88455F}"/>
              </a:ext>
            </a:extLst>
          </p:cNvPr>
          <p:cNvSpPr txBox="1"/>
          <p:nvPr/>
        </p:nvSpPr>
        <p:spPr>
          <a:xfrm>
            <a:off x="6103961" y="846162"/>
            <a:ext cx="132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9692A9-E6EA-BB2A-EFB9-CAD70FAF576F}"/>
              </a:ext>
            </a:extLst>
          </p:cNvPr>
          <p:cNvSpPr txBox="1"/>
          <p:nvPr/>
        </p:nvSpPr>
        <p:spPr>
          <a:xfrm>
            <a:off x="8161361" y="846162"/>
            <a:ext cx="132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9419C4-AC0E-C668-F5E4-2F2F1EC6C982}"/>
              </a:ext>
            </a:extLst>
          </p:cNvPr>
          <p:cNvSpPr txBox="1"/>
          <p:nvPr/>
        </p:nvSpPr>
        <p:spPr>
          <a:xfrm>
            <a:off x="10142561" y="846162"/>
            <a:ext cx="1323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Montserrat" pitchFamily="2" charset="77"/>
              </a:rPr>
              <a:t>04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E06439-FE03-F70B-9FEA-FB33D964E3AD}"/>
              </a:ext>
            </a:extLst>
          </p:cNvPr>
          <p:cNvSpPr txBox="1"/>
          <p:nvPr/>
        </p:nvSpPr>
        <p:spPr>
          <a:xfrm>
            <a:off x="4155894" y="2005084"/>
            <a:ext cx="193009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Gibson SemiBold" pitchFamily="2" charset="77"/>
              </a:rPr>
              <a:t>PHLConnectED</a:t>
            </a:r>
            <a:endParaRPr lang="en-US" b="1" dirty="0">
              <a:solidFill>
                <a:schemeClr val="bg1"/>
              </a:solidFill>
              <a:latin typeface="Gibson" pitchFamily="2" charset="77"/>
            </a:endParaRP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 pitchFamily="2" charset="77"/>
              </a:rPr>
              <a:t>Program providing free internet and digital access resources for pre-K-12 families in need.</a:t>
            </a:r>
            <a:endParaRPr 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bson" pitchFamily="2" charset="77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030EBC-28AA-66DE-08CD-4B1996D8E986}"/>
              </a:ext>
            </a:extLst>
          </p:cNvPr>
          <p:cNvSpPr txBox="1"/>
          <p:nvPr/>
        </p:nvSpPr>
        <p:spPr>
          <a:xfrm>
            <a:off x="6185848" y="2005084"/>
            <a:ext cx="178785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Gibson SemiBold" pitchFamily="2" charset="77"/>
              </a:rPr>
              <a:t>Digital Literacy Alliance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 pitchFamily="2" charset="77"/>
              </a:rPr>
              <a:t>Cross-institutional grantmaking group to seed innovation in the digital equity space. </a:t>
            </a:r>
            <a:endParaRPr lang="en-US" sz="1800" dirty="0">
              <a:solidFill>
                <a:schemeClr val="bg1"/>
              </a:solidFill>
              <a:latin typeface="Gibson" pitchFamily="2" charset="77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6A4E69-D031-0205-69F6-3514A5D00AA7}"/>
              </a:ext>
            </a:extLst>
          </p:cNvPr>
          <p:cNvSpPr txBox="1"/>
          <p:nvPr/>
        </p:nvSpPr>
        <p:spPr>
          <a:xfrm>
            <a:off x="8188657" y="2005084"/>
            <a:ext cx="185154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Gibson SemiBold" pitchFamily="2" charset="77"/>
              </a:rPr>
              <a:t>Device Refurbishment and Tech</a:t>
            </a:r>
            <a:r>
              <a:rPr lang="en-US" b="1" dirty="0">
                <a:solidFill>
                  <a:schemeClr val="bg1"/>
                </a:solidFill>
                <a:latin typeface="Gibson SemiBold" pitchFamily="2" charset="77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Gibson SemiBold" pitchFamily="2" charset="77"/>
              </a:rPr>
              <a:t>Support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 pitchFamily="2" charset="77"/>
              </a:rPr>
              <a:t>Partnership with </a:t>
            </a:r>
            <a:r>
              <a:rPr lang="en-US" sz="1600" b="1" dirty="0">
                <a:solidFill>
                  <a:schemeClr val="bg1"/>
                </a:solidFill>
                <a:latin typeface="Gibson" pitchFamily="2" charset="77"/>
              </a:rPr>
              <a:t>PCs for People </a:t>
            </a:r>
            <a:r>
              <a:rPr lang="en-US" sz="1600" dirty="0">
                <a:solidFill>
                  <a:schemeClr val="bg1"/>
                </a:solidFill>
                <a:latin typeface="Gibson" pitchFamily="2" charset="77"/>
              </a:rPr>
              <a:t>to refurbish and redistribute computers and provide technical support for those in need.</a:t>
            </a:r>
            <a:endParaRPr lang="en-US" sz="1800" dirty="0">
              <a:solidFill>
                <a:schemeClr val="bg1"/>
              </a:solidFill>
              <a:latin typeface="Gibson" pitchFamily="2" charset="77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97254-BD4A-CABD-C652-B81C3CC37B73}"/>
              </a:ext>
            </a:extLst>
          </p:cNvPr>
          <p:cNvSpPr txBox="1"/>
          <p:nvPr/>
        </p:nvSpPr>
        <p:spPr>
          <a:xfrm>
            <a:off x="10165309" y="2005084"/>
            <a:ext cx="184131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800" b="1" dirty="0">
                <a:solidFill>
                  <a:schemeClr val="bg1"/>
                </a:solidFill>
                <a:latin typeface="Gibson SemiBold" pitchFamily="2" charset="77"/>
                <a:cs typeface="Calibri"/>
              </a:rPr>
              <a:t>Digital Navigator Network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schemeClr val="bg1"/>
                </a:solidFill>
                <a:latin typeface="Gibson" pitchFamily="2" charset="77"/>
                <a:cs typeface="Calibri"/>
              </a:rPr>
              <a:t>1:1 remote or in-person support to households for access and use of technology. Dial 2-1-1 to make an appointment with a Digital Navigator. Hotline operates 24/7 and is available in 150+ languages</a:t>
            </a:r>
            <a:endParaRPr lang="en-US" sz="1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bson" pitchFamily="2" charset="77"/>
              <a:cs typeface="Calibri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0253CFF-06AC-B6ED-3DB2-6869E10DEFED}"/>
              </a:ext>
            </a:extLst>
          </p:cNvPr>
          <p:cNvSpPr txBox="1">
            <a:spLocks/>
          </p:cNvSpPr>
          <p:nvPr/>
        </p:nvSpPr>
        <p:spPr>
          <a:xfrm>
            <a:off x="1373186" y="856147"/>
            <a:ext cx="2650629" cy="137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cs typeface="Segoe UI" panose="020B0502040204020203" pitchFamily="34" charset="0"/>
              </a:rPr>
              <a:t>Digital </a:t>
            </a:r>
            <a:r>
              <a:rPr kumimoji="0" lang="en-US" b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cs typeface="Segoe UI" panose="020B0502040204020203" pitchFamily="34" charset="0"/>
              </a:rPr>
              <a:t>EquityPHL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cs typeface="Segoe UI" panose="020B0502040204020203" pitchFamily="34" charset="0"/>
            </a:endParaRPr>
          </a:p>
        </p:txBody>
      </p:sp>
      <p:pic>
        <p:nvPicPr>
          <p:cNvPr id="17" name="Picture 16" descr="A picture containing orange, logo, yellow, screenshot&#10;&#10;Description automatically generated">
            <a:extLst>
              <a:ext uri="{FF2B5EF4-FFF2-40B4-BE49-F238E27FC236}">
                <a16:creationId xmlns:a16="http://schemas.microsoft.com/office/drawing/2014/main" id="{F2587C42-FADF-170D-D46A-85962183B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6" y="1109734"/>
            <a:ext cx="895350" cy="895350"/>
          </a:xfrm>
          <a:prstGeom prst="rect">
            <a:avLst/>
          </a:prstGeom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28069721-35D3-61E6-487B-CB373A888C0D}"/>
              </a:ext>
            </a:extLst>
          </p:cNvPr>
          <p:cNvSpPr txBox="1">
            <a:spLocks/>
          </p:cNvSpPr>
          <p:nvPr/>
        </p:nvSpPr>
        <p:spPr>
          <a:xfrm>
            <a:off x="507999" y="2641601"/>
            <a:ext cx="3214255" cy="211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cs typeface="Segoe UI" panose="020B0502040204020203" pitchFamily="34" charset="0"/>
              </a:rPr>
              <a:t>Office of Innovation &amp;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chemeClr val="bg1"/>
              </a:solidFill>
              <a:latin typeface="Montserrat" pitchFamily="2" charset="77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cs typeface="Segoe UI" panose="020B0502040204020203" pitchFamily="34" charset="0"/>
              </a:rPr>
              <a:t>PROGRAMS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BE070-5DFF-1771-E774-3C072103F2CE}"/>
              </a:ext>
            </a:extLst>
          </p:cNvPr>
          <p:cNvSpPr txBox="1"/>
          <p:nvPr/>
        </p:nvSpPr>
        <p:spPr>
          <a:xfrm>
            <a:off x="4148919" y="5682515"/>
            <a:ext cx="7820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Gibson"/>
              </a:rPr>
              <a:t>For More Information: </a:t>
            </a:r>
            <a:r>
              <a:rPr lang="en-US" sz="2000" dirty="0">
                <a:latin typeface="Gibson"/>
                <a:hlinkClick r:id="rId4"/>
              </a:rPr>
              <a:t>https://www.phila.gov/programs/digitalequityphl/</a:t>
            </a:r>
            <a:r>
              <a:rPr lang="en-US" sz="2000" dirty="0">
                <a:latin typeface="Gibso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85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a child looking at a tablet&#10;&#10;Description automatically generated with medium confidence">
            <a:extLst>
              <a:ext uri="{FF2B5EF4-FFF2-40B4-BE49-F238E27FC236}">
                <a16:creationId xmlns:a16="http://schemas.microsoft.com/office/drawing/2014/main" id="{FB6779BA-DB86-3C52-3010-574F94C378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7441"/>
          <a:stretch/>
        </p:blipFill>
        <p:spPr>
          <a:xfrm>
            <a:off x="0" y="0"/>
            <a:ext cx="3984172" cy="6123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43EA5F-76BC-9BD3-08B7-B7908C5096DE}"/>
              </a:ext>
            </a:extLst>
          </p:cNvPr>
          <p:cNvSpPr/>
          <p:nvPr/>
        </p:nvSpPr>
        <p:spPr>
          <a:xfrm>
            <a:off x="0" y="0"/>
            <a:ext cx="3996267" cy="6108700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A7899ABC-0A1F-1670-F562-A80236AA8007}"/>
              </a:ext>
            </a:extLst>
          </p:cNvPr>
          <p:cNvSpPr txBox="1">
            <a:spLocks/>
          </p:cNvSpPr>
          <p:nvPr/>
        </p:nvSpPr>
        <p:spPr>
          <a:xfrm>
            <a:off x="1612900" y="856147"/>
            <a:ext cx="2006600" cy="13790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cs typeface="Segoe UI" panose="020B0502040204020203" pitchFamily="34" charset="0"/>
              </a:rPr>
              <a:t>Digital Equity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cs typeface="Segoe UI" panose="020B0502040204020203" pitchFamily="34" charset="0"/>
            </a:endParaRPr>
          </a:p>
        </p:txBody>
      </p:sp>
      <p:pic>
        <p:nvPicPr>
          <p:cNvPr id="28" name="Picture 27" descr="A picture containing orange, logo, yellow, screenshot&#10;&#10;Description automatically generated">
            <a:extLst>
              <a:ext uri="{FF2B5EF4-FFF2-40B4-BE49-F238E27FC236}">
                <a16:creationId xmlns:a16="http://schemas.microsoft.com/office/drawing/2014/main" id="{3E82AF1A-4F49-CBF0-FD9F-B31F4E7CF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1726"/>
            <a:ext cx="895350" cy="895350"/>
          </a:xfrm>
          <a:prstGeom prst="rect">
            <a:avLst/>
          </a:prstGeom>
        </p:spPr>
      </p:pic>
      <p:sp>
        <p:nvSpPr>
          <p:cNvPr id="29" name="Title 2">
            <a:extLst>
              <a:ext uri="{FF2B5EF4-FFF2-40B4-BE49-F238E27FC236}">
                <a16:creationId xmlns:a16="http://schemas.microsoft.com/office/drawing/2014/main" id="{63ADC7FC-2599-A33D-69A7-4C3199AF9F51}"/>
              </a:ext>
            </a:extLst>
          </p:cNvPr>
          <p:cNvSpPr txBox="1">
            <a:spLocks/>
          </p:cNvSpPr>
          <p:nvPr/>
        </p:nvSpPr>
        <p:spPr>
          <a:xfrm>
            <a:off x="508000" y="2641601"/>
            <a:ext cx="2990378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  <a:cs typeface="Segoe UI" panose="020B0502040204020203" pitchFamily="34" charset="0"/>
              </a:rPr>
              <a:t>NEXT</a:t>
            </a:r>
            <a:endParaRPr kumimoji="0" lang="en-US" sz="48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  <a:cs typeface="Segoe UI" panose="020B0502040204020203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621250A-0CC9-EBBB-4C0D-EA60C03C63AD}"/>
              </a:ext>
            </a:extLst>
          </p:cNvPr>
          <p:cNvSpPr txBox="1">
            <a:spLocks/>
          </p:cNvSpPr>
          <p:nvPr/>
        </p:nvSpPr>
        <p:spPr>
          <a:xfrm>
            <a:off x="9542819" y="2079767"/>
            <a:ext cx="2505744" cy="36845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Gibson SemiBold" pitchFamily="2" charset="77"/>
              </a:rPr>
              <a:t>Building city fiber backbone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Gibson" pitchFamily="2" charset="77"/>
              </a:rPr>
              <a:t>Provide gigabit fiber and wi-fi to 186 recreation centers. Create a long-term broadband infrastructure plan for the city.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bson" pitchFamily="2" charset="77"/>
              <a:ea typeface="+mn-ea"/>
              <a:cs typeface="+mn-cs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23F392D-DAA5-B709-C4C7-2BDE3C23F0D8}"/>
              </a:ext>
            </a:extLst>
          </p:cNvPr>
          <p:cNvSpPr txBox="1">
            <a:spLocks/>
          </p:cNvSpPr>
          <p:nvPr/>
        </p:nvSpPr>
        <p:spPr>
          <a:xfrm>
            <a:off x="7019404" y="2079767"/>
            <a:ext cx="2397646" cy="27977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Gibson SemiBold" pitchFamily="2" charset="77"/>
              </a:rPr>
              <a:t>Addressing Affordability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Gibson" pitchFamily="2" charset="77"/>
              </a:rPr>
              <a:t>Transition from the Affordable Connectivity Program to new models for subsidizing internet and devices in high-need communities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bson" pitchFamily="2" charset="77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tx1"/>
              </a:solidFill>
              <a:latin typeface="Gibson" pitchFamily="2" charset="77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bson" pitchFamily="2" charset="77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bson" pitchFamily="2" charset="77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bson" pitchFamily="2" charset="77"/>
              <a:ea typeface="+mn-ea"/>
              <a:cs typeface="+mn-cs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32A06E-5C9C-4549-93A3-F9B164B94520}"/>
              </a:ext>
            </a:extLst>
          </p:cNvPr>
          <p:cNvSpPr txBox="1">
            <a:spLocks/>
          </p:cNvSpPr>
          <p:nvPr/>
        </p:nvSpPr>
        <p:spPr>
          <a:xfrm>
            <a:off x="4457368" y="2079767"/>
            <a:ext cx="2574929" cy="3890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Gibson SemiBold" pitchFamily="2" charset="77"/>
              </a:rPr>
              <a:t>Leveraging Public Assets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Gibson"/>
                <a:cs typeface="Calibri"/>
              </a:rPr>
              <a:t>Expand low-cost and free internet access in low-income communities by allowing City-approved ISPs to place their communication equipment on City-owned properties.</a:t>
            </a: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bson" pitchFamily="2" charset="77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kumimoji="0" lang="en-US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bson" pitchFamily="2" charset="77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62D00D6-97EB-2F6D-BB4A-4BE910111856}"/>
              </a:ext>
            </a:extLst>
          </p:cNvPr>
          <p:cNvSpPr/>
          <p:nvPr/>
        </p:nvSpPr>
        <p:spPr>
          <a:xfrm>
            <a:off x="6822247" y="1269640"/>
            <a:ext cx="676422" cy="6764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3C5B2-F171-C4AE-428D-3097ED3A39E5}"/>
              </a:ext>
            </a:extLst>
          </p:cNvPr>
          <p:cNvSpPr txBox="1"/>
          <p:nvPr/>
        </p:nvSpPr>
        <p:spPr>
          <a:xfrm>
            <a:off x="6768074" y="1316667"/>
            <a:ext cx="76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 ExtraBold" pitchFamily="2" charset="77"/>
              </a:rPr>
              <a:t>02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CF1D26-0567-95BC-B886-4ACE361BACA5}"/>
              </a:ext>
            </a:extLst>
          </p:cNvPr>
          <p:cNvSpPr/>
          <p:nvPr/>
        </p:nvSpPr>
        <p:spPr>
          <a:xfrm>
            <a:off x="4274969" y="1269640"/>
            <a:ext cx="676422" cy="6764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686F8-BEB1-6804-3042-96443B62570B}"/>
              </a:ext>
            </a:extLst>
          </p:cNvPr>
          <p:cNvSpPr txBox="1"/>
          <p:nvPr/>
        </p:nvSpPr>
        <p:spPr>
          <a:xfrm>
            <a:off x="4220796" y="1316667"/>
            <a:ext cx="76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 ExtraBold" pitchFamily="2" charset="77"/>
              </a:rPr>
              <a:t>01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4754C4-24D7-02E1-A087-C379FA3FA3D1}"/>
              </a:ext>
            </a:extLst>
          </p:cNvPr>
          <p:cNvCxnSpPr>
            <a:cxnSpLocks/>
          </p:cNvCxnSpPr>
          <p:nvPr/>
        </p:nvCxnSpPr>
        <p:spPr>
          <a:xfrm>
            <a:off x="7025850" y="2187033"/>
            <a:ext cx="0" cy="292608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892ED5-02EC-9C62-7235-CB83C146C10D}"/>
              </a:ext>
            </a:extLst>
          </p:cNvPr>
          <p:cNvCxnSpPr>
            <a:cxnSpLocks/>
          </p:cNvCxnSpPr>
          <p:nvPr/>
        </p:nvCxnSpPr>
        <p:spPr>
          <a:xfrm>
            <a:off x="4427369" y="2187033"/>
            <a:ext cx="0" cy="292608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43BC69B-55D6-3DA0-085C-3E5E5A10FA29}"/>
              </a:ext>
            </a:extLst>
          </p:cNvPr>
          <p:cNvSpPr/>
          <p:nvPr/>
        </p:nvSpPr>
        <p:spPr>
          <a:xfrm>
            <a:off x="9274373" y="1269640"/>
            <a:ext cx="676422" cy="67642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6188A8-2FA9-E32C-DD3F-CD927CBEA1A1}"/>
              </a:ext>
            </a:extLst>
          </p:cNvPr>
          <p:cNvSpPr txBox="1"/>
          <p:nvPr/>
        </p:nvSpPr>
        <p:spPr>
          <a:xfrm>
            <a:off x="9220200" y="1316667"/>
            <a:ext cx="76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ntserrat ExtraBold" pitchFamily="2" charset="77"/>
              </a:rPr>
              <a:t>03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EE9C91-9093-350E-1CAB-DADAB204457F}"/>
              </a:ext>
            </a:extLst>
          </p:cNvPr>
          <p:cNvCxnSpPr>
            <a:cxnSpLocks/>
          </p:cNvCxnSpPr>
          <p:nvPr/>
        </p:nvCxnSpPr>
        <p:spPr>
          <a:xfrm>
            <a:off x="9477976" y="2187033"/>
            <a:ext cx="0" cy="292608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267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BOX" val="old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L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L Theme" id="{61DA6197-9046-439D-8489-65D472424F87}" vid="{F0D79706-41D9-43FF-9B7C-BE468F3587C1}"/>
    </a:ext>
  </a:extLst>
</a:theme>
</file>

<file path=ppt/theme/theme3.xml><?xml version="1.0" encoding="utf-8"?>
<a:theme xmlns:a="http://schemas.openxmlformats.org/drawingml/2006/main" name="2_PHL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L Theme" id="{61DA6197-9046-439D-8489-65D472424F87}" vid="{F0D79706-41D9-43FF-9B7C-BE468F3587C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68F4CB25A044FA72631DB5B41558D" ma:contentTypeVersion="16" ma:contentTypeDescription="Create a new document." ma:contentTypeScope="" ma:versionID="e3ca89c344b0416a0dc521ebcc2308d1">
  <xsd:schema xmlns:xsd="http://www.w3.org/2001/XMLSchema" xmlns:xs="http://www.w3.org/2001/XMLSchema" xmlns:p="http://schemas.microsoft.com/office/2006/metadata/properties" xmlns:ns2="5d23b625-662c-4589-8d91-15d00947bb38" xmlns:ns3="3a0d4df6-299c-4e7d-87f4-9a57b1db65fa" targetNamespace="http://schemas.microsoft.com/office/2006/metadata/properties" ma:root="true" ma:fieldsID="d6bb45faddaf17b6102b23a944f60696" ns2:_="" ns3:_="">
    <xsd:import namespace="5d23b625-662c-4589-8d91-15d00947bb38"/>
    <xsd:import namespace="3a0d4df6-299c-4e7d-87f4-9a57b1db65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3b625-662c-4589-8d91-15d00947b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9eb18d0-8512-43c1-978b-efa5dabb07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d4df6-299c-4e7d-87f4-9a57b1db65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3cb6bb6-d322-46ab-81ad-a20fb07dc3f2}" ma:internalName="TaxCatchAll" ma:showField="CatchAllData" ma:web="3a0d4df6-299c-4e7d-87f4-9a57b1db65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0d4df6-299c-4e7d-87f4-9a57b1db65fa">
      <UserInfo>
        <DisplayName>Orlando Rendon</DisplayName>
        <AccountId>387</AccountId>
        <AccountType/>
      </UserInfo>
      <UserInfo>
        <DisplayName>Sarah Hollister</DisplayName>
        <AccountId>11</AccountId>
        <AccountType/>
      </UserInfo>
      <UserInfo>
        <DisplayName>Christine Piven</DisplayName>
        <AccountId>58</AccountId>
        <AccountType/>
      </UserInfo>
      <UserInfo>
        <DisplayName>Juliet Fink-Yates</DisplayName>
        <AccountId>18</AccountId>
        <AccountType/>
      </UserInfo>
      <UserInfo>
        <DisplayName>Ashley Pollard</DisplayName>
        <AccountId>181</AccountId>
        <AccountType/>
      </UserInfo>
      <UserInfo>
        <DisplayName>Catalina Gonzalez</DisplayName>
        <AccountId>381</AccountId>
        <AccountType/>
      </UserInfo>
    </SharedWithUsers>
    <TaxCatchAll xmlns="3a0d4df6-299c-4e7d-87f4-9a57b1db65fa" xsi:nil="true"/>
    <lcf76f155ced4ddcb4097134ff3c332f xmlns="5d23b625-662c-4589-8d91-15d00947bb38">
      <Terms xmlns="http://schemas.microsoft.com/office/infopath/2007/PartnerControls"/>
    </lcf76f155ced4ddcb4097134ff3c332f>
    <MediaLengthInSeconds xmlns="5d23b625-662c-4589-8d91-15d00947bb3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8A5A10-8452-4192-80B3-6FA297189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3b625-662c-4589-8d91-15d00947bb38"/>
    <ds:schemaRef ds:uri="3a0d4df6-299c-4e7d-87f4-9a57b1db65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7F1F97-D832-419D-BA48-38ED899ABFED}">
  <ds:schemaRefs>
    <ds:schemaRef ds:uri="3f79ce6b-51d1-4a95-9a3d-5a977f17f794"/>
    <ds:schemaRef ds:uri="4a86b4e1-c027-4cac-b6d0-5431d23694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a0d4df6-299c-4e7d-87f4-9a57b1db65fa"/>
    <ds:schemaRef ds:uri="5d23b625-662c-4589-8d91-15d00947bb38"/>
  </ds:schemaRefs>
</ds:datastoreItem>
</file>

<file path=customXml/itemProps3.xml><?xml version="1.0" encoding="utf-8"?>
<ds:datastoreItem xmlns:ds="http://schemas.openxmlformats.org/officeDocument/2006/customXml" ds:itemID="{F257627D-36C1-4EE5-B7B8-B37C480F7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646</Words>
  <Application>Microsoft Macintosh PowerPoint</Application>
  <PresentationFormat>Widescreen</PresentationFormat>
  <Paragraphs>116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Gibson</vt:lpstr>
      <vt:lpstr>Gibson SemiBold</vt:lpstr>
      <vt:lpstr>Proxima Nova</vt:lpstr>
      <vt:lpstr>Arial</vt:lpstr>
      <vt:lpstr>Bradley Hand ITC</vt:lpstr>
      <vt:lpstr>Calibri</vt:lpstr>
      <vt:lpstr>Montserrat</vt:lpstr>
      <vt:lpstr>Montserrat ExtraBold</vt:lpstr>
      <vt:lpstr>Open Sans</vt:lpstr>
      <vt:lpstr>Open Sans Light</vt:lpstr>
      <vt:lpstr>1_office theme</vt:lpstr>
      <vt:lpstr>PHL Theme</vt:lpstr>
      <vt:lpstr>2_PHL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Fink-Yates</dc:creator>
  <cp:lastModifiedBy>Quynh Nghiem</cp:lastModifiedBy>
  <cp:revision>7</cp:revision>
  <dcterms:created xsi:type="dcterms:W3CDTF">2020-11-12T17:12:01Z</dcterms:created>
  <dcterms:modified xsi:type="dcterms:W3CDTF">2024-06-12T17:30:27Z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0x01010060968F4CB25A044FA72631DB5B41558D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