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8" r:id="rId2"/>
    <p:sldId id="375" r:id="rId3"/>
    <p:sldId id="373" r:id="rId4"/>
    <p:sldId id="374" r:id="rId5"/>
    <p:sldId id="347" r:id="rId6"/>
    <p:sldId id="348" r:id="rId7"/>
    <p:sldId id="350" r:id="rId8"/>
    <p:sldId id="351" r:id="rId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CFB4"/>
    <a:srgbClr val="9634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6013" autoAdjust="0"/>
    <p:restoredTop sz="99137" autoAdjust="0"/>
  </p:normalViewPr>
  <p:slideViewPr>
    <p:cSldViewPr>
      <p:cViewPr>
        <p:scale>
          <a:sx n="90" d="100"/>
          <a:sy n="90" d="100"/>
        </p:scale>
        <p:origin x="-318" y="348"/>
      </p:cViewPr>
      <p:guideLst>
        <p:guide orient="horz" pos="2160"/>
        <p:guide pos="2880"/>
      </p:guideLst>
    </p:cSldViewPr>
  </p:slideViewPr>
  <p:notesTextViewPr>
    <p:cViewPr>
      <p:scale>
        <a:sx n="100" d="100"/>
        <a:sy n="100" d="100"/>
      </p:scale>
      <p:origin x="0" y="0"/>
    </p:cViewPr>
  </p:notesTextViewPr>
  <p:sorterViewPr>
    <p:cViewPr>
      <p:scale>
        <a:sx n="200" d="100"/>
        <a:sy n="200" d="100"/>
      </p:scale>
      <p:origin x="0" y="0"/>
    </p:cViewPr>
  </p:sorterViewPr>
  <p:notesViewPr>
    <p:cSldViewPr>
      <p:cViewPr varScale="1">
        <p:scale>
          <a:sx n="63" d="100"/>
          <a:sy n="63" d="100"/>
        </p:scale>
        <p:origin x="-2004" y="-12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fontAlgn="auto">
              <a:spcBef>
                <a:spcPts val="0"/>
              </a:spcBef>
              <a:spcAft>
                <a:spcPts val="0"/>
              </a:spcAft>
              <a:defRPr sz="1200">
                <a:latin typeface="+mn-lt"/>
              </a:defRPr>
            </a:lvl1pPr>
          </a:lstStyle>
          <a:p>
            <a:pPr>
              <a:defRPr/>
            </a:pPr>
            <a:fld id="{4B0E45EC-6DFB-4FB5-ACB4-FFC8390157F2}" type="datetimeFigureOut">
              <a:rPr lang="en-US"/>
              <a:pPr>
                <a:defRPr/>
              </a:pPr>
              <a:t>10/15/2013</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fontAlgn="auto">
              <a:spcBef>
                <a:spcPts val="0"/>
              </a:spcBef>
              <a:spcAft>
                <a:spcPts val="0"/>
              </a:spcAft>
              <a:defRPr sz="1200">
                <a:latin typeface="+mn-lt"/>
              </a:defRPr>
            </a:lvl1pPr>
          </a:lstStyle>
          <a:p>
            <a:pPr>
              <a:defRPr/>
            </a:pPr>
            <a:fld id="{56F166AA-D422-4BE9-AA68-6B28535090E5}" type="slidenum">
              <a:rPr lang="en-US"/>
              <a:pPr>
                <a:defRPr/>
              </a:pPr>
              <a:t>‹#›</a:t>
            </a:fld>
            <a:endParaRPr lang="en-US"/>
          </a:p>
        </p:txBody>
      </p:sp>
    </p:spTree>
    <p:extLst>
      <p:ext uri="{BB962C8B-B14F-4D97-AF65-F5344CB8AC3E}">
        <p14:creationId xmlns:p14="http://schemas.microsoft.com/office/powerpoint/2010/main" val="8310394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fontAlgn="auto">
              <a:spcBef>
                <a:spcPts val="0"/>
              </a:spcBef>
              <a:spcAft>
                <a:spcPts val="0"/>
              </a:spcAft>
              <a:defRPr sz="1200">
                <a:latin typeface="+mn-lt"/>
              </a:defRPr>
            </a:lvl1pPr>
          </a:lstStyle>
          <a:p>
            <a:pPr>
              <a:defRPr/>
            </a:pPr>
            <a:fld id="{875C1EF8-BE7D-4D7C-A952-7EB7E1CD3CD4}" type="datetimeFigureOut">
              <a:rPr lang="en-US"/>
              <a:pPr>
                <a:defRPr/>
              </a:pPr>
              <a:t>10/15/2013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fontAlgn="auto">
              <a:spcBef>
                <a:spcPts val="0"/>
              </a:spcBef>
              <a:spcAft>
                <a:spcPts val="0"/>
              </a:spcAft>
              <a:defRPr sz="1200">
                <a:latin typeface="+mn-lt"/>
              </a:defRPr>
            </a:lvl1pPr>
          </a:lstStyle>
          <a:p>
            <a:pPr>
              <a:defRPr/>
            </a:pPr>
            <a:fld id="{32BA99E2-9A22-443D-848C-39DE31069A96}" type="slidenum">
              <a:rPr lang="en-US"/>
              <a:pPr>
                <a:defRPr/>
              </a:pPr>
              <a:t>‹#›</a:t>
            </a:fld>
            <a:endParaRPr lang="en-US"/>
          </a:p>
        </p:txBody>
      </p:sp>
    </p:spTree>
    <p:extLst>
      <p:ext uri="{BB962C8B-B14F-4D97-AF65-F5344CB8AC3E}">
        <p14:creationId xmlns:p14="http://schemas.microsoft.com/office/powerpoint/2010/main" val="406944749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p:spPr>
        <p:txBody>
          <a:bodyPr/>
          <a:lstStyle/>
          <a:p>
            <a:endParaRPr lang="en-US" smtClean="0"/>
          </a:p>
        </p:txBody>
      </p:sp>
      <p:sp>
        <p:nvSpPr>
          <p:cNvPr id="82948" name="Date Placeholder 3"/>
          <p:cNvSpPr>
            <a:spLocks noGrp="1"/>
          </p:cNvSpPr>
          <p:nvPr>
            <p:ph type="dt" sz="quarter" idx="1"/>
          </p:nvPr>
        </p:nvSpPr>
        <p:spPr>
          <a:noFill/>
        </p:spPr>
        <p:txBody>
          <a:bodyPr/>
          <a:lstStyle>
            <a:lvl1pPr defTabSz="930356" eaLnBrk="0" hangingPunct="0">
              <a:defRPr>
                <a:solidFill>
                  <a:schemeClr val="tx1"/>
                </a:solidFill>
                <a:latin typeface="Arial" charset="0"/>
              </a:defRPr>
            </a:lvl1pPr>
            <a:lvl2pPr marL="716130" indent="-275434" defTabSz="930356" eaLnBrk="0" hangingPunct="0">
              <a:defRPr>
                <a:solidFill>
                  <a:schemeClr val="tx1"/>
                </a:solidFill>
                <a:latin typeface="Arial" charset="0"/>
              </a:defRPr>
            </a:lvl2pPr>
            <a:lvl3pPr marL="1101738" indent="-220348" defTabSz="930356" eaLnBrk="0" hangingPunct="0">
              <a:defRPr>
                <a:solidFill>
                  <a:schemeClr val="tx1"/>
                </a:solidFill>
                <a:latin typeface="Arial" charset="0"/>
              </a:defRPr>
            </a:lvl3pPr>
            <a:lvl4pPr marL="1542433" indent="-220348" defTabSz="930356" eaLnBrk="0" hangingPunct="0">
              <a:defRPr>
                <a:solidFill>
                  <a:schemeClr val="tx1"/>
                </a:solidFill>
                <a:latin typeface="Arial" charset="0"/>
              </a:defRPr>
            </a:lvl4pPr>
            <a:lvl5pPr marL="1983128" indent="-220348" defTabSz="930356" eaLnBrk="0" hangingPunct="0">
              <a:defRPr>
                <a:solidFill>
                  <a:schemeClr val="tx1"/>
                </a:solidFill>
                <a:latin typeface="Arial" charset="0"/>
              </a:defRPr>
            </a:lvl5pPr>
            <a:lvl6pPr marL="2423823" indent="-220348" defTabSz="930356" eaLnBrk="0" fontAlgn="base" hangingPunct="0">
              <a:spcBef>
                <a:spcPct val="0"/>
              </a:spcBef>
              <a:spcAft>
                <a:spcPct val="0"/>
              </a:spcAft>
              <a:defRPr>
                <a:solidFill>
                  <a:schemeClr val="tx1"/>
                </a:solidFill>
                <a:latin typeface="Arial" charset="0"/>
              </a:defRPr>
            </a:lvl6pPr>
            <a:lvl7pPr marL="2864518" indent="-220348" defTabSz="930356" eaLnBrk="0" fontAlgn="base" hangingPunct="0">
              <a:spcBef>
                <a:spcPct val="0"/>
              </a:spcBef>
              <a:spcAft>
                <a:spcPct val="0"/>
              </a:spcAft>
              <a:defRPr>
                <a:solidFill>
                  <a:schemeClr val="tx1"/>
                </a:solidFill>
                <a:latin typeface="Arial" charset="0"/>
              </a:defRPr>
            </a:lvl7pPr>
            <a:lvl8pPr marL="3305213" indent="-220348" defTabSz="930356" eaLnBrk="0" fontAlgn="base" hangingPunct="0">
              <a:spcBef>
                <a:spcPct val="0"/>
              </a:spcBef>
              <a:spcAft>
                <a:spcPct val="0"/>
              </a:spcAft>
              <a:defRPr>
                <a:solidFill>
                  <a:schemeClr val="tx1"/>
                </a:solidFill>
                <a:latin typeface="Arial" charset="0"/>
              </a:defRPr>
            </a:lvl8pPr>
            <a:lvl9pPr marL="3745908" indent="-220348" defTabSz="930356" eaLnBrk="0" fontAlgn="base" hangingPunct="0">
              <a:spcBef>
                <a:spcPct val="0"/>
              </a:spcBef>
              <a:spcAft>
                <a:spcPct val="0"/>
              </a:spcAft>
              <a:defRPr>
                <a:solidFill>
                  <a:schemeClr val="tx1"/>
                </a:solidFill>
                <a:latin typeface="Arial" charset="0"/>
              </a:defRPr>
            </a:lvl9pPr>
          </a:lstStyle>
          <a:p>
            <a:r>
              <a:rPr lang="en-US" smtClean="0">
                <a:latin typeface="Times New Roman" charset="0"/>
              </a:rPr>
              <a:t>RF Safety Training</a:t>
            </a:r>
          </a:p>
        </p:txBody>
      </p:sp>
      <p:sp>
        <p:nvSpPr>
          <p:cNvPr id="82949" name="Footer Placeholder 4"/>
          <p:cNvSpPr>
            <a:spLocks noGrp="1"/>
          </p:cNvSpPr>
          <p:nvPr>
            <p:ph type="ftr" sz="quarter" idx="4"/>
          </p:nvPr>
        </p:nvSpPr>
        <p:spPr>
          <a:noFill/>
        </p:spPr>
        <p:txBody>
          <a:bodyPr/>
          <a:lstStyle>
            <a:lvl1pPr defTabSz="930356" eaLnBrk="0" hangingPunct="0">
              <a:defRPr>
                <a:solidFill>
                  <a:schemeClr val="tx1"/>
                </a:solidFill>
                <a:latin typeface="Arial" charset="0"/>
              </a:defRPr>
            </a:lvl1pPr>
            <a:lvl2pPr marL="716130" indent="-275434" defTabSz="930356" eaLnBrk="0" hangingPunct="0">
              <a:defRPr>
                <a:solidFill>
                  <a:schemeClr val="tx1"/>
                </a:solidFill>
                <a:latin typeface="Arial" charset="0"/>
              </a:defRPr>
            </a:lvl2pPr>
            <a:lvl3pPr marL="1101738" indent="-220348" defTabSz="930356" eaLnBrk="0" hangingPunct="0">
              <a:defRPr>
                <a:solidFill>
                  <a:schemeClr val="tx1"/>
                </a:solidFill>
                <a:latin typeface="Arial" charset="0"/>
              </a:defRPr>
            </a:lvl3pPr>
            <a:lvl4pPr marL="1542433" indent="-220348" defTabSz="930356" eaLnBrk="0" hangingPunct="0">
              <a:defRPr>
                <a:solidFill>
                  <a:schemeClr val="tx1"/>
                </a:solidFill>
                <a:latin typeface="Arial" charset="0"/>
              </a:defRPr>
            </a:lvl4pPr>
            <a:lvl5pPr marL="1983128" indent="-220348" defTabSz="930356" eaLnBrk="0" hangingPunct="0">
              <a:defRPr>
                <a:solidFill>
                  <a:schemeClr val="tx1"/>
                </a:solidFill>
                <a:latin typeface="Arial" charset="0"/>
              </a:defRPr>
            </a:lvl5pPr>
            <a:lvl6pPr marL="2423823" indent="-220348" defTabSz="930356" eaLnBrk="0" fontAlgn="base" hangingPunct="0">
              <a:spcBef>
                <a:spcPct val="0"/>
              </a:spcBef>
              <a:spcAft>
                <a:spcPct val="0"/>
              </a:spcAft>
              <a:defRPr>
                <a:solidFill>
                  <a:schemeClr val="tx1"/>
                </a:solidFill>
                <a:latin typeface="Arial" charset="0"/>
              </a:defRPr>
            </a:lvl6pPr>
            <a:lvl7pPr marL="2864518" indent="-220348" defTabSz="930356" eaLnBrk="0" fontAlgn="base" hangingPunct="0">
              <a:spcBef>
                <a:spcPct val="0"/>
              </a:spcBef>
              <a:spcAft>
                <a:spcPct val="0"/>
              </a:spcAft>
              <a:defRPr>
                <a:solidFill>
                  <a:schemeClr val="tx1"/>
                </a:solidFill>
                <a:latin typeface="Arial" charset="0"/>
              </a:defRPr>
            </a:lvl7pPr>
            <a:lvl8pPr marL="3305213" indent="-220348" defTabSz="930356" eaLnBrk="0" fontAlgn="base" hangingPunct="0">
              <a:spcBef>
                <a:spcPct val="0"/>
              </a:spcBef>
              <a:spcAft>
                <a:spcPct val="0"/>
              </a:spcAft>
              <a:defRPr>
                <a:solidFill>
                  <a:schemeClr val="tx1"/>
                </a:solidFill>
                <a:latin typeface="Arial" charset="0"/>
              </a:defRPr>
            </a:lvl8pPr>
            <a:lvl9pPr marL="3745908" indent="-220348" defTabSz="930356" eaLnBrk="0" fontAlgn="base" hangingPunct="0">
              <a:spcBef>
                <a:spcPct val="0"/>
              </a:spcBef>
              <a:spcAft>
                <a:spcPct val="0"/>
              </a:spcAft>
              <a:defRPr>
                <a:solidFill>
                  <a:schemeClr val="tx1"/>
                </a:solidFill>
                <a:latin typeface="Arial" charset="0"/>
              </a:defRPr>
            </a:lvl9pPr>
          </a:lstStyle>
          <a:p>
            <a:r>
              <a:rPr lang="en-US" smtClean="0">
                <a:latin typeface="Times New Roman" charset="0"/>
              </a:rPr>
              <a:t>© Copyright 1998, SiteSafe, LLC.</a:t>
            </a:r>
          </a:p>
        </p:txBody>
      </p:sp>
      <p:sp>
        <p:nvSpPr>
          <p:cNvPr id="82950" name="Slide Number Placeholder 5"/>
          <p:cNvSpPr>
            <a:spLocks noGrp="1"/>
          </p:cNvSpPr>
          <p:nvPr>
            <p:ph type="sldNum" sz="quarter" idx="5"/>
          </p:nvPr>
        </p:nvSpPr>
        <p:spPr>
          <a:noFill/>
        </p:spPr>
        <p:txBody>
          <a:bodyPr/>
          <a:lstStyle>
            <a:lvl1pPr defTabSz="930356" eaLnBrk="0" hangingPunct="0">
              <a:defRPr>
                <a:solidFill>
                  <a:schemeClr val="tx1"/>
                </a:solidFill>
                <a:latin typeface="Arial" charset="0"/>
              </a:defRPr>
            </a:lvl1pPr>
            <a:lvl2pPr marL="716130" indent="-275434" defTabSz="930356" eaLnBrk="0" hangingPunct="0">
              <a:defRPr>
                <a:solidFill>
                  <a:schemeClr val="tx1"/>
                </a:solidFill>
                <a:latin typeface="Arial" charset="0"/>
              </a:defRPr>
            </a:lvl2pPr>
            <a:lvl3pPr marL="1101738" indent="-220348" defTabSz="930356" eaLnBrk="0" hangingPunct="0">
              <a:defRPr>
                <a:solidFill>
                  <a:schemeClr val="tx1"/>
                </a:solidFill>
                <a:latin typeface="Arial" charset="0"/>
              </a:defRPr>
            </a:lvl3pPr>
            <a:lvl4pPr marL="1542433" indent="-220348" defTabSz="930356" eaLnBrk="0" hangingPunct="0">
              <a:defRPr>
                <a:solidFill>
                  <a:schemeClr val="tx1"/>
                </a:solidFill>
                <a:latin typeface="Arial" charset="0"/>
              </a:defRPr>
            </a:lvl4pPr>
            <a:lvl5pPr marL="1983128" indent="-220348" defTabSz="930356" eaLnBrk="0" hangingPunct="0">
              <a:defRPr>
                <a:solidFill>
                  <a:schemeClr val="tx1"/>
                </a:solidFill>
                <a:latin typeface="Arial" charset="0"/>
              </a:defRPr>
            </a:lvl5pPr>
            <a:lvl6pPr marL="2423823" indent="-220348" defTabSz="930356" eaLnBrk="0" fontAlgn="base" hangingPunct="0">
              <a:spcBef>
                <a:spcPct val="0"/>
              </a:spcBef>
              <a:spcAft>
                <a:spcPct val="0"/>
              </a:spcAft>
              <a:defRPr>
                <a:solidFill>
                  <a:schemeClr val="tx1"/>
                </a:solidFill>
                <a:latin typeface="Arial" charset="0"/>
              </a:defRPr>
            </a:lvl6pPr>
            <a:lvl7pPr marL="2864518" indent="-220348" defTabSz="930356" eaLnBrk="0" fontAlgn="base" hangingPunct="0">
              <a:spcBef>
                <a:spcPct val="0"/>
              </a:spcBef>
              <a:spcAft>
                <a:spcPct val="0"/>
              </a:spcAft>
              <a:defRPr>
                <a:solidFill>
                  <a:schemeClr val="tx1"/>
                </a:solidFill>
                <a:latin typeface="Arial" charset="0"/>
              </a:defRPr>
            </a:lvl7pPr>
            <a:lvl8pPr marL="3305213" indent="-220348" defTabSz="930356" eaLnBrk="0" fontAlgn="base" hangingPunct="0">
              <a:spcBef>
                <a:spcPct val="0"/>
              </a:spcBef>
              <a:spcAft>
                <a:spcPct val="0"/>
              </a:spcAft>
              <a:defRPr>
                <a:solidFill>
                  <a:schemeClr val="tx1"/>
                </a:solidFill>
                <a:latin typeface="Arial" charset="0"/>
              </a:defRPr>
            </a:lvl8pPr>
            <a:lvl9pPr marL="3745908" indent="-220348" defTabSz="930356" eaLnBrk="0" fontAlgn="base" hangingPunct="0">
              <a:spcBef>
                <a:spcPct val="0"/>
              </a:spcBef>
              <a:spcAft>
                <a:spcPct val="0"/>
              </a:spcAft>
              <a:defRPr>
                <a:solidFill>
                  <a:schemeClr val="tx1"/>
                </a:solidFill>
                <a:latin typeface="Arial" charset="0"/>
              </a:defRPr>
            </a:lvl9pPr>
          </a:lstStyle>
          <a:p>
            <a:fld id="{D4F9F577-4642-4B51-BED1-EF4E44D306E7}" type="slidenum">
              <a:rPr lang="en-US" smtClean="0">
                <a:latin typeface="Times New Roman" charset="0"/>
              </a:rPr>
              <a:pPr/>
              <a:t>8</a:t>
            </a:fld>
            <a:endParaRPr lang="en-US" smtClean="0">
              <a:latin typeface="Times New Roman"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2130425"/>
            <a:ext cx="7391400" cy="1470025"/>
          </a:xfrm>
        </p:spPr>
        <p:txBody>
          <a:bodyPr/>
          <a:lstStyle>
            <a:lvl1pPr>
              <a:defRPr>
                <a:latin typeface="Arial Narrow"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Arial Narrow"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Footer Placeholder 4"/>
          <p:cNvSpPr>
            <a:spLocks noGrp="1"/>
          </p:cNvSpPr>
          <p:nvPr>
            <p:ph type="ftr" sz="quarter" idx="10"/>
          </p:nvPr>
        </p:nvSpPr>
        <p:spPr/>
        <p:txBody>
          <a:bodyPr/>
          <a:lstStyle>
            <a:lvl1pPr>
              <a:defRPr/>
            </a:lvl1pPr>
          </a:lstStyle>
          <a:p>
            <a:pPr>
              <a:defRPr/>
            </a:pPr>
            <a:r>
              <a:rPr lang="en-US"/>
              <a:t>UTILITIES TELECOM COUNCIL - </a:t>
            </a:r>
            <a:r>
              <a:rPr lang="en-US" i="1"/>
              <a:t>The Voice of Critical Infrastructure Communications</a:t>
            </a:r>
          </a:p>
        </p:txBody>
      </p:sp>
      <p:sp>
        <p:nvSpPr>
          <p:cNvPr id="5" name="Slide Number Placeholder 5"/>
          <p:cNvSpPr>
            <a:spLocks noGrp="1"/>
          </p:cNvSpPr>
          <p:nvPr>
            <p:ph type="sldNum" sz="quarter" idx="11"/>
          </p:nvPr>
        </p:nvSpPr>
        <p:spPr/>
        <p:txBody>
          <a:bodyPr/>
          <a:lstStyle>
            <a:lvl1pPr>
              <a:defRPr/>
            </a:lvl1pPr>
          </a:lstStyle>
          <a:p>
            <a:pPr>
              <a:defRPr/>
            </a:pPr>
            <a:fld id="{F149FCBF-C0FC-4558-B472-E0BCE1D44089}" type="slidenum">
              <a:rPr lang="en-US"/>
              <a:pPr>
                <a:defRPr/>
              </a:pPr>
              <a:t>‹#›</a:t>
            </a:fld>
            <a:endParaRPr lang="en-US" dirty="0"/>
          </a:p>
        </p:txBody>
      </p:sp>
    </p:spTree>
    <p:extLst>
      <p:ext uri="{BB962C8B-B14F-4D97-AF65-F5344CB8AC3E}">
        <p14:creationId xmlns:p14="http://schemas.microsoft.com/office/powerpoint/2010/main" val="238446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p:cNvCxnSpPr/>
          <p:nvPr userDrawn="1"/>
        </p:nvCxnSpPr>
        <p:spPr>
          <a:xfrm>
            <a:off x="838200" y="1524000"/>
            <a:ext cx="8305800" cy="0"/>
          </a:xfrm>
          <a:prstGeom prst="line">
            <a:avLst/>
          </a:prstGeom>
          <a:ln>
            <a:solidFill>
              <a:srgbClr val="FF0000"/>
            </a:solidFill>
          </a:ln>
          <a:effectLst>
            <a:outerShdw blurRad="40000" dist="20000" dir="5400000" rotWithShape="0">
              <a:srgbClr val="000000">
                <a:alpha val="38000"/>
              </a:srgbClr>
            </a:outerShdw>
          </a:effectLst>
        </p:spPr>
        <p:style>
          <a:lnRef idx="2">
            <a:schemeClr val="dk1"/>
          </a:lnRef>
          <a:fillRef idx="0">
            <a:schemeClr val="dk1"/>
          </a:fillRef>
          <a:effectRef idx="1">
            <a:schemeClr val="dk1"/>
          </a:effectRef>
          <a:fontRef idx="minor">
            <a:schemeClr val="tx1"/>
          </a:fontRef>
        </p:style>
      </p:cxnSp>
      <p:sp>
        <p:nvSpPr>
          <p:cNvPr id="2" name="Title 1"/>
          <p:cNvSpPr>
            <a:spLocks noGrp="1"/>
          </p:cNvSpPr>
          <p:nvPr>
            <p:ph type="title"/>
          </p:nvPr>
        </p:nvSpPr>
        <p:spPr/>
        <p:txBody>
          <a:bodyPr/>
          <a:lstStyle>
            <a:lvl1pPr>
              <a:defRPr>
                <a:latin typeface="Arial Narrow"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0000"/>
              </a:buClr>
              <a:defRPr>
                <a:latin typeface="Arial Narrow" pitchFamily="34" charset="0"/>
              </a:defRPr>
            </a:lvl1pPr>
            <a:lvl2pPr>
              <a:defRPr sz="2200">
                <a:latin typeface="Arial Narrow" pitchFamily="34" charset="0"/>
              </a:defRPr>
            </a:lvl2pPr>
            <a:lvl3pPr>
              <a:defRPr sz="2200">
                <a:latin typeface="Arial Narrow" pitchFamily="34" charset="0"/>
              </a:defRPr>
            </a:lvl3pPr>
            <a:lvl4pPr>
              <a:defRPr>
                <a:latin typeface="Arial Narrow" pitchFamily="34" charset="0"/>
              </a:defRPr>
            </a:lvl4pPr>
            <a:lvl5pPr>
              <a:defRPr sz="900">
                <a:latin typeface="Arial Narrow"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p:txBody>
          <a:bodyPr/>
          <a:lstStyle>
            <a:lvl1pPr>
              <a:defRPr/>
            </a:lvl1pPr>
          </a:lstStyle>
          <a:p>
            <a:pPr>
              <a:defRPr/>
            </a:pPr>
            <a:r>
              <a:rPr lang="en-US"/>
              <a:t>UTILITIES TELECOM COUNCIL - </a:t>
            </a:r>
            <a:r>
              <a:rPr lang="en-US" i="1"/>
              <a:t>The Voice of Critical Infrastructure Communications</a:t>
            </a:r>
          </a:p>
        </p:txBody>
      </p:sp>
      <p:sp>
        <p:nvSpPr>
          <p:cNvPr id="6" name="Slide Number Placeholder 5"/>
          <p:cNvSpPr>
            <a:spLocks noGrp="1"/>
          </p:cNvSpPr>
          <p:nvPr>
            <p:ph type="sldNum" sz="quarter" idx="11"/>
          </p:nvPr>
        </p:nvSpPr>
        <p:spPr/>
        <p:txBody>
          <a:bodyPr/>
          <a:lstStyle>
            <a:lvl1pPr>
              <a:defRPr/>
            </a:lvl1pPr>
          </a:lstStyle>
          <a:p>
            <a:pPr>
              <a:defRPr/>
            </a:pPr>
            <a:fld id="{28D69D3A-D866-4945-BB7F-FA42DA179BA5}" type="slidenum">
              <a:rPr lang="en-US"/>
              <a:pPr>
                <a:defRPr/>
              </a:pPr>
              <a:t>‹#›</a:t>
            </a:fld>
            <a:endParaRPr lang="en-US"/>
          </a:p>
        </p:txBody>
      </p:sp>
    </p:spTree>
    <p:extLst>
      <p:ext uri="{BB962C8B-B14F-4D97-AF65-F5344CB8AC3E}">
        <p14:creationId xmlns:p14="http://schemas.microsoft.com/office/powerpoint/2010/main" val="2970523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9199" y="4419600"/>
            <a:ext cx="7275513" cy="13493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1219199" y="2920701"/>
            <a:ext cx="7275513" cy="148619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Footer Placeholder 4"/>
          <p:cNvSpPr>
            <a:spLocks noGrp="1"/>
          </p:cNvSpPr>
          <p:nvPr>
            <p:ph type="ftr" sz="quarter" idx="10"/>
          </p:nvPr>
        </p:nvSpPr>
        <p:spPr/>
        <p:txBody>
          <a:bodyPr/>
          <a:lstStyle>
            <a:lvl1pPr>
              <a:defRPr/>
            </a:lvl1pPr>
          </a:lstStyle>
          <a:p>
            <a:pPr>
              <a:defRPr/>
            </a:pPr>
            <a:r>
              <a:rPr lang="en-US"/>
              <a:t>UTILITIES TELECOM COUNCIL - </a:t>
            </a:r>
            <a:r>
              <a:rPr lang="en-US" i="1"/>
              <a:t>The Voice of Critical Infrastructure Communications</a:t>
            </a:r>
          </a:p>
        </p:txBody>
      </p:sp>
      <p:sp>
        <p:nvSpPr>
          <p:cNvPr id="5" name="Slide Number Placeholder 5"/>
          <p:cNvSpPr>
            <a:spLocks noGrp="1"/>
          </p:cNvSpPr>
          <p:nvPr>
            <p:ph type="sldNum" sz="quarter" idx="11"/>
          </p:nvPr>
        </p:nvSpPr>
        <p:spPr/>
        <p:txBody>
          <a:bodyPr/>
          <a:lstStyle>
            <a:lvl1pPr>
              <a:defRPr/>
            </a:lvl1pPr>
          </a:lstStyle>
          <a:p>
            <a:pPr>
              <a:defRPr/>
            </a:pPr>
            <a:fld id="{2D180721-3520-4450-9BF4-00731C32FB9C}" type="slidenum">
              <a:rPr lang="en-US"/>
              <a:pPr>
                <a:defRPr/>
              </a:pPr>
              <a:t>‹#›</a:t>
            </a:fld>
            <a:endParaRPr lang="en-US" dirty="0"/>
          </a:p>
        </p:txBody>
      </p:sp>
    </p:spTree>
    <p:extLst>
      <p:ext uri="{BB962C8B-B14F-4D97-AF65-F5344CB8AC3E}">
        <p14:creationId xmlns:p14="http://schemas.microsoft.com/office/powerpoint/2010/main" val="1246525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5" name="Straight Connector 4"/>
          <p:cNvCxnSpPr/>
          <p:nvPr userDrawn="1"/>
        </p:nvCxnSpPr>
        <p:spPr>
          <a:xfrm>
            <a:off x="838200" y="1524000"/>
            <a:ext cx="8305800" cy="0"/>
          </a:xfrm>
          <a:prstGeom prst="line">
            <a:avLst/>
          </a:prstGeom>
          <a:ln>
            <a:solidFill>
              <a:srgbClr val="FF0000"/>
            </a:solidFill>
          </a:ln>
          <a:effectLst>
            <a:outerShdw blurRad="40000" dist="20000" dir="5400000" rotWithShape="0">
              <a:srgbClr val="000000">
                <a:alpha val="38000"/>
              </a:srgbClr>
            </a:outerShdw>
          </a:effectLst>
        </p:spPr>
        <p:style>
          <a:lnRef idx="2">
            <a:schemeClr val="dk1"/>
          </a:lnRef>
          <a:fillRef idx="0">
            <a:schemeClr val="dk1"/>
          </a:fillRef>
          <a:effectRef idx="1">
            <a:schemeClr val="dk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3000" y="1676400"/>
            <a:ext cx="3581400" cy="4449763"/>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105400" y="1676400"/>
            <a:ext cx="3581400" cy="4449763"/>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5"/>
          <p:cNvSpPr>
            <a:spLocks noGrp="1"/>
          </p:cNvSpPr>
          <p:nvPr>
            <p:ph type="ftr" sz="quarter" idx="10"/>
          </p:nvPr>
        </p:nvSpPr>
        <p:spPr/>
        <p:txBody>
          <a:bodyPr/>
          <a:lstStyle>
            <a:lvl1pPr>
              <a:defRPr/>
            </a:lvl1pPr>
          </a:lstStyle>
          <a:p>
            <a:pPr>
              <a:defRPr/>
            </a:pPr>
            <a:r>
              <a:rPr lang="en-US"/>
              <a:t>UTILITIES TELECOM COUNCIL - </a:t>
            </a:r>
            <a:r>
              <a:rPr lang="en-US" i="1"/>
              <a:t>The Voice of Critical Infrastructure Communications</a:t>
            </a:r>
          </a:p>
        </p:txBody>
      </p:sp>
      <p:sp>
        <p:nvSpPr>
          <p:cNvPr id="7" name="Slide Number Placeholder 6"/>
          <p:cNvSpPr>
            <a:spLocks noGrp="1"/>
          </p:cNvSpPr>
          <p:nvPr>
            <p:ph type="sldNum" sz="quarter" idx="11"/>
          </p:nvPr>
        </p:nvSpPr>
        <p:spPr/>
        <p:txBody>
          <a:bodyPr/>
          <a:lstStyle>
            <a:lvl1pPr>
              <a:defRPr/>
            </a:lvl1pPr>
          </a:lstStyle>
          <a:p>
            <a:pPr>
              <a:defRPr/>
            </a:pPr>
            <a:fld id="{6BB2C7A2-1842-4B14-8B36-30BFFA50012D}" type="slidenum">
              <a:rPr lang="en-US"/>
              <a:pPr>
                <a:defRPr/>
              </a:pPr>
              <a:t>‹#›</a:t>
            </a:fld>
            <a:endParaRPr lang="en-US"/>
          </a:p>
        </p:txBody>
      </p:sp>
    </p:spTree>
    <p:extLst>
      <p:ext uri="{BB962C8B-B14F-4D97-AF65-F5344CB8AC3E}">
        <p14:creationId xmlns:p14="http://schemas.microsoft.com/office/powerpoint/2010/main" val="205711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userDrawn="1"/>
        </p:nvCxnSpPr>
        <p:spPr>
          <a:xfrm>
            <a:off x="838200" y="1524000"/>
            <a:ext cx="8305800" cy="0"/>
          </a:xfrm>
          <a:prstGeom prst="line">
            <a:avLst/>
          </a:prstGeom>
          <a:ln>
            <a:solidFill>
              <a:srgbClr val="FF0000"/>
            </a:solidFill>
          </a:ln>
          <a:effectLst>
            <a:outerShdw blurRad="40000" dist="20000" dir="5400000" rotWithShape="0">
              <a:srgbClr val="000000">
                <a:alpha val="38000"/>
              </a:srgbClr>
            </a:outerShdw>
          </a:effectLst>
        </p:spPr>
        <p:style>
          <a:lnRef idx="2">
            <a:schemeClr val="dk1"/>
          </a:lnRef>
          <a:fillRef idx="0">
            <a:schemeClr val="dk1"/>
          </a:fillRef>
          <a:effectRef idx="1">
            <a:schemeClr val="dk1"/>
          </a:effectRef>
          <a:fontRef idx="minor">
            <a:schemeClr val="tx1"/>
          </a:fontRef>
        </p:style>
      </p:cxn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143000" y="1676400"/>
            <a:ext cx="3657600" cy="685800"/>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3000" y="2362201"/>
            <a:ext cx="3657600" cy="3763962"/>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105400" y="1676400"/>
            <a:ext cx="3581400" cy="685800"/>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05400" y="2362201"/>
            <a:ext cx="3581400" cy="3763962"/>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0"/>
          </p:nvPr>
        </p:nvSpPr>
        <p:spPr/>
        <p:txBody>
          <a:bodyPr/>
          <a:lstStyle>
            <a:lvl1pPr>
              <a:defRPr/>
            </a:lvl1pPr>
          </a:lstStyle>
          <a:p>
            <a:pPr>
              <a:defRPr/>
            </a:pPr>
            <a:r>
              <a:rPr lang="en-US"/>
              <a:t>UTILITIES TELECOM COUNCIL - </a:t>
            </a:r>
            <a:r>
              <a:rPr lang="en-US" i="1"/>
              <a:t>The Voice of Critical Infrastructure Communications</a:t>
            </a:r>
          </a:p>
        </p:txBody>
      </p:sp>
      <p:sp>
        <p:nvSpPr>
          <p:cNvPr id="9" name="Slide Number Placeholder 8"/>
          <p:cNvSpPr>
            <a:spLocks noGrp="1"/>
          </p:cNvSpPr>
          <p:nvPr>
            <p:ph type="sldNum" sz="quarter" idx="11"/>
          </p:nvPr>
        </p:nvSpPr>
        <p:spPr/>
        <p:txBody>
          <a:bodyPr/>
          <a:lstStyle>
            <a:lvl1pPr>
              <a:defRPr/>
            </a:lvl1pPr>
          </a:lstStyle>
          <a:p>
            <a:pPr>
              <a:defRPr/>
            </a:pPr>
            <a:fld id="{E6C30DA6-EC7D-415E-BA4A-B9DBA185E78D}" type="slidenum">
              <a:rPr lang="en-US"/>
              <a:pPr>
                <a:defRPr/>
              </a:pPr>
              <a:t>‹#›</a:t>
            </a:fld>
            <a:endParaRPr lang="en-US"/>
          </a:p>
        </p:txBody>
      </p:sp>
    </p:spTree>
    <p:extLst>
      <p:ext uri="{BB962C8B-B14F-4D97-AF65-F5344CB8AC3E}">
        <p14:creationId xmlns:p14="http://schemas.microsoft.com/office/powerpoint/2010/main" val="2286601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 name="Straight Connector 2"/>
          <p:cNvCxnSpPr/>
          <p:nvPr userDrawn="1"/>
        </p:nvCxnSpPr>
        <p:spPr>
          <a:xfrm>
            <a:off x="838200" y="1524000"/>
            <a:ext cx="8305800" cy="0"/>
          </a:xfrm>
          <a:prstGeom prst="line">
            <a:avLst/>
          </a:prstGeom>
          <a:ln>
            <a:solidFill>
              <a:srgbClr val="FF0000"/>
            </a:solidFill>
          </a:ln>
          <a:effectLst>
            <a:outerShdw blurRad="40000" dist="20000" dir="5400000" rotWithShape="0">
              <a:srgbClr val="000000">
                <a:alpha val="38000"/>
              </a:srgbClr>
            </a:outerShdw>
          </a:effectLst>
        </p:spPr>
        <p:style>
          <a:lnRef idx="2">
            <a:schemeClr val="dk1"/>
          </a:lnRef>
          <a:fillRef idx="0">
            <a:schemeClr val="dk1"/>
          </a:fillRef>
          <a:effectRef idx="1">
            <a:schemeClr val="dk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3"/>
          <p:cNvSpPr>
            <a:spLocks noGrp="1"/>
          </p:cNvSpPr>
          <p:nvPr>
            <p:ph type="ftr" sz="quarter" idx="10"/>
          </p:nvPr>
        </p:nvSpPr>
        <p:spPr/>
        <p:txBody>
          <a:bodyPr/>
          <a:lstStyle>
            <a:lvl1pPr>
              <a:defRPr/>
            </a:lvl1pPr>
          </a:lstStyle>
          <a:p>
            <a:pPr>
              <a:defRPr/>
            </a:pPr>
            <a:r>
              <a:rPr lang="en-US"/>
              <a:t>UTILITIES TELECOM COUNCIL - </a:t>
            </a:r>
            <a:r>
              <a:rPr lang="en-US" i="1"/>
              <a:t>The Voice of Critical Infrastructure Communications</a:t>
            </a:r>
          </a:p>
        </p:txBody>
      </p:sp>
      <p:sp>
        <p:nvSpPr>
          <p:cNvPr id="5" name="Slide Number Placeholder 4"/>
          <p:cNvSpPr>
            <a:spLocks noGrp="1"/>
          </p:cNvSpPr>
          <p:nvPr>
            <p:ph type="sldNum" sz="quarter" idx="11"/>
          </p:nvPr>
        </p:nvSpPr>
        <p:spPr/>
        <p:txBody>
          <a:bodyPr/>
          <a:lstStyle>
            <a:lvl1pPr>
              <a:defRPr/>
            </a:lvl1pPr>
          </a:lstStyle>
          <a:p>
            <a:pPr>
              <a:defRPr/>
            </a:pPr>
            <a:fld id="{9DC24828-EDD8-4864-9BD5-7AE57280DE4A}" type="slidenum">
              <a:rPr lang="en-US"/>
              <a:pPr>
                <a:defRPr/>
              </a:pPr>
              <a:t>‹#›</a:t>
            </a:fld>
            <a:endParaRPr lang="en-US"/>
          </a:p>
        </p:txBody>
      </p:sp>
    </p:spTree>
    <p:extLst>
      <p:ext uri="{BB962C8B-B14F-4D97-AF65-F5344CB8AC3E}">
        <p14:creationId xmlns:p14="http://schemas.microsoft.com/office/powerpoint/2010/main" val="3330441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p:txBody>
          <a:bodyPr/>
          <a:lstStyle>
            <a:lvl1pPr>
              <a:defRPr/>
            </a:lvl1pPr>
          </a:lstStyle>
          <a:p>
            <a:pPr>
              <a:defRPr/>
            </a:pPr>
            <a:r>
              <a:rPr lang="en-US"/>
              <a:t>UTILITIES TELECOM COUNCIL - </a:t>
            </a:r>
            <a:r>
              <a:rPr lang="en-US" i="1"/>
              <a:t>The Voice of Critical Infrastructure Communications</a:t>
            </a:r>
          </a:p>
        </p:txBody>
      </p:sp>
      <p:sp>
        <p:nvSpPr>
          <p:cNvPr id="3" name="Slide Number Placeholder 5"/>
          <p:cNvSpPr>
            <a:spLocks noGrp="1"/>
          </p:cNvSpPr>
          <p:nvPr>
            <p:ph type="sldNum" sz="quarter" idx="11"/>
          </p:nvPr>
        </p:nvSpPr>
        <p:spPr/>
        <p:txBody>
          <a:bodyPr/>
          <a:lstStyle>
            <a:lvl1pPr>
              <a:defRPr/>
            </a:lvl1pPr>
          </a:lstStyle>
          <a:p>
            <a:pPr>
              <a:defRPr/>
            </a:pPr>
            <a:fld id="{95BDF0EA-B6E7-45DE-AFD7-E276D06A88B3}" type="slidenum">
              <a:rPr lang="en-US"/>
              <a:pPr>
                <a:defRPr/>
              </a:pPr>
              <a:t>‹#›</a:t>
            </a:fld>
            <a:endParaRPr lang="en-US" dirty="0"/>
          </a:p>
        </p:txBody>
      </p:sp>
    </p:spTree>
    <p:extLst>
      <p:ext uri="{BB962C8B-B14F-4D97-AF65-F5344CB8AC3E}">
        <p14:creationId xmlns:p14="http://schemas.microsoft.com/office/powerpoint/2010/main" val="965778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pPr>
              <a:defRPr/>
            </a:pPr>
            <a:r>
              <a:rPr lang="en-US"/>
              <a:t>UTILITIES TELECOM COUNCIL - </a:t>
            </a:r>
            <a:r>
              <a:rPr lang="en-US" i="1"/>
              <a:t>The Voice of Critical Infrastructure Communications</a:t>
            </a:r>
          </a:p>
        </p:txBody>
      </p:sp>
      <p:sp>
        <p:nvSpPr>
          <p:cNvPr id="6" name="Slide Number Placeholder 5"/>
          <p:cNvSpPr>
            <a:spLocks noGrp="1"/>
          </p:cNvSpPr>
          <p:nvPr>
            <p:ph type="sldNum" sz="quarter" idx="11"/>
          </p:nvPr>
        </p:nvSpPr>
        <p:spPr/>
        <p:txBody>
          <a:bodyPr/>
          <a:lstStyle>
            <a:lvl1pPr>
              <a:defRPr/>
            </a:lvl1pPr>
          </a:lstStyle>
          <a:p>
            <a:pPr>
              <a:defRPr/>
            </a:pPr>
            <a:fld id="{F251E44B-BD4E-4EF5-AC0E-DC51F941DCFB}" type="slidenum">
              <a:rPr lang="en-US"/>
              <a:pPr>
                <a:defRPr/>
              </a:pPr>
              <a:t>‹#›</a:t>
            </a:fld>
            <a:endParaRPr lang="en-US" dirty="0"/>
          </a:p>
        </p:txBody>
      </p:sp>
    </p:spTree>
    <p:extLst>
      <p:ext uri="{BB962C8B-B14F-4D97-AF65-F5344CB8AC3E}">
        <p14:creationId xmlns:p14="http://schemas.microsoft.com/office/powerpoint/2010/main" val="1003783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4.jpeg"/><Relationship Id="rId18" Type="http://schemas.openxmlformats.org/officeDocument/2006/relationships/image" Target="../media/image9.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jpeg"/><Relationship Id="rId17" Type="http://schemas.openxmlformats.org/officeDocument/2006/relationships/image" Target="../media/image8.jpeg"/><Relationship Id="rId2" Type="http://schemas.openxmlformats.org/officeDocument/2006/relationships/slideLayout" Target="../slideLayouts/slideLayout2.xml"/><Relationship Id="rId16" Type="http://schemas.openxmlformats.org/officeDocument/2006/relationships/image" Target="../media/image7.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jpeg"/><Relationship Id="rId5" Type="http://schemas.openxmlformats.org/officeDocument/2006/relationships/slideLayout" Target="../slideLayouts/slideLayout5.xml"/><Relationship Id="rId15" Type="http://schemas.openxmlformats.org/officeDocument/2006/relationships/image" Target="../media/image6.jpeg"/><Relationship Id="rId10" Type="http://schemas.openxmlformats.org/officeDocument/2006/relationships/image" Target="../media/image1.jpeg"/><Relationship Id="rId19" Type="http://schemas.openxmlformats.org/officeDocument/2006/relationships/image" Target="../media/image10.jpeg"/><Relationship Id="rId4" Type="http://schemas.openxmlformats.org/officeDocument/2006/relationships/slideLayout" Target="../slideLayouts/slideLayout4.xml"/><Relationship Id="rId9" Type="http://schemas.openxmlformats.org/officeDocument/2006/relationships/theme" Target="../theme/theme1.xml"/><Relationship Id="rId14" Type="http://schemas.openxmlformats.org/officeDocument/2006/relationships/image" Target="../media/image5.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43000" y="274638"/>
            <a:ext cx="76962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1143000" y="1600200"/>
            <a:ext cx="76962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 name="Footer Placeholder 4"/>
          <p:cNvSpPr>
            <a:spLocks noGrp="1"/>
          </p:cNvSpPr>
          <p:nvPr>
            <p:ph type="ftr" sz="quarter" idx="3"/>
          </p:nvPr>
        </p:nvSpPr>
        <p:spPr>
          <a:xfrm>
            <a:off x="1600200" y="6400800"/>
            <a:ext cx="6400800" cy="320675"/>
          </a:xfrm>
          <a:prstGeom prst="rect">
            <a:avLst/>
          </a:prstGeom>
        </p:spPr>
        <p:txBody>
          <a:bodyPr vert="horz" lIns="91440" tIns="45720" rIns="91440" bIns="45720" rtlCol="0" anchor="ctr"/>
          <a:lstStyle>
            <a:lvl1pPr algn="ctr" fontAlgn="auto">
              <a:spcBef>
                <a:spcPts val="0"/>
              </a:spcBef>
              <a:spcAft>
                <a:spcPts val="0"/>
              </a:spcAft>
              <a:defRPr sz="1050" b="1">
                <a:solidFill>
                  <a:schemeClr val="tx1">
                    <a:tint val="75000"/>
                  </a:schemeClr>
                </a:solidFill>
                <a:latin typeface="Gill Sans MT" pitchFamily="34" charset="0"/>
              </a:defRPr>
            </a:lvl1pPr>
          </a:lstStyle>
          <a:p>
            <a:pPr>
              <a:defRPr/>
            </a:pPr>
            <a:r>
              <a:rPr lang="en-US"/>
              <a:t>UTILITIES TELECOM COUNCIL - </a:t>
            </a:r>
            <a:r>
              <a:rPr lang="en-US" i="1"/>
              <a:t>The Voice of Critical Infrastructure Communications</a:t>
            </a:r>
          </a:p>
        </p:txBody>
      </p:sp>
      <p:sp>
        <p:nvSpPr>
          <p:cNvPr id="6" name="Slide Number Placeholder 5"/>
          <p:cNvSpPr>
            <a:spLocks noGrp="1"/>
          </p:cNvSpPr>
          <p:nvPr>
            <p:ph type="sldNum" sz="quarter" idx="4"/>
          </p:nvPr>
        </p:nvSpPr>
        <p:spPr>
          <a:xfrm>
            <a:off x="8305800" y="6400800"/>
            <a:ext cx="533400" cy="320675"/>
          </a:xfrm>
          <a:prstGeom prst="rect">
            <a:avLst/>
          </a:prstGeom>
        </p:spPr>
        <p:txBody>
          <a:bodyPr vert="horz" lIns="91440" tIns="45720" rIns="91440" bIns="45720" rtlCol="0" anchor="ctr"/>
          <a:lstStyle>
            <a:lvl1pPr algn="r" fontAlgn="auto">
              <a:spcBef>
                <a:spcPts val="0"/>
              </a:spcBef>
              <a:spcAft>
                <a:spcPts val="0"/>
              </a:spcAft>
              <a:defRPr sz="1400" b="1">
                <a:solidFill>
                  <a:schemeClr val="tx1">
                    <a:tint val="75000"/>
                  </a:schemeClr>
                </a:solidFill>
                <a:latin typeface="Gill Sans MT" pitchFamily="34" charset="0"/>
              </a:defRPr>
            </a:lvl1pPr>
          </a:lstStyle>
          <a:p>
            <a:pPr>
              <a:defRPr/>
            </a:pPr>
            <a:fld id="{68458FBD-A42A-4411-BE7E-A31A152E6CBD}" type="slidenum">
              <a:rPr lang="en-US"/>
              <a:pPr>
                <a:defRPr/>
              </a:pPr>
              <a:t>‹#›</a:t>
            </a:fld>
            <a:endParaRPr lang="en-US" dirty="0"/>
          </a:p>
        </p:txBody>
      </p:sp>
      <p:grpSp>
        <p:nvGrpSpPr>
          <p:cNvPr id="1030" name="Group 27"/>
          <p:cNvGrpSpPr>
            <a:grpSpLocks/>
          </p:cNvGrpSpPr>
          <p:nvPr/>
        </p:nvGrpSpPr>
        <p:grpSpPr bwMode="auto">
          <a:xfrm>
            <a:off x="0" y="0"/>
            <a:ext cx="892175" cy="6858000"/>
            <a:chOff x="0" y="0"/>
            <a:chExt cx="891835" cy="6858001"/>
          </a:xfrm>
        </p:grpSpPr>
        <p:sp>
          <p:nvSpPr>
            <p:cNvPr id="20" name="Rectangle 19"/>
            <p:cNvSpPr/>
            <p:nvPr userDrawn="1"/>
          </p:nvSpPr>
          <p:spPr>
            <a:xfrm>
              <a:off x="0" y="0"/>
              <a:ext cx="837881" cy="762000"/>
            </a:xfrm>
            <a:prstGeom prst="rect">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fontAlgn="auto">
                <a:spcBef>
                  <a:spcPts val="0"/>
                </a:spcBef>
                <a:spcAft>
                  <a:spcPts val="0"/>
                </a:spcAft>
                <a:defRPr/>
              </a:pPr>
              <a:endParaRPr lang="en-US"/>
            </a:p>
          </p:txBody>
        </p:sp>
        <p:grpSp>
          <p:nvGrpSpPr>
            <p:cNvPr id="1032" name="Group 24"/>
            <p:cNvGrpSpPr>
              <a:grpSpLocks/>
            </p:cNvGrpSpPr>
            <p:nvPr userDrawn="1"/>
          </p:nvGrpSpPr>
          <p:grpSpPr bwMode="auto">
            <a:xfrm>
              <a:off x="0" y="762000"/>
              <a:ext cx="891835" cy="6096000"/>
              <a:chOff x="0" y="0"/>
              <a:chExt cx="605" cy="3944"/>
            </a:xfrm>
          </p:grpSpPr>
          <p:pic>
            <p:nvPicPr>
              <p:cNvPr id="1035" name="Picture 25" descr="_38800285_broadband300"/>
              <p:cNvPicPr>
                <a:picLocks noChangeAspect="1" noChangeArrowheads="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0" y="3600"/>
                <a:ext cx="576" cy="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26" descr="lv-powerlines2"/>
              <p:cNvPicPr>
                <a:picLocks noChangeAspect="1" noChangeArrowheads="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0" y="432"/>
                <a:ext cx="576" cy="9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27" descr="Fiber"/>
              <p:cNvPicPr>
                <a:picLocks noChangeAspect="1" noChangeArrowheads="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0" y="3264"/>
                <a:ext cx="576" cy="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28" descr="lineman"/>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576" cy="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9" name="Picture 29" descr="Oilrig"/>
              <p:cNvPicPr>
                <a:picLocks noChangeAspect="1" noChangeArrowheads="1"/>
              </p:cNvPicPr>
              <p:nvPr userDrawn="1"/>
            </p:nvPicPr>
            <p:blipFill>
              <a:blip r:embed="rId14">
                <a:extLst>
                  <a:ext uri="{28A0092B-C50C-407E-A947-70E740481C1C}">
                    <a14:useLocalDpi xmlns:a14="http://schemas.microsoft.com/office/drawing/2010/main" val="0"/>
                  </a:ext>
                </a:extLst>
              </a:blip>
              <a:srcRect t="17754"/>
              <a:stretch>
                <a:fillRect/>
              </a:stretch>
            </p:blipFill>
            <p:spPr bwMode="auto">
              <a:xfrm>
                <a:off x="0" y="1392"/>
                <a:ext cx="576"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40" name="Picture 30" descr="Pipeline"/>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1008"/>
                <a:ext cx="576"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41" name="Picture 31" descr="MWtowe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0" y="2256"/>
                <a:ext cx="576" cy="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42" name="Picture 32" descr="NukeLines"/>
              <p:cNvPicPr>
                <a:picLocks noChangeAspect="1" noChangeArrowheads="1"/>
              </p:cNvPicPr>
              <p:nvPr userDrawn="1"/>
            </p:nvPicPr>
            <p:blipFill>
              <a:blip r:embed="rId17">
                <a:extLst>
                  <a:ext uri="{28A0092B-C50C-407E-A947-70E740481C1C}">
                    <a14:useLocalDpi xmlns:a14="http://schemas.microsoft.com/office/drawing/2010/main" val="0"/>
                  </a:ext>
                </a:extLst>
              </a:blip>
              <a:srcRect t="14795"/>
              <a:stretch>
                <a:fillRect/>
              </a:stretch>
            </p:blipFill>
            <p:spPr bwMode="auto">
              <a:xfrm>
                <a:off x="0" y="1872"/>
                <a:ext cx="576"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43" name="Picture 33"/>
              <p:cNvPicPr>
                <a:picLocks noChangeAspect="1" noChangeArrowheads="1"/>
              </p:cNvPicPr>
              <p:nvPr userDrawn="1"/>
            </p:nvPicPr>
            <p:blipFill>
              <a:blip r:embed="rId18" cstate="print">
                <a:extLst>
                  <a:ext uri="{28A0092B-C50C-407E-A947-70E740481C1C}">
                    <a14:useLocalDpi xmlns:a14="http://schemas.microsoft.com/office/drawing/2010/main" val="0"/>
                  </a:ext>
                </a:extLst>
              </a:blip>
              <a:srcRect/>
              <a:stretch>
                <a:fillRect/>
              </a:stretch>
            </p:blipFill>
            <p:spPr bwMode="auto">
              <a:xfrm>
                <a:off x="0" y="2832"/>
                <a:ext cx="569" cy="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Rectangle 34"/>
              <p:cNvSpPr>
                <a:spLocks noChangeArrowheads="1"/>
              </p:cNvSpPr>
              <p:nvPr userDrawn="1"/>
            </p:nvSpPr>
            <p:spPr bwMode="auto">
              <a:xfrm>
                <a:off x="576" y="0"/>
                <a:ext cx="29" cy="3936"/>
              </a:xfrm>
              <a:prstGeom prst="rect">
                <a:avLst/>
              </a:prstGeom>
              <a:gradFill rotWithShape="1">
                <a:gsLst>
                  <a:gs pos="0">
                    <a:schemeClr val="bg1"/>
                  </a:gs>
                  <a:gs pos="100000">
                    <a:schemeClr val="bg1">
                      <a:gamma/>
                      <a:tint val="0"/>
                      <a:invGamma/>
                    </a:schemeClr>
                  </a:gs>
                </a:gsLst>
                <a:lin ang="5400000" scaled="1"/>
              </a:gradFill>
              <a:ln w="9525">
                <a:noFill/>
                <a:miter lim="800000"/>
                <a:headEnd/>
                <a:tailEnd/>
              </a:ln>
              <a:effectLst/>
            </p:spPr>
            <p:txBody>
              <a:bodyPr wrap="none" anchor="ctr"/>
              <a:lstStyle/>
              <a:p>
                <a:pPr fontAlgn="auto">
                  <a:spcBef>
                    <a:spcPts val="0"/>
                  </a:spcBef>
                  <a:spcAft>
                    <a:spcPts val="0"/>
                  </a:spcAft>
                  <a:defRPr/>
                </a:pPr>
                <a:endParaRPr lang="en-US" dirty="0">
                  <a:latin typeface="+mn-lt"/>
                </a:endParaRPr>
              </a:p>
            </p:txBody>
          </p:sp>
        </p:grpSp>
        <p:cxnSp>
          <p:nvCxnSpPr>
            <p:cNvPr id="22" name="Straight Connector 21"/>
            <p:cNvCxnSpPr/>
            <p:nvPr userDrawn="1"/>
          </p:nvCxnSpPr>
          <p:spPr>
            <a:xfrm rot="5400000">
              <a:off x="-2591120" y="3429001"/>
              <a:ext cx="6858001" cy="0"/>
            </a:xfrm>
            <a:prstGeom prst="line">
              <a:avLst/>
            </a:prstGeom>
            <a:ln>
              <a:solidFill>
                <a:srgbClr val="FF0000"/>
              </a:solidFill>
            </a:ln>
            <a:effectLst>
              <a:outerShdw blurRad="40000" dist="20000" dir="5400000" rotWithShape="0">
                <a:srgbClr val="000000">
                  <a:alpha val="38000"/>
                </a:srgbClr>
              </a:outerShdw>
            </a:effectLst>
          </p:spPr>
          <p:style>
            <a:lnRef idx="2">
              <a:schemeClr val="dk1"/>
            </a:lnRef>
            <a:fillRef idx="0">
              <a:schemeClr val="dk1"/>
            </a:fillRef>
            <a:effectRef idx="1">
              <a:schemeClr val="dk1"/>
            </a:effectRef>
            <a:fontRef idx="minor">
              <a:schemeClr val="tx1"/>
            </a:fontRef>
          </p:style>
        </p:cxnSp>
      </p:grpSp>
      <p:pic>
        <p:nvPicPr>
          <p:cNvPr id="21" name="Picture 20" descr="P:\Logos\Utilities Telecom Council Logo\NEW 2012 LOGO\UTClogo_2012.jpg"/>
          <p:cNvPicPr/>
          <p:nvPr userDrawn="1"/>
        </p:nvPicPr>
        <p:blipFill>
          <a:blip r:embed="rId19" cstate="print">
            <a:extLst>
              <a:ext uri="{28A0092B-C50C-407E-A947-70E740481C1C}">
                <a14:useLocalDpi xmlns:a14="http://schemas.microsoft.com/office/drawing/2010/main" val="0"/>
              </a:ext>
            </a:extLst>
          </a:blip>
          <a:srcRect/>
          <a:stretch>
            <a:fillRect/>
          </a:stretch>
        </p:blipFill>
        <p:spPr bwMode="auto">
          <a:xfrm>
            <a:off x="0" y="0"/>
            <a:ext cx="838200" cy="762000"/>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674" r:id="rId1"/>
    <p:sldLayoutId id="2147483678" r:id="rId2"/>
    <p:sldLayoutId id="2147483675" r:id="rId3"/>
    <p:sldLayoutId id="2147483679" r:id="rId4"/>
    <p:sldLayoutId id="2147483680" r:id="rId5"/>
    <p:sldLayoutId id="2147483681" r:id="rId6"/>
    <p:sldLayoutId id="2147483676" r:id="rId7"/>
    <p:sldLayoutId id="2147483677" r:id="rId8"/>
  </p:sldLayoutIdLst>
  <p:hf hdr="0" dt="0"/>
  <p:txStyles>
    <p:titleStyle>
      <a:lvl1pPr algn="l" rtl="0" eaLnBrk="0" fontAlgn="base" hangingPunct="0">
        <a:spcBef>
          <a:spcPct val="0"/>
        </a:spcBef>
        <a:spcAft>
          <a:spcPct val="0"/>
        </a:spcAft>
        <a:defRPr sz="3600" b="1" kern="1200">
          <a:solidFill>
            <a:schemeClr val="tx1"/>
          </a:solidFill>
          <a:effectLst>
            <a:outerShdw blurRad="38100" dist="38100" dir="2700000" algn="tl">
              <a:srgbClr val="000000">
                <a:alpha val="43137"/>
              </a:srgbClr>
            </a:outerShdw>
          </a:effectLst>
          <a:latin typeface="Gill Sans MT" pitchFamily="34" charset="0"/>
          <a:ea typeface="+mj-ea"/>
          <a:cs typeface="+mj-cs"/>
        </a:defRPr>
      </a:lvl1pPr>
      <a:lvl2pPr algn="l" rtl="0" eaLnBrk="0" fontAlgn="base" hangingPunct="0">
        <a:spcBef>
          <a:spcPct val="0"/>
        </a:spcBef>
        <a:spcAft>
          <a:spcPct val="0"/>
        </a:spcAft>
        <a:defRPr sz="3600" b="1">
          <a:solidFill>
            <a:schemeClr val="tx1"/>
          </a:solidFill>
          <a:latin typeface="Gill Sans MT" pitchFamily="34" charset="0"/>
        </a:defRPr>
      </a:lvl2pPr>
      <a:lvl3pPr algn="l" rtl="0" eaLnBrk="0" fontAlgn="base" hangingPunct="0">
        <a:spcBef>
          <a:spcPct val="0"/>
        </a:spcBef>
        <a:spcAft>
          <a:spcPct val="0"/>
        </a:spcAft>
        <a:defRPr sz="3600" b="1">
          <a:solidFill>
            <a:schemeClr val="tx1"/>
          </a:solidFill>
          <a:latin typeface="Gill Sans MT" pitchFamily="34" charset="0"/>
        </a:defRPr>
      </a:lvl3pPr>
      <a:lvl4pPr algn="l" rtl="0" eaLnBrk="0" fontAlgn="base" hangingPunct="0">
        <a:spcBef>
          <a:spcPct val="0"/>
        </a:spcBef>
        <a:spcAft>
          <a:spcPct val="0"/>
        </a:spcAft>
        <a:defRPr sz="3600" b="1">
          <a:solidFill>
            <a:schemeClr val="tx1"/>
          </a:solidFill>
          <a:latin typeface="Gill Sans MT" pitchFamily="34" charset="0"/>
        </a:defRPr>
      </a:lvl4pPr>
      <a:lvl5pPr algn="l" rtl="0" eaLnBrk="0" fontAlgn="base" hangingPunct="0">
        <a:spcBef>
          <a:spcPct val="0"/>
        </a:spcBef>
        <a:spcAft>
          <a:spcPct val="0"/>
        </a:spcAft>
        <a:defRPr sz="3600" b="1">
          <a:solidFill>
            <a:schemeClr val="tx1"/>
          </a:solidFill>
          <a:latin typeface="Gill Sans MT" pitchFamily="34" charset="0"/>
        </a:defRPr>
      </a:lvl5pPr>
      <a:lvl6pPr marL="457200" algn="l" rtl="0" fontAlgn="base">
        <a:spcBef>
          <a:spcPct val="0"/>
        </a:spcBef>
        <a:spcAft>
          <a:spcPct val="0"/>
        </a:spcAft>
        <a:defRPr sz="3600" b="1">
          <a:solidFill>
            <a:schemeClr val="tx1"/>
          </a:solidFill>
          <a:latin typeface="Gill Sans MT" pitchFamily="34" charset="0"/>
        </a:defRPr>
      </a:lvl6pPr>
      <a:lvl7pPr marL="914400" algn="l" rtl="0" fontAlgn="base">
        <a:spcBef>
          <a:spcPct val="0"/>
        </a:spcBef>
        <a:spcAft>
          <a:spcPct val="0"/>
        </a:spcAft>
        <a:defRPr sz="3600" b="1">
          <a:solidFill>
            <a:schemeClr val="tx1"/>
          </a:solidFill>
          <a:latin typeface="Gill Sans MT" pitchFamily="34" charset="0"/>
        </a:defRPr>
      </a:lvl7pPr>
      <a:lvl8pPr marL="1371600" algn="l" rtl="0" fontAlgn="base">
        <a:spcBef>
          <a:spcPct val="0"/>
        </a:spcBef>
        <a:spcAft>
          <a:spcPct val="0"/>
        </a:spcAft>
        <a:defRPr sz="3600" b="1">
          <a:solidFill>
            <a:schemeClr val="tx1"/>
          </a:solidFill>
          <a:latin typeface="Gill Sans MT" pitchFamily="34" charset="0"/>
        </a:defRPr>
      </a:lvl8pPr>
      <a:lvl9pPr marL="1828800" algn="l" rtl="0" fontAlgn="base">
        <a:spcBef>
          <a:spcPct val="0"/>
        </a:spcBef>
        <a:spcAft>
          <a:spcPct val="0"/>
        </a:spcAft>
        <a:defRPr sz="3600" b="1">
          <a:solidFill>
            <a:schemeClr val="tx1"/>
          </a:solidFill>
          <a:latin typeface="Gill Sans MT" pitchFamily="34" charset="0"/>
        </a:defRPr>
      </a:lvl9pPr>
    </p:titleStyle>
    <p:bodyStyle>
      <a:lvl1pPr marL="342900" indent="-342900" algn="l" rtl="0" eaLnBrk="0" fontAlgn="base" hangingPunct="0">
        <a:spcBef>
          <a:spcPct val="20000"/>
        </a:spcBef>
        <a:spcAft>
          <a:spcPct val="0"/>
        </a:spcAft>
        <a:buClr>
          <a:srgbClr val="FF0000"/>
        </a:buClr>
        <a:buFont typeface="Arial" pitchFamily="34" charset="0"/>
        <a:buChar char="•"/>
        <a:defRPr sz="2400" b="1" kern="1200">
          <a:solidFill>
            <a:schemeClr val="tx1"/>
          </a:solidFill>
          <a:latin typeface="Gill Sans MT" pitchFamily="34" charset="0"/>
          <a:ea typeface="+mn-ea"/>
          <a:cs typeface="+mn-cs"/>
        </a:defRPr>
      </a:lvl1pPr>
      <a:lvl2pPr marL="742950" indent="-285750" algn="l" rtl="0" eaLnBrk="0" fontAlgn="base" hangingPunct="0">
        <a:spcBef>
          <a:spcPct val="20000"/>
        </a:spcBef>
        <a:spcAft>
          <a:spcPct val="0"/>
        </a:spcAft>
        <a:buFont typeface="Arial" pitchFamily="34" charset="0"/>
        <a:buChar char="–"/>
        <a:defRPr sz="1600" kern="1200">
          <a:solidFill>
            <a:schemeClr val="tx1"/>
          </a:solidFill>
          <a:latin typeface="Gill Sans MT" pitchFamily="34" charset="0"/>
          <a:ea typeface="+mn-ea"/>
          <a:cs typeface="+mn-cs"/>
        </a:defRPr>
      </a:lvl2pPr>
      <a:lvl3pPr marL="1143000" indent="-228600" algn="l" rtl="0" eaLnBrk="0" fontAlgn="base" hangingPunct="0">
        <a:spcBef>
          <a:spcPct val="20000"/>
        </a:spcBef>
        <a:spcAft>
          <a:spcPct val="0"/>
        </a:spcAft>
        <a:buFont typeface="Arial" pitchFamily="34" charset="0"/>
        <a:buChar char="•"/>
        <a:defRPr sz="1600" kern="1200">
          <a:solidFill>
            <a:schemeClr val="tx1"/>
          </a:solidFill>
          <a:latin typeface="Gill Sans MT" pitchFamily="34" charset="0"/>
          <a:ea typeface="+mn-ea"/>
          <a:cs typeface="+mn-cs"/>
        </a:defRPr>
      </a:lvl3pPr>
      <a:lvl4pPr marL="1600200" indent="-228600" algn="l" rtl="0" eaLnBrk="0" fontAlgn="base" hangingPunct="0">
        <a:spcBef>
          <a:spcPct val="20000"/>
        </a:spcBef>
        <a:spcAft>
          <a:spcPct val="0"/>
        </a:spcAft>
        <a:buFont typeface="Arial" pitchFamily="34" charset="0"/>
        <a:buChar char="–"/>
        <a:defRPr sz="1600" kern="1200">
          <a:solidFill>
            <a:schemeClr val="tx1"/>
          </a:solidFill>
          <a:latin typeface="Gill Sans MT" pitchFamily="34" charset="0"/>
          <a:ea typeface="+mn-ea"/>
          <a:cs typeface="+mn-cs"/>
        </a:defRPr>
      </a:lvl4pPr>
      <a:lvl5pPr marL="2057400" indent="-228600" algn="l" rtl="0" eaLnBrk="0" fontAlgn="base" hangingPunct="0">
        <a:spcBef>
          <a:spcPct val="20000"/>
        </a:spcBef>
        <a:spcAft>
          <a:spcPct val="0"/>
        </a:spcAft>
        <a:buFont typeface="Arial" pitchFamily="34" charset="0"/>
        <a:buChar char="»"/>
        <a:defRPr sz="1600" kern="1200">
          <a:solidFill>
            <a:schemeClr val="tx1"/>
          </a:solidFill>
          <a:latin typeface="Gill Sans MT"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Brett.kilbourne@utc.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2057400"/>
            <a:ext cx="7391400" cy="1470025"/>
          </a:xfrm>
        </p:spPr>
        <p:txBody>
          <a:bodyPr/>
          <a:lstStyle/>
          <a:p>
            <a:pPr algn="ctr"/>
            <a:r>
              <a:rPr lang="en-US" sz="4800" dirty="0"/>
              <a:t> Sharing the 700 MHz </a:t>
            </a:r>
            <a:r>
              <a:rPr lang="en-US" sz="4800" dirty="0" smtClean="0"/>
              <a:t>Public Safety Broadband Network with Utilities</a:t>
            </a:r>
            <a:br>
              <a:rPr lang="en-US" sz="4800" dirty="0" smtClean="0"/>
            </a:br>
            <a:endParaRPr lang="en-US" sz="4800" dirty="0"/>
          </a:p>
        </p:txBody>
      </p:sp>
      <p:sp>
        <p:nvSpPr>
          <p:cNvPr id="3" name="Subtitle 2"/>
          <p:cNvSpPr>
            <a:spLocks noGrp="1"/>
          </p:cNvSpPr>
          <p:nvPr>
            <p:ph type="subTitle" idx="1"/>
          </p:nvPr>
        </p:nvSpPr>
        <p:spPr>
          <a:xfrm>
            <a:off x="1828800" y="3886200"/>
            <a:ext cx="6400800" cy="1676400"/>
          </a:xfrm>
        </p:spPr>
        <p:txBody>
          <a:bodyPr>
            <a:normAutofit fontScale="85000" lnSpcReduction="20000"/>
          </a:bodyPr>
          <a:lstStyle/>
          <a:p>
            <a:r>
              <a:rPr lang="en-US" dirty="0" smtClean="0">
                <a:solidFill>
                  <a:schemeClr val="tx1"/>
                </a:solidFill>
              </a:rPr>
              <a:t>Brett Kilbourne</a:t>
            </a:r>
          </a:p>
          <a:p>
            <a:r>
              <a:rPr lang="en-US" dirty="0" smtClean="0">
                <a:solidFill>
                  <a:schemeClr val="tx1"/>
                </a:solidFill>
              </a:rPr>
              <a:t>VP and Deputy General Counsel</a:t>
            </a:r>
          </a:p>
          <a:p>
            <a:r>
              <a:rPr lang="en-US" dirty="0" smtClean="0">
                <a:solidFill>
                  <a:schemeClr val="tx1"/>
                </a:solidFill>
              </a:rPr>
              <a:t>Utilities Telecom Council</a:t>
            </a:r>
          </a:p>
          <a:p>
            <a:r>
              <a:rPr lang="en-US" dirty="0" smtClean="0">
                <a:solidFill>
                  <a:schemeClr val="tx1"/>
                </a:solidFill>
              </a:rPr>
              <a:t>Broadband Breakfast  </a:t>
            </a:r>
            <a:endParaRPr lang="en-US" dirty="0" smtClean="0">
              <a:solidFill>
                <a:schemeClr val="tx1"/>
              </a:solidFill>
            </a:endParaRPr>
          </a:p>
          <a:p>
            <a:r>
              <a:rPr lang="en-US" dirty="0" smtClean="0">
                <a:solidFill>
                  <a:schemeClr val="tx1"/>
                </a:solidFill>
              </a:rPr>
              <a:t>October 15, </a:t>
            </a:r>
            <a:r>
              <a:rPr lang="en-US" dirty="0" smtClean="0">
                <a:solidFill>
                  <a:schemeClr val="tx1"/>
                </a:solidFill>
              </a:rPr>
              <a:t>2013</a:t>
            </a:r>
            <a:endParaRPr lang="en-US"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12095697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About UTC</a:t>
            </a:r>
            <a:endParaRPr lang="en-US" dirty="0"/>
          </a:p>
        </p:txBody>
      </p:sp>
      <p:sp>
        <p:nvSpPr>
          <p:cNvPr id="3" name="Content Placeholder 2"/>
          <p:cNvSpPr>
            <a:spLocks noGrp="1"/>
          </p:cNvSpPr>
          <p:nvPr>
            <p:ph idx="1"/>
          </p:nvPr>
        </p:nvSpPr>
        <p:spPr/>
        <p:txBody>
          <a:bodyPr/>
          <a:lstStyle/>
          <a:p>
            <a:r>
              <a:rPr lang="en-US" dirty="0" smtClean="0"/>
              <a:t>UTC is the international association for the telecom and IT interests of electric, gas and water utilities and other critical infrastructure industries.  </a:t>
            </a:r>
          </a:p>
          <a:p>
            <a:r>
              <a:rPr lang="en-US" dirty="0" smtClean="0"/>
              <a:t>Formed in 1948, Based in Washington, DC</a:t>
            </a:r>
          </a:p>
          <a:p>
            <a:r>
              <a:rPr lang="en-US" dirty="0" smtClean="0"/>
              <a:t>Membership includes all utilities, including investor-owned, cooperatively organized and municipal </a:t>
            </a:r>
            <a:r>
              <a:rPr lang="en-US" smtClean="0"/>
              <a:t>utilities.</a:t>
            </a:r>
          </a:p>
          <a:p>
            <a:pPr marL="0" indent="0">
              <a:buNone/>
            </a:pPr>
            <a:r>
              <a:rPr lang="en-US" smtClean="0"/>
              <a:t> </a:t>
            </a:r>
            <a:endParaRPr lang="en-US" dirty="0" smtClean="0"/>
          </a:p>
        </p:txBody>
      </p:sp>
      <p:sp>
        <p:nvSpPr>
          <p:cNvPr id="4" name="Footer Placeholder 3"/>
          <p:cNvSpPr>
            <a:spLocks noGrp="1"/>
          </p:cNvSpPr>
          <p:nvPr>
            <p:ph type="ftr" sz="quarter" idx="10"/>
          </p:nvPr>
        </p:nvSpPr>
        <p:spPr/>
        <p:txBody>
          <a:bodyPr/>
          <a:lstStyle/>
          <a:p>
            <a:pPr>
              <a:defRPr/>
            </a:pPr>
            <a:r>
              <a:rPr lang="en-US" smtClean="0"/>
              <a:t>UTILITIES TELECOM COUNCIL - </a:t>
            </a:r>
            <a:r>
              <a:rPr lang="en-US" i="1" smtClean="0"/>
              <a:t>The Voice of Critical Infrastructure Communications</a:t>
            </a:r>
            <a:endParaRPr lang="en-US" i="1"/>
          </a:p>
        </p:txBody>
      </p:sp>
      <p:sp>
        <p:nvSpPr>
          <p:cNvPr id="5" name="Slide Number Placeholder 4"/>
          <p:cNvSpPr>
            <a:spLocks noGrp="1"/>
          </p:cNvSpPr>
          <p:nvPr>
            <p:ph type="sldNum" sz="quarter" idx="11"/>
          </p:nvPr>
        </p:nvSpPr>
        <p:spPr/>
        <p:txBody>
          <a:bodyPr/>
          <a:lstStyle/>
          <a:p>
            <a:pPr>
              <a:defRPr/>
            </a:pPr>
            <a:fld id="{28D69D3A-D866-4945-BB7F-FA42DA179BA5}" type="slidenum">
              <a:rPr lang="en-US" smtClean="0"/>
              <a:pPr>
                <a:defRPr/>
              </a:pPr>
              <a:t>2</a:t>
            </a:fld>
            <a:endParaRPr lang="en-US"/>
          </a:p>
        </p:txBody>
      </p:sp>
    </p:spTree>
    <p:extLst>
      <p:ext uri="{BB962C8B-B14F-4D97-AF65-F5344CB8AC3E}">
        <p14:creationId xmlns:p14="http://schemas.microsoft.com/office/powerpoint/2010/main" val="8136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Sharing with Utilities</a:t>
            </a:r>
            <a:endParaRPr lang="en-US" dirty="0"/>
          </a:p>
        </p:txBody>
      </p:sp>
      <p:sp>
        <p:nvSpPr>
          <p:cNvPr id="4" name="Footer Placeholder 3"/>
          <p:cNvSpPr>
            <a:spLocks noGrp="1"/>
          </p:cNvSpPr>
          <p:nvPr>
            <p:ph type="ftr" sz="quarter" idx="10"/>
          </p:nvPr>
        </p:nvSpPr>
        <p:spPr/>
        <p:txBody>
          <a:bodyPr/>
          <a:lstStyle/>
          <a:p>
            <a:pPr>
              <a:defRPr/>
            </a:pPr>
            <a:r>
              <a:rPr lang="en-US" smtClean="0"/>
              <a:t>UTILITIES TELECOM COUNCIL - </a:t>
            </a:r>
            <a:r>
              <a:rPr lang="en-US" i="1" smtClean="0"/>
              <a:t>The Voice of Critical Infrastructure Communications</a:t>
            </a:r>
            <a:endParaRPr lang="en-US" i="1"/>
          </a:p>
        </p:txBody>
      </p:sp>
      <p:sp>
        <p:nvSpPr>
          <p:cNvPr id="5" name="Slide Number Placeholder 4"/>
          <p:cNvSpPr>
            <a:spLocks noGrp="1"/>
          </p:cNvSpPr>
          <p:nvPr>
            <p:ph type="sldNum" sz="quarter" idx="11"/>
          </p:nvPr>
        </p:nvSpPr>
        <p:spPr/>
        <p:txBody>
          <a:bodyPr/>
          <a:lstStyle/>
          <a:p>
            <a:pPr>
              <a:defRPr/>
            </a:pPr>
            <a:fld id="{28D69D3A-D866-4945-BB7F-FA42DA179BA5}" type="slidenum">
              <a:rPr lang="en-US" smtClean="0"/>
              <a:pPr>
                <a:defRPr/>
              </a:pPr>
              <a:t>3</a:t>
            </a:fld>
            <a:endParaRPr lang="en-US"/>
          </a:p>
        </p:txBody>
      </p:sp>
      <p:sp>
        <p:nvSpPr>
          <p:cNvPr id="6" name="Content Placeholder 2"/>
          <p:cNvSpPr>
            <a:spLocks noGrp="1"/>
          </p:cNvSpPr>
          <p:nvPr>
            <p:ph idx="1"/>
          </p:nvPr>
        </p:nvSpPr>
        <p:spPr bwMode="auto">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ea typeface="+mn-ea"/>
              </a:defRPr>
            </a:lvl2pPr>
            <a:lvl3pPr marL="1143000" indent="-228600" algn="l" rtl="0" eaLnBrk="0" fontAlgn="base" hangingPunct="0">
              <a:spcBef>
                <a:spcPct val="20000"/>
              </a:spcBef>
              <a:spcAft>
                <a:spcPct val="0"/>
              </a:spcAft>
              <a:buChar char="•"/>
              <a:defRPr sz="20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r>
              <a:rPr lang="en-US" sz="2400" dirty="0" smtClean="0">
                <a:latin typeface="Arial Narrow" pitchFamily="34" charset="0"/>
              </a:rPr>
              <a:t>Utilities and Public Safety have similar communications needs and are compatible users of the spectrum.</a:t>
            </a:r>
          </a:p>
          <a:p>
            <a:r>
              <a:rPr lang="en-US" sz="2400" dirty="0" smtClean="0">
                <a:latin typeface="Arial Narrow" pitchFamily="34" charset="0"/>
              </a:rPr>
              <a:t>Utilities lack suitable spectrum to meet current and future needs, but have access to other resources for broadband network.</a:t>
            </a:r>
          </a:p>
          <a:p>
            <a:r>
              <a:rPr lang="en-US" sz="2400" dirty="0" smtClean="0">
                <a:latin typeface="Arial Narrow" pitchFamily="34" charset="0"/>
              </a:rPr>
              <a:t>Utilities have partnered with public safety on both local and statewide shared systems.</a:t>
            </a:r>
          </a:p>
          <a:p>
            <a:r>
              <a:rPr lang="en-US" sz="2400" dirty="0" smtClean="0">
                <a:latin typeface="Arial Narrow" pitchFamily="34" charset="0"/>
              </a:rPr>
              <a:t>Partnerships create economies of scale and are spectrally efficient, promoting international and national equipment development.</a:t>
            </a:r>
          </a:p>
        </p:txBody>
      </p:sp>
    </p:spTree>
    <p:extLst>
      <p:ext uri="{BB962C8B-B14F-4D97-AF65-F5344CB8AC3E}">
        <p14:creationId xmlns:p14="http://schemas.microsoft.com/office/powerpoint/2010/main" val="18638893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Shared Costs – What can the Utility Contribute to a PS Partnership?</a:t>
            </a:r>
          </a:p>
        </p:txBody>
      </p:sp>
      <p:sp>
        <p:nvSpPr>
          <p:cNvPr id="3" name="Content Placeholder 2"/>
          <p:cNvSpPr>
            <a:spLocks noGrp="1"/>
          </p:cNvSpPr>
          <p:nvPr>
            <p:ph idx="1"/>
          </p:nvPr>
        </p:nvSpPr>
        <p:spPr/>
        <p:txBody>
          <a:bodyPr/>
          <a:lstStyle/>
          <a:p>
            <a:r>
              <a:rPr lang="en-US" dirty="0"/>
              <a:t>Secure sites surrounded by population - Subs</a:t>
            </a:r>
          </a:p>
          <a:p>
            <a:r>
              <a:rPr lang="en-US" dirty="0"/>
              <a:t>Existing “Verticality” – 70’ Drop poles</a:t>
            </a:r>
          </a:p>
          <a:p>
            <a:r>
              <a:rPr lang="en-US" dirty="0"/>
              <a:t>Backhaul facilities – fiber</a:t>
            </a:r>
          </a:p>
          <a:p>
            <a:r>
              <a:rPr lang="en-US" dirty="0"/>
              <a:t>Experienced Construction crews</a:t>
            </a:r>
          </a:p>
          <a:p>
            <a:r>
              <a:rPr lang="en-US" dirty="0"/>
              <a:t>Long term infrastructure maintenance</a:t>
            </a:r>
          </a:p>
          <a:p>
            <a:r>
              <a:rPr lang="en-US" dirty="0"/>
              <a:t>Reliable Backup Power</a:t>
            </a:r>
          </a:p>
          <a:p>
            <a:r>
              <a:rPr lang="en-US" dirty="0"/>
              <a:t>Long Term Financial Stability - $</a:t>
            </a:r>
          </a:p>
          <a:p>
            <a:endParaRPr lang="en-US" dirty="0"/>
          </a:p>
        </p:txBody>
      </p:sp>
      <p:sp>
        <p:nvSpPr>
          <p:cNvPr id="4" name="Footer Placeholder 3"/>
          <p:cNvSpPr>
            <a:spLocks noGrp="1"/>
          </p:cNvSpPr>
          <p:nvPr>
            <p:ph type="ftr" sz="quarter" idx="10"/>
          </p:nvPr>
        </p:nvSpPr>
        <p:spPr/>
        <p:txBody>
          <a:bodyPr/>
          <a:lstStyle/>
          <a:p>
            <a:pPr>
              <a:defRPr/>
            </a:pPr>
            <a:r>
              <a:rPr lang="en-US" smtClean="0"/>
              <a:t>UTILITIES TELECOM COUNCIL - </a:t>
            </a:r>
            <a:r>
              <a:rPr lang="en-US" i="1" smtClean="0"/>
              <a:t>The Voice of Critical Infrastructure Communications</a:t>
            </a:r>
            <a:endParaRPr lang="en-US" i="1"/>
          </a:p>
        </p:txBody>
      </p:sp>
      <p:sp>
        <p:nvSpPr>
          <p:cNvPr id="5" name="Slide Number Placeholder 4"/>
          <p:cNvSpPr>
            <a:spLocks noGrp="1"/>
          </p:cNvSpPr>
          <p:nvPr>
            <p:ph type="sldNum" sz="quarter" idx="11"/>
          </p:nvPr>
        </p:nvSpPr>
        <p:spPr/>
        <p:txBody>
          <a:bodyPr/>
          <a:lstStyle/>
          <a:p>
            <a:pPr>
              <a:defRPr/>
            </a:pPr>
            <a:fld id="{28D69D3A-D866-4945-BB7F-FA42DA179BA5}" type="slidenum">
              <a:rPr lang="en-US" smtClean="0"/>
              <a:pPr>
                <a:defRPr/>
              </a:pPr>
              <a:t>4</a:t>
            </a:fld>
            <a:endParaRPr lang="en-US"/>
          </a:p>
        </p:txBody>
      </p:sp>
    </p:spTree>
    <p:extLst>
      <p:ext uri="{BB962C8B-B14F-4D97-AF65-F5344CB8AC3E}">
        <p14:creationId xmlns:p14="http://schemas.microsoft.com/office/powerpoint/2010/main" val="3871882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Public Safety Broadband Network – LTE </a:t>
            </a:r>
            <a:r>
              <a:rPr lang="en-US" dirty="0" smtClean="0"/>
              <a:t>and Prioritization</a:t>
            </a:r>
            <a:endParaRPr lang="en-US" dirty="0"/>
          </a:p>
        </p:txBody>
      </p:sp>
      <p:sp>
        <p:nvSpPr>
          <p:cNvPr id="3" name="Content Placeholder 2"/>
          <p:cNvSpPr>
            <a:spLocks noGrp="1"/>
          </p:cNvSpPr>
          <p:nvPr>
            <p:ph idx="1"/>
          </p:nvPr>
        </p:nvSpPr>
        <p:spPr/>
        <p:txBody>
          <a:bodyPr/>
          <a:lstStyle/>
          <a:p>
            <a:r>
              <a:rPr lang="en-US" sz="1600" dirty="0"/>
              <a:t>LTE currently supports nine Quality of Service (</a:t>
            </a:r>
            <a:r>
              <a:rPr lang="en-US" sz="1600" dirty="0" err="1"/>
              <a:t>QoS</a:t>
            </a:r>
            <a:r>
              <a:rPr lang="en-US" sz="1600" dirty="0"/>
              <a:t>) Class Identifiers (</a:t>
            </a:r>
            <a:r>
              <a:rPr lang="en-US" sz="1600" dirty="0" smtClean="0"/>
              <a:t>QCI), which defines </a:t>
            </a:r>
            <a:r>
              <a:rPr lang="en-US" sz="1600" dirty="0"/>
              <a:t>if a “bearer” has a Guaranteed Bit Rate and also sets up the minimum queuing priority, latency, and packet-loss attributes that the network must provide for each bearer, and an application, device, or user may have multiple bearers established to carry the traffic</a:t>
            </a:r>
            <a:r>
              <a:rPr lang="en-US" sz="1600" dirty="0" smtClean="0"/>
              <a:t>.</a:t>
            </a:r>
          </a:p>
          <a:p>
            <a:r>
              <a:rPr lang="en-US" sz="1600" dirty="0"/>
              <a:t>ARP defines the priority of the bearer and its susceptibility to pre-emption or whether or not it can establish a connection to begin with.  A bearer on a device or application (or perhaps a user) can have either a very low priority or a very high priority.  On a given device it is possible to have a very high priority on a specific function (such as emergency call) or very low, best effort (such as meter data).  As a result, on the same device, it’s possible to have 15 variations on a condition where critical data continues to flow while non-critical data is rejected until the congestion clears</a:t>
            </a:r>
            <a:r>
              <a:rPr lang="en-US" sz="1600" dirty="0" smtClean="0"/>
              <a:t>.</a:t>
            </a:r>
          </a:p>
          <a:p>
            <a:r>
              <a:rPr lang="en-US" sz="1600" dirty="0"/>
              <a:t>MBR and AMBR control the maximum bit rate of a bearer and can be used to scale back the available bit rate that an application, device, or user is allowed under congestion conditions.  MBR is done “per bearer” for applications with a GBR while AMBR controls the aggregate bit rate on a device for all applications without a GBR.  These controls can also be prior to congestion as a preventative measure to keep a high-priority user from hogging all the bandwidth with, for example, a HD video </a:t>
            </a:r>
            <a:r>
              <a:rPr lang="en-US" sz="1600" dirty="0" smtClean="0"/>
              <a:t>stream.</a:t>
            </a:r>
          </a:p>
          <a:p>
            <a:endParaRPr lang="en-US" dirty="0"/>
          </a:p>
        </p:txBody>
      </p:sp>
      <p:sp>
        <p:nvSpPr>
          <p:cNvPr id="4" name="Footer Placeholder 3"/>
          <p:cNvSpPr>
            <a:spLocks noGrp="1"/>
          </p:cNvSpPr>
          <p:nvPr>
            <p:ph type="ftr" sz="quarter" idx="10"/>
          </p:nvPr>
        </p:nvSpPr>
        <p:spPr/>
        <p:txBody>
          <a:bodyPr/>
          <a:lstStyle/>
          <a:p>
            <a:pPr>
              <a:defRPr/>
            </a:pPr>
            <a:r>
              <a:rPr lang="en-US" dirty="0" smtClean="0"/>
              <a:t>UTILITIES TELECOM COUNCIL - </a:t>
            </a:r>
            <a:r>
              <a:rPr lang="en-US" i="1" dirty="0" smtClean="0"/>
              <a:t>The Voice of Critical Infrastructure Communications</a:t>
            </a:r>
            <a:endParaRPr lang="en-US" i="1" dirty="0"/>
          </a:p>
        </p:txBody>
      </p:sp>
      <p:sp>
        <p:nvSpPr>
          <p:cNvPr id="5" name="Slide Number Placeholder 4"/>
          <p:cNvSpPr>
            <a:spLocks noGrp="1"/>
          </p:cNvSpPr>
          <p:nvPr>
            <p:ph type="sldNum" sz="quarter" idx="11"/>
          </p:nvPr>
        </p:nvSpPr>
        <p:spPr/>
        <p:txBody>
          <a:bodyPr/>
          <a:lstStyle/>
          <a:p>
            <a:pPr>
              <a:defRPr/>
            </a:pPr>
            <a:fld id="{28D69D3A-D866-4945-BB7F-FA42DA179BA5}" type="slidenum">
              <a:rPr lang="en-US" smtClean="0"/>
              <a:pPr>
                <a:defRPr/>
              </a:pPr>
              <a:t>5</a:t>
            </a:fld>
            <a:endParaRPr lang="en-US"/>
          </a:p>
        </p:txBody>
      </p:sp>
    </p:spTree>
    <p:extLst>
      <p:ext uri="{BB962C8B-B14F-4D97-AF65-F5344CB8AC3E}">
        <p14:creationId xmlns:p14="http://schemas.microsoft.com/office/powerpoint/2010/main" val="110159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Public Safety Broadband Network – Governance</a:t>
            </a:r>
          </a:p>
        </p:txBody>
      </p:sp>
      <p:sp>
        <p:nvSpPr>
          <p:cNvPr id="3" name="Content Placeholder 2"/>
          <p:cNvSpPr>
            <a:spLocks noGrp="1"/>
          </p:cNvSpPr>
          <p:nvPr>
            <p:ph idx="1"/>
          </p:nvPr>
        </p:nvSpPr>
        <p:spPr/>
        <p:txBody>
          <a:bodyPr/>
          <a:lstStyle/>
          <a:p>
            <a:r>
              <a:rPr lang="en-US" sz="2200" dirty="0" smtClean="0"/>
              <a:t>Some examples of utilities that share systems w/ public safety:</a:t>
            </a:r>
          </a:p>
          <a:p>
            <a:pPr lvl="1"/>
            <a:r>
              <a:rPr lang="en-US" sz="1800" dirty="0"/>
              <a:t>NV Energy, Nashville Electric Service, Nebraska Public Power District, and Southern </a:t>
            </a:r>
            <a:r>
              <a:rPr lang="en-US" sz="1800" dirty="0" smtClean="0"/>
              <a:t>Company</a:t>
            </a:r>
          </a:p>
          <a:p>
            <a:r>
              <a:rPr lang="en-US" sz="2200" dirty="0" smtClean="0"/>
              <a:t>Governance based on cost-sharing principles and network policies, including prioritization and network access.</a:t>
            </a:r>
          </a:p>
          <a:p>
            <a:pPr lvl="1"/>
            <a:r>
              <a:rPr lang="en-US" sz="1800" dirty="0"/>
              <a:t>Infrastructure available – utilities and public safety contribute infrastructure </a:t>
            </a:r>
            <a:r>
              <a:rPr lang="en-US" sz="1800" dirty="0" err="1" smtClean="0"/>
              <a:t>Infrastructure</a:t>
            </a:r>
            <a:r>
              <a:rPr lang="en-US" sz="1800" dirty="0" smtClean="0"/>
              <a:t> </a:t>
            </a:r>
            <a:r>
              <a:rPr lang="en-US" sz="1800" dirty="0"/>
              <a:t>equipment – utilities and public safety contribute </a:t>
            </a:r>
            <a:r>
              <a:rPr lang="en-US" sz="1800" dirty="0" smtClean="0"/>
              <a:t>equipment</a:t>
            </a:r>
          </a:p>
          <a:p>
            <a:pPr lvl="1"/>
            <a:r>
              <a:rPr lang="en-US" sz="1800" dirty="0" smtClean="0"/>
              <a:t>Backhaul </a:t>
            </a:r>
            <a:r>
              <a:rPr lang="en-US" sz="1800" dirty="0"/>
              <a:t>– utilities and public safety both contribute backhaul </a:t>
            </a:r>
            <a:r>
              <a:rPr lang="en-US" sz="1800" dirty="0" smtClean="0"/>
              <a:t>equipment</a:t>
            </a:r>
          </a:p>
          <a:p>
            <a:pPr lvl="1"/>
            <a:r>
              <a:rPr lang="en-US" sz="1800" dirty="0" smtClean="0"/>
              <a:t>End </a:t>
            </a:r>
            <a:r>
              <a:rPr lang="en-US" sz="1800" dirty="0"/>
              <a:t>point devices – mobile terminals, handheld radios, laptop network cards, utility end points (each group maintains their own </a:t>
            </a:r>
            <a:r>
              <a:rPr lang="en-US" sz="1800" dirty="0" smtClean="0"/>
              <a:t>end-point devices</a:t>
            </a:r>
            <a:r>
              <a:rPr lang="en-US" sz="1800" dirty="0"/>
              <a:t>)</a:t>
            </a:r>
          </a:p>
          <a:p>
            <a:pPr lvl="1"/>
            <a:r>
              <a:rPr lang="en-US" sz="1800" dirty="0"/>
              <a:t>Maintenance and Repair – utilities may provide these services and then share the costs with public safety at the end of the year.  </a:t>
            </a:r>
            <a:endParaRPr lang="en-US" sz="1800" dirty="0" smtClean="0"/>
          </a:p>
          <a:p>
            <a:r>
              <a:rPr lang="en-US" sz="2000" dirty="0" smtClean="0"/>
              <a:t>Governance models from these examples could be applied to </a:t>
            </a:r>
            <a:r>
              <a:rPr lang="en-US" sz="2000" dirty="0" err="1" smtClean="0"/>
              <a:t>FirstNet</a:t>
            </a:r>
            <a:r>
              <a:rPr lang="en-US" sz="2000" dirty="0" smtClean="0"/>
              <a:t>.</a:t>
            </a:r>
          </a:p>
          <a:p>
            <a:pPr lvl="1"/>
            <a:r>
              <a:rPr lang="en-US" sz="1800" dirty="0" smtClean="0"/>
              <a:t>Utilities need representation on </a:t>
            </a:r>
            <a:r>
              <a:rPr lang="en-US" sz="1800" dirty="0" err="1" smtClean="0"/>
              <a:t>FirstNet</a:t>
            </a:r>
            <a:r>
              <a:rPr lang="en-US" sz="1800" dirty="0" smtClean="0"/>
              <a:t> and/or Advisory Committee.</a:t>
            </a:r>
          </a:p>
          <a:p>
            <a:endParaRPr lang="en-US" dirty="0"/>
          </a:p>
        </p:txBody>
      </p:sp>
      <p:sp>
        <p:nvSpPr>
          <p:cNvPr id="4" name="Footer Placeholder 3"/>
          <p:cNvSpPr>
            <a:spLocks noGrp="1"/>
          </p:cNvSpPr>
          <p:nvPr>
            <p:ph type="ftr" sz="quarter" idx="10"/>
          </p:nvPr>
        </p:nvSpPr>
        <p:spPr/>
        <p:txBody>
          <a:bodyPr/>
          <a:lstStyle/>
          <a:p>
            <a:pPr>
              <a:defRPr/>
            </a:pPr>
            <a:r>
              <a:rPr lang="en-US" smtClean="0"/>
              <a:t>UTILITIES TELECOM COUNCIL - </a:t>
            </a:r>
            <a:r>
              <a:rPr lang="en-US" i="1" smtClean="0"/>
              <a:t>The Voice of Critical Infrastructure Communications</a:t>
            </a:r>
            <a:endParaRPr lang="en-US" i="1"/>
          </a:p>
        </p:txBody>
      </p:sp>
      <p:sp>
        <p:nvSpPr>
          <p:cNvPr id="5" name="Slide Number Placeholder 4"/>
          <p:cNvSpPr>
            <a:spLocks noGrp="1"/>
          </p:cNvSpPr>
          <p:nvPr>
            <p:ph type="sldNum" sz="quarter" idx="11"/>
          </p:nvPr>
        </p:nvSpPr>
        <p:spPr/>
        <p:txBody>
          <a:bodyPr/>
          <a:lstStyle/>
          <a:p>
            <a:pPr>
              <a:defRPr/>
            </a:pPr>
            <a:fld id="{28D69D3A-D866-4945-BB7F-FA42DA179BA5}" type="slidenum">
              <a:rPr lang="en-US" smtClean="0"/>
              <a:pPr>
                <a:defRPr/>
              </a:pPr>
              <a:t>6</a:t>
            </a:fld>
            <a:endParaRPr lang="en-US"/>
          </a:p>
        </p:txBody>
      </p:sp>
    </p:spTree>
    <p:extLst>
      <p:ext uri="{BB962C8B-B14F-4D97-AF65-F5344CB8AC3E}">
        <p14:creationId xmlns:p14="http://schemas.microsoft.com/office/powerpoint/2010/main" val="1812073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Public Safety Broadband Network – Partnerships </a:t>
            </a:r>
            <a:r>
              <a:rPr lang="en-US" dirty="0" smtClean="0"/>
              <a:t>and the RFP Process</a:t>
            </a:r>
            <a:endParaRPr lang="en-US" dirty="0"/>
          </a:p>
        </p:txBody>
      </p:sp>
      <p:sp>
        <p:nvSpPr>
          <p:cNvPr id="3" name="Content Placeholder 2"/>
          <p:cNvSpPr>
            <a:spLocks noGrp="1"/>
          </p:cNvSpPr>
          <p:nvPr>
            <p:ph idx="1"/>
          </p:nvPr>
        </p:nvSpPr>
        <p:spPr/>
        <p:txBody>
          <a:bodyPr/>
          <a:lstStyle/>
          <a:p>
            <a:r>
              <a:rPr lang="en-US" dirty="0" smtClean="0"/>
              <a:t>Public Safety wants to partner with utilities.</a:t>
            </a:r>
          </a:p>
          <a:p>
            <a:pPr lvl="1"/>
            <a:r>
              <a:rPr lang="en-US" dirty="0" smtClean="0"/>
              <a:t>Access to utility infrastructure and other resources</a:t>
            </a:r>
          </a:p>
          <a:p>
            <a:pPr lvl="1"/>
            <a:r>
              <a:rPr lang="en-US" dirty="0" smtClean="0"/>
              <a:t>Interoperability during emergencies</a:t>
            </a:r>
          </a:p>
          <a:p>
            <a:pPr lvl="1"/>
            <a:r>
              <a:rPr lang="en-US" dirty="0" smtClean="0"/>
              <a:t>Sustainability of the network from base of utility end-use devices</a:t>
            </a:r>
          </a:p>
          <a:p>
            <a:r>
              <a:rPr lang="en-US" dirty="0" smtClean="0"/>
              <a:t>RFP process should provide meaningful opportunity for utilities to participate.</a:t>
            </a:r>
          </a:p>
          <a:p>
            <a:pPr lvl="1"/>
            <a:r>
              <a:rPr lang="en-US" dirty="0" smtClean="0"/>
              <a:t>Flexibility:  multiple opportunities to bid on some or all of the requirements in the RFP in a regional, state, local or tribal area.</a:t>
            </a:r>
          </a:p>
          <a:p>
            <a:pPr lvl="2"/>
            <a:r>
              <a:rPr lang="en-US" dirty="0" smtClean="0"/>
              <a:t>Consistent w/ Spectrum Act provisions for “open, transparent and competitive” RFP process.</a:t>
            </a:r>
          </a:p>
          <a:p>
            <a:pPr lvl="1"/>
            <a:r>
              <a:rPr lang="en-US" dirty="0" smtClean="0"/>
              <a:t>Centralized process could discourage utility participation and limit potential partners to a handful of nationwide commercial providers.</a:t>
            </a:r>
          </a:p>
          <a:p>
            <a:pPr lvl="1"/>
            <a:endParaRPr lang="en-US" dirty="0" smtClean="0"/>
          </a:p>
        </p:txBody>
      </p:sp>
      <p:sp>
        <p:nvSpPr>
          <p:cNvPr id="4" name="Footer Placeholder 3"/>
          <p:cNvSpPr>
            <a:spLocks noGrp="1"/>
          </p:cNvSpPr>
          <p:nvPr>
            <p:ph type="ftr" sz="quarter" idx="10"/>
          </p:nvPr>
        </p:nvSpPr>
        <p:spPr/>
        <p:txBody>
          <a:bodyPr/>
          <a:lstStyle/>
          <a:p>
            <a:pPr>
              <a:defRPr/>
            </a:pPr>
            <a:r>
              <a:rPr lang="en-US" smtClean="0"/>
              <a:t>UTILITIES TELECOM COUNCIL - </a:t>
            </a:r>
            <a:r>
              <a:rPr lang="en-US" i="1" smtClean="0"/>
              <a:t>The Voice of Critical Infrastructure Communications</a:t>
            </a:r>
            <a:endParaRPr lang="en-US" i="1"/>
          </a:p>
        </p:txBody>
      </p:sp>
      <p:sp>
        <p:nvSpPr>
          <p:cNvPr id="5" name="Slide Number Placeholder 4"/>
          <p:cNvSpPr>
            <a:spLocks noGrp="1"/>
          </p:cNvSpPr>
          <p:nvPr>
            <p:ph type="sldNum" sz="quarter" idx="11"/>
          </p:nvPr>
        </p:nvSpPr>
        <p:spPr/>
        <p:txBody>
          <a:bodyPr/>
          <a:lstStyle/>
          <a:p>
            <a:pPr>
              <a:defRPr/>
            </a:pPr>
            <a:fld id="{28D69D3A-D866-4945-BB7F-FA42DA179BA5}" type="slidenum">
              <a:rPr lang="en-US" smtClean="0"/>
              <a:pPr>
                <a:defRPr/>
              </a:pPr>
              <a:t>7</a:t>
            </a:fld>
            <a:endParaRPr lang="en-US"/>
          </a:p>
        </p:txBody>
      </p:sp>
    </p:spTree>
    <p:extLst>
      <p:ext uri="{BB962C8B-B14F-4D97-AF65-F5344CB8AC3E}">
        <p14:creationId xmlns:p14="http://schemas.microsoft.com/office/powerpoint/2010/main" val="3974434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QUESTIONS?</a:t>
            </a:r>
            <a:endParaRPr lang="en-US" dirty="0"/>
          </a:p>
        </p:txBody>
      </p:sp>
      <p:sp>
        <p:nvSpPr>
          <p:cNvPr id="3" name="Subtitle 2"/>
          <p:cNvSpPr>
            <a:spLocks noGrp="1"/>
          </p:cNvSpPr>
          <p:nvPr>
            <p:ph type="subTitle" idx="1"/>
          </p:nvPr>
        </p:nvSpPr>
        <p:spPr/>
        <p:txBody>
          <a:bodyPr/>
          <a:lstStyle/>
          <a:p>
            <a:r>
              <a:rPr lang="en-US" dirty="0" smtClean="0">
                <a:solidFill>
                  <a:schemeClr val="tx1"/>
                </a:solidFill>
              </a:rPr>
              <a:t>Brett Kilbourne</a:t>
            </a:r>
          </a:p>
          <a:p>
            <a:r>
              <a:rPr lang="en-US" dirty="0" smtClean="0">
                <a:solidFill>
                  <a:schemeClr val="tx1"/>
                </a:solidFill>
              </a:rPr>
              <a:t>Utilities Telecom Council</a:t>
            </a:r>
          </a:p>
          <a:p>
            <a:r>
              <a:rPr lang="en-US" dirty="0" smtClean="0">
                <a:solidFill>
                  <a:schemeClr val="tx1"/>
                </a:solidFill>
                <a:hlinkClick r:id="rId3"/>
              </a:rPr>
              <a:t>Brett.kilbourne@utc.org</a:t>
            </a:r>
            <a:endParaRPr lang="en-US" dirty="0" smtClean="0">
              <a:solidFill>
                <a:schemeClr val="tx1"/>
              </a:solidFill>
            </a:endParaRPr>
          </a:p>
          <a:p>
            <a:r>
              <a:rPr lang="en-US" dirty="0" smtClean="0">
                <a:solidFill>
                  <a:schemeClr val="tx1"/>
                </a:solidFill>
              </a:rPr>
              <a:t>202-833-6807</a:t>
            </a:r>
            <a:endParaRPr lang="en-US" dirty="0">
              <a:solidFill>
                <a:schemeClr val="tx1"/>
              </a:solidFill>
            </a:endParaRPr>
          </a:p>
        </p:txBody>
      </p:sp>
    </p:spTree>
    <p:extLst>
      <p:ext uri="{BB962C8B-B14F-4D97-AF65-F5344CB8AC3E}">
        <p14:creationId xmlns:p14="http://schemas.microsoft.com/office/powerpoint/2010/main" val="2583979501"/>
      </p:ext>
    </p:extLst>
  </p:cSld>
  <p:clrMapOvr>
    <a:masterClrMapping/>
  </p:clrMapOvr>
  <p:transition spd="slow"/>
</p:sld>
</file>

<file path=ppt/theme/theme1.xml><?xml version="1.0" encoding="utf-8"?>
<a:theme xmlns:a="http://schemas.openxmlformats.org/drawingml/2006/main" name="UTC2010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28575">
          <a:solidFill>
            <a:srgbClr val="FF0000"/>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UTC2010Template</Template>
  <TotalTime>15744</TotalTime>
  <Words>836</Words>
  <Application>Microsoft Office PowerPoint</Application>
  <PresentationFormat>On-screen Show (4:3)</PresentationFormat>
  <Paragraphs>67</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UTC2010Template</vt:lpstr>
      <vt:lpstr> Sharing the 700 MHz Public Safety Broadband Network with Utilities </vt:lpstr>
      <vt:lpstr>About UTC</vt:lpstr>
      <vt:lpstr>Benefits of Sharing with Utilities</vt:lpstr>
      <vt:lpstr>Shared Costs – What can the Utility Contribute to a PS Partnership?</vt:lpstr>
      <vt:lpstr>Public Safety Broadband Network – LTE and Prioritization</vt:lpstr>
      <vt:lpstr>Public Safety Broadband Network – Governance</vt:lpstr>
      <vt:lpstr>Public Safety Broadband Network – Partnerships and the RFP Process</vt:lpstr>
      <vt:lpstr>QUESTIONS?</vt:lpstr>
    </vt:vector>
  </TitlesOfParts>
  <Company>mindSHIFT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Mike Oldak</dc:creator>
  <cp:lastModifiedBy>Brett Kilbourne</cp:lastModifiedBy>
  <cp:revision>365</cp:revision>
  <cp:lastPrinted>2012-03-06T13:24:47Z</cp:lastPrinted>
  <dcterms:created xsi:type="dcterms:W3CDTF">2010-07-29T13:19:45Z</dcterms:created>
  <dcterms:modified xsi:type="dcterms:W3CDTF">2013-10-15T14:09:47Z</dcterms:modified>
</cp:coreProperties>
</file>