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3" r:id="rId2"/>
    <p:sldMasterId id="2147483670" r:id="rId3"/>
  </p:sldMasterIdLst>
  <p:notesMasterIdLst>
    <p:notesMasterId r:id="rId11"/>
  </p:notesMasterIdLst>
  <p:sldIdLst>
    <p:sldId id="256" r:id="rId4"/>
    <p:sldId id="270" r:id="rId5"/>
    <p:sldId id="271" r:id="rId6"/>
    <p:sldId id="269" r:id="rId7"/>
    <p:sldId id="272" r:id="rId8"/>
    <p:sldId id="267" r:id="rId9"/>
    <p:sldId id="25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57" autoAdjust="0"/>
    <p:restoredTop sz="94660"/>
  </p:normalViewPr>
  <p:slideViewPr>
    <p:cSldViewPr>
      <p:cViewPr>
        <p:scale>
          <a:sx n="60" d="100"/>
          <a:sy n="60" d="100"/>
        </p:scale>
        <p:origin x="-1242" y="-4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431141-1006-48F7-8F90-B0AE166BE5B9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3295F5-D753-4391-8CBD-9FD4EF028E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6993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79E890-2B70-40A0-8F21-EC51971C300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251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>
          <a:xfrm>
            <a:off x="123463" y="3276600"/>
            <a:ext cx="3581400" cy="9144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Presented By:</a:t>
            </a:r>
          </a:p>
          <a:p>
            <a:r>
              <a:rPr lang="en-US" dirty="0" smtClean="0"/>
              <a:t>Kenrick (Rick) M. Gordon, P.E.</a:t>
            </a:r>
          </a:p>
          <a:p>
            <a:r>
              <a:rPr lang="en-US" dirty="0" smtClean="0"/>
              <a:t>Director</a:t>
            </a:r>
          </a:p>
          <a:p>
            <a:r>
              <a:rPr lang="en-US" dirty="0" smtClean="0"/>
              <a:t>301-429-7426 office</a:t>
            </a:r>
          </a:p>
          <a:p>
            <a:r>
              <a:rPr lang="en-US" dirty="0" smtClean="0"/>
              <a:t>301-802-0671 cell</a:t>
            </a:r>
          </a:p>
          <a:p>
            <a:r>
              <a:rPr lang="en-US" dirty="0" smtClean="0"/>
              <a:t>kenrick.gordon@maryland.gov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/>
          </p:nvPr>
        </p:nvSpPr>
        <p:spPr>
          <a:xfrm>
            <a:off x="152400" y="4304818"/>
            <a:ext cx="5398722" cy="738664"/>
          </a:xfrm>
          <a:prstGeom prst="rect">
            <a:avLst/>
          </a:prstGeom>
        </p:spPr>
        <p:txBody>
          <a:bodyPr wrap="none">
            <a:spAutoFit/>
          </a:bodyPr>
          <a:lstStyle>
            <a:lvl1pPr marL="0" indent="0">
              <a:buNone/>
              <a:defRPr sz="42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123825" y="5181600"/>
            <a:ext cx="5743575" cy="609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i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795236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August 4, 2020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5C1D1E4-EE09-4FC5-AE8F-5F8933D543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653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533400" y="1600200"/>
            <a:ext cx="69342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673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ub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523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917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518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8574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01444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039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5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Content Placeholder 3" descr="CM4B-pp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7" b="1073"/>
          <a:stretch>
            <a:fillRect/>
          </a:stretch>
        </p:blipFill>
        <p:spPr bwMode="auto">
          <a:xfrm>
            <a:off x="7362829" y="4943476"/>
            <a:ext cx="1490663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2"/>
          <p:cNvSpPr txBox="1">
            <a:spLocks/>
          </p:cNvSpPr>
          <p:nvPr/>
        </p:nvSpPr>
        <p:spPr bwMode="auto">
          <a:xfrm>
            <a:off x="5638800" y="6383179"/>
            <a:ext cx="3200400" cy="246221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lIns="0" tIns="0" rIns="64008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>
              <a:defRPr/>
            </a:pPr>
            <a:r>
              <a:rPr lang="en-US" altLang="en-US" sz="1600" i="1" dirty="0" smtClean="0">
                <a:solidFill>
                  <a:srgbClr val="A50021"/>
                </a:solidFill>
                <a:latin typeface="Calisto MT" pitchFamily="18" charset="0"/>
                <a:cs typeface="Calibri" pitchFamily="34" charset="0"/>
              </a:rPr>
              <a:t>Governor’s Office of Rural Broadband</a:t>
            </a:r>
          </a:p>
        </p:txBody>
      </p:sp>
      <p:sp>
        <p:nvSpPr>
          <p:cNvPr id="12" name="Rectangle 11">
            <a:extLst>
              <a:ext uri="{FF2B5EF4-FFF2-40B4-BE49-F238E27FC236}"/>
            </a:extLst>
          </p:cNvPr>
          <p:cNvSpPr/>
          <p:nvPr/>
        </p:nvSpPr>
        <p:spPr>
          <a:xfrm>
            <a:off x="9001129" y="0"/>
            <a:ext cx="142875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>
            <a:extLst>
              <a:ext uri="{FF2B5EF4-FFF2-40B4-BE49-F238E27FC236}"/>
            </a:extLst>
          </p:cNvPr>
          <p:cNvSpPr/>
          <p:nvPr/>
        </p:nvSpPr>
        <p:spPr>
          <a:xfrm>
            <a:off x="9001129" y="1371600"/>
            <a:ext cx="142875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4" name="Picture 13" descr="https://dhcd.maryland.gov/RuralBroadband/PublishingImages/header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8686800" cy="2895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6" name="Picture 2" descr="Broadband Breakfast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737" y="6247053"/>
            <a:ext cx="2968625" cy="382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2320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ave 6"/>
          <p:cNvSpPr/>
          <p:nvPr/>
        </p:nvSpPr>
        <p:spPr>
          <a:xfrm>
            <a:off x="0" y="0"/>
            <a:ext cx="9001129" cy="1371600"/>
          </a:xfrm>
          <a:prstGeom prst="wave">
            <a:avLst>
              <a:gd name="adj1" fmla="val 0"/>
              <a:gd name="adj2" fmla="val 0"/>
            </a:avLst>
          </a:prstGeom>
          <a:gradFill>
            <a:gsLst>
              <a:gs pos="0">
                <a:schemeClr val="tx2">
                  <a:shade val="30000"/>
                  <a:satMod val="115000"/>
                </a:schemeClr>
              </a:gs>
              <a:gs pos="24000">
                <a:srgbClr val="9E1015"/>
              </a:gs>
              <a:gs pos="100000">
                <a:schemeClr val="tx2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1281"/>
            <a:ext cx="8229600" cy="1189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600200"/>
            <a:ext cx="6781800" cy="2283702"/>
          </a:xfrm>
          <a:prstGeom prst="rect">
            <a:avLst/>
          </a:prstGeom>
          <a:noFill/>
        </p:spPr>
        <p:txBody>
          <a:bodyPr vert="horz" lIns="91440" tIns="45720" rIns="91440" bIns="4572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/>
            </a:extLst>
          </p:cNvPr>
          <p:cNvSpPr/>
          <p:nvPr/>
        </p:nvSpPr>
        <p:spPr>
          <a:xfrm>
            <a:off x="9001129" y="0"/>
            <a:ext cx="142875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C0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/>
            </a:extLst>
          </p:cNvPr>
          <p:cNvSpPr/>
          <p:nvPr/>
        </p:nvSpPr>
        <p:spPr>
          <a:xfrm>
            <a:off x="9001129" y="1371600"/>
            <a:ext cx="142875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C00000"/>
              </a:solidFill>
            </a:endParaRPr>
          </a:p>
        </p:txBody>
      </p:sp>
      <p:pic>
        <p:nvPicPr>
          <p:cNvPr id="10" name="Content Placeholder 3" descr="CM4B-pp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7" b="1073"/>
          <a:stretch>
            <a:fillRect/>
          </a:stretch>
        </p:blipFill>
        <p:spPr bwMode="auto">
          <a:xfrm>
            <a:off x="7500937" y="5095876"/>
            <a:ext cx="1490663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2"/>
          <p:cNvSpPr txBox="1">
            <a:spLocks/>
          </p:cNvSpPr>
          <p:nvPr/>
        </p:nvSpPr>
        <p:spPr bwMode="auto">
          <a:xfrm>
            <a:off x="5791200" y="6535579"/>
            <a:ext cx="3200400" cy="246221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lIns="0" tIns="0" rIns="64008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>
              <a:defRPr/>
            </a:pPr>
            <a:r>
              <a:rPr lang="en-US" altLang="en-US" sz="1600" i="1" dirty="0" smtClean="0">
                <a:solidFill>
                  <a:srgbClr val="A50021"/>
                </a:solidFill>
                <a:latin typeface="Calisto MT" pitchFamily="18" charset="0"/>
                <a:cs typeface="Calibri" pitchFamily="34" charset="0"/>
              </a:rPr>
              <a:t>Governor’s Office of Rural Broadband</a:t>
            </a:r>
          </a:p>
        </p:txBody>
      </p:sp>
    </p:spTree>
    <p:extLst>
      <p:ext uri="{BB962C8B-B14F-4D97-AF65-F5344CB8AC3E}">
        <p14:creationId xmlns:p14="http://schemas.microsoft.com/office/powerpoint/2010/main" val="124905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3" descr="CM4B-pp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7" b="1073"/>
          <a:stretch>
            <a:fillRect/>
          </a:stretch>
        </p:blipFill>
        <p:spPr bwMode="auto">
          <a:xfrm>
            <a:off x="7500937" y="5095876"/>
            <a:ext cx="1490663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2"/>
          <p:cNvSpPr txBox="1">
            <a:spLocks/>
          </p:cNvSpPr>
          <p:nvPr/>
        </p:nvSpPr>
        <p:spPr bwMode="auto">
          <a:xfrm>
            <a:off x="5791200" y="6535579"/>
            <a:ext cx="3200400" cy="246221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lIns="0" tIns="0" rIns="64008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>
              <a:defRPr/>
            </a:pPr>
            <a:r>
              <a:rPr lang="en-US" altLang="en-US" sz="1600" i="1" dirty="0" smtClean="0">
                <a:solidFill>
                  <a:srgbClr val="A50021"/>
                </a:solidFill>
                <a:latin typeface="Calisto MT" pitchFamily="18" charset="0"/>
                <a:cs typeface="Calibri" pitchFamily="34" charset="0"/>
              </a:rPr>
              <a:t>Governor’s Office of Rural Broadband</a:t>
            </a:r>
          </a:p>
        </p:txBody>
      </p:sp>
      <p:sp>
        <p:nvSpPr>
          <p:cNvPr id="9" name="Rectangle 8">
            <a:extLst>
              <a:ext uri="{FF2B5EF4-FFF2-40B4-BE49-F238E27FC236}"/>
            </a:extLst>
          </p:cNvPr>
          <p:cNvSpPr/>
          <p:nvPr/>
        </p:nvSpPr>
        <p:spPr>
          <a:xfrm>
            <a:off x="9001129" y="0"/>
            <a:ext cx="142875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C00000"/>
              </a:solidFill>
            </a:endParaRPr>
          </a:p>
        </p:txBody>
      </p:sp>
      <p:sp>
        <p:nvSpPr>
          <p:cNvPr id="10" name="Rectangle 9">
            <a:extLst>
              <a:ext uri="{FF2B5EF4-FFF2-40B4-BE49-F238E27FC236}"/>
            </a:extLst>
          </p:cNvPr>
          <p:cNvSpPr/>
          <p:nvPr/>
        </p:nvSpPr>
        <p:spPr>
          <a:xfrm>
            <a:off x="9001129" y="1371600"/>
            <a:ext cx="142875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592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124201"/>
            <a:ext cx="8153400" cy="762000"/>
          </a:xfrm>
        </p:spPr>
        <p:txBody>
          <a:bodyPr/>
          <a:lstStyle/>
          <a:p>
            <a:pPr algn="l"/>
            <a:r>
              <a:rPr lang="en-US" sz="4000" dirty="0" smtClean="0">
                <a:solidFill>
                  <a:srgbClr val="C00000"/>
                </a:solidFill>
              </a:rPr>
              <a:t>Governor’s Office of Rural Broadband</a:t>
            </a:r>
            <a:endParaRPr lang="en-US" sz="4000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3962400"/>
            <a:ext cx="5181600" cy="1447800"/>
          </a:xfrm>
        </p:spPr>
        <p:txBody>
          <a:bodyPr/>
          <a:lstStyle/>
          <a:p>
            <a:pPr algn="l"/>
            <a:r>
              <a:rPr lang="en-US" dirty="0" smtClean="0"/>
              <a:t>State Broadband Authorities</a:t>
            </a:r>
          </a:p>
          <a:p>
            <a:pPr algn="l"/>
            <a:r>
              <a:rPr lang="en-US" dirty="0" smtClean="0"/>
              <a:t>- The next Chapter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492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ARRA Stimulus </a:t>
            </a:r>
            <a:br>
              <a:rPr lang="en-US" dirty="0" smtClean="0"/>
            </a:br>
            <a:r>
              <a:rPr lang="en-US" dirty="0" smtClean="0"/>
              <a:t>Maryland NTIA BTOP Awards</a:t>
            </a:r>
            <a:endParaRPr lang="en-US" dirty="0"/>
          </a:p>
        </p:txBody>
      </p:sp>
      <p:sp>
        <p:nvSpPr>
          <p:cNvPr id="6" name="Slide Number Placeholder 2"/>
          <p:cNvSpPr txBox="1">
            <a:spLocks/>
          </p:cNvSpPr>
          <p:nvPr/>
        </p:nvSpPr>
        <p:spPr>
          <a:xfrm>
            <a:off x="2894" y="6272599"/>
            <a:ext cx="274320" cy="4572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EAF3F0-9D87-49D0-80B5-520EC4CA87AA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Date Placeholder 3"/>
          <p:cNvSpPr txBox="1">
            <a:spLocks/>
          </p:cNvSpPr>
          <p:nvPr/>
        </p:nvSpPr>
        <p:spPr>
          <a:xfrm>
            <a:off x="304800" y="6501198"/>
            <a:ext cx="2133600" cy="3568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March 31, 2021</a:t>
            </a:r>
            <a:endParaRPr lang="en-US" dirty="0"/>
          </a:p>
        </p:txBody>
      </p:sp>
      <p:pic>
        <p:nvPicPr>
          <p:cNvPr id="13" name="Picture 2" descr="Broadband Breakfas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175" y="6172200"/>
            <a:ext cx="2968625" cy="382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5323461"/>
              </p:ext>
            </p:extLst>
          </p:nvPr>
        </p:nvGraphicFramePr>
        <p:xfrm>
          <a:off x="457200" y="1676399"/>
          <a:ext cx="7162800" cy="403860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269974"/>
                <a:gridCol w="1479274"/>
                <a:gridCol w="2413552"/>
              </a:tblGrid>
              <a:tr h="407488">
                <a:tc>
                  <a:txBody>
                    <a:bodyPr/>
                    <a:lstStyle/>
                    <a:p>
                      <a:pPr algn="ctr" fontAlgn="t"/>
                      <a:r>
                        <a:rPr lang="en-US" dirty="0">
                          <a:effectLst/>
                        </a:rPr>
                        <a:t>Grantee</a:t>
                      </a:r>
                    </a:p>
                  </a:txBody>
                  <a:tcPr marL="19050" marR="19050" marT="19050" marB="1905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t"/>
                      <a:r>
                        <a:rPr lang="en-US" dirty="0">
                          <a:effectLst/>
                        </a:rPr>
                        <a:t>Total Award</a:t>
                      </a:r>
                    </a:p>
                  </a:txBody>
                  <a:tcPr marL="19050" marR="19050" marT="19050" marB="1905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effectLst/>
                        </a:rPr>
                        <a:t>Type</a:t>
                      </a:r>
                    </a:p>
                  </a:txBody>
                  <a:tcPr marL="19050" marR="19050" marT="19050" marB="19050" anchor="ctr">
                    <a:solidFill>
                      <a:srgbClr val="C00000"/>
                    </a:solidFill>
                  </a:tcPr>
                </a:tc>
              </a:tr>
              <a:tr h="644725">
                <a:tc>
                  <a:txBody>
                    <a:bodyPr/>
                    <a:lstStyle/>
                    <a:p>
                      <a:pPr fontAlgn="t"/>
                      <a:r>
                        <a:rPr lang="en-US" u="none" dirty="0">
                          <a:solidFill>
                            <a:srgbClr val="37607B"/>
                          </a:solidFill>
                          <a:effectLst/>
                          <a:latin typeface="Arial"/>
                        </a:rPr>
                        <a:t>Communication Service for the Deaf, Inc.</a:t>
                      </a:r>
                      <a:endParaRPr lang="en-US" u="none" dirty="0">
                        <a:effectLst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marL="0" lvl="0" indent="0" algn="ctr" fontAlgn="t"/>
                      <a:r>
                        <a:rPr lang="en-US" u="none" dirty="0">
                          <a:effectLst/>
                        </a:rPr>
                        <a:t>$</a:t>
                      </a:r>
                      <a:r>
                        <a:rPr lang="en-US" u="none" dirty="0" smtClean="0">
                          <a:effectLst/>
                        </a:rPr>
                        <a:t>14,988,657</a:t>
                      </a:r>
                      <a:endParaRPr lang="en-US" u="none" dirty="0">
                        <a:effectLst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r>
                        <a:rPr lang="en-US" u="none" dirty="0">
                          <a:solidFill>
                            <a:srgbClr val="37607B"/>
                          </a:solidFill>
                          <a:effectLst/>
                          <a:latin typeface="Arial"/>
                        </a:rPr>
                        <a:t>Sustainable Adoption</a:t>
                      </a:r>
                      <a:endParaRPr lang="en-US" u="none" dirty="0">
                        <a:effectLst/>
                      </a:endParaRPr>
                    </a:p>
                  </a:txBody>
                  <a:tcPr marL="19050" marR="19050" marT="19050" marB="19050" anchor="ctr"/>
                </a:tc>
              </a:tr>
              <a:tr h="644725">
                <a:tc>
                  <a:txBody>
                    <a:bodyPr/>
                    <a:lstStyle/>
                    <a:p>
                      <a:pPr fontAlgn="t"/>
                      <a:r>
                        <a:rPr lang="en-US" u="none" dirty="0">
                          <a:solidFill>
                            <a:srgbClr val="37607B"/>
                          </a:solidFill>
                          <a:effectLst/>
                          <a:latin typeface="Arial"/>
                        </a:rPr>
                        <a:t>Coppin State University</a:t>
                      </a:r>
                      <a:endParaRPr lang="en-US" u="none" dirty="0">
                        <a:effectLst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lvl="0" algn="ctr" fontAlgn="t"/>
                      <a:r>
                        <a:rPr lang="en-US" u="none">
                          <a:effectLst/>
                        </a:rPr>
                        <a:t>$932,116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r>
                        <a:rPr lang="en-US" u="none" dirty="0">
                          <a:solidFill>
                            <a:srgbClr val="37607B"/>
                          </a:solidFill>
                          <a:effectLst/>
                          <a:latin typeface="Arial"/>
                        </a:rPr>
                        <a:t>Public Computer Centers</a:t>
                      </a:r>
                      <a:endParaRPr lang="en-US" u="none" dirty="0">
                        <a:effectLst/>
                      </a:endParaRPr>
                    </a:p>
                  </a:txBody>
                  <a:tcPr marL="19050" marR="19050" marT="19050" marB="19050" anchor="ctr"/>
                </a:tc>
              </a:tr>
              <a:tr h="644725">
                <a:tc>
                  <a:txBody>
                    <a:bodyPr/>
                    <a:lstStyle/>
                    <a:p>
                      <a:pPr fontAlgn="t"/>
                      <a:r>
                        <a:rPr lang="en-US" u="none" dirty="0">
                          <a:solidFill>
                            <a:srgbClr val="37607B"/>
                          </a:solidFill>
                          <a:effectLst/>
                          <a:latin typeface="Arial"/>
                        </a:rPr>
                        <a:t>Mission Economic Development Agency</a:t>
                      </a:r>
                      <a:endParaRPr lang="en-US" u="none" dirty="0">
                        <a:effectLst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lvl="0" algn="ctr" fontAlgn="t"/>
                      <a:r>
                        <a:rPr lang="en-US" u="none">
                          <a:effectLst/>
                        </a:rPr>
                        <a:t>$3,724,128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r>
                        <a:rPr lang="en-US" u="none" dirty="0">
                          <a:solidFill>
                            <a:srgbClr val="37607B"/>
                          </a:solidFill>
                          <a:effectLst/>
                          <a:latin typeface="Arial"/>
                        </a:rPr>
                        <a:t>Public Computer Centers</a:t>
                      </a:r>
                      <a:endParaRPr lang="en-US" u="none" dirty="0">
                        <a:effectLst/>
                      </a:endParaRPr>
                    </a:p>
                  </a:txBody>
                  <a:tcPr marL="19050" marR="19050" marT="19050" marB="19050" anchor="ctr"/>
                </a:tc>
              </a:tr>
              <a:tr h="644725">
                <a:tc>
                  <a:txBody>
                    <a:bodyPr/>
                    <a:lstStyle/>
                    <a:p>
                      <a:pPr fontAlgn="t"/>
                      <a:r>
                        <a:rPr lang="en-US" u="none" dirty="0">
                          <a:solidFill>
                            <a:srgbClr val="37607B"/>
                          </a:solidFill>
                          <a:effectLst/>
                          <a:latin typeface="Arial"/>
                        </a:rPr>
                        <a:t>Maryland Broadband Cooperative</a:t>
                      </a:r>
                      <a:endParaRPr lang="en-US" u="none" dirty="0">
                        <a:effectLst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lvl="0" algn="ctr" fontAlgn="t"/>
                      <a:r>
                        <a:rPr lang="en-US" u="none">
                          <a:effectLst/>
                        </a:rPr>
                        <a:t>$4,755,768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r>
                        <a:rPr lang="en-US" u="none" dirty="0">
                          <a:solidFill>
                            <a:srgbClr val="37607B"/>
                          </a:solidFill>
                          <a:effectLst/>
                          <a:latin typeface="Arial"/>
                        </a:rPr>
                        <a:t>Broadband Data &amp; Development</a:t>
                      </a:r>
                      <a:endParaRPr lang="en-US" u="none" dirty="0">
                        <a:effectLst/>
                      </a:endParaRPr>
                    </a:p>
                  </a:txBody>
                  <a:tcPr marL="19050" marR="19050" marT="19050" marB="19050" anchor="ctr"/>
                </a:tc>
              </a:tr>
              <a:tr h="644725">
                <a:tc>
                  <a:txBody>
                    <a:bodyPr/>
                    <a:lstStyle/>
                    <a:p>
                      <a:pPr fontAlgn="t"/>
                      <a:r>
                        <a:rPr lang="en-US" u="none" dirty="0">
                          <a:solidFill>
                            <a:srgbClr val="37607B"/>
                          </a:solidFill>
                          <a:effectLst/>
                          <a:latin typeface="Arial"/>
                        </a:rPr>
                        <a:t>Maryland Department of Information Technology</a:t>
                      </a:r>
                      <a:endParaRPr lang="en-US" u="none" dirty="0">
                        <a:effectLst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lvl="0" algn="ctr" fontAlgn="t"/>
                      <a:r>
                        <a:rPr lang="en-US" u="none" dirty="0">
                          <a:effectLst/>
                        </a:rPr>
                        <a:t>$115,240,581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r>
                        <a:rPr lang="en-US" u="none" dirty="0">
                          <a:solidFill>
                            <a:srgbClr val="37607B"/>
                          </a:solidFill>
                          <a:effectLst/>
                          <a:latin typeface="Arial"/>
                        </a:rPr>
                        <a:t>Infrastructure</a:t>
                      </a:r>
                      <a:endParaRPr lang="en-US" u="none" dirty="0">
                        <a:effectLst/>
                      </a:endParaRPr>
                    </a:p>
                  </a:txBody>
                  <a:tcPr marL="19050" marR="19050" marT="19050" marB="19050" anchor="ctr"/>
                </a:tc>
              </a:tr>
              <a:tr h="407488">
                <a:tc>
                  <a:txBody>
                    <a:bodyPr/>
                    <a:lstStyle/>
                    <a:p>
                      <a:pPr fontAlgn="t"/>
                      <a:r>
                        <a:rPr lang="en-US" u="none" dirty="0">
                          <a:solidFill>
                            <a:srgbClr val="37607B"/>
                          </a:solidFill>
                          <a:effectLst/>
                          <a:latin typeface="Arial"/>
                        </a:rPr>
                        <a:t>One Economy Corporation</a:t>
                      </a:r>
                      <a:endParaRPr lang="en-US" u="none" dirty="0">
                        <a:effectLst/>
                      </a:endParaRP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lvl="0" algn="ctr" fontAlgn="t"/>
                      <a:r>
                        <a:rPr lang="en-US" u="none" dirty="0">
                          <a:effectLst/>
                        </a:rPr>
                        <a:t>$28,519,482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r>
                        <a:rPr lang="en-US" u="none" dirty="0">
                          <a:solidFill>
                            <a:srgbClr val="37607B"/>
                          </a:solidFill>
                          <a:effectLst/>
                          <a:latin typeface="Arial"/>
                        </a:rPr>
                        <a:t>Sustainable Adoption</a:t>
                      </a:r>
                      <a:endParaRPr lang="en-US" u="none" dirty="0">
                        <a:effectLst/>
                      </a:endParaRPr>
                    </a:p>
                  </a:txBody>
                  <a:tcPr marL="19050" marR="19050" marT="19050" marB="1905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8170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-1" y="4276107"/>
            <a:ext cx="8223087" cy="8362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b="1" dirty="0" smtClean="0">
                <a:solidFill>
                  <a:srgbClr val="C00000"/>
                </a:solidFill>
              </a:rPr>
              <a:t>Maryland locations with &lt;25x3 advertised speeds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altLang="en-US" sz="3600" dirty="0" smtClean="0">
                <a:solidFill>
                  <a:schemeClr val="tx1"/>
                </a:solidFill>
              </a:rPr>
              <a:t>From FCC Form 477 data</a:t>
            </a:r>
            <a:endParaRPr lang="en-US" sz="5300" dirty="0"/>
          </a:p>
        </p:txBody>
      </p:sp>
      <p:pic>
        <p:nvPicPr>
          <p:cNvPr id="8" name="Picture 2" descr="C:\Users\gordon\Documents\Presentations\CAF2_Data_2018_06_27_Reprojected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92" t="22245" r="4336" b="22433"/>
          <a:stretch/>
        </p:blipFill>
        <p:spPr>
          <a:xfrm>
            <a:off x="0" y="2"/>
            <a:ext cx="8991600" cy="4152759"/>
          </a:xfrm>
          <a:prstGeom prst="rect">
            <a:avLst/>
          </a:prstGeom>
          <a:noFill/>
        </p:spPr>
      </p:pic>
      <p:sp>
        <p:nvSpPr>
          <p:cNvPr id="9" name="Slide Number Placeholder 2"/>
          <p:cNvSpPr txBox="1">
            <a:spLocks/>
          </p:cNvSpPr>
          <p:nvPr/>
        </p:nvSpPr>
        <p:spPr>
          <a:xfrm>
            <a:off x="2894" y="6272599"/>
            <a:ext cx="274320" cy="4572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EAF3F0-9D87-49D0-80B5-520EC4CA87AA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0" name="Date Placeholder 3"/>
          <p:cNvSpPr txBox="1">
            <a:spLocks/>
          </p:cNvSpPr>
          <p:nvPr/>
        </p:nvSpPr>
        <p:spPr>
          <a:xfrm>
            <a:off x="304800" y="6501198"/>
            <a:ext cx="2133600" cy="3568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March 31, 2021</a:t>
            </a:r>
            <a:endParaRPr lang="en-US" dirty="0"/>
          </a:p>
        </p:txBody>
      </p:sp>
      <p:pic>
        <p:nvPicPr>
          <p:cNvPr id="11" name="Picture 2" descr="Broadband Breakfas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175" y="6172200"/>
            <a:ext cx="2968625" cy="382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27949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indent="-342900"/>
            <a:r>
              <a:rPr lang="en-US" dirty="0" smtClean="0"/>
              <a:t>Last Mile Service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533400" y="1600200"/>
            <a:ext cx="7467600" cy="3982629"/>
          </a:xfrm>
        </p:spPr>
        <p:txBody>
          <a:bodyPr/>
          <a:lstStyle/>
          <a:p>
            <a:r>
              <a:rPr lang="en-US" dirty="0" smtClean="0"/>
              <a:t>Why is this so hard</a:t>
            </a:r>
          </a:p>
          <a:p>
            <a:pPr lvl="1"/>
            <a:r>
              <a:rPr lang="en-US" dirty="0" smtClean="0"/>
              <a:t>Return on Investment (ROI)</a:t>
            </a:r>
          </a:p>
          <a:p>
            <a:pPr lvl="2"/>
            <a:r>
              <a:rPr lang="en-US" dirty="0" smtClean="0"/>
              <a:t>As little as 3 years for public companies</a:t>
            </a:r>
          </a:p>
          <a:p>
            <a:pPr lvl="2"/>
            <a:r>
              <a:rPr lang="en-US" dirty="0" smtClean="0"/>
              <a:t>8-10 years for smaller private companies</a:t>
            </a:r>
          </a:p>
          <a:p>
            <a:pPr lvl="1"/>
            <a:r>
              <a:rPr lang="en-US" dirty="0" smtClean="0"/>
              <a:t>Cost of Construction</a:t>
            </a:r>
          </a:p>
          <a:p>
            <a:pPr lvl="2"/>
            <a:r>
              <a:rPr lang="en-US" dirty="0" smtClean="0"/>
              <a:t>$35,000 to $70,000 per mile</a:t>
            </a:r>
          </a:p>
          <a:p>
            <a:pPr lvl="1"/>
            <a:r>
              <a:rPr lang="en-US" dirty="0" smtClean="0"/>
              <a:t>Cost per premise past</a:t>
            </a:r>
          </a:p>
          <a:p>
            <a:pPr lvl="2"/>
            <a:r>
              <a:rPr lang="en-US" dirty="0" smtClean="0"/>
              <a:t>$3,500 to $7,000</a:t>
            </a:r>
            <a:endParaRPr lang="en-US" dirty="0"/>
          </a:p>
        </p:txBody>
      </p:sp>
      <p:sp>
        <p:nvSpPr>
          <p:cNvPr id="6" name="Slide Number Placeholder 2"/>
          <p:cNvSpPr txBox="1">
            <a:spLocks/>
          </p:cNvSpPr>
          <p:nvPr/>
        </p:nvSpPr>
        <p:spPr>
          <a:xfrm>
            <a:off x="2894" y="6272599"/>
            <a:ext cx="274320" cy="4572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EAF3F0-9D87-49D0-80B5-520EC4CA87AA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Date Placeholder 3"/>
          <p:cNvSpPr txBox="1">
            <a:spLocks/>
          </p:cNvSpPr>
          <p:nvPr/>
        </p:nvSpPr>
        <p:spPr>
          <a:xfrm>
            <a:off x="304800" y="6501198"/>
            <a:ext cx="2133600" cy="3568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March 31, 2021</a:t>
            </a:r>
            <a:endParaRPr lang="en-US" dirty="0"/>
          </a:p>
        </p:txBody>
      </p:sp>
      <p:pic>
        <p:nvPicPr>
          <p:cNvPr id="8" name="Picture 2" descr="Broadband Breakfas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175" y="6172200"/>
            <a:ext cx="2968625" cy="382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8173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indent="-342900"/>
            <a:r>
              <a:rPr lang="en-US" dirty="0" smtClean="0"/>
              <a:t>Last Mile Service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533400" y="1447800"/>
            <a:ext cx="7467600" cy="5238357"/>
          </a:xfrm>
        </p:spPr>
        <p:txBody>
          <a:bodyPr/>
          <a:lstStyle/>
          <a:p>
            <a:r>
              <a:rPr lang="en-US" dirty="0" smtClean="0"/>
              <a:t>Wha</a:t>
            </a:r>
            <a:r>
              <a:rPr lang="en-US" dirty="0" smtClean="0"/>
              <a:t>t can we do</a:t>
            </a:r>
          </a:p>
          <a:p>
            <a:pPr lvl="1"/>
            <a:r>
              <a:rPr lang="en-US" dirty="0" smtClean="0"/>
              <a:t>Grants</a:t>
            </a:r>
          </a:p>
          <a:p>
            <a:pPr lvl="2"/>
            <a:r>
              <a:rPr lang="en-US" dirty="0" smtClean="0"/>
              <a:t>In order to encourage private expansion, reduce the capital costs to the ISP and increase the ROI. </a:t>
            </a:r>
          </a:p>
          <a:p>
            <a:pPr lvl="1"/>
            <a:r>
              <a:rPr lang="en-US" dirty="0" smtClean="0"/>
              <a:t>Digital Literacy</a:t>
            </a:r>
          </a:p>
          <a:p>
            <a:pPr lvl="2"/>
            <a:r>
              <a:rPr lang="en-US" dirty="0" smtClean="0"/>
              <a:t>Show potential subscribers the benefits of a broadband connection.  </a:t>
            </a:r>
          </a:p>
          <a:p>
            <a:pPr lvl="2"/>
            <a:r>
              <a:rPr lang="en-US" dirty="0" smtClean="0"/>
              <a:t>More subscribes = sustainability</a:t>
            </a:r>
          </a:p>
          <a:p>
            <a:pPr lvl="1"/>
            <a:r>
              <a:rPr lang="en-US" dirty="0" smtClean="0"/>
              <a:t>Digital Equity</a:t>
            </a:r>
          </a:p>
          <a:p>
            <a:pPr lvl="2"/>
            <a:r>
              <a:rPr lang="en-US" dirty="0" smtClean="0"/>
              <a:t>Enable all households to connect</a:t>
            </a:r>
          </a:p>
          <a:p>
            <a:pPr lvl="1"/>
            <a:endParaRPr lang="en-US" dirty="0" smtClean="0"/>
          </a:p>
        </p:txBody>
      </p:sp>
      <p:sp>
        <p:nvSpPr>
          <p:cNvPr id="6" name="Slide Number Placeholder 2"/>
          <p:cNvSpPr txBox="1">
            <a:spLocks/>
          </p:cNvSpPr>
          <p:nvPr/>
        </p:nvSpPr>
        <p:spPr>
          <a:xfrm>
            <a:off x="2894" y="6272599"/>
            <a:ext cx="274320" cy="4572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EAF3F0-9D87-49D0-80B5-520EC4CA87AA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Date Placeholder 3"/>
          <p:cNvSpPr txBox="1">
            <a:spLocks/>
          </p:cNvSpPr>
          <p:nvPr/>
        </p:nvSpPr>
        <p:spPr>
          <a:xfrm>
            <a:off x="304800" y="6501198"/>
            <a:ext cx="2133600" cy="3568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March 31, 2021</a:t>
            </a:r>
            <a:endParaRPr lang="en-US" dirty="0"/>
          </a:p>
        </p:txBody>
      </p:sp>
      <p:pic>
        <p:nvPicPr>
          <p:cNvPr id="8" name="Picture 2" descr="Broadband Breakfas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175" y="6172200"/>
            <a:ext cx="2968625" cy="382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4029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Maryland Broadband Grant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33400" y="1600200"/>
            <a:ext cx="7848600" cy="4351961"/>
          </a:xfrm>
        </p:spPr>
        <p:txBody>
          <a:bodyPr/>
          <a:lstStyle/>
          <a:p>
            <a:r>
              <a:rPr lang="en-US" dirty="0" smtClean="0"/>
              <a:t>Expansion of Existing Broadband </a:t>
            </a:r>
            <a:r>
              <a:rPr lang="en-US" dirty="0" smtClean="0"/>
              <a:t>Networks</a:t>
            </a:r>
          </a:p>
          <a:p>
            <a:pPr lvl="1"/>
            <a:r>
              <a:rPr lang="en-US" dirty="0" smtClean="0"/>
              <a:t>Maximum $200,000 grant</a:t>
            </a:r>
          </a:p>
          <a:p>
            <a:pPr lvl="1"/>
            <a:r>
              <a:rPr lang="en-US" dirty="0" smtClean="0"/>
              <a:t>100</a:t>
            </a:r>
            <a:r>
              <a:rPr lang="en-US" dirty="0" smtClean="0"/>
              <a:t>% match </a:t>
            </a:r>
            <a:r>
              <a:rPr lang="en-US" dirty="0" smtClean="0"/>
              <a:t>required</a:t>
            </a:r>
          </a:p>
          <a:p>
            <a:r>
              <a:rPr lang="en-US" dirty="0"/>
              <a:t>Broadband Infrastructure Grant Program</a:t>
            </a:r>
          </a:p>
          <a:p>
            <a:pPr lvl="1"/>
            <a:r>
              <a:rPr lang="en-US" dirty="0"/>
              <a:t>$1 Million to $3 Million grant</a:t>
            </a:r>
          </a:p>
          <a:p>
            <a:pPr lvl="1"/>
            <a:r>
              <a:rPr lang="en-US" dirty="0"/>
              <a:t>100% match </a:t>
            </a:r>
            <a:r>
              <a:rPr lang="en-US" dirty="0" smtClean="0"/>
              <a:t>required</a:t>
            </a:r>
          </a:p>
          <a:p>
            <a:r>
              <a:rPr lang="en-US" dirty="0" smtClean="0"/>
              <a:t>Digital Literacy and Equity</a:t>
            </a:r>
          </a:p>
          <a:p>
            <a:pPr lvl="1"/>
            <a:r>
              <a:rPr lang="en-US" dirty="0" smtClean="0"/>
              <a:t>Coming soon</a:t>
            </a:r>
            <a:endParaRPr lang="en-US" dirty="0" smtClean="0"/>
          </a:p>
        </p:txBody>
      </p:sp>
      <p:sp>
        <p:nvSpPr>
          <p:cNvPr id="4" name="Slide Number Placeholder 2"/>
          <p:cNvSpPr txBox="1">
            <a:spLocks/>
          </p:cNvSpPr>
          <p:nvPr/>
        </p:nvSpPr>
        <p:spPr>
          <a:xfrm>
            <a:off x="2894" y="6272599"/>
            <a:ext cx="274320" cy="4572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EAF3F0-9D87-49D0-80B5-520EC4CA87AA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Date Placeholder 3"/>
          <p:cNvSpPr txBox="1">
            <a:spLocks/>
          </p:cNvSpPr>
          <p:nvPr/>
        </p:nvSpPr>
        <p:spPr>
          <a:xfrm>
            <a:off x="304800" y="6501198"/>
            <a:ext cx="2133600" cy="3568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March 31, 2021</a:t>
            </a:r>
            <a:endParaRPr lang="en-US" dirty="0"/>
          </a:p>
        </p:txBody>
      </p:sp>
      <p:pic>
        <p:nvPicPr>
          <p:cNvPr id="6" name="Picture 2" descr="Broadband Breakfas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175" y="6172200"/>
            <a:ext cx="2968625" cy="382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2756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6324600" y="3200400"/>
            <a:ext cx="2384371" cy="738664"/>
          </a:xfrm>
        </p:spPr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390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ORB Presentation3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itle and Content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ustom Design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GORB Presentation3</Template>
  <TotalTime>246</TotalTime>
  <Words>241</Words>
  <Application>Microsoft Office PowerPoint</Application>
  <PresentationFormat>On-screen Show (4:3)</PresentationFormat>
  <Paragraphs>65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GORB Presentation3</vt:lpstr>
      <vt:lpstr>Title and Content</vt:lpstr>
      <vt:lpstr>1_Custom Design</vt:lpstr>
      <vt:lpstr>Governor’s Office of Rural Broadband</vt:lpstr>
      <vt:lpstr>ARRA Stimulus  Maryland NTIA BTOP Awards</vt:lpstr>
      <vt:lpstr>PowerPoint Presentation</vt:lpstr>
      <vt:lpstr>Last Mile Service</vt:lpstr>
      <vt:lpstr>Last Mile Service</vt:lpstr>
      <vt:lpstr>Maryland Broadband Grant Programs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Governor’s Office of Rural Broadband</dc:title>
  <dc:creator>Laptop_user</dc:creator>
  <cp:lastModifiedBy>Kenrick Gordon</cp:lastModifiedBy>
  <cp:revision>33</cp:revision>
  <dcterms:created xsi:type="dcterms:W3CDTF">2020-07-31T13:05:43Z</dcterms:created>
  <dcterms:modified xsi:type="dcterms:W3CDTF">2021-03-30T14:40:19Z</dcterms:modified>
</cp:coreProperties>
</file>