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67" r:id="rId3"/>
    <p:sldId id="273" r:id="rId4"/>
    <p:sldId id="274" r:id="rId5"/>
    <p:sldId id="275" r:id="rId6"/>
    <p:sldId id="276" r:id="rId7"/>
    <p:sldId id="278" r:id="rId8"/>
    <p:sldId id="277" r:id="rId9"/>
    <p:sldId id="268" r:id="rId10"/>
    <p:sldId id="280" r:id="rId11"/>
    <p:sldId id="271" r:id="rId12"/>
    <p:sldId id="261" r:id="rId13"/>
    <p:sldId id="263" r:id="rId14"/>
    <p:sldId id="264"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B513"/>
    <a:srgbClr val="32C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6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B4EB5-4B6C-4673-92D1-9F793AAE53B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F24B39A-129A-4CAF-B09C-7FA3C470766F}" type="pres">
      <dgm:prSet presAssocID="{E33B4EB5-4B6C-4673-92D1-9F793AAE53BD}" presName="linear" presStyleCnt="0">
        <dgm:presLayoutVars>
          <dgm:animLvl val="lvl"/>
          <dgm:resizeHandles val="exact"/>
        </dgm:presLayoutVars>
      </dgm:prSet>
      <dgm:spPr/>
    </dgm:pt>
  </dgm:ptLst>
  <dgm:cxnLst>
    <dgm:cxn modelId="{0725D105-D3A3-4E9B-AD73-DC83725C73DE}" type="presOf" srcId="{E33B4EB5-4B6C-4673-92D1-9F793AAE53BD}" destId="{3F24B39A-129A-4CAF-B09C-7FA3C47076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B9544-73E5-4C7E-B64F-CA3C0AE825AC}"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270BC9FC-5C20-412B-A4B7-795BB4134E51}">
      <dgm:prSet/>
      <dgm:spPr/>
      <dgm:t>
        <a:bodyPr/>
        <a:lstStyle/>
        <a:p>
          <a:pPr>
            <a:lnSpc>
              <a:spcPct val="100000"/>
            </a:lnSpc>
          </a:pPr>
          <a:r>
            <a:rPr lang="en-US" dirty="0">
              <a:solidFill>
                <a:schemeClr val="tx1"/>
              </a:solidFill>
            </a:rPr>
            <a:t>“Dysgraphia is a term used to describe difficulties with putting one’s thoughts on to paper. Problems with writing can include difficulties with spelling, grammar, punctuation, and handwriting” (APA, 2023).</a:t>
          </a:r>
        </a:p>
      </dgm:t>
    </dgm:pt>
    <dgm:pt modelId="{38859978-B199-4B22-AC1D-4302E0464251}" type="parTrans" cxnId="{C8D2DFCA-6A10-4199-A5E7-5EC80FA2229E}">
      <dgm:prSet/>
      <dgm:spPr/>
      <dgm:t>
        <a:bodyPr/>
        <a:lstStyle/>
        <a:p>
          <a:endParaRPr lang="en-US"/>
        </a:p>
      </dgm:t>
    </dgm:pt>
    <dgm:pt modelId="{92826FA7-DAB6-4E88-97F4-B3ED81605CF0}" type="sibTrans" cxnId="{C8D2DFCA-6A10-4199-A5E7-5EC80FA2229E}">
      <dgm:prSet/>
      <dgm:spPr/>
      <dgm:t>
        <a:bodyPr/>
        <a:lstStyle/>
        <a:p>
          <a:endParaRPr lang="en-US"/>
        </a:p>
      </dgm:t>
    </dgm:pt>
    <dgm:pt modelId="{495D276C-C40E-4438-8805-7E6AD531F7DD}">
      <dgm:prSet/>
      <dgm:spPr/>
      <dgm:t>
        <a:bodyPr/>
        <a:lstStyle/>
        <a:p>
          <a:pPr>
            <a:lnSpc>
              <a:spcPct val="100000"/>
            </a:lnSpc>
          </a:pPr>
          <a:r>
            <a:rPr lang="en-US" dirty="0">
              <a:solidFill>
                <a:schemeClr val="bg1"/>
              </a:solidFill>
            </a:rPr>
            <a:t>According to Sharma, “In later grades, [students with dysgraphia] may have difficulty with writing fluency, floating margins, writing mathematics (equations, fractions, exponents, etc.), and legible writing” (Sharma, 2019).</a:t>
          </a:r>
          <a:endParaRPr lang="en-US" dirty="0"/>
        </a:p>
      </dgm:t>
    </dgm:pt>
    <dgm:pt modelId="{C44EDCC0-FE4A-4E50-90E9-324842031C38}" type="parTrans" cxnId="{C737720D-9312-4037-AB4F-6BF4B4E71EA7}">
      <dgm:prSet/>
      <dgm:spPr/>
      <dgm:t>
        <a:bodyPr/>
        <a:lstStyle/>
        <a:p>
          <a:endParaRPr lang="en-US"/>
        </a:p>
      </dgm:t>
    </dgm:pt>
    <dgm:pt modelId="{4DAA0081-D6A4-4159-A1F1-6F6B8FBE1A8D}" type="sibTrans" cxnId="{C737720D-9312-4037-AB4F-6BF4B4E71EA7}">
      <dgm:prSet/>
      <dgm:spPr/>
      <dgm:t>
        <a:bodyPr/>
        <a:lstStyle/>
        <a:p>
          <a:endParaRPr lang="en-US"/>
        </a:p>
      </dgm:t>
    </dgm:pt>
    <dgm:pt modelId="{1305281B-790C-44F4-BC84-1D5985D15F56}">
      <dgm:prSet/>
      <dgm:spPr/>
      <dgm:t>
        <a:bodyPr/>
        <a:lstStyle/>
        <a:p>
          <a:pPr>
            <a:lnSpc>
              <a:spcPct val="100000"/>
            </a:lnSpc>
          </a:pPr>
          <a:r>
            <a:rPr lang="en-US" dirty="0">
              <a:solidFill>
                <a:schemeClr val="tx1"/>
              </a:solidFill>
            </a:rPr>
            <a:t>Because it is considered a specific-learning disability (SLD), dysgraphia is characterized by persistent impairments in written expression that lead to difficulties in other areas. </a:t>
          </a:r>
        </a:p>
      </dgm:t>
    </dgm:pt>
    <dgm:pt modelId="{92D0EF8A-D3DC-4FC1-BD1F-515A773C70D1}" type="parTrans" cxnId="{1AD5A241-A5C3-4A52-BAA2-9AD298A2F0E3}">
      <dgm:prSet/>
      <dgm:spPr/>
      <dgm:t>
        <a:bodyPr/>
        <a:lstStyle/>
        <a:p>
          <a:endParaRPr lang="en-US"/>
        </a:p>
      </dgm:t>
    </dgm:pt>
    <dgm:pt modelId="{3703BFED-1F2E-41A4-8408-E76A2FE7CC94}" type="sibTrans" cxnId="{1AD5A241-A5C3-4A52-BAA2-9AD298A2F0E3}">
      <dgm:prSet/>
      <dgm:spPr/>
      <dgm:t>
        <a:bodyPr/>
        <a:lstStyle/>
        <a:p>
          <a:endParaRPr lang="en-US"/>
        </a:p>
      </dgm:t>
    </dgm:pt>
    <dgm:pt modelId="{44AB27C5-71E0-407C-916D-72859A25A339}" type="pres">
      <dgm:prSet presAssocID="{DD7B9544-73E5-4C7E-B64F-CA3C0AE825AC}" presName="root" presStyleCnt="0">
        <dgm:presLayoutVars>
          <dgm:dir/>
          <dgm:resizeHandles val="exact"/>
        </dgm:presLayoutVars>
      </dgm:prSet>
      <dgm:spPr/>
    </dgm:pt>
    <dgm:pt modelId="{0FF58028-78B6-4C2B-AECD-00CD7C46A3AB}" type="pres">
      <dgm:prSet presAssocID="{270BC9FC-5C20-412B-A4B7-795BB4134E51}" presName="compNode" presStyleCnt="0"/>
      <dgm:spPr/>
    </dgm:pt>
    <dgm:pt modelId="{BCDA40FD-F9DB-4296-83E6-11C4A1E4C3F6}" type="pres">
      <dgm:prSet presAssocID="{270BC9FC-5C20-412B-A4B7-795BB4134E51}" presName="bgRect" presStyleLbl="bgShp" presStyleIdx="0" presStyleCnt="3"/>
      <dgm:spPr>
        <a:solidFill>
          <a:schemeClr val="bg1">
            <a:lumMod val="50000"/>
            <a:lumOff val="50000"/>
          </a:schemeClr>
        </a:solidFill>
      </dgm:spPr>
    </dgm:pt>
    <dgm:pt modelId="{E2A7B956-9D09-42C9-AF0D-0E8B4A8FE536}" type="pres">
      <dgm:prSet presAssocID="{270BC9FC-5C20-412B-A4B7-795BB4134E51}" presName="iconRect" presStyleLbl="node1" presStyleIdx="0" presStyleCnt="3" custScaleX="85452" custScaleY="743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n with solid fill"/>
        </a:ext>
      </dgm:extLst>
    </dgm:pt>
    <dgm:pt modelId="{AEEC6370-E64C-46C1-B79D-1649D0240E4D}" type="pres">
      <dgm:prSet presAssocID="{270BC9FC-5C20-412B-A4B7-795BB4134E51}" presName="spaceRect" presStyleCnt="0"/>
      <dgm:spPr/>
    </dgm:pt>
    <dgm:pt modelId="{D942D525-1E4E-4E8C-9716-FC64BAB8CBCB}" type="pres">
      <dgm:prSet presAssocID="{270BC9FC-5C20-412B-A4B7-795BB4134E51}" presName="parTx" presStyleLbl="revTx" presStyleIdx="0" presStyleCnt="3">
        <dgm:presLayoutVars>
          <dgm:chMax val="0"/>
          <dgm:chPref val="0"/>
        </dgm:presLayoutVars>
      </dgm:prSet>
      <dgm:spPr/>
    </dgm:pt>
    <dgm:pt modelId="{B1B0A744-6096-401E-A089-47CEEFF5C482}" type="pres">
      <dgm:prSet presAssocID="{92826FA7-DAB6-4E88-97F4-B3ED81605CF0}" presName="sibTrans" presStyleCnt="0"/>
      <dgm:spPr/>
    </dgm:pt>
    <dgm:pt modelId="{EB7DF80F-531B-4A86-9D52-12DC79C06EC2}" type="pres">
      <dgm:prSet presAssocID="{495D276C-C40E-4438-8805-7E6AD531F7DD}" presName="compNode" presStyleCnt="0"/>
      <dgm:spPr/>
    </dgm:pt>
    <dgm:pt modelId="{06EF3894-D0F4-44F4-ACB6-E0DFD79E337E}" type="pres">
      <dgm:prSet presAssocID="{495D276C-C40E-4438-8805-7E6AD531F7DD}" presName="bgRect" presStyleLbl="bgShp" presStyleIdx="1" presStyleCnt="3"/>
      <dgm:spPr>
        <a:solidFill>
          <a:schemeClr val="tx1"/>
        </a:solidFill>
      </dgm:spPr>
    </dgm:pt>
    <dgm:pt modelId="{7BF52A2E-3B4E-4E8A-B1A7-E3B6FA4BF2FB}" type="pres">
      <dgm:prSet presAssocID="{495D276C-C40E-4438-8805-7E6AD531F7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ackboard outline"/>
        </a:ext>
      </dgm:extLst>
    </dgm:pt>
    <dgm:pt modelId="{7EC9950C-89D3-4375-BB53-269E8541E4CF}" type="pres">
      <dgm:prSet presAssocID="{495D276C-C40E-4438-8805-7E6AD531F7DD}" presName="spaceRect" presStyleCnt="0"/>
      <dgm:spPr/>
    </dgm:pt>
    <dgm:pt modelId="{D1F4E5A2-19B0-44D5-83FE-7DD28D34EFC0}" type="pres">
      <dgm:prSet presAssocID="{495D276C-C40E-4438-8805-7E6AD531F7DD}" presName="parTx" presStyleLbl="revTx" presStyleIdx="1" presStyleCnt="3">
        <dgm:presLayoutVars>
          <dgm:chMax val="0"/>
          <dgm:chPref val="0"/>
        </dgm:presLayoutVars>
      </dgm:prSet>
      <dgm:spPr/>
    </dgm:pt>
    <dgm:pt modelId="{FC71797C-3C23-471F-B5DE-7DDF98CBC5E0}" type="pres">
      <dgm:prSet presAssocID="{4DAA0081-D6A4-4159-A1F1-6F6B8FBE1A8D}" presName="sibTrans" presStyleCnt="0"/>
      <dgm:spPr/>
    </dgm:pt>
    <dgm:pt modelId="{8AA614B0-308A-4338-9D85-90AB71035A1E}" type="pres">
      <dgm:prSet presAssocID="{1305281B-790C-44F4-BC84-1D5985D15F56}" presName="compNode" presStyleCnt="0"/>
      <dgm:spPr/>
    </dgm:pt>
    <dgm:pt modelId="{0C3ABE1B-B084-4335-BEF7-7825CD3C0032}" type="pres">
      <dgm:prSet presAssocID="{1305281B-790C-44F4-BC84-1D5985D15F56}" presName="bgRect" presStyleLbl="bgShp" presStyleIdx="2" presStyleCnt="3"/>
      <dgm:spPr>
        <a:solidFill>
          <a:srgbClr val="7030A0"/>
        </a:solidFill>
      </dgm:spPr>
    </dgm:pt>
    <dgm:pt modelId="{D3C0945B-7E0A-46A8-85FF-B2FD55EE5FF1}" type="pres">
      <dgm:prSet presAssocID="{1305281B-790C-44F4-BC84-1D5985D15F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dea outline"/>
        </a:ext>
      </dgm:extLst>
    </dgm:pt>
    <dgm:pt modelId="{52B644CD-4DD5-46D7-B74D-2A36A3BD339F}" type="pres">
      <dgm:prSet presAssocID="{1305281B-790C-44F4-BC84-1D5985D15F56}" presName="spaceRect" presStyleCnt="0"/>
      <dgm:spPr/>
    </dgm:pt>
    <dgm:pt modelId="{66E5CEBF-A5D5-4AB0-8EDE-1BB7EF3AB966}" type="pres">
      <dgm:prSet presAssocID="{1305281B-790C-44F4-BC84-1D5985D15F56}" presName="parTx" presStyleLbl="revTx" presStyleIdx="2" presStyleCnt="3">
        <dgm:presLayoutVars>
          <dgm:chMax val="0"/>
          <dgm:chPref val="0"/>
        </dgm:presLayoutVars>
      </dgm:prSet>
      <dgm:spPr/>
    </dgm:pt>
  </dgm:ptLst>
  <dgm:cxnLst>
    <dgm:cxn modelId="{C737720D-9312-4037-AB4F-6BF4B4E71EA7}" srcId="{DD7B9544-73E5-4C7E-B64F-CA3C0AE825AC}" destId="{495D276C-C40E-4438-8805-7E6AD531F7DD}" srcOrd="1" destOrd="0" parTransId="{C44EDCC0-FE4A-4E50-90E9-324842031C38}" sibTransId="{4DAA0081-D6A4-4159-A1F1-6F6B8FBE1A8D}"/>
    <dgm:cxn modelId="{8D337110-1991-44D9-82A6-C295FB558350}" type="presOf" srcId="{270BC9FC-5C20-412B-A4B7-795BB4134E51}" destId="{D942D525-1E4E-4E8C-9716-FC64BAB8CBCB}" srcOrd="0" destOrd="0" presId="urn:microsoft.com/office/officeart/2018/2/layout/IconVerticalSolidList"/>
    <dgm:cxn modelId="{90DFEA21-9C7C-48CB-AB3E-A566A4CC8A4A}" type="presOf" srcId="{495D276C-C40E-4438-8805-7E6AD531F7DD}" destId="{D1F4E5A2-19B0-44D5-83FE-7DD28D34EFC0}" srcOrd="0" destOrd="0" presId="urn:microsoft.com/office/officeart/2018/2/layout/IconVerticalSolidList"/>
    <dgm:cxn modelId="{1AD5A241-A5C3-4A52-BAA2-9AD298A2F0E3}" srcId="{DD7B9544-73E5-4C7E-B64F-CA3C0AE825AC}" destId="{1305281B-790C-44F4-BC84-1D5985D15F56}" srcOrd="2" destOrd="0" parTransId="{92D0EF8A-D3DC-4FC1-BD1F-515A773C70D1}" sibTransId="{3703BFED-1F2E-41A4-8408-E76A2FE7CC94}"/>
    <dgm:cxn modelId="{C82054BA-38A5-4E10-BE3B-05F7FEC9B695}" type="presOf" srcId="{1305281B-790C-44F4-BC84-1D5985D15F56}" destId="{66E5CEBF-A5D5-4AB0-8EDE-1BB7EF3AB966}" srcOrd="0" destOrd="0" presId="urn:microsoft.com/office/officeart/2018/2/layout/IconVerticalSolidList"/>
    <dgm:cxn modelId="{27C7A2BE-B834-4E0B-97ED-7AFAF208097D}" type="presOf" srcId="{DD7B9544-73E5-4C7E-B64F-CA3C0AE825AC}" destId="{44AB27C5-71E0-407C-916D-72859A25A339}" srcOrd="0" destOrd="0" presId="urn:microsoft.com/office/officeart/2018/2/layout/IconVerticalSolidList"/>
    <dgm:cxn modelId="{C8D2DFCA-6A10-4199-A5E7-5EC80FA2229E}" srcId="{DD7B9544-73E5-4C7E-B64F-CA3C0AE825AC}" destId="{270BC9FC-5C20-412B-A4B7-795BB4134E51}" srcOrd="0" destOrd="0" parTransId="{38859978-B199-4B22-AC1D-4302E0464251}" sibTransId="{92826FA7-DAB6-4E88-97F4-B3ED81605CF0}"/>
    <dgm:cxn modelId="{98B9F093-2D7C-43E9-BE04-1E8A5B609D31}" type="presParOf" srcId="{44AB27C5-71E0-407C-916D-72859A25A339}" destId="{0FF58028-78B6-4C2B-AECD-00CD7C46A3AB}" srcOrd="0" destOrd="0" presId="urn:microsoft.com/office/officeart/2018/2/layout/IconVerticalSolidList"/>
    <dgm:cxn modelId="{DC244446-099C-4B7C-8556-1677F5083BB2}" type="presParOf" srcId="{0FF58028-78B6-4C2B-AECD-00CD7C46A3AB}" destId="{BCDA40FD-F9DB-4296-83E6-11C4A1E4C3F6}" srcOrd="0" destOrd="0" presId="urn:microsoft.com/office/officeart/2018/2/layout/IconVerticalSolidList"/>
    <dgm:cxn modelId="{6223C8EE-D660-4BE2-8772-4F7ABE649104}" type="presParOf" srcId="{0FF58028-78B6-4C2B-AECD-00CD7C46A3AB}" destId="{E2A7B956-9D09-42C9-AF0D-0E8B4A8FE536}" srcOrd="1" destOrd="0" presId="urn:microsoft.com/office/officeart/2018/2/layout/IconVerticalSolidList"/>
    <dgm:cxn modelId="{C2FB93D3-154C-40C6-B8BC-53D8ECE780FF}" type="presParOf" srcId="{0FF58028-78B6-4C2B-AECD-00CD7C46A3AB}" destId="{AEEC6370-E64C-46C1-B79D-1649D0240E4D}" srcOrd="2" destOrd="0" presId="urn:microsoft.com/office/officeart/2018/2/layout/IconVerticalSolidList"/>
    <dgm:cxn modelId="{D43FC37F-4EBF-455C-94F3-9756D3649325}" type="presParOf" srcId="{0FF58028-78B6-4C2B-AECD-00CD7C46A3AB}" destId="{D942D525-1E4E-4E8C-9716-FC64BAB8CBCB}" srcOrd="3" destOrd="0" presId="urn:microsoft.com/office/officeart/2018/2/layout/IconVerticalSolidList"/>
    <dgm:cxn modelId="{A68E116A-BBC2-4590-A359-DF1CB64D67B5}" type="presParOf" srcId="{44AB27C5-71E0-407C-916D-72859A25A339}" destId="{B1B0A744-6096-401E-A089-47CEEFF5C482}" srcOrd="1" destOrd="0" presId="urn:microsoft.com/office/officeart/2018/2/layout/IconVerticalSolidList"/>
    <dgm:cxn modelId="{C5B668BE-E40A-42D3-A600-4E75E752D648}" type="presParOf" srcId="{44AB27C5-71E0-407C-916D-72859A25A339}" destId="{EB7DF80F-531B-4A86-9D52-12DC79C06EC2}" srcOrd="2" destOrd="0" presId="urn:microsoft.com/office/officeart/2018/2/layout/IconVerticalSolidList"/>
    <dgm:cxn modelId="{1E34355B-D461-4E18-88B5-35D316857BAE}" type="presParOf" srcId="{EB7DF80F-531B-4A86-9D52-12DC79C06EC2}" destId="{06EF3894-D0F4-44F4-ACB6-E0DFD79E337E}" srcOrd="0" destOrd="0" presId="urn:microsoft.com/office/officeart/2018/2/layout/IconVerticalSolidList"/>
    <dgm:cxn modelId="{3CB9B335-744B-4348-9052-C98727620D1B}" type="presParOf" srcId="{EB7DF80F-531B-4A86-9D52-12DC79C06EC2}" destId="{7BF52A2E-3B4E-4E8A-B1A7-E3B6FA4BF2FB}" srcOrd="1" destOrd="0" presId="urn:microsoft.com/office/officeart/2018/2/layout/IconVerticalSolidList"/>
    <dgm:cxn modelId="{E067F82F-739F-4D43-8534-533507E24922}" type="presParOf" srcId="{EB7DF80F-531B-4A86-9D52-12DC79C06EC2}" destId="{7EC9950C-89D3-4375-BB53-269E8541E4CF}" srcOrd="2" destOrd="0" presId="urn:microsoft.com/office/officeart/2018/2/layout/IconVerticalSolidList"/>
    <dgm:cxn modelId="{34A9A9D4-0B8B-4FC4-A7DA-0E07E5D6E37C}" type="presParOf" srcId="{EB7DF80F-531B-4A86-9D52-12DC79C06EC2}" destId="{D1F4E5A2-19B0-44D5-83FE-7DD28D34EFC0}" srcOrd="3" destOrd="0" presId="urn:microsoft.com/office/officeart/2018/2/layout/IconVerticalSolidList"/>
    <dgm:cxn modelId="{053D2B77-39E2-4BC3-91C6-B52A072E797E}" type="presParOf" srcId="{44AB27C5-71E0-407C-916D-72859A25A339}" destId="{FC71797C-3C23-471F-B5DE-7DDF98CBC5E0}" srcOrd="3" destOrd="0" presId="urn:microsoft.com/office/officeart/2018/2/layout/IconVerticalSolidList"/>
    <dgm:cxn modelId="{D9D0063B-C8FF-49E3-8A20-8A35963701A6}" type="presParOf" srcId="{44AB27C5-71E0-407C-916D-72859A25A339}" destId="{8AA614B0-308A-4338-9D85-90AB71035A1E}" srcOrd="4" destOrd="0" presId="urn:microsoft.com/office/officeart/2018/2/layout/IconVerticalSolidList"/>
    <dgm:cxn modelId="{D2745E0C-9A3A-41E7-AB78-77A2F6744FCF}" type="presParOf" srcId="{8AA614B0-308A-4338-9D85-90AB71035A1E}" destId="{0C3ABE1B-B084-4335-BEF7-7825CD3C0032}" srcOrd="0" destOrd="0" presId="urn:microsoft.com/office/officeart/2018/2/layout/IconVerticalSolidList"/>
    <dgm:cxn modelId="{76B0BBD7-A3CD-4A78-AB4E-5BCCBC25EACC}" type="presParOf" srcId="{8AA614B0-308A-4338-9D85-90AB71035A1E}" destId="{D3C0945B-7E0A-46A8-85FF-B2FD55EE5FF1}" srcOrd="1" destOrd="0" presId="urn:microsoft.com/office/officeart/2018/2/layout/IconVerticalSolidList"/>
    <dgm:cxn modelId="{8BFA6AF2-C3EE-4548-B7CD-CFB8E84F95B6}" type="presParOf" srcId="{8AA614B0-308A-4338-9D85-90AB71035A1E}" destId="{52B644CD-4DD5-46D7-B74D-2A36A3BD339F}" srcOrd="2" destOrd="0" presId="urn:microsoft.com/office/officeart/2018/2/layout/IconVerticalSolidList"/>
    <dgm:cxn modelId="{C2CDCE9F-9012-4D9E-B496-5F28EF6D0F22}" type="presParOf" srcId="{8AA614B0-308A-4338-9D85-90AB71035A1E}" destId="{66E5CEBF-A5D5-4AB0-8EDE-1BB7EF3AB966}"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B4EB5-4B6C-4673-92D1-9F793AAE53B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F24B39A-129A-4CAF-B09C-7FA3C470766F}" type="pres">
      <dgm:prSet presAssocID="{E33B4EB5-4B6C-4673-92D1-9F793AAE53BD}" presName="linear" presStyleCnt="0">
        <dgm:presLayoutVars>
          <dgm:animLvl val="lvl"/>
          <dgm:resizeHandles val="exact"/>
        </dgm:presLayoutVars>
      </dgm:prSet>
      <dgm:spPr/>
    </dgm:pt>
  </dgm:ptLst>
  <dgm:cxnLst>
    <dgm:cxn modelId="{0725D105-D3A3-4E9B-AD73-DC83725C73DE}" type="presOf" srcId="{E33B4EB5-4B6C-4673-92D1-9F793AAE53BD}" destId="{3F24B39A-129A-4CAF-B09C-7FA3C47076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7B9544-73E5-4C7E-B64F-CA3C0AE825AC}"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270BC9FC-5C20-412B-A4B7-795BB4134E51}">
      <dgm:prSet/>
      <dgm:spPr/>
      <dgm:t>
        <a:bodyPr/>
        <a:lstStyle/>
        <a:p>
          <a:pPr>
            <a:lnSpc>
              <a:spcPct val="100000"/>
            </a:lnSpc>
          </a:pPr>
          <a:r>
            <a:rPr lang="en-US" dirty="0">
              <a:solidFill>
                <a:schemeClr val="tx1"/>
              </a:solidFill>
            </a:rPr>
            <a:t>An SLD is “a disorder in one or more of the basic psychological processes involved in understanding or in using language, spoken or written, that may manifest itself in the imperfect ability to listen, think, speak, read, write, spell, or to do mathematical calculations” (CT.gov, 2023).</a:t>
          </a:r>
        </a:p>
      </dgm:t>
    </dgm:pt>
    <dgm:pt modelId="{38859978-B199-4B22-AC1D-4302E0464251}" type="parTrans" cxnId="{C8D2DFCA-6A10-4199-A5E7-5EC80FA2229E}">
      <dgm:prSet/>
      <dgm:spPr/>
      <dgm:t>
        <a:bodyPr/>
        <a:lstStyle/>
        <a:p>
          <a:endParaRPr lang="en-US"/>
        </a:p>
      </dgm:t>
    </dgm:pt>
    <dgm:pt modelId="{92826FA7-DAB6-4E88-97F4-B3ED81605CF0}" type="sibTrans" cxnId="{C8D2DFCA-6A10-4199-A5E7-5EC80FA2229E}">
      <dgm:prSet/>
      <dgm:spPr/>
      <dgm:t>
        <a:bodyPr/>
        <a:lstStyle/>
        <a:p>
          <a:endParaRPr lang="en-US"/>
        </a:p>
      </dgm:t>
    </dgm:pt>
    <dgm:pt modelId="{495D276C-C40E-4438-8805-7E6AD531F7DD}">
      <dgm:prSet/>
      <dgm:spPr/>
      <dgm:t>
        <a:bodyPr/>
        <a:lstStyle/>
        <a:p>
          <a:pPr>
            <a:lnSpc>
              <a:spcPct val="100000"/>
            </a:lnSpc>
          </a:pPr>
          <a:r>
            <a:rPr lang="en-US" dirty="0"/>
            <a:t>SLDs are “persistent [impairments] in . . . reading, written expression, and/or math” (APA, 2023). They are classified as mild, moderate, or severe.</a:t>
          </a:r>
        </a:p>
      </dgm:t>
    </dgm:pt>
    <dgm:pt modelId="{C44EDCC0-FE4A-4E50-90E9-324842031C38}" type="parTrans" cxnId="{C737720D-9312-4037-AB4F-6BF4B4E71EA7}">
      <dgm:prSet/>
      <dgm:spPr/>
      <dgm:t>
        <a:bodyPr/>
        <a:lstStyle/>
        <a:p>
          <a:endParaRPr lang="en-US"/>
        </a:p>
      </dgm:t>
    </dgm:pt>
    <dgm:pt modelId="{4DAA0081-D6A4-4159-A1F1-6F6B8FBE1A8D}" type="sibTrans" cxnId="{C737720D-9312-4037-AB4F-6BF4B4E71EA7}">
      <dgm:prSet/>
      <dgm:spPr/>
      <dgm:t>
        <a:bodyPr/>
        <a:lstStyle/>
        <a:p>
          <a:endParaRPr lang="en-US"/>
        </a:p>
      </dgm:t>
    </dgm:pt>
    <dgm:pt modelId="{8EA14B84-B3DA-4CD8-8329-D0B39760F9AB}">
      <dgm:prSet/>
      <dgm:spPr/>
      <dgm:t>
        <a:bodyPr/>
        <a:lstStyle/>
        <a:p>
          <a:pPr>
            <a:lnSpc>
              <a:spcPct val="100000"/>
            </a:lnSpc>
          </a:pPr>
          <a:r>
            <a:rPr lang="en-US" dirty="0"/>
            <a:t>Those with mild SLDs have “some difficulties with learning in one or two academic areas, but may be able to compensate” (APA, 2023).</a:t>
          </a:r>
        </a:p>
      </dgm:t>
    </dgm:pt>
    <dgm:pt modelId="{C4DD4D55-98BF-4CFD-B57D-E501740AAE48}" type="parTrans" cxnId="{3C9BECC8-0F69-4910-BD4A-B5C059492D4A}">
      <dgm:prSet/>
      <dgm:spPr/>
      <dgm:t>
        <a:bodyPr/>
        <a:lstStyle/>
        <a:p>
          <a:endParaRPr lang="en-US"/>
        </a:p>
      </dgm:t>
    </dgm:pt>
    <dgm:pt modelId="{BA40E3A3-0400-4FE6-B268-6C239CA80526}" type="sibTrans" cxnId="{3C9BECC8-0F69-4910-BD4A-B5C059492D4A}">
      <dgm:prSet/>
      <dgm:spPr/>
      <dgm:t>
        <a:bodyPr/>
        <a:lstStyle/>
        <a:p>
          <a:endParaRPr lang="en-US"/>
        </a:p>
      </dgm:t>
    </dgm:pt>
    <dgm:pt modelId="{1305281B-790C-44F4-BC84-1D5985D15F56}">
      <dgm:prSet/>
      <dgm:spPr/>
      <dgm:t>
        <a:bodyPr/>
        <a:lstStyle/>
        <a:p>
          <a:pPr>
            <a:lnSpc>
              <a:spcPct val="100000"/>
            </a:lnSpc>
          </a:pPr>
          <a:r>
            <a:rPr lang="en-US" dirty="0">
              <a:solidFill>
                <a:schemeClr val="tx1"/>
              </a:solidFill>
            </a:rPr>
            <a:t>SLDs are largely diagnosed by medical doctors, psychologists, and language-speech pathologists. </a:t>
          </a:r>
        </a:p>
      </dgm:t>
    </dgm:pt>
    <dgm:pt modelId="{92D0EF8A-D3DC-4FC1-BD1F-515A773C70D1}" type="parTrans" cxnId="{1AD5A241-A5C3-4A52-BAA2-9AD298A2F0E3}">
      <dgm:prSet/>
      <dgm:spPr/>
      <dgm:t>
        <a:bodyPr/>
        <a:lstStyle/>
        <a:p>
          <a:endParaRPr lang="en-US"/>
        </a:p>
      </dgm:t>
    </dgm:pt>
    <dgm:pt modelId="{3703BFED-1F2E-41A4-8408-E76A2FE7CC94}" type="sibTrans" cxnId="{1AD5A241-A5C3-4A52-BAA2-9AD298A2F0E3}">
      <dgm:prSet/>
      <dgm:spPr/>
      <dgm:t>
        <a:bodyPr/>
        <a:lstStyle/>
        <a:p>
          <a:endParaRPr lang="en-US"/>
        </a:p>
      </dgm:t>
    </dgm:pt>
    <dgm:pt modelId="{44AB27C5-71E0-407C-916D-72859A25A339}" type="pres">
      <dgm:prSet presAssocID="{DD7B9544-73E5-4C7E-B64F-CA3C0AE825AC}" presName="root" presStyleCnt="0">
        <dgm:presLayoutVars>
          <dgm:dir/>
          <dgm:resizeHandles val="exact"/>
        </dgm:presLayoutVars>
      </dgm:prSet>
      <dgm:spPr/>
    </dgm:pt>
    <dgm:pt modelId="{0FF58028-78B6-4C2B-AECD-00CD7C46A3AB}" type="pres">
      <dgm:prSet presAssocID="{270BC9FC-5C20-412B-A4B7-795BB4134E51}" presName="compNode" presStyleCnt="0"/>
      <dgm:spPr/>
    </dgm:pt>
    <dgm:pt modelId="{BCDA40FD-F9DB-4296-83E6-11C4A1E4C3F6}" type="pres">
      <dgm:prSet presAssocID="{270BC9FC-5C20-412B-A4B7-795BB4134E51}" presName="bgRect" presStyleLbl="bgShp" presStyleIdx="0" presStyleCnt="3"/>
      <dgm:spPr>
        <a:solidFill>
          <a:schemeClr val="bg1">
            <a:lumMod val="50000"/>
            <a:lumOff val="50000"/>
          </a:schemeClr>
        </a:solidFill>
      </dgm:spPr>
    </dgm:pt>
    <dgm:pt modelId="{E2A7B956-9D09-42C9-AF0D-0E8B4A8FE536}" type="pres">
      <dgm:prSet presAssocID="{270BC9FC-5C20-412B-A4B7-795BB4134E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peech outline"/>
        </a:ext>
      </dgm:extLst>
    </dgm:pt>
    <dgm:pt modelId="{AEEC6370-E64C-46C1-B79D-1649D0240E4D}" type="pres">
      <dgm:prSet presAssocID="{270BC9FC-5C20-412B-A4B7-795BB4134E51}" presName="spaceRect" presStyleCnt="0"/>
      <dgm:spPr/>
    </dgm:pt>
    <dgm:pt modelId="{D942D525-1E4E-4E8C-9716-FC64BAB8CBCB}" type="pres">
      <dgm:prSet presAssocID="{270BC9FC-5C20-412B-A4B7-795BB4134E51}" presName="parTx" presStyleLbl="revTx" presStyleIdx="0" presStyleCnt="4">
        <dgm:presLayoutVars>
          <dgm:chMax val="0"/>
          <dgm:chPref val="0"/>
        </dgm:presLayoutVars>
      </dgm:prSet>
      <dgm:spPr/>
    </dgm:pt>
    <dgm:pt modelId="{B1B0A744-6096-401E-A089-47CEEFF5C482}" type="pres">
      <dgm:prSet presAssocID="{92826FA7-DAB6-4E88-97F4-B3ED81605CF0}" presName="sibTrans" presStyleCnt="0"/>
      <dgm:spPr/>
    </dgm:pt>
    <dgm:pt modelId="{EB7DF80F-531B-4A86-9D52-12DC79C06EC2}" type="pres">
      <dgm:prSet presAssocID="{495D276C-C40E-4438-8805-7E6AD531F7DD}" presName="compNode" presStyleCnt="0"/>
      <dgm:spPr/>
    </dgm:pt>
    <dgm:pt modelId="{06EF3894-D0F4-44F4-ACB6-E0DFD79E337E}" type="pres">
      <dgm:prSet presAssocID="{495D276C-C40E-4438-8805-7E6AD531F7DD}" presName="bgRect" presStyleLbl="bgShp" presStyleIdx="1" presStyleCnt="3"/>
      <dgm:spPr>
        <a:solidFill>
          <a:schemeClr val="tx1"/>
        </a:solidFill>
      </dgm:spPr>
    </dgm:pt>
    <dgm:pt modelId="{7BF52A2E-3B4E-4E8A-B1A7-E3B6FA4BF2FB}" type="pres">
      <dgm:prSet presAssocID="{495D276C-C40E-4438-8805-7E6AD531F7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EC9950C-89D3-4375-BB53-269E8541E4CF}" type="pres">
      <dgm:prSet presAssocID="{495D276C-C40E-4438-8805-7E6AD531F7DD}" presName="spaceRect" presStyleCnt="0"/>
      <dgm:spPr/>
    </dgm:pt>
    <dgm:pt modelId="{D1F4E5A2-19B0-44D5-83FE-7DD28D34EFC0}" type="pres">
      <dgm:prSet presAssocID="{495D276C-C40E-4438-8805-7E6AD531F7DD}" presName="parTx" presStyleLbl="revTx" presStyleIdx="1" presStyleCnt="4">
        <dgm:presLayoutVars>
          <dgm:chMax val="0"/>
          <dgm:chPref val="0"/>
        </dgm:presLayoutVars>
      </dgm:prSet>
      <dgm:spPr/>
    </dgm:pt>
    <dgm:pt modelId="{FC44BE6A-56C9-4778-8562-93AC4A083E61}" type="pres">
      <dgm:prSet presAssocID="{495D276C-C40E-4438-8805-7E6AD531F7DD}" presName="desTx" presStyleLbl="revTx" presStyleIdx="2" presStyleCnt="4">
        <dgm:presLayoutVars/>
      </dgm:prSet>
      <dgm:spPr/>
    </dgm:pt>
    <dgm:pt modelId="{FC71797C-3C23-471F-B5DE-7DDF98CBC5E0}" type="pres">
      <dgm:prSet presAssocID="{4DAA0081-D6A4-4159-A1F1-6F6B8FBE1A8D}" presName="sibTrans" presStyleCnt="0"/>
      <dgm:spPr/>
    </dgm:pt>
    <dgm:pt modelId="{8AA614B0-308A-4338-9D85-90AB71035A1E}" type="pres">
      <dgm:prSet presAssocID="{1305281B-790C-44F4-BC84-1D5985D15F56}" presName="compNode" presStyleCnt="0"/>
      <dgm:spPr/>
    </dgm:pt>
    <dgm:pt modelId="{0C3ABE1B-B084-4335-BEF7-7825CD3C0032}" type="pres">
      <dgm:prSet presAssocID="{1305281B-790C-44F4-BC84-1D5985D15F56}" presName="bgRect" presStyleLbl="bgShp" presStyleIdx="2" presStyleCnt="3"/>
      <dgm:spPr>
        <a:solidFill>
          <a:srgbClr val="7030A0"/>
        </a:solidFill>
      </dgm:spPr>
    </dgm:pt>
    <dgm:pt modelId="{D3C0945B-7E0A-46A8-85FF-B2FD55EE5FF1}" type="pres">
      <dgm:prSet presAssocID="{1305281B-790C-44F4-BC84-1D5985D15F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52B644CD-4DD5-46D7-B74D-2A36A3BD339F}" type="pres">
      <dgm:prSet presAssocID="{1305281B-790C-44F4-BC84-1D5985D15F56}" presName="spaceRect" presStyleCnt="0"/>
      <dgm:spPr/>
    </dgm:pt>
    <dgm:pt modelId="{66E5CEBF-A5D5-4AB0-8EDE-1BB7EF3AB966}" type="pres">
      <dgm:prSet presAssocID="{1305281B-790C-44F4-BC84-1D5985D15F56}" presName="parTx" presStyleLbl="revTx" presStyleIdx="3" presStyleCnt="4">
        <dgm:presLayoutVars>
          <dgm:chMax val="0"/>
          <dgm:chPref val="0"/>
        </dgm:presLayoutVars>
      </dgm:prSet>
      <dgm:spPr/>
    </dgm:pt>
  </dgm:ptLst>
  <dgm:cxnLst>
    <dgm:cxn modelId="{C737720D-9312-4037-AB4F-6BF4B4E71EA7}" srcId="{DD7B9544-73E5-4C7E-B64F-CA3C0AE825AC}" destId="{495D276C-C40E-4438-8805-7E6AD531F7DD}" srcOrd="1" destOrd="0" parTransId="{C44EDCC0-FE4A-4E50-90E9-324842031C38}" sibTransId="{4DAA0081-D6A4-4159-A1F1-6F6B8FBE1A8D}"/>
    <dgm:cxn modelId="{8D337110-1991-44D9-82A6-C295FB558350}" type="presOf" srcId="{270BC9FC-5C20-412B-A4B7-795BB4134E51}" destId="{D942D525-1E4E-4E8C-9716-FC64BAB8CBCB}" srcOrd="0" destOrd="0" presId="urn:microsoft.com/office/officeart/2018/2/layout/IconVerticalSolidList"/>
    <dgm:cxn modelId="{90DFEA21-9C7C-48CB-AB3E-A566A4CC8A4A}" type="presOf" srcId="{495D276C-C40E-4438-8805-7E6AD531F7DD}" destId="{D1F4E5A2-19B0-44D5-83FE-7DD28D34EFC0}" srcOrd="0" destOrd="0" presId="urn:microsoft.com/office/officeart/2018/2/layout/IconVerticalSolidList"/>
    <dgm:cxn modelId="{1AD5A241-A5C3-4A52-BAA2-9AD298A2F0E3}" srcId="{DD7B9544-73E5-4C7E-B64F-CA3C0AE825AC}" destId="{1305281B-790C-44F4-BC84-1D5985D15F56}" srcOrd="2" destOrd="0" parTransId="{92D0EF8A-D3DC-4FC1-BD1F-515A773C70D1}" sibTransId="{3703BFED-1F2E-41A4-8408-E76A2FE7CC94}"/>
    <dgm:cxn modelId="{C82054BA-38A5-4E10-BE3B-05F7FEC9B695}" type="presOf" srcId="{1305281B-790C-44F4-BC84-1D5985D15F56}" destId="{66E5CEBF-A5D5-4AB0-8EDE-1BB7EF3AB966}" srcOrd="0" destOrd="0" presId="urn:microsoft.com/office/officeart/2018/2/layout/IconVerticalSolidList"/>
    <dgm:cxn modelId="{27C7A2BE-B834-4E0B-97ED-7AFAF208097D}" type="presOf" srcId="{DD7B9544-73E5-4C7E-B64F-CA3C0AE825AC}" destId="{44AB27C5-71E0-407C-916D-72859A25A339}" srcOrd="0" destOrd="0" presId="urn:microsoft.com/office/officeart/2018/2/layout/IconVerticalSolidList"/>
    <dgm:cxn modelId="{3C9BECC8-0F69-4910-BD4A-B5C059492D4A}" srcId="{495D276C-C40E-4438-8805-7E6AD531F7DD}" destId="{8EA14B84-B3DA-4CD8-8329-D0B39760F9AB}" srcOrd="0" destOrd="0" parTransId="{C4DD4D55-98BF-4CFD-B57D-E501740AAE48}" sibTransId="{BA40E3A3-0400-4FE6-B268-6C239CA80526}"/>
    <dgm:cxn modelId="{C8D2DFCA-6A10-4199-A5E7-5EC80FA2229E}" srcId="{DD7B9544-73E5-4C7E-B64F-CA3C0AE825AC}" destId="{270BC9FC-5C20-412B-A4B7-795BB4134E51}" srcOrd="0" destOrd="0" parTransId="{38859978-B199-4B22-AC1D-4302E0464251}" sibTransId="{92826FA7-DAB6-4E88-97F4-B3ED81605CF0}"/>
    <dgm:cxn modelId="{509CCADE-5E1B-44AC-9660-A4F9B687B038}" type="presOf" srcId="{8EA14B84-B3DA-4CD8-8329-D0B39760F9AB}" destId="{FC44BE6A-56C9-4778-8562-93AC4A083E61}" srcOrd="0" destOrd="0" presId="urn:microsoft.com/office/officeart/2018/2/layout/IconVerticalSolidList"/>
    <dgm:cxn modelId="{98B9F093-2D7C-43E9-BE04-1E8A5B609D31}" type="presParOf" srcId="{44AB27C5-71E0-407C-916D-72859A25A339}" destId="{0FF58028-78B6-4C2B-AECD-00CD7C46A3AB}" srcOrd="0" destOrd="0" presId="urn:microsoft.com/office/officeart/2018/2/layout/IconVerticalSolidList"/>
    <dgm:cxn modelId="{DC244446-099C-4B7C-8556-1677F5083BB2}" type="presParOf" srcId="{0FF58028-78B6-4C2B-AECD-00CD7C46A3AB}" destId="{BCDA40FD-F9DB-4296-83E6-11C4A1E4C3F6}" srcOrd="0" destOrd="0" presId="urn:microsoft.com/office/officeart/2018/2/layout/IconVerticalSolidList"/>
    <dgm:cxn modelId="{6223C8EE-D660-4BE2-8772-4F7ABE649104}" type="presParOf" srcId="{0FF58028-78B6-4C2B-AECD-00CD7C46A3AB}" destId="{E2A7B956-9D09-42C9-AF0D-0E8B4A8FE536}" srcOrd="1" destOrd="0" presId="urn:microsoft.com/office/officeart/2018/2/layout/IconVerticalSolidList"/>
    <dgm:cxn modelId="{C2FB93D3-154C-40C6-B8BC-53D8ECE780FF}" type="presParOf" srcId="{0FF58028-78B6-4C2B-AECD-00CD7C46A3AB}" destId="{AEEC6370-E64C-46C1-B79D-1649D0240E4D}" srcOrd="2" destOrd="0" presId="urn:microsoft.com/office/officeart/2018/2/layout/IconVerticalSolidList"/>
    <dgm:cxn modelId="{D43FC37F-4EBF-455C-94F3-9756D3649325}" type="presParOf" srcId="{0FF58028-78B6-4C2B-AECD-00CD7C46A3AB}" destId="{D942D525-1E4E-4E8C-9716-FC64BAB8CBCB}" srcOrd="3" destOrd="0" presId="urn:microsoft.com/office/officeart/2018/2/layout/IconVerticalSolidList"/>
    <dgm:cxn modelId="{A68E116A-BBC2-4590-A359-DF1CB64D67B5}" type="presParOf" srcId="{44AB27C5-71E0-407C-916D-72859A25A339}" destId="{B1B0A744-6096-401E-A089-47CEEFF5C482}" srcOrd="1" destOrd="0" presId="urn:microsoft.com/office/officeart/2018/2/layout/IconVerticalSolidList"/>
    <dgm:cxn modelId="{C5B668BE-E40A-42D3-A600-4E75E752D648}" type="presParOf" srcId="{44AB27C5-71E0-407C-916D-72859A25A339}" destId="{EB7DF80F-531B-4A86-9D52-12DC79C06EC2}" srcOrd="2" destOrd="0" presId="urn:microsoft.com/office/officeart/2018/2/layout/IconVerticalSolidList"/>
    <dgm:cxn modelId="{1E34355B-D461-4E18-88B5-35D316857BAE}" type="presParOf" srcId="{EB7DF80F-531B-4A86-9D52-12DC79C06EC2}" destId="{06EF3894-D0F4-44F4-ACB6-E0DFD79E337E}" srcOrd="0" destOrd="0" presId="urn:microsoft.com/office/officeart/2018/2/layout/IconVerticalSolidList"/>
    <dgm:cxn modelId="{3CB9B335-744B-4348-9052-C98727620D1B}" type="presParOf" srcId="{EB7DF80F-531B-4A86-9D52-12DC79C06EC2}" destId="{7BF52A2E-3B4E-4E8A-B1A7-E3B6FA4BF2FB}" srcOrd="1" destOrd="0" presId="urn:microsoft.com/office/officeart/2018/2/layout/IconVerticalSolidList"/>
    <dgm:cxn modelId="{E067F82F-739F-4D43-8534-533507E24922}" type="presParOf" srcId="{EB7DF80F-531B-4A86-9D52-12DC79C06EC2}" destId="{7EC9950C-89D3-4375-BB53-269E8541E4CF}" srcOrd="2" destOrd="0" presId="urn:microsoft.com/office/officeart/2018/2/layout/IconVerticalSolidList"/>
    <dgm:cxn modelId="{34A9A9D4-0B8B-4FC4-A7DA-0E07E5D6E37C}" type="presParOf" srcId="{EB7DF80F-531B-4A86-9D52-12DC79C06EC2}" destId="{D1F4E5A2-19B0-44D5-83FE-7DD28D34EFC0}" srcOrd="3" destOrd="0" presId="urn:microsoft.com/office/officeart/2018/2/layout/IconVerticalSolidList"/>
    <dgm:cxn modelId="{CF7A383B-17DF-42ED-9357-CCED221B7185}" type="presParOf" srcId="{EB7DF80F-531B-4A86-9D52-12DC79C06EC2}" destId="{FC44BE6A-56C9-4778-8562-93AC4A083E61}" srcOrd="4" destOrd="0" presId="urn:microsoft.com/office/officeart/2018/2/layout/IconVerticalSolidList"/>
    <dgm:cxn modelId="{053D2B77-39E2-4BC3-91C6-B52A072E797E}" type="presParOf" srcId="{44AB27C5-71E0-407C-916D-72859A25A339}" destId="{FC71797C-3C23-471F-B5DE-7DDF98CBC5E0}" srcOrd="3" destOrd="0" presId="urn:microsoft.com/office/officeart/2018/2/layout/IconVerticalSolidList"/>
    <dgm:cxn modelId="{D9D0063B-C8FF-49E3-8A20-8A35963701A6}" type="presParOf" srcId="{44AB27C5-71E0-407C-916D-72859A25A339}" destId="{8AA614B0-308A-4338-9D85-90AB71035A1E}" srcOrd="4" destOrd="0" presId="urn:microsoft.com/office/officeart/2018/2/layout/IconVerticalSolidList"/>
    <dgm:cxn modelId="{D2745E0C-9A3A-41E7-AB78-77A2F6744FCF}" type="presParOf" srcId="{8AA614B0-308A-4338-9D85-90AB71035A1E}" destId="{0C3ABE1B-B084-4335-BEF7-7825CD3C0032}" srcOrd="0" destOrd="0" presId="urn:microsoft.com/office/officeart/2018/2/layout/IconVerticalSolidList"/>
    <dgm:cxn modelId="{76B0BBD7-A3CD-4A78-AB4E-5BCCBC25EACC}" type="presParOf" srcId="{8AA614B0-308A-4338-9D85-90AB71035A1E}" destId="{D3C0945B-7E0A-46A8-85FF-B2FD55EE5FF1}" srcOrd="1" destOrd="0" presId="urn:microsoft.com/office/officeart/2018/2/layout/IconVerticalSolidList"/>
    <dgm:cxn modelId="{8BFA6AF2-C3EE-4548-B7CD-CFB8E84F95B6}" type="presParOf" srcId="{8AA614B0-308A-4338-9D85-90AB71035A1E}" destId="{52B644CD-4DD5-46D7-B74D-2A36A3BD339F}" srcOrd="2" destOrd="0" presId="urn:microsoft.com/office/officeart/2018/2/layout/IconVerticalSolidList"/>
    <dgm:cxn modelId="{C2CDCE9F-9012-4D9E-B496-5F28EF6D0F22}" type="presParOf" srcId="{8AA614B0-308A-4338-9D85-90AB71035A1E}" destId="{66E5CEBF-A5D5-4AB0-8EDE-1BB7EF3AB966}"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1E864-68D9-4B62-9001-025506E10EFA}" type="doc">
      <dgm:prSet loTypeId="urn:microsoft.com/office/officeart/2018/2/layout/IconVerticalSolid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41E825C-53C7-45F8-B255-40AF98A33210}">
      <dgm:prSet/>
      <dgm:spPr>
        <a:solidFill>
          <a:srgbClr val="2EB513"/>
        </a:solidFill>
      </dgm:spPr>
      <dgm:t>
        <a:bodyPr/>
        <a:lstStyle/>
        <a:p>
          <a:pPr>
            <a:lnSpc>
              <a:spcPct val="100000"/>
            </a:lnSpc>
          </a:pPr>
          <a:r>
            <a:rPr lang="en-US" dirty="0"/>
            <a:t>Issues must persist in at least one of the following areas for at least six months despite targeted help:</a:t>
          </a:r>
        </a:p>
      </dgm:t>
    </dgm:pt>
    <dgm:pt modelId="{3406E198-94F8-42F6-AD8F-300DFBDA7328}" type="parTrans" cxnId="{8BE93981-0C65-4547-ABC9-8756C11FC466}">
      <dgm:prSet/>
      <dgm:spPr/>
      <dgm:t>
        <a:bodyPr/>
        <a:lstStyle/>
        <a:p>
          <a:endParaRPr lang="en-US"/>
        </a:p>
      </dgm:t>
    </dgm:pt>
    <dgm:pt modelId="{3126D14E-033E-43DC-9D50-C02D77ECFB87}" type="sibTrans" cxnId="{8BE93981-0C65-4547-ABC9-8756C11FC466}">
      <dgm:prSet/>
      <dgm:spPr/>
      <dgm:t>
        <a:bodyPr/>
        <a:lstStyle/>
        <a:p>
          <a:endParaRPr lang="en-US"/>
        </a:p>
      </dgm:t>
    </dgm:pt>
    <dgm:pt modelId="{FCC11AD8-FC43-4B4C-B267-FE546DDACAAD}">
      <dgm:prSet/>
      <dgm:spPr/>
      <dgm:t>
        <a:bodyPr/>
        <a:lstStyle/>
        <a:p>
          <a:pPr>
            <a:lnSpc>
              <a:spcPct val="100000"/>
            </a:lnSpc>
          </a:pPr>
          <a:r>
            <a:rPr lang="en-US" dirty="0"/>
            <a:t>Difficulty reading (e.g., inaccurate, slow and only with much effort)</a:t>
          </a:r>
        </a:p>
      </dgm:t>
    </dgm:pt>
    <dgm:pt modelId="{46109C20-6BB9-4A35-88CC-0DCA47D05603}" type="parTrans" cxnId="{396FF67E-5254-4F01-AF63-73788A650AF7}">
      <dgm:prSet/>
      <dgm:spPr/>
      <dgm:t>
        <a:bodyPr/>
        <a:lstStyle/>
        <a:p>
          <a:endParaRPr lang="en-US"/>
        </a:p>
      </dgm:t>
    </dgm:pt>
    <dgm:pt modelId="{2A387286-430A-4261-9FB2-CF68F62DAB8E}" type="sibTrans" cxnId="{396FF67E-5254-4F01-AF63-73788A650AF7}">
      <dgm:prSet/>
      <dgm:spPr/>
      <dgm:t>
        <a:bodyPr/>
        <a:lstStyle/>
        <a:p>
          <a:endParaRPr lang="en-US"/>
        </a:p>
      </dgm:t>
    </dgm:pt>
    <dgm:pt modelId="{BEA5B833-01E1-4B10-8917-B46AF27E8B46}">
      <dgm:prSet/>
      <dgm:spPr/>
      <dgm:t>
        <a:bodyPr/>
        <a:lstStyle/>
        <a:p>
          <a:pPr>
            <a:lnSpc>
              <a:spcPct val="100000"/>
            </a:lnSpc>
          </a:pPr>
          <a:r>
            <a:rPr lang="en-US" dirty="0">
              <a:solidFill>
                <a:schemeClr val="bg1"/>
              </a:solidFill>
            </a:rPr>
            <a:t>Difficulty understanding the meaning of what is read</a:t>
          </a:r>
        </a:p>
      </dgm:t>
    </dgm:pt>
    <dgm:pt modelId="{43E61A94-2742-4C1B-8998-1E5CA3757D78}" type="parTrans" cxnId="{571E2597-BE70-4250-B15A-39A695761A8A}">
      <dgm:prSet/>
      <dgm:spPr/>
      <dgm:t>
        <a:bodyPr/>
        <a:lstStyle/>
        <a:p>
          <a:endParaRPr lang="en-US"/>
        </a:p>
      </dgm:t>
    </dgm:pt>
    <dgm:pt modelId="{82388016-57F2-4733-95D3-9C8EBF6A3327}" type="sibTrans" cxnId="{571E2597-BE70-4250-B15A-39A695761A8A}">
      <dgm:prSet/>
      <dgm:spPr/>
      <dgm:t>
        <a:bodyPr/>
        <a:lstStyle/>
        <a:p>
          <a:endParaRPr lang="en-US"/>
        </a:p>
      </dgm:t>
    </dgm:pt>
    <dgm:pt modelId="{5CB2E8D8-5DF9-4632-B71E-5EA6B9450144}">
      <dgm:prSet/>
      <dgm:spPr/>
      <dgm:t>
        <a:bodyPr/>
        <a:lstStyle/>
        <a:p>
          <a:pPr>
            <a:lnSpc>
              <a:spcPct val="100000"/>
            </a:lnSpc>
          </a:pPr>
          <a:r>
            <a:rPr lang="en-US" dirty="0">
              <a:solidFill>
                <a:schemeClr val="bg1"/>
              </a:solidFill>
            </a:rPr>
            <a:t>Difficulty with spelling</a:t>
          </a:r>
        </a:p>
      </dgm:t>
    </dgm:pt>
    <dgm:pt modelId="{F22D4361-C95B-4933-A691-D2086AF5FDDA}" type="parTrans" cxnId="{BCCF252F-C5D1-4998-8AFA-D3F9E98C305B}">
      <dgm:prSet/>
      <dgm:spPr/>
      <dgm:t>
        <a:bodyPr/>
        <a:lstStyle/>
        <a:p>
          <a:endParaRPr lang="en-US"/>
        </a:p>
      </dgm:t>
    </dgm:pt>
    <dgm:pt modelId="{822F280E-8631-4CAC-B27B-CE9E8A9DCDDC}" type="sibTrans" cxnId="{BCCF252F-C5D1-4998-8AFA-D3F9E98C305B}">
      <dgm:prSet/>
      <dgm:spPr/>
      <dgm:t>
        <a:bodyPr/>
        <a:lstStyle/>
        <a:p>
          <a:endParaRPr lang="en-US"/>
        </a:p>
      </dgm:t>
    </dgm:pt>
    <dgm:pt modelId="{E37E3F33-C305-487B-9963-4DED42509862}">
      <dgm:prSet/>
      <dgm:spPr/>
      <dgm:t>
        <a:bodyPr/>
        <a:lstStyle/>
        <a:p>
          <a:pPr>
            <a:lnSpc>
              <a:spcPct val="100000"/>
            </a:lnSpc>
          </a:pPr>
          <a:r>
            <a:rPr lang="en-US" dirty="0"/>
            <a:t>Difficulty with written expression (e.g., problems with grammar, punctuation or organization)</a:t>
          </a:r>
        </a:p>
      </dgm:t>
    </dgm:pt>
    <dgm:pt modelId="{715644EB-42D7-42C9-8739-DD159AC08598}" type="parTrans" cxnId="{E177B187-4FC5-479E-86C7-9489E05BE777}">
      <dgm:prSet/>
      <dgm:spPr/>
      <dgm:t>
        <a:bodyPr/>
        <a:lstStyle/>
        <a:p>
          <a:endParaRPr lang="en-US"/>
        </a:p>
      </dgm:t>
    </dgm:pt>
    <dgm:pt modelId="{8ED0E6AA-A070-428E-B48C-0AF1BEDB8FFB}" type="sibTrans" cxnId="{E177B187-4FC5-479E-86C7-9489E05BE777}">
      <dgm:prSet/>
      <dgm:spPr/>
      <dgm:t>
        <a:bodyPr/>
        <a:lstStyle/>
        <a:p>
          <a:endParaRPr lang="en-US"/>
        </a:p>
      </dgm:t>
    </dgm:pt>
    <dgm:pt modelId="{1C282D94-EF98-415B-AF50-BCCE39ED9EFB}">
      <dgm:prSet/>
      <dgm:spPr/>
      <dgm:t>
        <a:bodyPr/>
        <a:lstStyle/>
        <a:p>
          <a:pPr>
            <a:lnSpc>
              <a:spcPct val="100000"/>
            </a:lnSpc>
          </a:pPr>
          <a:r>
            <a:rPr lang="en-US" dirty="0"/>
            <a:t>Difficulty understanding number concepts, number facts or calculation</a:t>
          </a:r>
        </a:p>
      </dgm:t>
    </dgm:pt>
    <dgm:pt modelId="{D3FBC9F2-BF9B-4C34-A679-9BBBECFA5D7E}" type="parTrans" cxnId="{2FD90F64-0A19-48EE-B9E4-A2A2B10327E4}">
      <dgm:prSet/>
      <dgm:spPr/>
      <dgm:t>
        <a:bodyPr/>
        <a:lstStyle/>
        <a:p>
          <a:endParaRPr lang="en-US"/>
        </a:p>
      </dgm:t>
    </dgm:pt>
    <dgm:pt modelId="{39E2F089-4EB1-4333-A849-E4A6AAB764CF}" type="sibTrans" cxnId="{2FD90F64-0A19-48EE-B9E4-A2A2B10327E4}">
      <dgm:prSet/>
      <dgm:spPr/>
      <dgm:t>
        <a:bodyPr/>
        <a:lstStyle/>
        <a:p>
          <a:endParaRPr lang="en-US"/>
        </a:p>
      </dgm:t>
    </dgm:pt>
    <dgm:pt modelId="{58F86C6F-5A91-47BD-8517-2984AACE3907}">
      <dgm:prSet/>
      <dgm:spPr/>
      <dgm:t>
        <a:bodyPr/>
        <a:lstStyle/>
        <a:p>
          <a:pPr>
            <a:lnSpc>
              <a:spcPct val="100000"/>
            </a:lnSpc>
          </a:pPr>
          <a:r>
            <a:rPr lang="en-US" dirty="0"/>
            <a:t>Difficulty with mathematical reasoning (e.g., applying math concepts or solving math problems)</a:t>
          </a:r>
        </a:p>
      </dgm:t>
    </dgm:pt>
    <dgm:pt modelId="{A4B85734-5E74-442D-B56D-51D45E8D5D8A}" type="parTrans" cxnId="{AA4F5AC1-848A-4E03-A16B-960B4BB5FB90}">
      <dgm:prSet/>
      <dgm:spPr/>
      <dgm:t>
        <a:bodyPr/>
        <a:lstStyle/>
        <a:p>
          <a:endParaRPr lang="en-US"/>
        </a:p>
      </dgm:t>
    </dgm:pt>
    <dgm:pt modelId="{FF6833B9-3C36-4871-85D8-21969B4694A7}" type="sibTrans" cxnId="{AA4F5AC1-848A-4E03-A16B-960B4BB5FB90}">
      <dgm:prSet/>
      <dgm:spPr/>
      <dgm:t>
        <a:bodyPr/>
        <a:lstStyle/>
        <a:p>
          <a:endParaRPr lang="en-US"/>
        </a:p>
      </dgm:t>
    </dgm:pt>
    <dgm:pt modelId="{9F36B0C8-E699-4E6D-A604-5D418280F1E8}" type="pres">
      <dgm:prSet presAssocID="{9B01E864-68D9-4B62-9001-025506E10EFA}" presName="root" presStyleCnt="0">
        <dgm:presLayoutVars>
          <dgm:dir/>
          <dgm:resizeHandles val="exact"/>
        </dgm:presLayoutVars>
      </dgm:prSet>
      <dgm:spPr/>
    </dgm:pt>
    <dgm:pt modelId="{BC586452-5A73-48F5-924E-F1175A991B84}" type="pres">
      <dgm:prSet presAssocID="{E41E825C-53C7-45F8-B255-40AF98A33210}" presName="compNode" presStyleCnt="0"/>
      <dgm:spPr/>
    </dgm:pt>
    <dgm:pt modelId="{01CC7BAE-D359-4012-A39A-9F701E5ED87E}" type="pres">
      <dgm:prSet presAssocID="{E41E825C-53C7-45F8-B255-40AF98A33210}" presName="bgRect" presStyleLbl="bgShp" presStyleIdx="0" presStyleCnt="7"/>
      <dgm:spPr>
        <a:solidFill>
          <a:srgbClr val="2EB513"/>
        </a:solidFill>
      </dgm:spPr>
    </dgm:pt>
    <dgm:pt modelId="{1AF3990B-5CC7-4896-9E79-4D477C661A20}" type="pres">
      <dgm:prSet presAssocID="{E41E825C-53C7-45F8-B255-40AF98A3321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ared face outline with solid fill"/>
        </a:ext>
      </dgm:extLst>
    </dgm:pt>
    <dgm:pt modelId="{A16AD488-E4D9-430F-9CA3-31EACEEA97E5}" type="pres">
      <dgm:prSet presAssocID="{E41E825C-53C7-45F8-B255-40AF98A33210}" presName="spaceRect" presStyleCnt="0"/>
      <dgm:spPr/>
    </dgm:pt>
    <dgm:pt modelId="{15F9FEC2-27DC-4878-9FA8-AC9F1AE0675D}" type="pres">
      <dgm:prSet presAssocID="{E41E825C-53C7-45F8-B255-40AF98A33210}" presName="parTx" presStyleLbl="revTx" presStyleIdx="0" presStyleCnt="7">
        <dgm:presLayoutVars>
          <dgm:chMax val="0"/>
          <dgm:chPref val="0"/>
        </dgm:presLayoutVars>
      </dgm:prSet>
      <dgm:spPr/>
    </dgm:pt>
    <dgm:pt modelId="{F42E60DF-58BA-424C-BE58-D743EFB4AC8A}" type="pres">
      <dgm:prSet presAssocID="{3126D14E-033E-43DC-9D50-C02D77ECFB87}" presName="sibTrans" presStyleCnt="0"/>
      <dgm:spPr/>
    </dgm:pt>
    <dgm:pt modelId="{97368A4C-29AE-4CE0-B93D-83CC2908304A}" type="pres">
      <dgm:prSet presAssocID="{FCC11AD8-FC43-4B4C-B267-FE546DDACAAD}" presName="compNode" presStyleCnt="0"/>
      <dgm:spPr/>
    </dgm:pt>
    <dgm:pt modelId="{4CE2C593-CE19-4CD2-A1B7-32A2E457EF48}" type="pres">
      <dgm:prSet presAssocID="{FCC11AD8-FC43-4B4C-B267-FE546DDACAAD}" presName="bgRect" presStyleLbl="bgShp" presStyleIdx="1" presStyleCnt="7"/>
      <dgm:spPr>
        <a:solidFill>
          <a:srgbClr val="92D050"/>
        </a:solidFill>
      </dgm:spPr>
    </dgm:pt>
    <dgm:pt modelId="{656E97AD-5D46-4104-A247-5EBC8CD9ADC5}" type="pres">
      <dgm:prSet presAssocID="{FCC11AD8-FC43-4B4C-B267-FE546DDACAA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oks on shelf with solid fill"/>
        </a:ext>
      </dgm:extLst>
    </dgm:pt>
    <dgm:pt modelId="{329C0A92-E756-4DBE-A996-1E0966A67E3E}" type="pres">
      <dgm:prSet presAssocID="{FCC11AD8-FC43-4B4C-B267-FE546DDACAAD}" presName="spaceRect" presStyleCnt="0"/>
      <dgm:spPr/>
    </dgm:pt>
    <dgm:pt modelId="{A901AEB6-6D63-4837-AF73-9C061898ABEB}" type="pres">
      <dgm:prSet presAssocID="{FCC11AD8-FC43-4B4C-B267-FE546DDACAAD}" presName="parTx" presStyleLbl="revTx" presStyleIdx="1" presStyleCnt="7">
        <dgm:presLayoutVars>
          <dgm:chMax val="0"/>
          <dgm:chPref val="0"/>
        </dgm:presLayoutVars>
      </dgm:prSet>
      <dgm:spPr/>
    </dgm:pt>
    <dgm:pt modelId="{D7544683-6453-439D-98D0-255D098B368D}" type="pres">
      <dgm:prSet presAssocID="{2A387286-430A-4261-9FB2-CF68F62DAB8E}" presName="sibTrans" presStyleCnt="0"/>
      <dgm:spPr/>
    </dgm:pt>
    <dgm:pt modelId="{984EE15E-175B-4DBF-B566-28EEC16F63F8}" type="pres">
      <dgm:prSet presAssocID="{BEA5B833-01E1-4B10-8917-B46AF27E8B46}" presName="compNode" presStyleCnt="0"/>
      <dgm:spPr/>
    </dgm:pt>
    <dgm:pt modelId="{1215A845-47AC-43B3-9F02-B4B63D220D95}" type="pres">
      <dgm:prSet presAssocID="{BEA5B833-01E1-4B10-8917-B46AF27E8B46}" presName="bgRect" presStyleLbl="bgShp" presStyleIdx="2" presStyleCnt="7"/>
      <dgm:spPr>
        <a:solidFill>
          <a:schemeClr val="tx1"/>
        </a:solidFill>
      </dgm:spPr>
    </dgm:pt>
    <dgm:pt modelId="{786638FE-E85B-4F60-A4C9-17AA0CCB93F0}" type="pres">
      <dgm:prSet presAssocID="{BEA5B833-01E1-4B10-8917-B46AF27E8B4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8EB05194-2FB2-460E-8FE6-4821E224A115}" type="pres">
      <dgm:prSet presAssocID="{BEA5B833-01E1-4B10-8917-B46AF27E8B46}" presName="spaceRect" presStyleCnt="0"/>
      <dgm:spPr/>
    </dgm:pt>
    <dgm:pt modelId="{293B7D38-DA0F-4A20-9EE8-47EEF42B787A}" type="pres">
      <dgm:prSet presAssocID="{BEA5B833-01E1-4B10-8917-B46AF27E8B46}" presName="parTx" presStyleLbl="revTx" presStyleIdx="2" presStyleCnt="7">
        <dgm:presLayoutVars>
          <dgm:chMax val="0"/>
          <dgm:chPref val="0"/>
        </dgm:presLayoutVars>
      </dgm:prSet>
      <dgm:spPr/>
    </dgm:pt>
    <dgm:pt modelId="{59BBD948-D600-4651-9638-D52C43C14EA8}" type="pres">
      <dgm:prSet presAssocID="{82388016-57F2-4733-95D3-9C8EBF6A3327}" presName="sibTrans" presStyleCnt="0"/>
      <dgm:spPr/>
    </dgm:pt>
    <dgm:pt modelId="{6B3F0691-2465-4AB8-ABC4-95787D71BE91}" type="pres">
      <dgm:prSet presAssocID="{5CB2E8D8-5DF9-4632-B71E-5EA6B9450144}" presName="compNode" presStyleCnt="0"/>
      <dgm:spPr/>
    </dgm:pt>
    <dgm:pt modelId="{5D428934-A43D-43BF-BE9C-80C06C98F1E8}" type="pres">
      <dgm:prSet presAssocID="{5CB2E8D8-5DF9-4632-B71E-5EA6B9450144}" presName="bgRect" presStyleLbl="bgShp" presStyleIdx="3" presStyleCnt="7"/>
      <dgm:spPr>
        <a:solidFill>
          <a:schemeClr val="tx1"/>
        </a:solidFill>
      </dgm:spPr>
    </dgm:pt>
    <dgm:pt modelId="{676BEEC9-E98E-4E82-8378-63419ABC2566}" type="pres">
      <dgm:prSet presAssocID="{5CB2E8D8-5DF9-4632-B71E-5EA6B945014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64A6F845-C666-4A9E-A84D-AFA81924C2E4}" type="pres">
      <dgm:prSet presAssocID="{5CB2E8D8-5DF9-4632-B71E-5EA6B9450144}" presName="spaceRect" presStyleCnt="0"/>
      <dgm:spPr/>
    </dgm:pt>
    <dgm:pt modelId="{183BF770-1AFC-4690-86CA-72751B617467}" type="pres">
      <dgm:prSet presAssocID="{5CB2E8D8-5DF9-4632-B71E-5EA6B9450144}" presName="parTx" presStyleLbl="revTx" presStyleIdx="3" presStyleCnt="7">
        <dgm:presLayoutVars>
          <dgm:chMax val="0"/>
          <dgm:chPref val="0"/>
        </dgm:presLayoutVars>
      </dgm:prSet>
      <dgm:spPr/>
    </dgm:pt>
    <dgm:pt modelId="{83CB4996-495E-4902-A6B3-BF774F223C60}" type="pres">
      <dgm:prSet presAssocID="{822F280E-8631-4CAC-B27B-CE9E8A9DCDDC}" presName="sibTrans" presStyleCnt="0"/>
      <dgm:spPr/>
    </dgm:pt>
    <dgm:pt modelId="{1BD26F3E-3E29-42D6-9492-63704071927E}" type="pres">
      <dgm:prSet presAssocID="{E37E3F33-C305-487B-9963-4DED42509862}" presName="compNode" presStyleCnt="0"/>
      <dgm:spPr/>
    </dgm:pt>
    <dgm:pt modelId="{B3530D8B-E454-4DF5-B5E0-0F484E21B447}" type="pres">
      <dgm:prSet presAssocID="{E37E3F33-C305-487B-9963-4DED42509862}" presName="bgRect" presStyleLbl="bgShp" presStyleIdx="4" presStyleCnt="7"/>
      <dgm:spPr>
        <a:solidFill>
          <a:schemeClr val="accent5"/>
        </a:solidFill>
      </dgm:spPr>
    </dgm:pt>
    <dgm:pt modelId="{E28845C9-BACC-4B25-9D88-00533FC35319}" type="pres">
      <dgm:prSet presAssocID="{E37E3F33-C305-487B-9963-4DED4250986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ypewriter"/>
        </a:ext>
      </dgm:extLst>
    </dgm:pt>
    <dgm:pt modelId="{F6DA9E94-B00D-4F97-AE5B-12EFD6A9F26F}" type="pres">
      <dgm:prSet presAssocID="{E37E3F33-C305-487B-9963-4DED42509862}" presName="spaceRect" presStyleCnt="0"/>
      <dgm:spPr/>
    </dgm:pt>
    <dgm:pt modelId="{B3036C72-6B66-46DC-A4EE-15BFCAC8835F}" type="pres">
      <dgm:prSet presAssocID="{E37E3F33-C305-487B-9963-4DED42509862}" presName="parTx" presStyleLbl="revTx" presStyleIdx="4" presStyleCnt="7">
        <dgm:presLayoutVars>
          <dgm:chMax val="0"/>
          <dgm:chPref val="0"/>
        </dgm:presLayoutVars>
      </dgm:prSet>
      <dgm:spPr/>
    </dgm:pt>
    <dgm:pt modelId="{91C4FE18-F7A0-4E16-9159-BB331261FEED}" type="pres">
      <dgm:prSet presAssocID="{8ED0E6AA-A070-428E-B48C-0AF1BEDB8FFB}" presName="sibTrans" presStyleCnt="0"/>
      <dgm:spPr/>
    </dgm:pt>
    <dgm:pt modelId="{26E1E73F-B111-4840-9535-3B3449A1AD97}" type="pres">
      <dgm:prSet presAssocID="{1C282D94-EF98-415B-AF50-BCCE39ED9EFB}" presName="compNode" presStyleCnt="0"/>
      <dgm:spPr/>
    </dgm:pt>
    <dgm:pt modelId="{D6566291-4C1D-4E32-9753-FBA831E02B6C}" type="pres">
      <dgm:prSet presAssocID="{1C282D94-EF98-415B-AF50-BCCE39ED9EFB}" presName="bgRect" presStyleLbl="bgShp" presStyleIdx="5" presStyleCnt="7"/>
      <dgm:spPr>
        <a:solidFill>
          <a:schemeClr val="accent5"/>
        </a:solidFill>
      </dgm:spPr>
    </dgm:pt>
    <dgm:pt modelId="{C72BD53A-B76F-426E-B49F-169014F5D594}" type="pres">
      <dgm:prSet presAssocID="{1C282D94-EF98-415B-AF50-BCCE39ED9EF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culator"/>
        </a:ext>
      </dgm:extLst>
    </dgm:pt>
    <dgm:pt modelId="{C48E7666-824D-46D0-A3B6-9FD577C48A92}" type="pres">
      <dgm:prSet presAssocID="{1C282D94-EF98-415B-AF50-BCCE39ED9EFB}" presName="spaceRect" presStyleCnt="0"/>
      <dgm:spPr/>
    </dgm:pt>
    <dgm:pt modelId="{B5CDA873-88C0-4428-BBAC-355E6819729C}" type="pres">
      <dgm:prSet presAssocID="{1C282D94-EF98-415B-AF50-BCCE39ED9EFB}" presName="parTx" presStyleLbl="revTx" presStyleIdx="5" presStyleCnt="7">
        <dgm:presLayoutVars>
          <dgm:chMax val="0"/>
          <dgm:chPref val="0"/>
        </dgm:presLayoutVars>
      </dgm:prSet>
      <dgm:spPr/>
    </dgm:pt>
    <dgm:pt modelId="{E75A9CD0-D2EE-4810-A8CB-F1E1B85F5DE5}" type="pres">
      <dgm:prSet presAssocID="{39E2F089-4EB1-4333-A849-E4A6AAB764CF}" presName="sibTrans" presStyleCnt="0"/>
      <dgm:spPr/>
    </dgm:pt>
    <dgm:pt modelId="{9837443B-0808-40A1-9452-30D19026DD2A}" type="pres">
      <dgm:prSet presAssocID="{58F86C6F-5A91-47BD-8517-2984AACE3907}" presName="compNode" presStyleCnt="0"/>
      <dgm:spPr/>
    </dgm:pt>
    <dgm:pt modelId="{CE1A9E53-A0FC-425B-AB26-AF6785084276}" type="pres">
      <dgm:prSet presAssocID="{58F86C6F-5A91-47BD-8517-2984AACE3907}" presName="bgRect" presStyleLbl="bgShp" presStyleIdx="6" presStyleCnt="7"/>
      <dgm:spPr>
        <a:solidFill>
          <a:schemeClr val="bg1"/>
        </a:solidFill>
      </dgm:spPr>
    </dgm:pt>
    <dgm:pt modelId="{FEB273ED-700A-4333-9A0C-5A69EF4A4373}" type="pres">
      <dgm:prSet presAssocID="{58F86C6F-5A91-47BD-8517-2984AACE3907}" presName="iconRect" presStyleLbl="node1" presStyleIdx="6" presStyleCnt="7" custLinFactNeighborY="1636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Abacus with solid fill"/>
        </a:ext>
      </dgm:extLst>
    </dgm:pt>
    <dgm:pt modelId="{143F4BD0-63C1-4641-80AE-0E96899A9EAF}" type="pres">
      <dgm:prSet presAssocID="{58F86C6F-5A91-47BD-8517-2984AACE3907}" presName="spaceRect" presStyleCnt="0"/>
      <dgm:spPr/>
    </dgm:pt>
    <dgm:pt modelId="{43E623BC-7F8E-48E4-80EC-C5BCB879C696}" type="pres">
      <dgm:prSet presAssocID="{58F86C6F-5A91-47BD-8517-2984AACE3907}" presName="parTx" presStyleLbl="revTx" presStyleIdx="6" presStyleCnt="7">
        <dgm:presLayoutVars>
          <dgm:chMax val="0"/>
          <dgm:chPref val="0"/>
        </dgm:presLayoutVars>
      </dgm:prSet>
      <dgm:spPr/>
    </dgm:pt>
  </dgm:ptLst>
  <dgm:cxnLst>
    <dgm:cxn modelId="{DCA74D10-272D-4B89-89A3-041497F7F92C}" type="presOf" srcId="{E41E825C-53C7-45F8-B255-40AF98A33210}" destId="{15F9FEC2-27DC-4878-9FA8-AC9F1AE0675D}" srcOrd="0" destOrd="0" presId="urn:microsoft.com/office/officeart/2018/2/layout/IconVerticalSolidList"/>
    <dgm:cxn modelId="{5411A611-BADE-4EB5-B805-60CDD983BE19}" type="presOf" srcId="{1C282D94-EF98-415B-AF50-BCCE39ED9EFB}" destId="{B5CDA873-88C0-4428-BBAC-355E6819729C}" srcOrd="0" destOrd="0" presId="urn:microsoft.com/office/officeart/2018/2/layout/IconVerticalSolidList"/>
    <dgm:cxn modelId="{D9B8FA20-6045-4C3C-899D-8516AD60962D}" type="presOf" srcId="{FCC11AD8-FC43-4B4C-B267-FE546DDACAAD}" destId="{A901AEB6-6D63-4837-AF73-9C061898ABEB}" srcOrd="0" destOrd="0" presId="urn:microsoft.com/office/officeart/2018/2/layout/IconVerticalSolidList"/>
    <dgm:cxn modelId="{BCCF252F-C5D1-4998-8AFA-D3F9E98C305B}" srcId="{9B01E864-68D9-4B62-9001-025506E10EFA}" destId="{5CB2E8D8-5DF9-4632-B71E-5EA6B9450144}" srcOrd="3" destOrd="0" parTransId="{F22D4361-C95B-4933-A691-D2086AF5FDDA}" sibTransId="{822F280E-8631-4CAC-B27B-CE9E8A9DCDDC}"/>
    <dgm:cxn modelId="{95B71343-F6E6-4861-9F76-172705482D8D}" type="presOf" srcId="{BEA5B833-01E1-4B10-8917-B46AF27E8B46}" destId="{293B7D38-DA0F-4A20-9EE8-47EEF42B787A}" srcOrd="0" destOrd="0" presId="urn:microsoft.com/office/officeart/2018/2/layout/IconVerticalSolidList"/>
    <dgm:cxn modelId="{2FD90F64-0A19-48EE-B9E4-A2A2B10327E4}" srcId="{9B01E864-68D9-4B62-9001-025506E10EFA}" destId="{1C282D94-EF98-415B-AF50-BCCE39ED9EFB}" srcOrd="5" destOrd="0" parTransId="{D3FBC9F2-BF9B-4C34-A679-9BBBECFA5D7E}" sibTransId="{39E2F089-4EB1-4333-A849-E4A6AAB764CF}"/>
    <dgm:cxn modelId="{278C1854-3393-4266-ADFA-99A7126DCC3A}" type="presOf" srcId="{5CB2E8D8-5DF9-4632-B71E-5EA6B9450144}" destId="{183BF770-1AFC-4690-86CA-72751B617467}" srcOrd="0" destOrd="0" presId="urn:microsoft.com/office/officeart/2018/2/layout/IconVerticalSolidList"/>
    <dgm:cxn modelId="{EA77E055-CBA7-4732-866F-7F6D35891FCA}" type="presOf" srcId="{E37E3F33-C305-487B-9963-4DED42509862}" destId="{B3036C72-6B66-46DC-A4EE-15BFCAC8835F}" srcOrd="0" destOrd="0" presId="urn:microsoft.com/office/officeart/2018/2/layout/IconVerticalSolidList"/>
    <dgm:cxn modelId="{8C9EFD55-3D16-4A7F-BBDB-B1E217EC97E3}" type="presOf" srcId="{58F86C6F-5A91-47BD-8517-2984AACE3907}" destId="{43E623BC-7F8E-48E4-80EC-C5BCB879C696}" srcOrd="0" destOrd="0" presId="urn:microsoft.com/office/officeart/2018/2/layout/IconVerticalSolidList"/>
    <dgm:cxn modelId="{396FF67E-5254-4F01-AF63-73788A650AF7}" srcId="{9B01E864-68D9-4B62-9001-025506E10EFA}" destId="{FCC11AD8-FC43-4B4C-B267-FE546DDACAAD}" srcOrd="1" destOrd="0" parTransId="{46109C20-6BB9-4A35-88CC-0DCA47D05603}" sibTransId="{2A387286-430A-4261-9FB2-CF68F62DAB8E}"/>
    <dgm:cxn modelId="{8BE93981-0C65-4547-ABC9-8756C11FC466}" srcId="{9B01E864-68D9-4B62-9001-025506E10EFA}" destId="{E41E825C-53C7-45F8-B255-40AF98A33210}" srcOrd="0" destOrd="0" parTransId="{3406E198-94F8-42F6-AD8F-300DFBDA7328}" sibTransId="{3126D14E-033E-43DC-9D50-C02D77ECFB87}"/>
    <dgm:cxn modelId="{E177B187-4FC5-479E-86C7-9489E05BE777}" srcId="{9B01E864-68D9-4B62-9001-025506E10EFA}" destId="{E37E3F33-C305-487B-9963-4DED42509862}" srcOrd="4" destOrd="0" parTransId="{715644EB-42D7-42C9-8739-DD159AC08598}" sibTransId="{8ED0E6AA-A070-428E-B48C-0AF1BEDB8FFB}"/>
    <dgm:cxn modelId="{571E2597-BE70-4250-B15A-39A695761A8A}" srcId="{9B01E864-68D9-4B62-9001-025506E10EFA}" destId="{BEA5B833-01E1-4B10-8917-B46AF27E8B46}" srcOrd="2" destOrd="0" parTransId="{43E61A94-2742-4C1B-8998-1E5CA3757D78}" sibTransId="{82388016-57F2-4733-95D3-9C8EBF6A3327}"/>
    <dgm:cxn modelId="{74CBDABD-67A2-4C40-BFFA-C2BC45DC52AC}" type="presOf" srcId="{9B01E864-68D9-4B62-9001-025506E10EFA}" destId="{9F36B0C8-E699-4E6D-A604-5D418280F1E8}" srcOrd="0" destOrd="0" presId="urn:microsoft.com/office/officeart/2018/2/layout/IconVerticalSolidList"/>
    <dgm:cxn modelId="{AA4F5AC1-848A-4E03-A16B-960B4BB5FB90}" srcId="{9B01E864-68D9-4B62-9001-025506E10EFA}" destId="{58F86C6F-5A91-47BD-8517-2984AACE3907}" srcOrd="6" destOrd="0" parTransId="{A4B85734-5E74-442D-B56D-51D45E8D5D8A}" sibTransId="{FF6833B9-3C36-4871-85D8-21969B4694A7}"/>
    <dgm:cxn modelId="{9C1D3A68-719B-47FF-B802-DA38A43EE77C}" type="presParOf" srcId="{9F36B0C8-E699-4E6D-A604-5D418280F1E8}" destId="{BC586452-5A73-48F5-924E-F1175A991B84}" srcOrd="0" destOrd="0" presId="urn:microsoft.com/office/officeart/2018/2/layout/IconVerticalSolidList"/>
    <dgm:cxn modelId="{238D9D9A-CB11-4F70-8F97-669E733C1858}" type="presParOf" srcId="{BC586452-5A73-48F5-924E-F1175A991B84}" destId="{01CC7BAE-D359-4012-A39A-9F701E5ED87E}" srcOrd="0" destOrd="0" presId="urn:microsoft.com/office/officeart/2018/2/layout/IconVerticalSolidList"/>
    <dgm:cxn modelId="{A2140248-D314-48C9-B67B-14F52114213A}" type="presParOf" srcId="{BC586452-5A73-48F5-924E-F1175A991B84}" destId="{1AF3990B-5CC7-4896-9E79-4D477C661A20}" srcOrd="1" destOrd="0" presId="urn:microsoft.com/office/officeart/2018/2/layout/IconVerticalSolidList"/>
    <dgm:cxn modelId="{C780E8CB-DD80-4612-BA5E-84A7559936A2}" type="presParOf" srcId="{BC586452-5A73-48F5-924E-F1175A991B84}" destId="{A16AD488-E4D9-430F-9CA3-31EACEEA97E5}" srcOrd="2" destOrd="0" presId="urn:microsoft.com/office/officeart/2018/2/layout/IconVerticalSolidList"/>
    <dgm:cxn modelId="{2CBFB8AD-52C2-4F87-91B9-85B42E156F0F}" type="presParOf" srcId="{BC586452-5A73-48F5-924E-F1175A991B84}" destId="{15F9FEC2-27DC-4878-9FA8-AC9F1AE0675D}" srcOrd="3" destOrd="0" presId="urn:microsoft.com/office/officeart/2018/2/layout/IconVerticalSolidList"/>
    <dgm:cxn modelId="{36E1F36B-4529-430B-B966-15FEFC7E7E96}" type="presParOf" srcId="{9F36B0C8-E699-4E6D-A604-5D418280F1E8}" destId="{F42E60DF-58BA-424C-BE58-D743EFB4AC8A}" srcOrd="1" destOrd="0" presId="urn:microsoft.com/office/officeart/2018/2/layout/IconVerticalSolidList"/>
    <dgm:cxn modelId="{3752BE33-95D6-4D08-BBD4-86A49975870C}" type="presParOf" srcId="{9F36B0C8-E699-4E6D-A604-5D418280F1E8}" destId="{97368A4C-29AE-4CE0-B93D-83CC2908304A}" srcOrd="2" destOrd="0" presId="urn:microsoft.com/office/officeart/2018/2/layout/IconVerticalSolidList"/>
    <dgm:cxn modelId="{367AC26B-B4BE-42E8-9E69-16FDD9178BCE}" type="presParOf" srcId="{97368A4C-29AE-4CE0-B93D-83CC2908304A}" destId="{4CE2C593-CE19-4CD2-A1B7-32A2E457EF48}" srcOrd="0" destOrd="0" presId="urn:microsoft.com/office/officeart/2018/2/layout/IconVerticalSolidList"/>
    <dgm:cxn modelId="{24C8984C-2F58-4609-B981-BE053E9AE228}" type="presParOf" srcId="{97368A4C-29AE-4CE0-B93D-83CC2908304A}" destId="{656E97AD-5D46-4104-A247-5EBC8CD9ADC5}" srcOrd="1" destOrd="0" presId="urn:microsoft.com/office/officeart/2018/2/layout/IconVerticalSolidList"/>
    <dgm:cxn modelId="{637FBDAB-FC20-4E64-8E70-52CA3B94C7F5}" type="presParOf" srcId="{97368A4C-29AE-4CE0-B93D-83CC2908304A}" destId="{329C0A92-E756-4DBE-A996-1E0966A67E3E}" srcOrd="2" destOrd="0" presId="urn:microsoft.com/office/officeart/2018/2/layout/IconVerticalSolidList"/>
    <dgm:cxn modelId="{E2902946-0990-49BA-959A-B0D9C6B5DA90}" type="presParOf" srcId="{97368A4C-29AE-4CE0-B93D-83CC2908304A}" destId="{A901AEB6-6D63-4837-AF73-9C061898ABEB}" srcOrd="3" destOrd="0" presId="urn:microsoft.com/office/officeart/2018/2/layout/IconVerticalSolidList"/>
    <dgm:cxn modelId="{CFDEF62E-454E-4119-A1FC-CD13B62F87CF}" type="presParOf" srcId="{9F36B0C8-E699-4E6D-A604-5D418280F1E8}" destId="{D7544683-6453-439D-98D0-255D098B368D}" srcOrd="3" destOrd="0" presId="urn:microsoft.com/office/officeart/2018/2/layout/IconVerticalSolidList"/>
    <dgm:cxn modelId="{E4ED17BC-F02F-47F0-9632-A81DA7F71B47}" type="presParOf" srcId="{9F36B0C8-E699-4E6D-A604-5D418280F1E8}" destId="{984EE15E-175B-4DBF-B566-28EEC16F63F8}" srcOrd="4" destOrd="0" presId="urn:microsoft.com/office/officeart/2018/2/layout/IconVerticalSolidList"/>
    <dgm:cxn modelId="{4B0C73A5-3821-4907-AEAD-1FBC53DEDF50}" type="presParOf" srcId="{984EE15E-175B-4DBF-B566-28EEC16F63F8}" destId="{1215A845-47AC-43B3-9F02-B4B63D220D95}" srcOrd="0" destOrd="0" presId="urn:microsoft.com/office/officeart/2018/2/layout/IconVerticalSolidList"/>
    <dgm:cxn modelId="{89C6E54B-6DB7-4D0E-AFDC-DD096C2E0E3D}" type="presParOf" srcId="{984EE15E-175B-4DBF-B566-28EEC16F63F8}" destId="{786638FE-E85B-4F60-A4C9-17AA0CCB93F0}" srcOrd="1" destOrd="0" presId="urn:microsoft.com/office/officeart/2018/2/layout/IconVerticalSolidList"/>
    <dgm:cxn modelId="{0972AD11-E002-49DC-91DB-038F0F0C13B8}" type="presParOf" srcId="{984EE15E-175B-4DBF-B566-28EEC16F63F8}" destId="{8EB05194-2FB2-460E-8FE6-4821E224A115}" srcOrd="2" destOrd="0" presId="urn:microsoft.com/office/officeart/2018/2/layout/IconVerticalSolidList"/>
    <dgm:cxn modelId="{B51A163E-36FD-4899-84D8-795E885E9E7C}" type="presParOf" srcId="{984EE15E-175B-4DBF-B566-28EEC16F63F8}" destId="{293B7D38-DA0F-4A20-9EE8-47EEF42B787A}" srcOrd="3" destOrd="0" presId="urn:microsoft.com/office/officeart/2018/2/layout/IconVerticalSolidList"/>
    <dgm:cxn modelId="{3CBEECBA-B46D-4144-BE54-F16275C43868}" type="presParOf" srcId="{9F36B0C8-E699-4E6D-A604-5D418280F1E8}" destId="{59BBD948-D600-4651-9638-D52C43C14EA8}" srcOrd="5" destOrd="0" presId="urn:microsoft.com/office/officeart/2018/2/layout/IconVerticalSolidList"/>
    <dgm:cxn modelId="{61DAFC66-D89B-45B0-8386-1B48DC4C3D89}" type="presParOf" srcId="{9F36B0C8-E699-4E6D-A604-5D418280F1E8}" destId="{6B3F0691-2465-4AB8-ABC4-95787D71BE91}" srcOrd="6" destOrd="0" presId="urn:microsoft.com/office/officeart/2018/2/layout/IconVerticalSolidList"/>
    <dgm:cxn modelId="{A417506F-E43F-4F5A-8624-A30D3079ED99}" type="presParOf" srcId="{6B3F0691-2465-4AB8-ABC4-95787D71BE91}" destId="{5D428934-A43D-43BF-BE9C-80C06C98F1E8}" srcOrd="0" destOrd="0" presId="urn:microsoft.com/office/officeart/2018/2/layout/IconVerticalSolidList"/>
    <dgm:cxn modelId="{D87C9158-0640-4AEA-B103-B5689599FA2A}" type="presParOf" srcId="{6B3F0691-2465-4AB8-ABC4-95787D71BE91}" destId="{676BEEC9-E98E-4E82-8378-63419ABC2566}" srcOrd="1" destOrd="0" presId="urn:microsoft.com/office/officeart/2018/2/layout/IconVerticalSolidList"/>
    <dgm:cxn modelId="{439960F2-BD44-4794-AEC4-EDD20FBDC071}" type="presParOf" srcId="{6B3F0691-2465-4AB8-ABC4-95787D71BE91}" destId="{64A6F845-C666-4A9E-A84D-AFA81924C2E4}" srcOrd="2" destOrd="0" presId="urn:microsoft.com/office/officeart/2018/2/layout/IconVerticalSolidList"/>
    <dgm:cxn modelId="{2CEE5137-EB14-42A4-8E31-E0D7F15BAD4C}" type="presParOf" srcId="{6B3F0691-2465-4AB8-ABC4-95787D71BE91}" destId="{183BF770-1AFC-4690-86CA-72751B617467}" srcOrd="3" destOrd="0" presId="urn:microsoft.com/office/officeart/2018/2/layout/IconVerticalSolidList"/>
    <dgm:cxn modelId="{9EEE2436-B5A0-49A8-9AE7-723E52C8D4A0}" type="presParOf" srcId="{9F36B0C8-E699-4E6D-A604-5D418280F1E8}" destId="{83CB4996-495E-4902-A6B3-BF774F223C60}" srcOrd="7" destOrd="0" presId="urn:microsoft.com/office/officeart/2018/2/layout/IconVerticalSolidList"/>
    <dgm:cxn modelId="{F00E44FD-668E-4404-8D10-52F19D9B86F5}" type="presParOf" srcId="{9F36B0C8-E699-4E6D-A604-5D418280F1E8}" destId="{1BD26F3E-3E29-42D6-9492-63704071927E}" srcOrd="8" destOrd="0" presId="urn:microsoft.com/office/officeart/2018/2/layout/IconVerticalSolidList"/>
    <dgm:cxn modelId="{4EE36249-C976-4FD0-BD09-24E42D582FC3}" type="presParOf" srcId="{1BD26F3E-3E29-42D6-9492-63704071927E}" destId="{B3530D8B-E454-4DF5-B5E0-0F484E21B447}" srcOrd="0" destOrd="0" presId="urn:microsoft.com/office/officeart/2018/2/layout/IconVerticalSolidList"/>
    <dgm:cxn modelId="{067C0589-98A1-406E-994B-A2348F4BD738}" type="presParOf" srcId="{1BD26F3E-3E29-42D6-9492-63704071927E}" destId="{E28845C9-BACC-4B25-9D88-00533FC35319}" srcOrd="1" destOrd="0" presId="urn:microsoft.com/office/officeart/2018/2/layout/IconVerticalSolidList"/>
    <dgm:cxn modelId="{20AF3173-5E99-4D5C-BEEE-B9F57323DBD0}" type="presParOf" srcId="{1BD26F3E-3E29-42D6-9492-63704071927E}" destId="{F6DA9E94-B00D-4F97-AE5B-12EFD6A9F26F}" srcOrd="2" destOrd="0" presId="urn:microsoft.com/office/officeart/2018/2/layout/IconVerticalSolidList"/>
    <dgm:cxn modelId="{6DC87222-4E2C-426F-A4B2-B815E2F63A3E}" type="presParOf" srcId="{1BD26F3E-3E29-42D6-9492-63704071927E}" destId="{B3036C72-6B66-46DC-A4EE-15BFCAC8835F}" srcOrd="3" destOrd="0" presId="urn:microsoft.com/office/officeart/2018/2/layout/IconVerticalSolidList"/>
    <dgm:cxn modelId="{086AA67E-4D7D-4668-9B9B-F5204528E075}" type="presParOf" srcId="{9F36B0C8-E699-4E6D-A604-5D418280F1E8}" destId="{91C4FE18-F7A0-4E16-9159-BB331261FEED}" srcOrd="9" destOrd="0" presId="urn:microsoft.com/office/officeart/2018/2/layout/IconVerticalSolidList"/>
    <dgm:cxn modelId="{C449C367-E1DD-4FCC-B486-C1FCB9025547}" type="presParOf" srcId="{9F36B0C8-E699-4E6D-A604-5D418280F1E8}" destId="{26E1E73F-B111-4840-9535-3B3449A1AD97}" srcOrd="10" destOrd="0" presId="urn:microsoft.com/office/officeart/2018/2/layout/IconVerticalSolidList"/>
    <dgm:cxn modelId="{A9CDE87B-5741-4255-99AC-925DE2A6A948}" type="presParOf" srcId="{26E1E73F-B111-4840-9535-3B3449A1AD97}" destId="{D6566291-4C1D-4E32-9753-FBA831E02B6C}" srcOrd="0" destOrd="0" presId="urn:microsoft.com/office/officeart/2018/2/layout/IconVerticalSolidList"/>
    <dgm:cxn modelId="{FC99663C-3111-436E-968D-295672349150}" type="presParOf" srcId="{26E1E73F-B111-4840-9535-3B3449A1AD97}" destId="{C72BD53A-B76F-426E-B49F-169014F5D594}" srcOrd="1" destOrd="0" presId="urn:microsoft.com/office/officeart/2018/2/layout/IconVerticalSolidList"/>
    <dgm:cxn modelId="{5526F132-729B-4C25-A110-371DB3283286}" type="presParOf" srcId="{26E1E73F-B111-4840-9535-3B3449A1AD97}" destId="{C48E7666-824D-46D0-A3B6-9FD577C48A92}" srcOrd="2" destOrd="0" presId="urn:microsoft.com/office/officeart/2018/2/layout/IconVerticalSolidList"/>
    <dgm:cxn modelId="{E630068E-CA46-4901-8E59-147D3F0E4739}" type="presParOf" srcId="{26E1E73F-B111-4840-9535-3B3449A1AD97}" destId="{B5CDA873-88C0-4428-BBAC-355E6819729C}" srcOrd="3" destOrd="0" presId="urn:microsoft.com/office/officeart/2018/2/layout/IconVerticalSolidList"/>
    <dgm:cxn modelId="{CFFFB3FF-A260-41D4-B4E3-753CEBD90E57}" type="presParOf" srcId="{9F36B0C8-E699-4E6D-A604-5D418280F1E8}" destId="{E75A9CD0-D2EE-4810-A8CB-F1E1B85F5DE5}" srcOrd="11" destOrd="0" presId="urn:microsoft.com/office/officeart/2018/2/layout/IconVerticalSolidList"/>
    <dgm:cxn modelId="{A41C4DE0-8F5E-4B82-AC8A-04710D6E9A79}" type="presParOf" srcId="{9F36B0C8-E699-4E6D-A604-5D418280F1E8}" destId="{9837443B-0808-40A1-9452-30D19026DD2A}" srcOrd="12" destOrd="0" presId="urn:microsoft.com/office/officeart/2018/2/layout/IconVerticalSolidList"/>
    <dgm:cxn modelId="{58371BA1-88E2-46FF-83FB-2142D5C382AF}" type="presParOf" srcId="{9837443B-0808-40A1-9452-30D19026DD2A}" destId="{CE1A9E53-A0FC-425B-AB26-AF6785084276}" srcOrd="0" destOrd="0" presId="urn:microsoft.com/office/officeart/2018/2/layout/IconVerticalSolidList"/>
    <dgm:cxn modelId="{37887215-EFA5-4E3B-A2DB-9D1783C69F79}" type="presParOf" srcId="{9837443B-0808-40A1-9452-30D19026DD2A}" destId="{FEB273ED-700A-4333-9A0C-5A69EF4A4373}" srcOrd="1" destOrd="0" presId="urn:microsoft.com/office/officeart/2018/2/layout/IconVerticalSolidList"/>
    <dgm:cxn modelId="{430AB8C4-7B08-489A-8C2F-F73C587AC646}" type="presParOf" srcId="{9837443B-0808-40A1-9452-30D19026DD2A}" destId="{143F4BD0-63C1-4641-80AE-0E96899A9EAF}" srcOrd="2" destOrd="0" presId="urn:microsoft.com/office/officeart/2018/2/layout/IconVerticalSolidList"/>
    <dgm:cxn modelId="{33A97263-703F-486A-BAD6-AA15E342D279}" type="presParOf" srcId="{9837443B-0808-40A1-9452-30D19026DD2A}" destId="{43E623BC-7F8E-48E4-80EC-C5BCB879C6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1E864-68D9-4B62-9001-025506E10EFA}" type="doc">
      <dgm:prSet loTypeId="urn:microsoft.com/office/officeart/2018/2/layout/IconVerticalSolid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41E825C-53C7-45F8-B255-40AF98A33210}">
      <dgm:prSet custT="1"/>
      <dgm:spPr>
        <a:solidFill>
          <a:srgbClr val="2EB513"/>
        </a:solidFill>
      </dgm:spPr>
      <dgm:t>
        <a:bodyPr/>
        <a:lstStyle/>
        <a:p>
          <a:pPr>
            <a:lnSpc>
              <a:spcPct val="100000"/>
            </a:lnSpc>
          </a:pPr>
          <a:r>
            <a:rPr lang="en-US" sz="1600" dirty="0"/>
            <a:t>Have substantially below age-level academic skills that cause problems in school, work or everyday activities.</a:t>
          </a:r>
        </a:p>
      </dgm:t>
    </dgm:pt>
    <dgm:pt modelId="{3406E198-94F8-42F6-AD8F-300DFBDA7328}" type="parTrans" cxnId="{8BE93981-0C65-4547-ABC9-8756C11FC466}">
      <dgm:prSet/>
      <dgm:spPr/>
      <dgm:t>
        <a:bodyPr/>
        <a:lstStyle/>
        <a:p>
          <a:endParaRPr lang="en-US"/>
        </a:p>
      </dgm:t>
    </dgm:pt>
    <dgm:pt modelId="{3126D14E-033E-43DC-9D50-C02D77ECFB87}" type="sibTrans" cxnId="{8BE93981-0C65-4547-ABC9-8756C11FC466}">
      <dgm:prSet/>
      <dgm:spPr/>
      <dgm:t>
        <a:bodyPr/>
        <a:lstStyle/>
        <a:p>
          <a:endParaRPr lang="en-US"/>
        </a:p>
      </dgm:t>
    </dgm:pt>
    <dgm:pt modelId="{FCC11AD8-FC43-4B4C-B267-FE546DDACAAD}">
      <dgm:prSet custT="1"/>
      <dgm:spPr/>
      <dgm:t>
        <a:bodyPr/>
        <a:lstStyle/>
        <a:p>
          <a:pPr>
            <a:lnSpc>
              <a:spcPct val="100000"/>
            </a:lnSpc>
          </a:pPr>
          <a:r>
            <a:rPr lang="en-US" sz="1600" dirty="0"/>
            <a:t>The difficulties start during school-age even if some people don’t experience significant problems until adulthood (when academic, work and day-to-day demands are greater).</a:t>
          </a:r>
        </a:p>
      </dgm:t>
    </dgm:pt>
    <dgm:pt modelId="{46109C20-6BB9-4A35-88CC-0DCA47D05603}" type="parTrans" cxnId="{396FF67E-5254-4F01-AF63-73788A650AF7}">
      <dgm:prSet/>
      <dgm:spPr/>
      <dgm:t>
        <a:bodyPr/>
        <a:lstStyle/>
        <a:p>
          <a:endParaRPr lang="en-US"/>
        </a:p>
      </dgm:t>
    </dgm:pt>
    <dgm:pt modelId="{2A387286-430A-4261-9FB2-CF68F62DAB8E}" type="sibTrans" cxnId="{396FF67E-5254-4F01-AF63-73788A650AF7}">
      <dgm:prSet/>
      <dgm:spPr/>
      <dgm:t>
        <a:bodyPr/>
        <a:lstStyle/>
        <a:p>
          <a:endParaRPr lang="en-US"/>
        </a:p>
      </dgm:t>
    </dgm:pt>
    <dgm:pt modelId="{58F86C6F-5A91-47BD-8517-2984AACE3907}">
      <dgm:prSet custT="1"/>
      <dgm:spPr/>
      <dgm:t>
        <a:bodyPr/>
        <a:lstStyle/>
        <a:p>
          <a:pPr>
            <a:lnSpc>
              <a:spcPct val="100000"/>
            </a:lnSpc>
          </a:pPr>
          <a:r>
            <a:rPr lang="en-US" sz="1200" dirty="0">
              <a:solidFill>
                <a:schemeClr val="tx1"/>
              </a:solidFill>
            </a:rPr>
            <a:t>Learning difficulties are not due to other conditions, such as intellectual disability, vision or hearing problems, a neurological condition (e.g., pediatric stroke), adverse conditions such as economic or environmental disadvantage, lack of instruction, or difficulties speaking/understanding the language.</a:t>
          </a:r>
        </a:p>
      </dgm:t>
    </dgm:pt>
    <dgm:pt modelId="{A4B85734-5E74-442D-B56D-51D45E8D5D8A}" type="parTrans" cxnId="{AA4F5AC1-848A-4E03-A16B-960B4BB5FB90}">
      <dgm:prSet/>
      <dgm:spPr/>
      <dgm:t>
        <a:bodyPr/>
        <a:lstStyle/>
        <a:p>
          <a:endParaRPr lang="en-US"/>
        </a:p>
      </dgm:t>
    </dgm:pt>
    <dgm:pt modelId="{FF6833B9-3C36-4871-85D8-21969B4694A7}" type="sibTrans" cxnId="{AA4F5AC1-848A-4E03-A16B-960B4BB5FB90}">
      <dgm:prSet/>
      <dgm:spPr/>
      <dgm:t>
        <a:bodyPr/>
        <a:lstStyle/>
        <a:p>
          <a:endParaRPr lang="en-US"/>
        </a:p>
      </dgm:t>
    </dgm:pt>
    <dgm:pt modelId="{9F36B0C8-E699-4E6D-A604-5D418280F1E8}" type="pres">
      <dgm:prSet presAssocID="{9B01E864-68D9-4B62-9001-025506E10EFA}" presName="root" presStyleCnt="0">
        <dgm:presLayoutVars>
          <dgm:dir/>
          <dgm:resizeHandles val="exact"/>
        </dgm:presLayoutVars>
      </dgm:prSet>
      <dgm:spPr/>
    </dgm:pt>
    <dgm:pt modelId="{BC586452-5A73-48F5-924E-F1175A991B84}" type="pres">
      <dgm:prSet presAssocID="{E41E825C-53C7-45F8-B255-40AF98A33210}" presName="compNode" presStyleCnt="0"/>
      <dgm:spPr/>
    </dgm:pt>
    <dgm:pt modelId="{01CC7BAE-D359-4012-A39A-9F701E5ED87E}" type="pres">
      <dgm:prSet presAssocID="{E41E825C-53C7-45F8-B255-40AF98A33210}" presName="bgRect" presStyleLbl="bgShp" presStyleIdx="0" presStyleCnt="3" custScaleY="101798"/>
      <dgm:spPr>
        <a:solidFill>
          <a:srgbClr val="2EB513"/>
        </a:solidFill>
      </dgm:spPr>
    </dgm:pt>
    <dgm:pt modelId="{1AF3990B-5CC7-4896-9E79-4D477C661A20}" type="pres">
      <dgm:prSet presAssocID="{E41E825C-53C7-45F8-B255-40AF98A332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estions with solid fill"/>
        </a:ext>
      </dgm:extLst>
    </dgm:pt>
    <dgm:pt modelId="{A16AD488-E4D9-430F-9CA3-31EACEEA97E5}" type="pres">
      <dgm:prSet presAssocID="{E41E825C-53C7-45F8-B255-40AF98A33210}" presName="spaceRect" presStyleCnt="0"/>
      <dgm:spPr/>
    </dgm:pt>
    <dgm:pt modelId="{15F9FEC2-27DC-4878-9FA8-AC9F1AE0675D}" type="pres">
      <dgm:prSet presAssocID="{E41E825C-53C7-45F8-B255-40AF98A33210}" presName="parTx" presStyleLbl="revTx" presStyleIdx="0" presStyleCnt="3" custScaleX="100000" custScaleY="79546" custLinFactNeighborX="0" custLinFactNeighborY="-2458">
        <dgm:presLayoutVars>
          <dgm:chMax val="0"/>
          <dgm:chPref val="0"/>
        </dgm:presLayoutVars>
      </dgm:prSet>
      <dgm:spPr/>
    </dgm:pt>
    <dgm:pt modelId="{F42E60DF-58BA-424C-BE58-D743EFB4AC8A}" type="pres">
      <dgm:prSet presAssocID="{3126D14E-033E-43DC-9D50-C02D77ECFB87}" presName="sibTrans" presStyleCnt="0"/>
      <dgm:spPr/>
    </dgm:pt>
    <dgm:pt modelId="{97368A4C-29AE-4CE0-B93D-83CC2908304A}" type="pres">
      <dgm:prSet presAssocID="{FCC11AD8-FC43-4B4C-B267-FE546DDACAAD}" presName="compNode" presStyleCnt="0"/>
      <dgm:spPr/>
    </dgm:pt>
    <dgm:pt modelId="{4CE2C593-CE19-4CD2-A1B7-32A2E457EF48}" type="pres">
      <dgm:prSet presAssocID="{FCC11AD8-FC43-4B4C-B267-FE546DDACAAD}" presName="bgRect" presStyleLbl="bgShp" presStyleIdx="1" presStyleCnt="3"/>
      <dgm:spPr>
        <a:solidFill>
          <a:srgbClr val="92D050"/>
        </a:solidFill>
      </dgm:spPr>
    </dgm:pt>
    <dgm:pt modelId="{656E97AD-5D46-4104-A247-5EBC8CD9ADC5}" type="pres">
      <dgm:prSet presAssocID="{FCC11AD8-FC43-4B4C-B267-FE546DDACA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pinning Plates with solid fill"/>
        </a:ext>
      </dgm:extLst>
    </dgm:pt>
    <dgm:pt modelId="{329C0A92-E756-4DBE-A996-1E0966A67E3E}" type="pres">
      <dgm:prSet presAssocID="{FCC11AD8-FC43-4B4C-B267-FE546DDACAAD}" presName="spaceRect" presStyleCnt="0"/>
      <dgm:spPr/>
    </dgm:pt>
    <dgm:pt modelId="{A901AEB6-6D63-4837-AF73-9C061898ABEB}" type="pres">
      <dgm:prSet presAssocID="{FCC11AD8-FC43-4B4C-B267-FE546DDACAAD}" presName="parTx" presStyleLbl="revTx" presStyleIdx="1" presStyleCnt="3" custScaleY="168797" custLinFactNeighborX="0" custLinFactNeighborY="1472">
        <dgm:presLayoutVars>
          <dgm:chMax val="0"/>
          <dgm:chPref val="0"/>
        </dgm:presLayoutVars>
      </dgm:prSet>
      <dgm:spPr/>
    </dgm:pt>
    <dgm:pt modelId="{D7544683-6453-439D-98D0-255D098B368D}" type="pres">
      <dgm:prSet presAssocID="{2A387286-430A-4261-9FB2-CF68F62DAB8E}" presName="sibTrans" presStyleCnt="0"/>
      <dgm:spPr/>
    </dgm:pt>
    <dgm:pt modelId="{9837443B-0808-40A1-9452-30D19026DD2A}" type="pres">
      <dgm:prSet presAssocID="{58F86C6F-5A91-47BD-8517-2984AACE3907}" presName="compNode" presStyleCnt="0"/>
      <dgm:spPr/>
    </dgm:pt>
    <dgm:pt modelId="{CE1A9E53-A0FC-425B-AB26-AF6785084276}" type="pres">
      <dgm:prSet presAssocID="{58F86C6F-5A91-47BD-8517-2984AACE3907}" presName="bgRect" presStyleLbl="bgShp" presStyleIdx="2" presStyleCnt="3"/>
      <dgm:spPr>
        <a:solidFill>
          <a:schemeClr val="bg1"/>
        </a:solidFill>
      </dgm:spPr>
    </dgm:pt>
    <dgm:pt modelId="{FEB273ED-700A-4333-9A0C-5A69EF4A4373}" type="pres">
      <dgm:prSet presAssocID="{58F86C6F-5A91-47BD-8517-2984AACE39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143F4BD0-63C1-4641-80AE-0E96899A9EAF}" type="pres">
      <dgm:prSet presAssocID="{58F86C6F-5A91-47BD-8517-2984AACE3907}" presName="spaceRect" presStyleCnt="0"/>
      <dgm:spPr/>
    </dgm:pt>
    <dgm:pt modelId="{43E623BC-7F8E-48E4-80EC-C5BCB879C696}" type="pres">
      <dgm:prSet presAssocID="{58F86C6F-5A91-47BD-8517-2984AACE3907}" presName="parTx" presStyleLbl="revTx" presStyleIdx="2" presStyleCnt="3" custLinFactNeighborX="1311" custLinFactNeighborY="1738">
        <dgm:presLayoutVars>
          <dgm:chMax val="0"/>
          <dgm:chPref val="0"/>
        </dgm:presLayoutVars>
      </dgm:prSet>
      <dgm:spPr/>
    </dgm:pt>
  </dgm:ptLst>
  <dgm:cxnLst>
    <dgm:cxn modelId="{DCA74D10-272D-4B89-89A3-041497F7F92C}" type="presOf" srcId="{E41E825C-53C7-45F8-B255-40AF98A33210}" destId="{15F9FEC2-27DC-4878-9FA8-AC9F1AE0675D}" srcOrd="0" destOrd="0" presId="urn:microsoft.com/office/officeart/2018/2/layout/IconVerticalSolidList"/>
    <dgm:cxn modelId="{D9B8FA20-6045-4C3C-899D-8516AD60962D}" type="presOf" srcId="{FCC11AD8-FC43-4B4C-B267-FE546DDACAAD}" destId="{A901AEB6-6D63-4837-AF73-9C061898ABEB}" srcOrd="0" destOrd="0" presId="urn:microsoft.com/office/officeart/2018/2/layout/IconVerticalSolidList"/>
    <dgm:cxn modelId="{8C9EFD55-3D16-4A7F-BBDB-B1E217EC97E3}" type="presOf" srcId="{58F86C6F-5A91-47BD-8517-2984AACE3907}" destId="{43E623BC-7F8E-48E4-80EC-C5BCB879C696}" srcOrd="0" destOrd="0" presId="urn:microsoft.com/office/officeart/2018/2/layout/IconVerticalSolidList"/>
    <dgm:cxn modelId="{396FF67E-5254-4F01-AF63-73788A650AF7}" srcId="{9B01E864-68D9-4B62-9001-025506E10EFA}" destId="{FCC11AD8-FC43-4B4C-B267-FE546DDACAAD}" srcOrd="1" destOrd="0" parTransId="{46109C20-6BB9-4A35-88CC-0DCA47D05603}" sibTransId="{2A387286-430A-4261-9FB2-CF68F62DAB8E}"/>
    <dgm:cxn modelId="{8BE93981-0C65-4547-ABC9-8756C11FC466}" srcId="{9B01E864-68D9-4B62-9001-025506E10EFA}" destId="{E41E825C-53C7-45F8-B255-40AF98A33210}" srcOrd="0" destOrd="0" parTransId="{3406E198-94F8-42F6-AD8F-300DFBDA7328}" sibTransId="{3126D14E-033E-43DC-9D50-C02D77ECFB87}"/>
    <dgm:cxn modelId="{74CBDABD-67A2-4C40-BFFA-C2BC45DC52AC}" type="presOf" srcId="{9B01E864-68D9-4B62-9001-025506E10EFA}" destId="{9F36B0C8-E699-4E6D-A604-5D418280F1E8}" srcOrd="0" destOrd="0" presId="urn:microsoft.com/office/officeart/2018/2/layout/IconVerticalSolidList"/>
    <dgm:cxn modelId="{AA4F5AC1-848A-4E03-A16B-960B4BB5FB90}" srcId="{9B01E864-68D9-4B62-9001-025506E10EFA}" destId="{58F86C6F-5A91-47BD-8517-2984AACE3907}" srcOrd="2" destOrd="0" parTransId="{A4B85734-5E74-442D-B56D-51D45E8D5D8A}" sibTransId="{FF6833B9-3C36-4871-85D8-21969B4694A7}"/>
    <dgm:cxn modelId="{9C1D3A68-719B-47FF-B802-DA38A43EE77C}" type="presParOf" srcId="{9F36B0C8-E699-4E6D-A604-5D418280F1E8}" destId="{BC586452-5A73-48F5-924E-F1175A991B84}" srcOrd="0" destOrd="0" presId="urn:microsoft.com/office/officeart/2018/2/layout/IconVerticalSolidList"/>
    <dgm:cxn modelId="{238D9D9A-CB11-4F70-8F97-669E733C1858}" type="presParOf" srcId="{BC586452-5A73-48F5-924E-F1175A991B84}" destId="{01CC7BAE-D359-4012-A39A-9F701E5ED87E}" srcOrd="0" destOrd="0" presId="urn:microsoft.com/office/officeart/2018/2/layout/IconVerticalSolidList"/>
    <dgm:cxn modelId="{A2140248-D314-48C9-B67B-14F52114213A}" type="presParOf" srcId="{BC586452-5A73-48F5-924E-F1175A991B84}" destId="{1AF3990B-5CC7-4896-9E79-4D477C661A20}" srcOrd="1" destOrd="0" presId="urn:microsoft.com/office/officeart/2018/2/layout/IconVerticalSolidList"/>
    <dgm:cxn modelId="{C780E8CB-DD80-4612-BA5E-84A7559936A2}" type="presParOf" srcId="{BC586452-5A73-48F5-924E-F1175A991B84}" destId="{A16AD488-E4D9-430F-9CA3-31EACEEA97E5}" srcOrd="2" destOrd="0" presId="urn:microsoft.com/office/officeart/2018/2/layout/IconVerticalSolidList"/>
    <dgm:cxn modelId="{2CBFB8AD-52C2-4F87-91B9-85B42E156F0F}" type="presParOf" srcId="{BC586452-5A73-48F5-924E-F1175A991B84}" destId="{15F9FEC2-27DC-4878-9FA8-AC9F1AE0675D}" srcOrd="3" destOrd="0" presId="urn:microsoft.com/office/officeart/2018/2/layout/IconVerticalSolidList"/>
    <dgm:cxn modelId="{36E1F36B-4529-430B-B966-15FEFC7E7E96}" type="presParOf" srcId="{9F36B0C8-E699-4E6D-A604-5D418280F1E8}" destId="{F42E60DF-58BA-424C-BE58-D743EFB4AC8A}" srcOrd="1" destOrd="0" presId="urn:microsoft.com/office/officeart/2018/2/layout/IconVerticalSolidList"/>
    <dgm:cxn modelId="{3752BE33-95D6-4D08-BBD4-86A49975870C}" type="presParOf" srcId="{9F36B0C8-E699-4E6D-A604-5D418280F1E8}" destId="{97368A4C-29AE-4CE0-B93D-83CC2908304A}" srcOrd="2" destOrd="0" presId="urn:microsoft.com/office/officeart/2018/2/layout/IconVerticalSolidList"/>
    <dgm:cxn modelId="{367AC26B-B4BE-42E8-9E69-16FDD9178BCE}" type="presParOf" srcId="{97368A4C-29AE-4CE0-B93D-83CC2908304A}" destId="{4CE2C593-CE19-4CD2-A1B7-32A2E457EF48}" srcOrd="0" destOrd="0" presId="urn:microsoft.com/office/officeart/2018/2/layout/IconVerticalSolidList"/>
    <dgm:cxn modelId="{24C8984C-2F58-4609-B981-BE053E9AE228}" type="presParOf" srcId="{97368A4C-29AE-4CE0-B93D-83CC2908304A}" destId="{656E97AD-5D46-4104-A247-5EBC8CD9ADC5}" srcOrd="1" destOrd="0" presId="urn:microsoft.com/office/officeart/2018/2/layout/IconVerticalSolidList"/>
    <dgm:cxn modelId="{637FBDAB-FC20-4E64-8E70-52CA3B94C7F5}" type="presParOf" srcId="{97368A4C-29AE-4CE0-B93D-83CC2908304A}" destId="{329C0A92-E756-4DBE-A996-1E0966A67E3E}" srcOrd="2" destOrd="0" presId="urn:microsoft.com/office/officeart/2018/2/layout/IconVerticalSolidList"/>
    <dgm:cxn modelId="{E2902946-0990-49BA-959A-B0D9C6B5DA90}" type="presParOf" srcId="{97368A4C-29AE-4CE0-B93D-83CC2908304A}" destId="{A901AEB6-6D63-4837-AF73-9C061898ABEB}" srcOrd="3" destOrd="0" presId="urn:microsoft.com/office/officeart/2018/2/layout/IconVerticalSolidList"/>
    <dgm:cxn modelId="{CFDEF62E-454E-4119-A1FC-CD13B62F87CF}" type="presParOf" srcId="{9F36B0C8-E699-4E6D-A604-5D418280F1E8}" destId="{D7544683-6453-439D-98D0-255D098B368D}" srcOrd="3" destOrd="0" presId="urn:microsoft.com/office/officeart/2018/2/layout/IconVerticalSolidList"/>
    <dgm:cxn modelId="{A41C4DE0-8F5E-4B82-AC8A-04710D6E9A79}" type="presParOf" srcId="{9F36B0C8-E699-4E6D-A604-5D418280F1E8}" destId="{9837443B-0808-40A1-9452-30D19026DD2A}" srcOrd="4" destOrd="0" presId="urn:microsoft.com/office/officeart/2018/2/layout/IconVerticalSolidList"/>
    <dgm:cxn modelId="{58371BA1-88E2-46FF-83FB-2142D5C382AF}" type="presParOf" srcId="{9837443B-0808-40A1-9452-30D19026DD2A}" destId="{CE1A9E53-A0FC-425B-AB26-AF6785084276}" srcOrd="0" destOrd="0" presId="urn:microsoft.com/office/officeart/2018/2/layout/IconVerticalSolidList"/>
    <dgm:cxn modelId="{37887215-EFA5-4E3B-A2DB-9D1783C69F79}" type="presParOf" srcId="{9837443B-0808-40A1-9452-30D19026DD2A}" destId="{FEB273ED-700A-4333-9A0C-5A69EF4A4373}" srcOrd="1" destOrd="0" presId="urn:microsoft.com/office/officeart/2018/2/layout/IconVerticalSolidList"/>
    <dgm:cxn modelId="{430AB8C4-7B08-489A-8C2F-F73C587AC646}" type="presParOf" srcId="{9837443B-0808-40A1-9452-30D19026DD2A}" destId="{143F4BD0-63C1-4641-80AE-0E96899A9EAF}" srcOrd="2" destOrd="0" presId="urn:microsoft.com/office/officeart/2018/2/layout/IconVerticalSolidList"/>
    <dgm:cxn modelId="{33A97263-703F-486A-BAD6-AA15E342D279}" type="presParOf" srcId="{9837443B-0808-40A1-9452-30D19026DD2A}" destId="{43E623BC-7F8E-48E4-80EC-C5BCB879C6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A40FD-F9DB-4296-83E6-11C4A1E4C3F6}">
      <dsp:nvSpPr>
        <dsp:cNvPr id="0" name=""/>
        <dsp:cNvSpPr/>
      </dsp:nvSpPr>
      <dsp:spPr>
        <a:xfrm>
          <a:off x="0" y="703"/>
          <a:ext cx="6373813" cy="1645155"/>
        </a:xfrm>
        <a:prstGeom prst="roundRect">
          <a:avLst>
            <a:gd name="adj" fmla="val 10000"/>
          </a:avLst>
        </a:prstGeom>
        <a:solidFill>
          <a:schemeClr val="bg1">
            <a:lumMod val="50000"/>
            <a:lumOff val="50000"/>
          </a:schemeClr>
        </a:solidFill>
        <a:ln>
          <a:noFill/>
        </a:ln>
        <a:effectLst/>
      </dsp:spPr>
      <dsp:style>
        <a:lnRef idx="0">
          <a:scrgbClr r="0" g="0" b="0"/>
        </a:lnRef>
        <a:fillRef idx="1">
          <a:scrgbClr r="0" g="0" b="0"/>
        </a:fillRef>
        <a:effectRef idx="0">
          <a:scrgbClr r="0" g="0" b="0"/>
        </a:effectRef>
        <a:fontRef idx="minor"/>
      </dsp:style>
    </dsp:sp>
    <dsp:sp modelId="{E2A7B956-9D09-42C9-AF0D-0E8B4A8FE536}">
      <dsp:nvSpPr>
        <dsp:cNvPr id="0" name=""/>
        <dsp:cNvSpPr/>
      </dsp:nvSpPr>
      <dsp:spPr>
        <a:xfrm>
          <a:off x="563477" y="487043"/>
          <a:ext cx="773200" cy="6724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42D525-1E4E-4E8C-9716-FC64BAB8CBCB}">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tx1"/>
              </a:solidFill>
            </a:rPr>
            <a:t>“Dysgraphia is a term used to describe difficulties with putting one’s thoughts on to paper. Problems with writing can include difficulties with spelling, grammar, punctuation, and handwriting” (APA, 2023).</a:t>
          </a:r>
        </a:p>
      </dsp:txBody>
      <dsp:txXfrm>
        <a:off x="1900154" y="703"/>
        <a:ext cx="4473659" cy="1645155"/>
      </dsp:txXfrm>
    </dsp:sp>
    <dsp:sp modelId="{06EF3894-D0F4-44F4-ACB6-E0DFD79E337E}">
      <dsp:nvSpPr>
        <dsp:cNvPr id="0" name=""/>
        <dsp:cNvSpPr/>
      </dsp:nvSpPr>
      <dsp:spPr>
        <a:xfrm>
          <a:off x="0" y="2057147"/>
          <a:ext cx="6373813" cy="1645155"/>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7BF52A2E-3B4E-4E8A-B1A7-E3B6FA4BF2FB}">
      <dsp:nvSpPr>
        <dsp:cNvPr id="0" name=""/>
        <dsp:cNvSpPr/>
      </dsp:nvSpPr>
      <dsp:spPr>
        <a:xfrm>
          <a:off x="497659" y="2427307"/>
          <a:ext cx="904835" cy="904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4E5A2-19B0-44D5-83FE-7DD28D34EFC0}">
      <dsp:nvSpPr>
        <dsp:cNvPr id="0" name=""/>
        <dsp:cNvSpPr/>
      </dsp:nvSpPr>
      <dsp:spPr>
        <a:xfrm>
          <a:off x="1900154" y="2057147"/>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rPr>
            <a:t>According to Sharma, “In later grades, [students with dysgraphia] may have difficulty with writing fluency, floating margins, writing mathematics (equations, fractions, exponents, etc.), and legible writing” (Sharma, 2019).</a:t>
          </a:r>
          <a:endParaRPr lang="en-US" sz="1500" kern="1200" dirty="0"/>
        </a:p>
      </dsp:txBody>
      <dsp:txXfrm>
        <a:off x="1900154" y="2057147"/>
        <a:ext cx="4473659" cy="1645155"/>
      </dsp:txXfrm>
    </dsp:sp>
    <dsp:sp modelId="{0C3ABE1B-B084-4335-BEF7-7825CD3C0032}">
      <dsp:nvSpPr>
        <dsp:cNvPr id="0" name=""/>
        <dsp:cNvSpPr/>
      </dsp:nvSpPr>
      <dsp:spPr>
        <a:xfrm>
          <a:off x="0" y="4113591"/>
          <a:ext cx="6373813" cy="1645155"/>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D3C0945B-7E0A-46A8-85FF-B2FD55EE5FF1}">
      <dsp:nvSpPr>
        <dsp:cNvPr id="0" name=""/>
        <dsp:cNvSpPr/>
      </dsp:nvSpPr>
      <dsp:spPr>
        <a:xfrm>
          <a:off x="497659" y="4483751"/>
          <a:ext cx="904835" cy="904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E5CEBF-A5D5-4AB0-8EDE-1BB7EF3AB966}">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tx1"/>
              </a:solidFill>
            </a:rPr>
            <a:t>Because it is considered a specific-learning disability (SLD), dysgraphia is characterized by persistent impairments in written expression that lead to difficulties in other areas. </a:t>
          </a:r>
        </a:p>
      </dsp:txBody>
      <dsp:txXfrm>
        <a:off x="1900154" y="4113591"/>
        <a:ext cx="4473659" cy="164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A40FD-F9DB-4296-83E6-11C4A1E4C3F6}">
      <dsp:nvSpPr>
        <dsp:cNvPr id="0" name=""/>
        <dsp:cNvSpPr/>
      </dsp:nvSpPr>
      <dsp:spPr>
        <a:xfrm>
          <a:off x="0" y="3514"/>
          <a:ext cx="6373813" cy="1643548"/>
        </a:xfrm>
        <a:prstGeom prst="roundRect">
          <a:avLst>
            <a:gd name="adj" fmla="val 10000"/>
          </a:avLst>
        </a:prstGeom>
        <a:solidFill>
          <a:schemeClr val="bg1">
            <a:lumMod val="50000"/>
            <a:lumOff val="50000"/>
          </a:schemeClr>
        </a:solidFill>
        <a:ln>
          <a:noFill/>
        </a:ln>
        <a:effectLst/>
      </dsp:spPr>
      <dsp:style>
        <a:lnRef idx="0">
          <a:scrgbClr r="0" g="0" b="0"/>
        </a:lnRef>
        <a:fillRef idx="1">
          <a:scrgbClr r="0" g="0" b="0"/>
        </a:fillRef>
        <a:effectRef idx="0">
          <a:scrgbClr r="0" g="0" b="0"/>
        </a:effectRef>
        <a:fontRef idx="minor"/>
      </dsp:style>
    </dsp:sp>
    <dsp:sp modelId="{E2A7B956-9D09-42C9-AF0D-0E8B4A8FE536}">
      <dsp:nvSpPr>
        <dsp:cNvPr id="0" name=""/>
        <dsp:cNvSpPr/>
      </dsp:nvSpPr>
      <dsp:spPr>
        <a:xfrm>
          <a:off x="497173" y="373313"/>
          <a:ext cx="903951" cy="903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42D525-1E4E-4E8C-9716-FC64BAB8CBCB}">
      <dsp:nvSpPr>
        <dsp:cNvPr id="0" name=""/>
        <dsp:cNvSpPr/>
      </dsp:nvSpPr>
      <dsp:spPr>
        <a:xfrm>
          <a:off x="1898298" y="3514"/>
          <a:ext cx="4473659" cy="164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42" tIns="173942" rIns="173942" bIns="173942"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An SLD is “a disorder in one or more of the basic psychological processes involved in understanding or in using language, spoken or written, that may manifest itself in the imperfect ability to listen, think, speak, read, write, spell, or to do mathematical calculations” (CT.gov, 2023).</a:t>
          </a:r>
        </a:p>
      </dsp:txBody>
      <dsp:txXfrm>
        <a:off x="1898298" y="3514"/>
        <a:ext cx="4473659" cy="1643548"/>
      </dsp:txXfrm>
    </dsp:sp>
    <dsp:sp modelId="{06EF3894-D0F4-44F4-ACB6-E0DFD79E337E}">
      <dsp:nvSpPr>
        <dsp:cNvPr id="0" name=""/>
        <dsp:cNvSpPr/>
      </dsp:nvSpPr>
      <dsp:spPr>
        <a:xfrm>
          <a:off x="0" y="2057950"/>
          <a:ext cx="6373813" cy="1643548"/>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7BF52A2E-3B4E-4E8A-B1A7-E3B6FA4BF2FB}">
      <dsp:nvSpPr>
        <dsp:cNvPr id="0" name=""/>
        <dsp:cNvSpPr/>
      </dsp:nvSpPr>
      <dsp:spPr>
        <a:xfrm>
          <a:off x="497173" y="2427749"/>
          <a:ext cx="903951" cy="903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4E5A2-19B0-44D5-83FE-7DD28D34EFC0}">
      <dsp:nvSpPr>
        <dsp:cNvPr id="0" name=""/>
        <dsp:cNvSpPr/>
      </dsp:nvSpPr>
      <dsp:spPr>
        <a:xfrm>
          <a:off x="1898298" y="2057950"/>
          <a:ext cx="2868216" cy="164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42" tIns="173942" rIns="173942" bIns="173942" numCol="1" spcCol="1270" anchor="ctr" anchorCtr="0">
          <a:noAutofit/>
        </a:bodyPr>
        <a:lstStyle/>
        <a:p>
          <a:pPr marL="0" lvl="0" indent="0" algn="l" defTabSz="622300">
            <a:lnSpc>
              <a:spcPct val="100000"/>
            </a:lnSpc>
            <a:spcBef>
              <a:spcPct val="0"/>
            </a:spcBef>
            <a:spcAft>
              <a:spcPct val="35000"/>
            </a:spcAft>
            <a:buNone/>
          </a:pPr>
          <a:r>
            <a:rPr lang="en-US" sz="1400" kern="1200" dirty="0"/>
            <a:t>SLDs are “persistent [impairments] in . . . reading, written expression, and/or math” (APA, 2023). They are classified as mild, moderate, or severe.</a:t>
          </a:r>
        </a:p>
      </dsp:txBody>
      <dsp:txXfrm>
        <a:off x="1898298" y="2057950"/>
        <a:ext cx="2868216" cy="1643548"/>
      </dsp:txXfrm>
    </dsp:sp>
    <dsp:sp modelId="{FC44BE6A-56C9-4778-8562-93AC4A083E61}">
      <dsp:nvSpPr>
        <dsp:cNvPr id="0" name=""/>
        <dsp:cNvSpPr/>
      </dsp:nvSpPr>
      <dsp:spPr>
        <a:xfrm>
          <a:off x="4766515" y="2057950"/>
          <a:ext cx="1605443" cy="164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42" tIns="173942" rIns="173942" bIns="173942" numCol="1" spcCol="1270" anchor="ctr" anchorCtr="0">
          <a:noAutofit/>
        </a:bodyPr>
        <a:lstStyle/>
        <a:p>
          <a:pPr marL="0" lvl="0" indent="0" algn="l" defTabSz="488950">
            <a:lnSpc>
              <a:spcPct val="100000"/>
            </a:lnSpc>
            <a:spcBef>
              <a:spcPct val="0"/>
            </a:spcBef>
            <a:spcAft>
              <a:spcPct val="35000"/>
            </a:spcAft>
            <a:buNone/>
          </a:pPr>
          <a:r>
            <a:rPr lang="en-US" sz="1100" kern="1200" dirty="0"/>
            <a:t>Those with mild SLDs have “some difficulties with learning in one or two academic areas, but may be able to compensate” (APA, 2023).</a:t>
          </a:r>
        </a:p>
      </dsp:txBody>
      <dsp:txXfrm>
        <a:off x="4766515" y="2057950"/>
        <a:ext cx="1605443" cy="1643548"/>
      </dsp:txXfrm>
    </dsp:sp>
    <dsp:sp modelId="{0C3ABE1B-B084-4335-BEF7-7825CD3C0032}">
      <dsp:nvSpPr>
        <dsp:cNvPr id="0" name=""/>
        <dsp:cNvSpPr/>
      </dsp:nvSpPr>
      <dsp:spPr>
        <a:xfrm>
          <a:off x="0" y="4112386"/>
          <a:ext cx="6373813" cy="1643548"/>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D3C0945B-7E0A-46A8-85FF-B2FD55EE5FF1}">
      <dsp:nvSpPr>
        <dsp:cNvPr id="0" name=""/>
        <dsp:cNvSpPr/>
      </dsp:nvSpPr>
      <dsp:spPr>
        <a:xfrm>
          <a:off x="497173" y="4482185"/>
          <a:ext cx="903951" cy="903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E5CEBF-A5D5-4AB0-8EDE-1BB7EF3AB966}">
      <dsp:nvSpPr>
        <dsp:cNvPr id="0" name=""/>
        <dsp:cNvSpPr/>
      </dsp:nvSpPr>
      <dsp:spPr>
        <a:xfrm>
          <a:off x="1898298" y="4112386"/>
          <a:ext cx="4473659" cy="164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42" tIns="173942" rIns="173942" bIns="173942"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SLDs are largely diagnosed by medical doctors, psychologists, and language-speech pathologists. </a:t>
          </a:r>
        </a:p>
      </dsp:txBody>
      <dsp:txXfrm>
        <a:off x="1898298" y="4112386"/>
        <a:ext cx="4473659" cy="1643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C7BAE-D359-4012-A39A-9F701E5ED87E}">
      <dsp:nvSpPr>
        <dsp:cNvPr id="0" name=""/>
        <dsp:cNvSpPr/>
      </dsp:nvSpPr>
      <dsp:spPr>
        <a:xfrm>
          <a:off x="0" y="492"/>
          <a:ext cx="6373813" cy="677466"/>
        </a:xfrm>
        <a:prstGeom prst="roundRect">
          <a:avLst>
            <a:gd name="adj" fmla="val 10000"/>
          </a:avLst>
        </a:prstGeom>
        <a:solidFill>
          <a:srgbClr val="2EB513"/>
        </a:solidFill>
        <a:ln>
          <a:noFill/>
        </a:ln>
        <a:effectLst/>
      </dsp:spPr>
      <dsp:style>
        <a:lnRef idx="0">
          <a:scrgbClr r="0" g="0" b="0"/>
        </a:lnRef>
        <a:fillRef idx="1">
          <a:scrgbClr r="0" g="0" b="0"/>
        </a:fillRef>
        <a:effectRef idx="0">
          <a:scrgbClr r="0" g="0" b="0"/>
        </a:effectRef>
        <a:fontRef idx="minor"/>
      </dsp:style>
    </dsp:sp>
    <dsp:sp modelId="{1AF3990B-5CC7-4896-9E79-4D477C661A20}">
      <dsp:nvSpPr>
        <dsp:cNvPr id="0" name=""/>
        <dsp:cNvSpPr/>
      </dsp:nvSpPr>
      <dsp:spPr>
        <a:xfrm>
          <a:off x="204933" y="152922"/>
          <a:ext cx="372606" cy="3726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9FEC2-27DC-4878-9FA8-AC9F1AE0675D}">
      <dsp:nvSpPr>
        <dsp:cNvPr id="0" name=""/>
        <dsp:cNvSpPr/>
      </dsp:nvSpPr>
      <dsp:spPr>
        <a:xfrm>
          <a:off x="782473" y="492"/>
          <a:ext cx="5591340" cy="677466"/>
        </a:xfrm>
        <a:prstGeom prst="rect">
          <a:avLst/>
        </a:prstGeom>
        <a:solidFill>
          <a:srgbClr val="2EB513"/>
        </a:solidFill>
        <a:ln>
          <a:noFill/>
        </a:ln>
        <a:effectLst/>
      </dsp:spPr>
      <dsp:style>
        <a:lnRef idx="0">
          <a:scrgbClr r="0" g="0" b="0"/>
        </a:lnRef>
        <a:fillRef idx="0">
          <a:scrgbClr r="0" g="0" b="0"/>
        </a:fillRef>
        <a:effectRef idx="0">
          <a:scrgbClr r="0" g="0" b="0"/>
        </a:effectRef>
        <a:fontRef idx="minor"/>
      </dsp:style>
      <dsp:txBody>
        <a:bodyPr spcFirstLastPara="0" vert="horz" wrap="square" lIns="71699" tIns="71699" rIns="71699" bIns="71699" numCol="1" spcCol="1270" anchor="ctr" anchorCtr="0">
          <a:noAutofit/>
        </a:bodyPr>
        <a:lstStyle/>
        <a:p>
          <a:pPr marL="0" lvl="0" indent="0" algn="l" defTabSz="711200">
            <a:lnSpc>
              <a:spcPct val="100000"/>
            </a:lnSpc>
            <a:spcBef>
              <a:spcPct val="0"/>
            </a:spcBef>
            <a:spcAft>
              <a:spcPct val="35000"/>
            </a:spcAft>
            <a:buNone/>
          </a:pPr>
          <a:r>
            <a:rPr lang="en-US" sz="1600" kern="1200" dirty="0"/>
            <a:t>Issues must persist in at least one of the following areas for at least six months despite targeted help:</a:t>
          </a:r>
        </a:p>
      </dsp:txBody>
      <dsp:txXfrm>
        <a:off x="782473" y="492"/>
        <a:ext cx="5591340" cy="677466"/>
      </dsp:txXfrm>
    </dsp:sp>
    <dsp:sp modelId="{4CE2C593-CE19-4CD2-A1B7-32A2E457EF48}">
      <dsp:nvSpPr>
        <dsp:cNvPr id="0" name=""/>
        <dsp:cNvSpPr/>
      </dsp:nvSpPr>
      <dsp:spPr>
        <a:xfrm>
          <a:off x="0" y="847325"/>
          <a:ext cx="6373813" cy="677466"/>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656E97AD-5D46-4104-A247-5EBC8CD9ADC5}">
      <dsp:nvSpPr>
        <dsp:cNvPr id="0" name=""/>
        <dsp:cNvSpPr/>
      </dsp:nvSpPr>
      <dsp:spPr>
        <a:xfrm>
          <a:off x="204933" y="999755"/>
          <a:ext cx="372606" cy="3726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1AEB6-6D63-4837-AF73-9C061898ABEB}">
      <dsp:nvSpPr>
        <dsp:cNvPr id="0" name=""/>
        <dsp:cNvSpPr/>
      </dsp:nvSpPr>
      <dsp:spPr>
        <a:xfrm>
          <a:off x="782473" y="847325"/>
          <a:ext cx="5591340" cy="67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99" tIns="71699" rIns="71699" bIns="71699" numCol="1" spcCol="1270" anchor="ctr" anchorCtr="0">
          <a:noAutofit/>
        </a:bodyPr>
        <a:lstStyle/>
        <a:p>
          <a:pPr marL="0" lvl="0" indent="0" algn="l" defTabSz="711200">
            <a:lnSpc>
              <a:spcPct val="100000"/>
            </a:lnSpc>
            <a:spcBef>
              <a:spcPct val="0"/>
            </a:spcBef>
            <a:spcAft>
              <a:spcPct val="35000"/>
            </a:spcAft>
            <a:buNone/>
          </a:pPr>
          <a:r>
            <a:rPr lang="en-US" sz="1600" kern="1200" dirty="0"/>
            <a:t>Difficulty reading (e.g., inaccurate, slow and only with much effort)</a:t>
          </a:r>
        </a:p>
      </dsp:txBody>
      <dsp:txXfrm>
        <a:off x="782473" y="847325"/>
        <a:ext cx="5591340" cy="677466"/>
      </dsp:txXfrm>
    </dsp:sp>
    <dsp:sp modelId="{1215A845-47AC-43B3-9F02-B4B63D220D95}">
      <dsp:nvSpPr>
        <dsp:cNvPr id="0" name=""/>
        <dsp:cNvSpPr/>
      </dsp:nvSpPr>
      <dsp:spPr>
        <a:xfrm>
          <a:off x="0" y="1694158"/>
          <a:ext cx="6373813" cy="677466"/>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786638FE-E85B-4F60-A4C9-17AA0CCB93F0}">
      <dsp:nvSpPr>
        <dsp:cNvPr id="0" name=""/>
        <dsp:cNvSpPr/>
      </dsp:nvSpPr>
      <dsp:spPr>
        <a:xfrm>
          <a:off x="204933" y="1846588"/>
          <a:ext cx="372606" cy="3726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B7D38-DA0F-4A20-9EE8-47EEF42B787A}">
      <dsp:nvSpPr>
        <dsp:cNvPr id="0" name=""/>
        <dsp:cNvSpPr/>
      </dsp:nvSpPr>
      <dsp:spPr>
        <a:xfrm>
          <a:off x="782473" y="1694158"/>
          <a:ext cx="5591340" cy="67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99" tIns="71699" rIns="71699" bIns="71699"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bg1"/>
              </a:solidFill>
            </a:rPr>
            <a:t>Difficulty understanding the meaning of what is read</a:t>
          </a:r>
        </a:p>
      </dsp:txBody>
      <dsp:txXfrm>
        <a:off x="782473" y="1694158"/>
        <a:ext cx="5591340" cy="677466"/>
      </dsp:txXfrm>
    </dsp:sp>
    <dsp:sp modelId="{5D428934-A43D-43BF-BE9C-80C06C98F1E8}">
      <dsp:nvSpPr>
        <dsp:cNvPr id="0" name=""/>
        <dsp:cNvSpPr/>
      </dsp:nvSpPr>
      <dsp:spPr>
        <a:xfrm>
          <a:off x="0" y="2540991"/>
          <a:ext cx="6373813" cy="677466"/>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676BEEC9-E98E-4E82-8378-63419ABC2566}">
      <dsp:nvSpPr>
        <dsp:cNvPr id="0" name=""/>
        <dsp:cNvSpPr/>
      </dsp:nvSpPr>
      <dsp:spPr>
        <a:xfrm>
          <a:off x="204933" y="2693421"/>
          <a:ext cx="372606" cy="3726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BF770-1AFC-4690-86CA-72751B617467}">
      <dsp:nvSpPr>
        <dsp:cNvPr id="0" name=""/>
        <dsp:cNvSpPr/>
      </dsp:nvSpPr>
      <dsp:spPr>
        <a:xfrm>
          <a:off x="782473" y="2540991"/>
          <a:ext cx="5591340" cy="67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99" tIns="71699" rIns="71699" bIns="71699"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bg1"/>
              </a:solidFill>
            </a:rPr>
            <a:t>Difficulty with spelling</a:t>
          </a:r>
        </a:p>
      </dsp:txBody>
      <dsp:txXfrm>
        <a:off x="782473" y="2540991"/>
        <a:ext cx="5591340" cy="677466"/>
      </dsp:txXfrm>
    </dsp:sp>
    <dsp:sp modelId="{B3530D8B-E454-4DF5-B5E0-0F484E21B447}">
      <dsp:nvSpPr>
        <dsp:cNvPr id="0" name=""/>
        <dsp:cNvSpPr/>
      </dsp:nvSpPr>
      <dsp:spPr>
        <a:xfrm>
          <a:off x="0" y="3387824"/>
          <a:ext cx="6373813" cy="677466"/>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E28845C9-BACC-4B25-9D88-00533FC35319}">
      <dsp:nvSpPr>
        <dsp:cNvPr id="0" name=""/>
        <dsp:cNvSpPr/>
      </dsp:nvSpPr>
      <dsp:spPr>
        <a:xfrm>
          <a:off x="204933" y="3540254"/>
          <a:ext cx="372606" cy="3726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36C72-6B66-46DC-A4EE-15BFCAC8835F}">
      <dsp:nvSpPr>
        <dsp:cNvPr id="0" name=""/>
        <dsp:cNvSpPr/>
      </dsp:nvSpPr>
      <dsp:spPr>
        <a:xfrm>
          <a:off x="782473" y="3387824"/>
          <a:ext cx="5591340" cy="67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99" tIns="71699" rIns="71699" bIns="71699" numCol="1" spcCol="1270" anchor="ctr" anchorCtr="0">
          <a:noAutofit/>
        </a:bodyPr>
        <a:lstStyle/>
        <a:p>
          <a:pPr marL="0" lvl="0" indent="0" algn="l" defTabSz="711200">
            <a:lnSpc>
              <a:spcPct val="100000"/>
            </a:lnSpc>
            <a:spcBef>
              <a:spcPct val="0"/>
            </a:spcBef>
            <a:spcAft>
              <a:spcPct val="35000"/>
            </a:spcAft>
            <a:buNone/>
          </a:pPr>
          <a:r>
            <a:rPr lang="en-US" sz="1600" kern="1200" dirty="0"/>
            <a:t>Difficulty with written expression (e.g., problems with grammar, punctuation or organization)</a:t>
          </a:r>
        </a:p>
      </dsp:txBody>
      <dsp:txXfrm>
        <a:off x="782473" y="3387824"/>
        <a:ext cx="5591340" cy="677466"/>
      </dsp:txXfrm>
    </dsp:sp>
    <dsp:sp modelId="{D6566291-4C1D-4E32-9753-FBA831E02B6C}">
      <dsp:nvSpPr>
        <dsp:cNvPr id="0" name=""/>
        <dsp:cNvSpPr/>
      </dsp:nvSpPr>
      <dsp:spPr>
        <a:xfrm>
          <a:off x="0" y="4234658"/>
          <a:ext cx="6373813" cy="677466"/>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C72BD53A-B76F-426E-B49F-169014F5D594}">
      <dsp:nvSpPr>
        <dsp:cNvPr id="0" name=""/>
        <dsp:cNvSpPr/>
      </dsp:nvSpPr>
      <dsp:spPr>
        <a:xfrm>
          <a:off x="204933" y="4387088"/>
          <a:ext cx="372606" cy="3726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CDA873-88C0-4428-BBAC-355E6819729C}">
      <dsp:nvSpPr>
        <dsp:cNvPr id="0" name=""/>
        <dsp:cNvSpPr/>
      </dsp:nvSpPr>
      <dsp:spPr>
        <a:xfrm>
          <a:off x="782473" y="4234658"/>
          <a:ext cx="5591340" cy="67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99" tIns="71699" rIns="71699" bIns="71699" numCol="1" spcCol="1270" anchor="ctr" anchorCtr="0">
          <a:noAutofit/>
        </a:bodyPr>
        <a:lstStyle/>
        <a:p>
          <a:pPr marL="0" lvl="0" indent="0" algn="l" defTabSz="711200">
            <a:lnSpc>
              <a:spcPct val="100000"/>
            </a:lnSpc>
            <a:spcBef>
              <a:spcPct val="0"/>
            </a:spcBef>
            <a:spcAft>
              <a:spcPct val="35000"/>
            </a:spcAft>
            <a:buNone/>
          </a:pPr>
          <a:r>
            <a:rPr lang="en-US" sz="1600" kern="1200" dirty="0"/>
            <a:t>Difficulty understanding number concepts, number facts or calculation</a:t>
          </a:r>
        </a:p>
      </dsp:txBody>
      <dsp:txXfrm>
        <a:off x="782473" y="4234658"/>
        <a:ext cx="5591340" cy="677466"/>
      </dsp:txXfrm>
    </dsp:sp>
    <dsp:sp modelId="{CE1A9E53-A0FC-425B-AB26-AF6785084276}">
      <dsp:nvSpPr>
        <dsp:cNvPr id="0" name=""/>
        <dsp:cNvSpPr/>
      </dsp:nvSpPr>
      <dsp:spPr>
        <a:xfrm>
          <a:off x="0" y="5081491"/>
          <a:ext cx="6373813" cy="67746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EB273ED-700A-4333-9A0C-5A69EF4A4373}">
      <dsp:nvSpPr>
        <dsp:cNvPr id="0" name=""/>
        <dsp:cNvSpPr/>
      </dsp:nvSpPr>
      <dsp:spPr>
        <a:xfrm>
          <a:off x="204933" y="5294879"/>
          <a:ext cx="372606" cy="3726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623BC-7F8E-48E4-80EC-C5BCB879C696}">
      <dsp:nvSpPr>
        <dsp:cNvPr id="0" name=""/>
        <dsp:cNvSpPr/>
      </dsp:nvSpPr>
      <dsp:spPr>
        <a:xfrm>
          <a:off x="782473" y="5081491"/>
          <a:ext cx="5591340" cy="67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99" tIns="71699" rIns="71699" bIns="71699" numCol="1" spcCol="1270" anchor="ctr" anchorCtr="0">
          <a:noAutofit/>
        </a:bodyPr>
        <a:lstStyle/>
        <a:p>
          <a:pPr marL="0" lvl="0" indent="0" algn="l" defTabSz="711200">
            <a:lnSpc>
              <a:spcPct val="100000"/>
            </a:lnSpc>
            <a:spcBef>
              <a:spcPct val="0"/>
            </a:spcBef>
            <a:spcAft>
              <a:spcPct val="35000"/>
            </a:spcAft>
            <a:buNone/>
          </a:pPr>
          <a:r>
            <a:rPr lang="en-US" sz="1600" kern="1200" dirty="0"/>
            <a:t>Difficulty with mathematical reasoning (e.g., applying math concepts or solving math problems)</a:t>
          </a:r>
        </a:p>
      </dsp:txBody>
      <dsp:txXfrm>
        <a:off x="782473" y="5081491"/>
        <a:ext cx="5591340" cy="6774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C7BAE-D359-4012-A39A-9F701E5ED87E}">
      <dsp:nvSpPr>
        <dsp:cNvPr id="0" name=""/>
        <dsp:cNvSpPr/>
      </dsp:nvSpPr>
      <dsp:spPr>
        <a:xfrm>
          <a:off x="0" y="2143"/>
          <a:ext cx="7087871" cy="1533338"/>
        </a:xfrm>
        <a:prstGeom prst="roundRect">
          <a:avLst>
            <a:gd name="adj" fmla="val 10000"/>
          </a:avLst>
        </a:prstGeom>
        <a:solidFill>
          <a:srgbClr val="2EB513"/>
        </a:solidFill>
        <a:ln>
          <a:noFill/>
        </a:ln>
        <a:effectLst/>
      </dsp:spPr>
      <dsp:style>
        <a:lnRef idx="0">
          <a:scrgbClr r="0" g="0" b="0"/>
        </a:lnRef>
        <a:fillRef idx="1">
          <a:scrgbClr r="0" g="0" b="0"/>
        </a:fillRef>
        <a:effectRef idx="0">
          <a:scrgbClr r="0" g="0" b="0"/>
        </a:effectRef>
        <a:fontRef idx="minor"/>
      </dsp:style>
    </dsp:sp>
    <dsp:sp modelId="{1AF3990B-5CC7-4896-9E79-4D477C661A20}">
      <dsp:nvSpPr>
        <dsp:cNvPr id="0" name=""/>
        <dsp:cNvSpPr/>
      </dsp:nvSpPr>
      <dsp:spPr>
        <a:xfrm>
          <a:off x="455642" y="354591"/>
          <a:ext cx="828440" cy="828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9FEC2-27DC-4878-9FA8-AC9F1AE0675D}">
      <dsp:nvSpPr>
        <dsp:cNvPr id="0" name=""/>
        <dsp:cNvSpPr/>
      </dsp:nvSpPr>
      <dsp:spPr>
        <a:xfrm>
          <a:off x="1739725" y="132705"/>
          <a:ext cx="5348145" cy="1198166"/>
        </a:xfrm>
        <a:prstGeom prst="rect">
          <a:avLst/>
        </a:prstGeom>
        <a:solidFill>
          <a:srgbClr val="2EB513"/>
        </a:solidFill>
        <a:ln>
          <a:noFill/>
        </a:ln>
        <a:effectLst/>
      </dsp:spPr>
      <dsp:style>
        <a:lnRef idx="0">
          <a:scrgbClr r="0" g="0" b="0"/>
        </a:lnRef>
        <a:fillRef idx="0">
          <a:scrgbClr r="0" g="0" b="0"/>
        </a:fillRef>
        <a:effectRef idx="0">
          <a:scrgbClr r="0" g="0" b="0"/>
        </a:effectRef>
        <a:fontRef idx="minor"/>
      </dsp:style>
      <dsp:txBody>
        <a:bodyPr spcFirstLastPara="0" vert="horz" wrap="square" lIns="159412" tIns="159412" rIns="159412" bIns="159412" numCol="1" spcCol="1270" anchor="ctr" anchorCtr="0">
          <a:noAutofit/>
        </a:bodyPr>
        <a:lstStyle/>
        <a:p>
          <a:pPr marL="0" lvl="0" indent="0" algn="l" defTabSz="711200">
            <a:lnSpc>
              <a:spcPct val="100000"/>
            </a:lnSpc>
            <a:spcBef>
              <a:spcPct val="0"/>
            </a:spcBef>
            <a:spcAft>
              <a:spcPct val="35000"/>
            </a:spcAft>
            <a:buNone/>
          </a:pPr>
          <a:r>
            <a:rPr lang="en-US" sz="1600" kern="1200" dirty="0"/>
            <a:t>Have substantially below age-level academic skills that cause problems in school, work or everyday activities.</a:t>
          </a:r>
        </a:p>
      </dsp:txBody>
      <dsp:txXfrm>
        <a:off x="1739725" y="132705"/>
        <a:ext cx="5348145" cy="1198166"/>
      </dsp:txXfrm>
    </dsp:sp>
    <dsp:sp modelId="{4CE2C593-CE19-4CD2-A1B7-32A2E457EF48}">
      <dsp:nvSpPr>
        <dsp:cNvPr id="0" name=""/>
        <dsp:cNvSpPr/>
      </dsp:nvSpPr>
      <dsp:spPr>
        <a:xfrm>
          <a:off x="0" y="2430174"/>
          <a:ext cx="7087871" cy="1506255"/>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656E97AD-5D46-4104-A247-5EBC8CD9ADC5}">
      <dsp:nvSpPr>
        <dsp:cNvPr id="0" name=""/>
        <dsp:cNvSpPr/>
      </dsp:nvSpPr>
      <dsp:spPr>
        <a:xfrm>
          <a:off x="455642" y="2769081"/>
          <a:ext cx="828440" cy="828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1AEB6-6D63-4837-AF73-9C061898ABEB}">
      <dsp:nvSpPr>
        <dsp:cNvPr id="0" name=""/>
        <dsp:cNvSpPr/>
      </dsp:nvSpPr>
      <dsp:spPr>
        <a:xfrm>
          <a:off x="1739725" y="1934217"/>
          <a:ext cx="5348145" cy="2542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412" tIns="159412" rIns="159412" bIns="159412" numCol="1" spcCol="1270" anchor="ctr" anchorCtr="0">
          <a:noAutofit/>
        </a:bodyPr>
        <a:lstStyle/>
        <a:p>
          <a:pPr marL="0" lvl="0" indent="0" algn="l" defTabSz="711200">
            <a:lnSpc>
              <a:spcPct val="100000"/>
            </a:lnSpc>
            <a:spcBef>
              <a:spcPct val="0"/>
            </a:spcBef>
            <a:spcAft>
              <a:spcPct val="35000"/>
            </a:spcAft>
            <a:buNone/>
          </a:pPr>
          <a:r>
            <a:rPr lang="en-US" sz="1600" kern="1200" dirty="0"/>
            <a:t>The difficulties start during school-age even if some people don’t experience significant problems until adulthood (when academic, work and day-to-day demands are greater).</a:t>
          </a:r>
        </a:p>
      </dsp:txBody>
      <dsp:txXfrm>
        <a:off x="1739725" y="1934217"/>
        <a:ext cx="5348145" cy="2542514"/>
      </dsp:txXfrm>
    </dsp:sp>
    <dsp:sp modelId="{CE1A9E53-A0FC-425B-AB26-AF6785084276}">
      <dsp:nvSpPr>
        <dsp:cNvPr id="0" name=""/>
        <dsp:cNvSpPr/>
      </dsp:nvSpPr>
      <dsp:spPr>
        <a:xfrm>
          <a:off x="0" y="4831123"/>
          <a:ext cx="7087871" cy="1506255"/>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EB273ED-700A-4333-9A0C-5A69EF4A4373}">
      <dsp:nvSpPr>
        <dsp:cNvPr id="0" name=""/>
        <dsp:cNvSpPr/>
      </dsp:nvSpPr>
      <dsp:spPr>
        <a:xfrm>
          <a:off x="455642" y="5170030"/>
          <a:ext cx="828440" cy="828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623BC-7F8E-48E4-80EC-C5BCB879C696}">
      <dsp:nvSpPr>
        <dsp:cNvPr id="0" name=""/>
        <dsp:cNvSpPr/>
      </dsp:nvSpPr>
      <dsp:spPr>
        <a:xfrm>
          <a:off x="1739725" y="4833266"/>
          <a:ext cx="5348145" cy="150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412" tIns="159412" rIns="159412" bIns="159412" numCol="1" spcCol="1270" anchor="ctr" anchorCtr="0">
          <a:noAutofit/>
        </a:bodyPr>
        <a:lstStyle/>
        <a:p>
          <a:pPr marL="0" lvl="0" indent="0" algn="l" defTabSz="533400">
            <a:lnSpc>
              <a:spcPct val="100000"/>
            </a:lnSpc>
            <a:spcBef>
              <a:spcPct val="0"/>
            </a:spcBef>
            <a:spcAft>
              <a:spcPct val="35000"/>
            </a:spcAft>
            <a:buNone/>
          </a:pPr>
          <a:r>
            <a:rPr lang="en-US" sz="1200" kern="1200" dirty="0">
              <a:solidFill>
                <a:schemeClr val="tx1"/>
              </a:solidFill>
            </a:rPr>
            <a:t>Learning difficulties are not due to other conditions, such as intellectual disability, vision or hearing problems, a neurological condition (e.g., pediatric stroke), adverse conditions such as economic or environmental disadvantage, lack of instruction, or difficulties speaking/understanding the language.</a:t>
          </a:r>
        </a:p>
      </dsp:txBody>
      <dsp:txXfrm>
        <a:off x="1739725" y="4833266"/>
        <a:ext cx="5348145" cy="15062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Friday, August 11,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13404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Friday, August 11, 2023</a:t>
            </a:fld>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62382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Friday, August 11, 2023</a:t>
            </a:fld>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44641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Friday, August 11, 2023</a:t>
            </a:fld>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05653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Friday, August 11, 2023</a:t>
            </a:fld>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1978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Friday, August 11, 2023</a:t>
            </a:fld>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77133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Friday, August 11, 2023</a:t>
            </a:fld>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dirty="0"/>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86423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Friday, August 11, 2023</a:t>
            </a:fld>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dirty="0"/>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65972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Friday, August 11, 2023</a:t>
            </a:fld>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dirty="0"/>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22515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Friday, August 11, 2023</a:t>
            </a:fld>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15325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Friday, August 11, 2023</a:t>
            </a:fld>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91452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Friday, August 11,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dirty="0"/>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96001964"/>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ysgraphia.life/resources" TargetMode="External"/><Relationship Id="rId7" Type="http://schemas.openxmlformats.org/officeDocument/2006/relationships/hyperlink" Target="https://portal.ct.gov/SDE/Special-Education/Specific-Learning-Disability-and-SLD---Dyslexia" TargetMode="External"/><Relationship Id="rId2" Type="http://schemas.openxmlformats.org/officeDocument/2006/relationships/hyperlink" Target="https://learningabledkids.com/learning_disability_ld/grade-by-grade-progress.htm" TargetMode="External"/><Relationship Id="rId1" Type="http://schemas.openxmlformats.org/officeDocument/2006/relationships/slideLayout" Target="../slideLayouts/slideLayout2.xml"/><Relationship Id="rId6" Type="http://schemas.openxmlformats.org/officeDocument/2006/relationships/hyperlink" Target="https://mathlanguage.wordpress.com/2019/11/30/mathematics-for-all/" TargetMode="External"/><Relationship Id="rId5" Type="http://schemas.openxmlformats.org/officeDocument/2006/relationships/hyperlink" Target="https://learninglabfl.com/the-abcs-of-slds-a-primer-on-dysgraphia/" TargetMode="External"/><Relationship Id="rId4" Type="http://schemas.openxmlformats.org/officeDocument/2006/relationships/hyperlink" Target="https://www.dysgraphia.life/resources-adult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y.clevelandclinic.org/health/diseases/23949-dyscalculia" TargetMode="External"/><Relationship Id="rId2" Type="http://schemas.openxmlformats.org/officeDocument/2006/relationships/hyperlink" Target="https://www.psychiatry.org/patients-families/specific-learning-disorder/what-is-specific-learning-disorder" TargetMode="External"/><Relationship Id="rId1" Type="http://schemas.openxmlformats.org/officeDocument/2006/relationships/slideLayout" Target="../slideLayouts/slideLayout2.xml"/><Relationship Id="rId4" Type="http://schemas.openxmlformats.org/officeDocument/2006/relationships/hyperlink" Target="https://portal.ct.gov/SDE/Special-Education/Specific-Learning-Disability-and-SLD---Dyslexi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inds.nih.gov/health-information/disorders/dysgraphia" TargetMode="External"/><Relationship Id="rId2" Type="http://schemas.openxmlformats.org/officeDocument/2006/relationships/hyperlink" Target="https://www.mayoclinic.org/diseases-conditions/dyslexia/symptoms-causes/syc-20353552" TargetMode="External"/><Relationship Id="rId1" Type="http://schemas.openxmlformats.org/officeDocument/2006/relationships/slideLayout" Target="../slideLayouts/slideLayout2.xml"/><Relationship Id="rId4" Type="http://schemas.openxmlformats.org/officeDocument/2006/relationships/hyperlink" Target="https://mathlanguage.wordpress.com/2019/11/30/mathematics-for-a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F2CDDD-020A-FC37-928D-73A89BBCD8C8}"/>
              </a:ext>
            </a:extLst>
          </p:cNvPr>
          <p:cNvSpPr>
            <a:spLocks noGrp="1"/>
          </p:cNvSpPr>
          <p:nvPr>
            <p:ph type="ctrTitle"/>
          </p:nvPr>
        </p:nvSpPr>
        <p:spPr>
          <a:xfrm>
            <a:off x="550864" y="5281286"/>
            <a:ext cx="6373812" cy="984885"/>
          </a:xfrm>
        </p:spPr>
        <p:txBody>
          <a:bodyPr wrap="square" anchor="ctr">
            <a:normAutofit/>
          </a:bodyPr>
          <a:lstStyle/>
          <a:p>
            <a:r>
              <a:rPr lang="en-US" sz="4800" dirty="0"/>
              <a:t>Information </a:t>
            </a:r>
            <a:r>
              <a:rPr lang="en-US" sz="1600" dirty="0">
                <a:solidFill>
                  <a:schemeClr val="tx1">
                    <a:alpha val="60000"/>
                  </a:schemeClr>
                </a:solidFill>
              </a:rPr>
              <a:t>( and resources 🙂)</a:t>
            </a:r>
            <a:endParaRPr lang="en-US" sz="4800" dirty="0"/>
          </a:p>
        </p:txBody>
      </p:sp>
      <p:pic>
        <p:nvPicPr>
          <p:cNvPr id="9" name="Picture 8" descr="A close-up of a word&#10;&#10;Description automatically generated">
            <a:extLst>
              <a:ext uri="{FF2B5EF4-FFF2-40B4-BE49-F238E27FC236}">
                <a16:creationId xmlns:a16="http://schemas.microsoft.com/office/drawing/2014/main" id="{77D807C4-2A34-1826-31F7-A134A39BEE31}"/>
              </a:ext>
            </a:extLst>
          </p:cNvPr>
          <p:cNvPicPr>
            <a:picLocks noChangeAspect="1"/>
          </p:cNvPicPr>
          <p:nvPr/>
        </p:nvPicPr>
        <p:blipFill rotWithShape="1">
          <a:blip r:embed="rId2">
            <a:extLst>
              <a:ext uri="{28A0092B-C50C-407E-A947-70E740481C1C}">
                <a14:useLocalDpi xmlns:a14="http://schemas.microsoft.com/office/drawing/2010/main" val="0"/>
              </a:ext>
            </a:extLst>
          </a:blip>
          <a:srcRect t="26272" b="15059"/>
          <a:stretch/>
        </p:blipFill>
        <p:spPr>
          <a:xfrm>
            <a:off x="0" y="0"/>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16" name="Rectangle 15">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73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5AEC9A-AC68-C493-B9D1-6EE3B47B5100}"/>
              </a:ext>
            </a:extLst>
          </p:cNvPr>
          <p:cNvSpPr>
            <a:spLocks noGrp="1"/>
          </p:cNvSpPr>
          <p:nvPr>
            <p:ph type="title"/>
          </p:nvPr>
        </p:nvSpPr>
        <p:spPr>
          <a:xfrm>
            <a:off x="8075613" y="549275"/>
            <a:ext cx="3565525" cy="5759450"/>
          </a:xfrm>
        </p:spPr>
        <p:txBody>
          <a:bodyPr wrap="square" anchor="ctr">
            <a:normAutofit/>
          </a:bodyPr>
          <a:lstStyle/>
          <a:p>
            <a:r>
              <a:rPr lang="en-US" dirty="0"/>
              <a:t>Diagnosing an SLD </a:t>
            </a:r>
            <a:br>
              <a:rPr lang="en-US" dirty="0"/>
            </a:br>
            <a:r>
              <a:rPr lang="en-US" sz="1800" dirty="0"/>
              <a:t>(APA criteria two - four)</a:t>
            </a:r>
          </a:p>
        </p:txBody>
      </p:sp>
      <p:sp>
        <p:nvSpPr>
          <p:cNvPr id="18" name="Rectangle 17">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539E981-5116-1CE3-9254-EC8D539B5A27}"/>
              </a:ext>
            </a:extLst>
          </p:cNvPr>
          <p:cNvGraphicFramePr>
            <a:graphicFrameLocks noGrp="1"/>
          </p:cNvGraphicFramePr>
          <p:nvPr>
            <p:ph idx="1"/>
            <p:extLst>
              <p:ext uri="{D42A27DB-BD31-4B8C-83A1-F6EECF244321}">
                <p14:modId xmlns:p14="http://schemas.microsoft.com/office/powerpoint/2010/main" val="174080487"/>
              </p:ext>
            </p:extLst>
          </p:nvPr>
        </p:nvGraphicFramePr>
        <p:xfrm>
          <a:off x="436880" y="325120"/>
          <a:ext cx="7087871" cy="633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85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information&#10;&#10;Description automatically generated">
            <a:extLst>
              <a:ext uri="{FF2B5EF4-FFF2-40B4-BE49-F238E27FC236}">
                <a16:creationId xmlns:a16="http://schemas.microsoft.com/office/drawing/2014/main" id="{6BE2671B-05DA-9377-9EF8-7E6EE560B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416" y="499992"/>
            <a:ext cx="8015167" cy="5858015"/>
          </a:xfrm>
          <a:prstGeom prst="rect">
            <a:avLst/>
          </a:prstGeom>
        </p:spPr>
      </p:pic>
      <p:sp>
        <p:nvSpPr>
          <p:cNvPr id="4" name="TextBox 3">
            <a:extLst>
              <a:ext uri="{FF2B5EF4-FFF2-40B4-BE49-F238E27FC236}">
                <a16:creationId xmlns:a16="http://schemas.microsoft.com/office/drawing/2014/main" id="{1224566A-C3D7-FD34-FA5A-E7B8ADD6BCEA}"/>
              </a:ext>
            </a:extLst>
          </p:cNvPr>
          <p:cNvSpPr txBox="1"/>
          <p:nvPr/>
        </p:nvSpPr>
        <p:spPr>
          <a:xfrm>
            <a:off x="7630160" y="5988675"/>
            <a:ext cx="2905760" cy="369332"/>
          </a:xfrm>
          <a:prstGeom prst="rect">
            <a:avLst/>
          </a:prstGeom>
          <a:noFill/>
        </p:spPr>
        <p:txBody>
          <a:bodyPr wrap="square" rtlCol="0">
            <a:spAutoFit/>
          </a:bodyPr>
          <a:lstStyle/>
          <a:p>
            <a:r>
              <a:rPr lang="en-US" dirty="0">
                <a:solidFill>
                  <a:schemeClr val="bg1"/>
                </a:solidFill>
              </a:rPr>
              <a:t>Cleveland Clinic, 2023</a:t>
            </a:r>
          </a:p>
        </p:txBody>
      </p:sp>
    </p:spTree>
    <p:extLst>
      <p:ext uri="{BB962C8B-B14F-4D97-AF65-F5344CB8AC3E}">
        <p14:creationId xmlns:p14="http://schemas.microsoft.com/office/powerpoint/2010/main" val="312844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6EE2-02A8-AD53-EE00-61ECB49A3E10}"/>
              </a:ext>
            </a:extLst>
          </p:cNvPr>
          <p:cNvSpPr>
            <a:spLocks noGrp="1"/>
          </p:cNvSpPr>
          <p:nvPr>
            <p:ph type="title"/>
          </p:nvPr>
        </p:nvSpPr>
        <p:spPr/>
        <p:txBody>
          <a:bodyPr>
            <a:normAutofit/>
          </a:bodyPr>
          <a:lstStyle/>
          <a:p>
            <a:r>
              <a:rPr lang="en-US" dirty="0"/>
              <a:t>Potential ways to manage symptoms</a:t>
            </a:r>
          </a:p>
        </p:txBody>
      </p:sp>
      <p:sp>
        <p:nvSpPr>
          <p:cNvPr id="3" name="Content Placeholder 2">
            <a:extLst>
              <a:ext uri="{FF2B5EF4-FFF2-40B4-BE49-F238E27FC236}">
                <a16:creationId xmlns:a16="http://schemas.microsoft.com/office/drawing/2014/main" id="{ECA8DBB0-2F9A-E716-AA5F-4C4E8B567964}"/>
              </a:ext>
            </a:extLst>
          </p:cNvPr>
          <p:cNvSpPr>
            <a:spLocks noGrp="1"/>
          </p:cNvSpPr>
          <p:nvPr>
            <p:ph idx="1"/>
          </p:nvPr>
        </p:nvSpPr>
        <p:spPr>
          <a:xfrm>
            <a:off x="550864" y="1881275"/>
            <a:ext cx="11090274" cy="3979625"/>
          </a:xfrm>
        </p:spPr>
        <p:txBody>
          <a:bodyPr>
            <a:normAutofit fontScale="85000" lnSpcReduction="20000"/>
          </a:bodyPr>
          <a:lstStyle/>
          <a:p>
            <a:r>
              <a:rPr lang="en-US" dirty="0"/>
              <a:t>Using different styles of pen/writing utensils (i.e., different styles of ink, grip, weight).</a:t>
            </a:r>
          </a:p>
          <a:p>
            <a:pPr lvl="1"/>
            <a:r>
              <a:rPr lang="en-US" dirty="0"/>
              <a:t>My thinking here is that maybe the change in the physical sensation of writing or in the visual processing of what you wrote could help you more accurately recall the numbers you need.</a:t>
            </a:r>
          </a:p>
          <a:p>
            <a:r>
              <a:rPr lang="en-US" dirty="0"/>
              <a:t>Switching from print to cursive</a:t>
            </a:r>
          </a:p>
          <a:p>
            <a:r>
              <a:rPr lang="en-US" dirty="0"/>
              <a:t>Trying to picture the numbers as words instead of symbols</a:t>
            </a:r>
          </a:p>
          <a:p>
            <a:r>
              <a:rPr lang="en-US" dirty="0"/>
              <a:t>Typing instead of writing (or using paper with raised lines or segmentation)</a:t>
            </a:r>
          </a:p>
          <a:p>
            <a:r>
              <a:rPr lang="en-US" dirty="0"/>
              <a:t>Consider your feelings towards math and how those might have developed</a:t>
            </a:r>
          </a:p>
          <a:p>
            <a:r>
              <a:rPr lang="en-US" dirty="0"/>
              <a:t>Taking additional time to complete math-related tasks</a:t>
            </a:r>
          </a:p>
          <a:p>
            <a:pPr lvl="1"/>
            <a:r>
              <a:rPr lang="en-US" dirty="0"/>
              <a:t>This may not always be possible in the workplace. You’d have to decide if you’re likely to qualify for a diagnosis (if  you want one) and whether that would be accommodated at Penguin.</a:t>
            </a:r>
          </a:p>
        </p:txBody>
      </p:sp>
    </p:spTree>
    <p:extLst>
      <p:ext uri="{BB962C8B-B14F-4D97-AF65-F5344CB8AC3E}">
        <p14:creationId xmlns:p14="http://schemas.microsoft.com/office/powerpoint/2010/main" val="361461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B65A-2B65-7751-8036-71B14B772EFF}"/>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F55C4773-5E19-5A8A-3943-776ED9F3CF1D}"/>
              </a:ext>
            </a:extLst>
          </p:cNvPr>
          <p:cNvSpPr>
            <a:spLocks noGrp="1"/>
          </p:cNvSpPr>
          <p:nvPr>
            <p:ph idx="1"/>
          </p:nvPr>
        </p:nvSpPr>
        <p:spPr>
          <a:xfrm>
            <a:off x="550864" y="1411605"/>
            <a:ext cx="11090274" cy="4897120"/>
          </a:xfrm>
        </p:spPr>
        <p:txBody>
          <a:bodyPr>
            <a:normAutofit fontScale="85000" lnSpcReduction="10000"/>
          </a:bodyPr>
          <a:lstStyle/>
          <a:p>
            <a:r>
              <a:rPr lang="en-US" dirty="0"/>
              <a:t>Fantastic database on learning disabilities, homeschooling, and best practices</a:t>
            </a:r>
          </a:p>
          <a:p>
            <a:pPr lvl="1"/>
            <a:r>
              <a:rPr lang="en-US" dirty="0">
                <a:hlinkClick r:id="rId2"/>
              </a:rPr>
              <a:t>https://learningabledkids.com/articles_about_homeschooling/overcoming_learning_disabilities_through_homeschooling.htm</a:t>
            </a:r>
          </a:p>
          <a:p>
            <a:r>
              <a:rPr lang="en-US" dirty="0"/>
              <a:t>Various software and recommendations for managing dysgraphia</a:t>
            </a:r>
          </a:p>
          <a:p>
            <a:pPr lvl="1"/>
            <a:r>
              <a:rPr lang="en-US" dirty="0">
                <a:hlinkClick r:id="rId3"/>
              </a:rPr>
              <a:t>https://www.dysgraphia.life/resources</a:t>
            </a:r>
            <a:r>
              <a:rPr lang="en-US" dirty="0"/>
              <a:t> </a:t>
            </a:r>
          </a:p>
          <a:p>
            <a:pPr lvl="1"/>
            <a:r>
              <a:rPr lang="en-US" dirty="0">
                <a:hlinkClick r:id="rId4"/>
              </a:rPr>
              <a:t>https://www.dysgraphia.life/resources-adults</a:t>
            </a:r>
            <a:r>
              <a:rPr lang="en-US" dirty="0"/>
              <a:t> </a:t>
            </a:r>
          </a:p>
          <a:p>
            <a:r>
              <a:rPr lang="en-US" dirty="0"/>
              <a:t>Succinct summary on dysgraphia and its variants</a:t>
            </a:r>
          </a:p>
          <a:p>
            <a:pPr lvl="1"/>
            <a:r>
              <a:rPr lang="en-US" dirty="0">
                <a:hlinkClick r:id="rId5"/>
              </a:rPr>
              <a:t>https://learninglabfl.com/the-abcs-of-slds-a-primer-on-dysgraphia/</a:t>
            </a:r>
            <a:r>
              <a:rPr lang="en-US" dirty="0"/>
              <a:t> </a:t>
            </a:r>
          </a:p>
          <a:p>
            <a:r>
              <a:rPr lang="en-US" dirty="0"/>
              <a:t>Thorough breakdown of dysgraphia in terms of learning and educational development </a:t>
            </a:r>
          </a:p>
          <a:p>
            <a:pPr lvl="1"/>
            <a:r>
              <a:rPr lang="en-US" dirty="0">
                <a:hlinkClick r:id="rId6"/>
              </a:rPr>
              <a:t>https://mathlanguage.wordpress.com/2019/11/30/mathematics-for-all/</a:t>
            </a:r>
            <a:r>
              <a:rPr lang="en-US" dirty="0"/>
              <a:t> </a:t>
            </a:r>
          </a:p>
          <a:p>
            <a:r>
              <a:rPr lang="en-US" dirty="0"/>
              <a:t>Source on SLDs and dyslexia</a:t>
            </a:r>
          </a:p>
          <a:p>
            <a:pPr lvl="1"/>
            <a:r>
              <a:rPr lang="en-US" dirty="0">
                <a:hlinkClick r:id="rId7"/>
              </a:rPr>
              <a:t>https://portal.ct.gov/SDE/Special-Education/Specific-Learning-Disability-and-SLD---Dyslexia</a:t>
            </a:r>
            <a:r>
              <a:rPr lang="en-US" dirty="0"/>
              <a:t> </a:t>
            </a:r>
          </a:p>
          <a:p>
            <a:endParaRPr lang="en-US" dirty="0"/>
          </a:p>
        </p:txBody>
      </p:sp>
    </p:spTree>
    <p:extLst>
      <p:ext uri="{BB962C8B-B14F-4D97-AF65-F5344CB8AC3E}">
        <p14:creationId xmlns:p14="http://schemas.microsoft.com/office/powerpoint/2010/main" val="399260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86F1-C829-7D06-81D4-2F113AB558A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FFD737B-2403-E85A-A8E9-21431D2B3F3B}"/>
              </a:ext>
            </a:extLst>
          </p:cNvPr>
          <p:cNvSpPr>
            <a:spLocks noGrp="1"/>
          </p:cNvSpPr>
          <p:nvPr>
            <p:ph idx="1"/>
          </p:nvPr>
        </p:nvSpPr>
        <p:spPr>
          <a:xfrm>
            <a:off x="550862" y="2073680"/>
            <a:ext cx="10961742" cy="4216400"/>
          </a:xfrm>
        </p:spPr>
        <p:txBody>
          <a:bodyPr>
            <a:normAutofit/>
          </a:bodyPr>
          <a:lstStyle/>
          <a:p>
            <a:r>
              <a:rPr lang="en-US" dirty="0"/>
              <a:t>APA</a:t>
            </a:r>
          </a:p>
          <a:p>
            <a:pPr lvl="1"/>
            <a:r>
              <a:rPr lang="en-US" dirty="0">
                <a:hlinkClick r:id="rId2"/>
              </a:rPr>
              <a:t>https://www.psychiatry.org/patients-families/specific-learning-disorder/what-is-specific-learning-disorder</a:t>
            </a:r>
            <a:r>
              <a:rPr lang="en-US" dirty="0"/>
              <a:t> </a:t>
            </a:r>
          </a:p>
          <a:p>
            <a:r>
              <a:rPr lang="en-US" dirty="0"/>
              <a:t>Cleveland Clinic</a:t>
            </a:r>
          </a:p>
          <a:p>
            <a:pPr lvl="1"/>
            <a:r>
              <a:rPr lang="en-US" dirty="0">
                <a:hlinkClick r:id="rId3"/>
              </a:rPr>
              <a:t>https://my.clevelandclinic.org/health/diseases/23949-dyscalculia</a:t>
            </a:r>
            <a:r>
              <a:rPr lang="en-US" dirty="0"/>
              <a:t> </a:t>
            </a:r>
          </a:p>
          <a:p>
            <a:r>
              <a:rPr lang="en-US" dirty="0"/>
              <a:t>CT.gov</a:t>
            </a:r>
          </a:p>
          <a:p>
            <a:pPr lvl="1"/>
            <a:r>
              <a:rPr lang="en-US" dirty="0">
                <a:hlinkClick r:id="rId4"/>
              </a:rPr>
              <a:t>https://portal.ct.gov/SDE/Special-Education/Specific-Learning-Disability-and-SLD---Dyslexia</a:t>
            </a:r>
            <a:r>
              <a:rPr lang="en-US" dirty="0"/>
              <a:t> </a:t>
            </a:r>
          </a:p>
          <a:p>
            <a:pPr marL="0" indent="0">
              <a:buNone/>
            </a:pPr>
            <a:endParaRPr lang="en-US" dirty="0"/>
          </a:p>
        </p:txBody>
      </p:sp>
    </p:spTree>
    <p:extLst>
      <p:ext uri="{BB962C8B-B14F-4D97-AF65-F5344CB8AC3E}">
        <p14:creationId xmlns:p14="http://schemas.microsoft.com/office/powerpoint/2010/main" val="22604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86F1-C829-7D06-81D4-2F113AB558A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FFD737B-2403-E85A-A8E9-21431D2B3F3B}"/>
              </a:ext>
            </a:extLst>
          </p:cNvPr>
          <p:cNvSpPr>
            <a:spLocks noGrp="1"/>
          </p:cNvSpPr>
          <p:nvPr>
            <p:ph idx="1"/>
          </p:nvPr>
        </p:nvSpPr>
        <p:spPr>
          <a:xfrm>
            <a:off x="549538" y="1881275"/>
            <a:ext cx="11398622" cy="5073373"/>
          </a:xfrm>
        </p:spPr>
        <p:txBody>
          <a:bodyPr>
            <a:normAutofit/>
          </a:bodyPr>
          <a:lstStyle/>
          <a:p>
            <a:r>
              <a:rPr lang="en-US" dirty="0"/>
              <a:t>Mayo Clinic</a:t>
            </a:r>
          </a:p>
          <a:p>
            <a:pPr lvl="1"/>
            <a:r>
              <a:rPr lang="en-US" dirty="0">
                <a:hlinkClick r:id="rId2"/>
              </a:rPr>
              <a:t>https://www.mayoclinic.org/diseases-conditions/dyslexia/symptoms-causes/syc-20353552</a:t>
            </a:r>
            <a:r>
              <a:rPr lang="en-US" dirty="0"/>
              <a:t> </a:t>
            </a:r>
          </a:p>
          <a:p>
            <a:r>
              <a:rPr lang="en-US" dirty="0"/>
              <a:t>NIH</a:t>
            </a:r>
          </a:p>
          <a:p>
            <a:pPr lvl="1"/>
            <a:r>
              <a:rPr lang="en-US" dirty="0">
                <a:hlinkClick r:id="rId3"/>
              </a:rPr>
              <a:t>https://www.ninds.nih.gov/health-information/disorders/dysgraphia</a:t>
            </a:r>
            <a:r>
              <a:rPr lang="en-US" dirty="0"/>
              <a:t> </a:t>
            </a:r>
          </a:p>
          <a:p>
            <a:r>
              <a:rPr lang="en-US" dirty="0"/>
              <a:t>Sharma</a:t>
            </a:r>
          </a:p>
          <a:p>
            <a:pPr lvl="1"/>
            <a:r>
              <a:rPr lang="en-US" dirty="0">
                <a:hlinkClick r:id="rId4"/>
              </a:rPr>
              <a:t>https://mathlanguage.wordpress.com/2019/11/30/mathematics-for-all/</a:t>
            </a:r>
            <a:r>
              <a:rPr lang="en-US" dirty="0"/>
              <a:t> </a:t>
            </a:r>
          </a:p>
        </p:txBody>
      </p:sp>
    </p:spTree>
    <p:extLst>
      <p:ext uri="{BB962C8B-B14F-4D97-AF65-F5344CB8AC3E}">
        <p14:creationId xmlns:p14="http://schemas.microsoft.com/office/powerpoint/2010/main" val="27781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195D-4FD1-09C5-6F97-52B65490A91B}"/>
              </a:ext>
            </a:extLst>
          </p:cNvPr>
          <p:cNvSpPr>
            <a:spLocks noGrp="1"/>
          </p:cNvSpPr>
          <p:nvPr>
            <p:ph type="title"/>
          </p:nvPr>
        </p:nvSpPr>
        <p:spPr/>
        <p:txBody>
          <a:bodyPr/>
          <a:lstStyle/>
          <a:p>
            <a:r>
              <a:rPr lang="en-US" dirty="0"/>
              <a:t>Dys, dys, &amp; dys </a:t>
            </a:r>
          </a:p>
        </p:txBody>
      </p:sp>
      <p:sp>
        <p:nvSpPr>
          <p:cNvPr id="3" name="Content Placeholder 2">
            <a:extLst>
              <a:ext uri="{FF2B5EF4-FFF2-40B4-BE49-F238E27FC236}">
                <a16:creationId xmlns:a16="http://schemas.microsoft.com/office/drawing/2014/main" id="{CD5FBB6B-3297-64A7-16E4-D98A61AA2DF6}"/>
              </a:ext>
            </a:extLst>
          </p:cNvPr>
          <p:cNvSpPr>
            <a:spLocks noGrp="1"/>
          </p:cNvSpPr>
          <p:nvPr>
            <p:ph idx="1"/>
          </p:nvPr>
        </p:nvSpPr>
        <p:spPr>
          <a:xfrm>
            <a:off x="550864" y="1439187"/>
            <a:ext cx="11090274" cy="3979625"/>
          </a:xfrm>
        </p:spPr>
        <p:txBody>
          <a:bodyPr/>
          <a:lstStyle/>
          <a:p>
            <a:r>
              <a:rPr lang="en-US" dirty="0"/>
              <a:t>Dyslexia, dyscalculia, and dysgraphia can overlap, yet they are all distinct.</a:t>
            </a:r>
          </a:p>
          <a:p>
            <a:pPr lvl="1"/>
            <a:r>
              <a:rPr lang="en-US" dirty="0"/>
              <a:t>Dyslexia is a “learning disorder that involves difficulty reading due to problems identifying speech sounds and learning how they relate to letters and words (decoding)” (Mayo Clinic, 2022). </a:t>
            </a:r>
          </a:p>
          <a:p>
            <a:pPr lvl="1"/>
            <a:r>
              <a:rPr lang="en-US" dirty="0"/>
              <a:t>Dyscalculia is a “learning disorder that affects a person’s ability to understand number-based information and math” (Cleveland Clinic, 2023).</a:t>
            </a:r>
          </a:p>
          <a:p>
            <a:pPr lvl="1"/>
            <a:r>
              <a:rPr lang="en-US" dirty="0"/>
              <a:t>Dysgraphia is a “neurological disorder characterized by writing disabilities. Specifically, the disorder causes a person's writing to be distorted or incorrect.” (NIH, 2023).</a:t>
            </a:r>
          </a:p>
          <a:p>
            <a:r>
              <a:rPr lang="en-US" dirty="0"/>
              <a:t>Each disorder can exist alongside or be worsened by ADHD or environmental factors (stress, the materials required/available for use, presentation of information, etc.).</a:t>
            </a:r>
          </a:p>
        </p:txBody>
      </p:sp>
      <p:sp>
        <p:nvSpPr>
          <p:cNvPr id="4" name="TextBox 3">
            <a:extLst>
              <a:ext uri="{FF2B5EF4-FFF2-40B4-BE49-F238E27FC236}">
                <a16:creationId xmlns:a16="http://schemas.microsoft.com/office/drawing/2014/main" id="{CA9DA4BB-3825-D0E0-6450-841E504A6DC8}"/>
              </a:ext>
            </a:extLst>
          </p:cNvPr>
          <p:cNvSpPr txBox="1"/>
          <p:nvPr/>
        </p:nvSpPr>
        <p:spPr>
          <a:xfrm>
            <a:off x="660400" y="6308724"/>
            <a:ext cx="2966720" cy="200055"/>
          </a:xfrm>
          <a:prstGeom prst="rect">
            <a:avLst/>
          </a:prstGeom>
          <a:noFill/>
        </p:spPr>
        <p:txBody>
          <a:bodyPr wrap="square" rtlCol="0">
            <a:spAutoFit/>
          </a:bodyPr>
          <a:lstStyle/>
          <a:p>
            <a:r>
              <a:rPr lang="en-US" sz="700" dirty="0">
                <a:solidFill>
                  <a:schemeClr val="accent5"/>
                </a:solidFill>
              </a:rPr>
              <a:t>^ Noodle of learning</a:t>
            </a:r>
          </a:p>
        </p:txBody>
      </p:sp>
    </p:spTree>
    <p:extLst>
      <p:ext uri="{BB962C8B-B14F-4D97-AF65-F5344CB8AC3E}">
        <p14:creationId xmlns:p14="http://schemas.microsoft.com/office/powerpoint/2010/main" val="52815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Close-up of a hand writing on a piece of paper&#10;&#10;Description automatically generated">
            <a:extLst>
              <a:ext uri="{FF2B5EF4-FFF2-40B4-BE49-F238E27FC236}">
                <a16:creationId xmlns:a16="http://schemas.microsoft.com/office/drawing/2014/main" id="{77F10D48-74E5-B059-86C7-AC7CCA4AB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270" y="1726208"/>
            <a:ext cx="4824730" cy="2713075"/>
          </a:xfrm>
          <a:prstGeom prst="rect">
            <a:avLst/>
          </a:prstGeom>
        </p:spPr>
      </p:pic>
      <p:pic>
        <p:nvPicPr>
          <p:cNvPr id="5" name="Picture 4" descr="A close-up of a piece of paper&#10;&#10;Description automatically generated">
            <a:extLst>
              <a:ext uri="{FF2B5EF4-FFF2-40B4-BE49-F238E27FC236}">
                <a16:creationId xmlns:a16="http://schemas.microsoft.com/office/drawing/2014/main" id="{2DCA62A9-EC2B-A40D-0136-E49C16980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26208"/>
            <a:ext cx="4564856" cy="2713075"/>
          </a:xfrm>
          <a:prstGeom prst="rect">
            <a:avLst/>
          </a:prstGeom>
        </p:spPr>
      </p:pic>
      <p:sp>
        <p:nvSpPr>
          <p:cNvPr id="6" name="TextBox 5">
            <a:extLst>
              <a:ext uri="{FF2B5EF4-FFF2-40B4-BE49-F238E27FC236}">
                <a16:creationId xmlns:a16="http://schemas.microsoft.com/office/drawing/2014/main" id="{F36EF38C-A1A1-0A1B-4EC6-B565FD21A5F4}"/>
              </a:ext>
            </a:extLst>
          </p:cNvPr>
          <p:cNvSpPr txBox="1"/>
          <p:nvPr/>
        </p:nvSpPr>
        <p:spPr>
          <a:xfrm>
            <a:off x="4602480" y="5054600"/>
            <a:ext cx="2987040" cy="369332"/>
          </a:xfrm>
          <a:prstGeom prst="rect">
            <a:avLst/>
          </a:prstGeom>
          <a:noFill/>
        </p:spPr>
        <p:txBody>
          <a:bodyPr wrap="square" rtlCol="0">
            <a:spAutoFit/>
          </a:bodyPr>
          <a:lstStyle/>
          <a:p>
            <a:pPr algn="ctr"/>
            <a:r>
              <a:rPr lang="en-US" dirty="0"/>
              <a:t>Examples of dyslexia</a:t>
            </a:r>
          </a:p>
        </p:txBody>
      </p:sp>
      <p:sp>
        <p:nvSpPr>
          <p:cNvPr id="4" name="TextBox 3">
            <a:extLst>
              <a:ext uri="{FF2B5EF4-FFF2-40B4-BE49-F238E27FC236}">
                <a16:creationId xmlns:a16="http://schemas.microsoft.com/office/drawing/2014/main" id="{1F712C24-0A26-C746-B014-2ED75016C7CE}"/>
              </a:ext>
            </a:extLst>
          </p:cNvPr>
          <p:cNvSpPr txBox="1"/>
          <p:nvPr/>
        </p:nvSpPr>
        <p:spPr>
          <a:xfrm>
            <a:off x="1271270" y="4685268"/>
            <a:ext cx="2306320" cy="369332"/>
          </a:xfrm>
          <a:prstGeom prst="rect">
            <a:avLst/>
          </a:prstGeom>
          <a:noFill/>
        </p:spPr>
        <p:txBody>
          <a:bodyPr wrap="square" rtlCol="0">
            <a:spAutoFit/>
          </a:bodyPr>
          <a:lstStyle/>
          <a:p>
            <a:r>
              <a:rPr lang="en-US" dirty="0">
                <a:solidFill>
                  <a:schemeClr val="accent6">
                    <a:lumMod val="20000"/>
                    <a:lumOff val="80000"/>
                  </a:schemeClr>
                </a:solidFill>
              </a:rPr>
              <a:t>Everdayhealth.com</a:t>
            </a:r>
          </a:p>
        </p:txBody>
      </p:sp>
      <p:sp>
        <p:nvSpPr>
          <p:cNvPr id="7" name="TextBox 6">
            <a:extLst>
              <a:ext uri="{FF2B5EF4-FFF2-40B4-BE49-F238E27FC236}">
                <a16:creationId xmlns:a16="http://schemas.microsoft.com/office/drawing/2014/main" id="{B309961B-3392-0C50-9A9D-0B4211643E04}"/>
              </a:ext>
            </a:extLst>
          </p:cNvPr>
          <p:cNvSpPr txBox="1"/>
          <p:nvPr/>
        </p:nvSpPr>
        <p:spPr>
          <a:xfrm>
            <a:off x="8148320" y="4685268"/>
            <a:ext cx="2672080" cy="369332"/>
          </a:xfrm>
          <a:prstGeom prst="rect">
            <a:avLst/>
          </a:prstGeom>
          <a:noFill/>
        </p:spPr>
        <p:txBody>
          <a:bodyPr wrap="square" rtlCol="0">
            <a:spAutoFit/>
          </a:bodyPr>
          <a:lstStyle/>
          <a:p>
            <a:r>
              <a:rPr lang="en-US" dirty="0">
                <a:solidFill>
                  <a:schemeClr val="accent6">
                    <a:lumMod val="20000"/>
                    <a:lumOff val="80000"/>
                  </a:schemeClr>
                </a:solidFill>
              </a:rPr>
              <a:t>Learningabledkids.com</a:t>
            </a:r>
          </a:p>
        </p:txBody>
      </p:sp>
    </p:spTree>
    <p:extLst>
      <p:ext uri="{BB962C8B-B14F-4D97-AF65-F5344CB8AC3E}">
        <p14:creationId xmlns:p14="http://schemas.microsoft.com/office/powerpoint/2010/main" val="3831783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diagram of signs of dyscalculia&#10;&#10;Description automatically generated">
            <a:extLst>
              <a:ext uri="{FF2B5EF4-FFF2-40B4-BE49-F238E27FC236}">
                <a16:creationId xmlns:a16="http://schemas.microsoft.com/office/drawing/2014/main" id="{9AF7604A-0873-BB32-2D72-C64AAE8F0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985837"/>
            <a:ext cx="7620000" cy="4886325"/>
          </a:xfrm>
          <a:prstGeom prst="rect">
            <a:avLst/>
          </a:prstGeom>
        </p:spPr>
      </p:pic>
      <p:sp>
        <p:nvSpPr>
          <p:cNvPr id="4" name="TextBox 3">
            <a:extLst>
              <a:ext uri="{FF2B5EF4-FFF2-40B4-BE49-F238E27FC236}">
                <a16:creationId xmlns:a16="http://schemas.microsoft.com/office/drawing/2014/main" id="{B635EC6C-2D51-6137-B4EF-F1BDCAAEA282}"/>
              </a:ext>
            </a:extLst>
          </p:cNvPr>
          <p:cNvSpPr txBox="1"/>
          <p:nvPr/>
        </p:nvSpPr>
        <p:spPr>
          <a:xfrm>
            <a:off x="2286000" y="5502830"/>
            <a:ext cx="3576320" cy="369332"/>
          </a:xfrm>
          <a:prstGeom prst="rect">
            <a:avLst/>
          </a:prstGeom>
          <a:noFill/>
        </p:spPr>
        <p:txBody>
          <a:bodyPr wrap="square" rtlCol="0">
            <a:spAutoFit/>
          </a:bodyPr>
          <a:lstStyle/>
          <a:p>
            <a:r>
              <a:rPr lang="en-US" dirty="0">
                <a:solidFill>
                  <a:schemeClr val="bg1"/>
                </a:solidFill>
              </a:rPr>
              <a:t>Dyslexia Support South, 2023</a:t>
            </a:r>
          </a:p>
        </p:txBody>
      </p:sp>
    </p:spTree>
    <p:extLst>
      <p:ext uri="{BB962C8B-B14F-4D97-AF65-F5344CB8AC3E}">
        <p14:creationId xmlns:p14="http://schemas.microsoft.com/office/powerpoint/2010/main" val="3979057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close up of a paper&#10;&#10;Description automatically generated">
            <a:extLst>
              <a:ext uri="{FF2B5EF4-FFF2-40B4-BE49-F238E27FC236}">
                <a16:creationId xmlns:a16="http://schemas.microsoft.com/office/drawing/2014/main" id="{5E750875-C7E1-6BA4-EA47-7C6D2FCDA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58967"/>
            <a:ext cx="4621212" cy="1825664"/>
          </a:xfrm>
          <a:prstGeom prst="rect">
            <a:avLst/>
          </a:prstGeom>
        </p:spPr>
      </p:pic>
      <p:pic>
        <p:nvPicPr>
          <p:cNvPr id="5" name="Picture 4" descr="A close-up of a paper with writing&#10;&#10;Description automatically generated">
            <a:extLst>
              <a:ext uri="{FF2B5EF4-FFF2-40B4-BE49-F238E27FC236}">
                <a16:creationId xmlns:a16="http://schemas.microsoft.com/office/drawing/2014/main" id="{31A1288B-BD74-FEB3-FD8E-01A62072A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841" y="1177996"/>
            <a:ext cx="4793159" cy="3587607"/>
          </a:xfrm>
          <a:prstGeom prst="rect">
            <a:avLst/>
          </a:prstGeom>
        </p:spPr>
      </p:pic>
      <p:sp>
        <p:nvSpPr>
          <p:cNvPr id="6" name="TextBox 5">
            <a:extLst>
              <a:ext uri="{FF2B5EF4-FFF2-40B4-BE49-F238E27FC236}">
                <a16:creationId xmlns:a16="http://schemas.microsoft.com/office/drawing/2014/main" id="{46A4665B-EBFF-5AAE-C1D9-6764873BFF20}"/>
              </a:ext>
            </a:extLst>
          </p:cNvPr>
          <p:cNvSpPr txBox="1"/>
          <p:nvPr/>
        </p:nvSpPr>
        <p:spPr>
          <a:xfrm>
            <a:off x="4602480" y="5646574"/>
            <a:ext cx="2987040" cy="369332"/>
          </a:xfrm>
          <a:prstGeom prst="rect">
            <a:avLst/>
          </a:prstGeom>
          <a:noFill/>
        </p:spPr>
        <p:txBody>
          <a:bodyPr wrap="square" rtlCol="0">
            <a:spAutoFit/>
          </a:bodyPr>
          <a:lstStyle/>
          <a:p>
            <a:pPr algn="ctr"/>
            <a:r>
              <a:rPr lang="en-US" dirty="0"/>
              <a:t>Examples of dysgraphia</a:t>
            </a:r>
          </a:p>
        </p:txBody>
      </p:sp>
      <p:sp>
        <p:nvSpPr>
          <p:cNvPr id="2" name="TextBox 1">
            <a:extLst>
              <a:ext uri="{FF2B5EF4-FFF2-40B4-BE49-F238E27FC236}">
                <a16:creationId xmlns:a16="http://schemas.microsoft.com/office/drawing/2014/main" id="{73CDFF83-305B-B71C-1875-F38F3133FC8F}"/>
              </a:ext>
            </a:extLst>
          </p:cNvPr>
          <p:cNvSpPr txBox="1"/>
          <p:nvPr/>
        </p:nvSpPr>
        <p:spPr>
          <a:xfrm>
            <a:off x="1302841" y="4941340"/>
            <a:ext cx="2306320" cy="369332"/>
          </a:xfrm>
          <a:prstGeom prst="rect">
            <a:avLst/>
          </a:prstGeom>
          <a:noFill/>
        </p:spPr>
        <p:txBody>
          <a:bodyPr wrap="square" rtlCol="0">
            <a:spAutoFit/>
          </a:bodyPr>
          <a:lstStyle/>
          <a:p>
            <a:r>
              <a:rPr lang="en-US" dirty="0">
                <a:solidFill>
                  <a:schemeClr val="accent6">
                    <a:lumMod val="20000"/>
                    <a:lumOff val="80000"/>
                  </a:schemeClr>
                </a:solidFill>
              </a:rPr>
              <a:t>Wikipedia.org</a:t>
            </a:r>
          </a:p>
        </p:txBody>
      </p:sp>
      <p:sp>
        <p:nvSpPr>
          <p:cNvPr id="4" name="TextBox 3">
            <a:extLst>
              <a:ext uri="{FF2B5EF4-FFF2-40B4-BE49-F238E27FC236}">
                <a16:creationId xmlns:a16="http://schemas.microsoft.com/office/drawing/2014/main" id="{6BAA8120-F81D-BCD4-E015-A05CE150132A}"/>
              </a:ext>
            </a:extLst>
          </p:cNvPr>
          <p:cNvSpPr txBox="1"/>
          <p:nvPr/>
        </p:nvSpPr>
        <p:spPr>
          <a:xfrm>
            <a:off x="7902119" y="4941340"/>
            <a:ext cx="2987040" cy="369332"/>
          </a:xfrm>
          <a:prstGeom prst="rect">
            <a:avLst/>
          </a:prstGeom>
          <a:noFill/>
        </p:spPr>
        <p:txBody>
          <a:bodyPr wrap="square" rtlCol="0">
            <a:spAutoFit/>
          </a:bodyPr>
          <a:lstStyle/>
          <a:p>
            <a:r>
              <a:rPr lang="en-US" dirty="0">
                <a:solidFill>
                  <a:schemeClr val="accent6">
                    <a:lumMod val="20000"/>
                    <a:lumOff val="80000"/>
                  </a:schemeClr>
                </a:solidFill>
              </a:rPr>
              <a:t>Occupationaltherapy.com</a:t>
            </a:r>
          </a:p>
        </p:txBody>
      </p:sp>
    </p:spTree>
    <p:extLst>
      <p:ext uri="{BB962C8B-B14F-4D97-AF65-F5344CB8AC3E}">
        <p14:creationId xmlns:p14="http://schemas.microsoft.com/office/powerpoint/2010/main" val="530351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4CF849-7CB2-6804-BCDC-FBE86C5F9180}"/>
              </a:ext>
            </a:extLst>
          </p:cNvPr>
          <p:cNvSpPr>
            <a:spLocks noGrp="1"/>
          </p:cNvSpPr>
          <p:nvPr>
            <p:ph type="title"/>
          </p:nvPr>
        </p:nvSpPr>
        <p:spPr>
          <a:xfrm>
            <a:off x="550863" y="549275"/>
            <a:ext cx="3565525" cy="5543549"/>
          </a:xfrm>
        </p:spPr>
        <p:txBody>
          <a:bodyPr wrap="square" anchor="ctr">
            <a:normAutofit/>
          </a:bodyPr>
          <a:lstStyle/>
          <a:p>
            <a:r>
              <a:rPr lang="en-US" dirty="0"/>
              <a:t>More on dysgraphia</a:t>
            </a:r>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48626B3-738B-7416-8598-ECF7F285D316}"/>
              </a:ext>
            </a:extLst>
          </p:cNvPr>
          <p:cNvGraphicFramePr>
            <a:graphicFrameLocks noGrp="1"/>
          </p:cNvGraphicFramePr>
          <p:nvPr>
            <p:ph idx="1"/>
            <p:extLst>
              <p:ext uri="{D42A27DB-BD31-4B8C-83A1-F6EECF244321}">
                <p14:modId xmlns:p14="http://schemas.microsoft.com/office/powerpoint/2010/main" val="1877748928"/>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F3F324A2-225C-5BBB-BE6A-AC2371F6565C}"/>
              </a:ext>
            </a:extLst>
          </p:cNvPr>
          <p:cNvGraphicFramePr>
            <a:graphicFrameLocks/>
          </p:cNvGraphicFramePr>
          <p:nvPr>
            <p:extLst>
              <p:ext uri="{D42A27DB-BD31-4B8C-83A1-F6EECF244321}">
                <p14:modId xmlns:p14="http://schemas.microsoft.com/office/powerpoint/2010/main" val="2373533035"/>
              </p:ext>
            </p:extLst>
          </p:nvPr>
        </p:nvGraphicFramePr>
        <p:xfrm>
          <a:off x="5419725" y="701675"/>
          <a:ext cx="6373814" cy="5759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0564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0A201-95CE-F218-E42B-6042351A9383}"/>
              </a:ext>
            </a:extLst>
          </p:cNvPr>
          <p:cNvSpPr txBox="1"/>
          <p:nvPr/>
        </p:nvSpPr>
        <p:spPr>
          <a:xfrm>
            <a:off x="1729544" y="2151727"/>
            <a:ext cx="8732911" cy="2554545"/>
          </a:xfrm>
          <a:prstGeom prst="rect">
            <a:avLst/>
          </a:prstGeom>
          <a:noFill/>
        </p:spPr>
        <p:txBody>
          <a:bodyPr wrap="square">
            <a:spAutoFit/>
          </a:bodyPr>
          <a:lstStyle/>
          <a:p>
            <a:pPr lvl="0" algn="ctr"/>
            <a:r>
              <a:rPr lang="en-US" sz="3200" dirty="0"/>
              <a:t>This doesn’t mean that symptoms associated with dysgraphia can’t be observed and managed in one’s life. If symptoms persist and impede function, that’s enough to pursue ways to manage the issue.</a:t>
            </a:r>
          </a:p>
        </p:txBody>
      </p:sp>
    </p:spTree>
    <p:extLst>
      <p:ext uri="{BB962C8B-B14F-4D97-AF65-F5344CB8AC3E}">
        <p14:creationId xmlns:p14="http://schemas.microsoft.com/office/powerpoint/2010/main" val="414640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4CF849-7CB2-6804-BCDC-FBE86C5F9180}"/>
              </a:ext>
            </a:extLst>
          </p:cNvPr>
          <p:cNvSpPr>
            <a:spLocks noGrp="1"/>
          </p:cNvSpPr>
          <p:nvPr>
            <p:ph type="title"/>
          </p:nvPr>
        </p:nvSpPr>
        <p:spPr>
          <a:xfrm>
            <a:off x="550863" y="549275"/>
            <a:ext cx="3565525" cy="5543549"/>
          </a:xfrm>
        </p:spPr>
        <p:txBody>
          <a:bodyPr wrap="square" anchor="ctr">
            <a:normAutofit/>
          </a:bodyPr>
          <a:lstStyle/>
          <a:p>
            <a:r>
              <a:rPr lang="en-US" sz="4800" dirty="0"/>
              <a:t>What is an SLD?</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48626B3-738B-7416-8598-ECF7F285D316}"/>
              </a:ext>
            </a:extLst>
          </p:cNvPr>
          <p:cNvGraphicFramePr>
            <a:graphicFrameLocks noGrp="1"/>
          </p:cNvGraphicFramePr>
          <p:nvPr>
            <p:ph idx="1"/>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F3F324A2-225C-5BBB-BE6A-AC2371F6565C}"/>
              </a:ext>
            </a:extLst>
          </p:cNvPr>
          <p:cNvGraphicFramePr>
            <a:graphicFrameLocks/>
          </p:cNvGraphicFramePr>
          <p:nvPr/>
        </p:nvGraphicFramePr>
        <p:xfrm>
          <a:off x="5419725" y="701675"/>
          <a:ext cx="6373814" cy="5759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1830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5AEC9A-AC68-C493-B9D1-6EE3B47B5100}"/>
              </a:ext>
            </a:extLst>
          </p:cNvPr>
          <p:cNvSpPr>
            <a:spLocks noGrp="1"/>
          </p:cNvSpPr>
          <p:nvPr>
            <p:ph type="title"/>
          </p:nvPr>
        </p:nvSpPr>
        <p:spPr>
          <a:xfrm>
            <a:off x="8075613" y="549275"/>
            <a:ext cx="3565525" cy="5759450"/>
          </a:xfrm>
        </p:spPr>
        <p:txBody>
          <a:bodyPr wrap="square" anchor="ctr">
            <a:normAutofit/>
          </a:bodyPr>
          <a:lstStyle/>
          <a:p>
            <a:r>
              <a:rPr lang="en-US" dirty="0"/>
              <a:t>Diagnosing an SLD </a:t>
            </a:r>
            <a:br>
              <a:rPr lang="en-US" dirty="0"/>
            </a:br>
            <a:r>
              <a:rPr lang="en-US" sz="1800" dirty="0"/>
              <a:t>(APA criterion one)</a:t>
            </a:r>
          </a:p>
        </p:txBody>
      </p:sp>
      <p:sp>
        <p:nvSpPr>
          <p:cNvPr id="18" name="Rectangle 17">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539E981-5116-1CE3-9254-EC8D539B5A27}"/>
              </a:ext>
            </a:extLst>
          </p:cNvPr>
          <p:cNvGraphicFramePr>
            <a:graphicFrameLocks noGrp="1"/>
          </p:cNvGraphicFramePr>
          <p:nvPr>
            <p:ph idx="1"/>
            <p:extLst>
              <p:ext uri="{D42A27DB-BD31-4B8C-83A1-F6EECF244321}">
                <p14:modId xmlns:p14="http://schemas.microsoft.com/office/powerpoint/2010/main" val="2743087240"/>
              </p:ext>
            </p:extLst>
          </p:nvPr>
        </p:nvGraphicFramePr>
        <p:xfrm>
          <a:off x="560704"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5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1113</TotalTime>
  <Words>1031</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Avenir Next LT Pro</vt:lpstr>
      <vt:lpstr>3DFloatVTI</vt:lpstr>
      <vt:lpstr>Information ( and resources 🙂)</vt:lpstr>
      <vt:lpstr>Dys, dys, &amp; dys </vt:lpstr>
      <vt:lpstr>PowerPoint Presentation</vt:lpstr>
      <vt:lpstr>PowerPoint Presentation</vt:lpstr>
      <vt:lpstr>PowerPoint Presentation</vt:lpstr>
      <vt:lpstr>More on dysgraphia</vt:lpstr>
      <vt:lpstr>PowerPoint Presentation</vt:lpstr>
      <vt:lpstr>What is an SLD?</vt:lpstr>
      <vt:lpstr>Diagnosing an SLD  (APA criterion one)</vt:lpstr>
      <vt:lpstr>Diagnosing an SLD  (APA criteria two - four)</vt:lpstr>
      <vt:lpstr>PowerPoint Presentation</vt:lpstr>
      <vt:lpstr>Potential ways to manage symptoms</vt:lpstr>
      <vt:lpstr>Further Reading</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and resources 🙂)</dc:title>
  <dc:creator>Shabazz, Keyona</dc:creator>
  <cp:lastModifiedBy>Shabazz, Keyona</cp:lastModifiedBy>
  <cp:revision>9</cp:revision>
  <dcterms:created xsi:type="dcterms:W3CDTF">2023-07-06T05:30:23Z</dcterms:created>
  <dcterms:modified xsi:type="dcterms:W3CDTF">2023-08-11T07:24:00Z</dcterms:modified>
</cp:coreProperties>
</file>