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6" r:id="rId1"/>
  </p:sldMasterIdLst>
  <p:notesMasterIdLst>
    <p:notesMasterId r:id="rId18"/>
  </p:notesMasterIdLst>
  <p:sldIdLst>
    <p:sldId id="265" r:id="rId2"/>
    <p:sldId id="271" r:id="rId3"/>
    <p:sldId id="258" r:id="rId4"/>
    <p:sldId id="288" r:id="rId5"/>
    <p:sldId id="291" r:id="rId6"/>
    <p:sldId id="292" r:id="rId7"/>
    <p:sldId id="290" r:id="rId8"/>
    <p:sldId id="287" r:id="rId9"/>
    <p:sldId id="294" r:id="rId10"/>
    <p:sldId id="295" r:id="rId11"/>
    <p:sldId id="297" r:id="rId12"/>
    <p:sldId id="298" r:id="rId13"/>
    <p:sldId id="277" r:id="rId14"/>
    <p:sldId id="278" r:id="rId15"/>
    <p:sldId id="286" r:id="rId16"/>
    <p:sldId id="267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28">
          <p15:clr>
            <a:srgbClr val="A4A3A4"/>
          </p15:clr>
        </p15:guide>
        <p15:guide id="3" orient="horz" pos="3296">
          <p15:clr>
            <a:srgbClr val="A4A3A4"/>
          </p15:clr>
        </p15:guide>
        <p15:guide id="4" orient="horz" pos="456">
          <p15:clr>
            <a:srgbClr val="A4A3A4"/>
          </p15:clr>
        </p15:guide>
        <p15:guide id="5" pos="436">
          <p15:clr>
            <a:srgbClr val="A4A3A4"/>
          </p15:clr>
        </p15:guide>
        <p15:guide id="6" pos="7236">
          <p15:clr>
            <a:srgbClr val="A4A3A4"/>
          </p15:clr>
        </p15:guide>
        <p15:guide id="7" pos="2692">
          <p15:clr>
            <a:srgbClr val="A4A3A4"/>
          </p15:clr>
        </p15:guide>
        <p15:guide id="8" pos="1572">
          <p15:clr>
            <a:srgbClr val="A4A3A4"/>
          </p15:clr>
        </p15:guide>
        <p15:guide id="9" pos="3816">
          <p15:clr>
            <a:srgbClr val="A4A3A4"/>
          </p15:clr>
        </p15:guide>
        <p15:guide id="10" pos="4976">
          <p15:clr>
            <a:srgbClr val="A4A3A4"/>
          </p15:clr>
        </p15:guide>
        <p15:guide id="11" pos="61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5799"/>
    <a:srgbClr val="243D65"/>
    <a:srgbClr val="315979"/>
    <a:srgbClr val="283079"/>
    <a:srgbClr val="3641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778" autoAdjust="0"/>
    <p:restoredTop sz="89174" autoAdjust="0"/>
  </p:normalViewPr>
  <p:slideViewPr>
    <p:cSldViewPr snapToGrid="0" snapToObjects="1">
      <p:cViewPr varScale="1">
        <p:scale>
          <a:sx n="65" d="100"/>
          <a:sy n="65" d="100"/>
        </p:scale>
        <p:origin x="414" y="72"/>
      </p:cViewPr>
      <p:guideLst>
        <p:guide orient="horz" pos="2160"/>
        <p:guide orient="horz" pos="1028"/>
        <p:guide orient="horz" pos="3296"/>
        <p:guide orient="horz" pos="456"/>
        <p:guide pos="436"/>
        <p:guide pos="7236"/>
        <p:guide pos="2692"/>
        <p:guide pos="1572"/>
        <p:guide pos="3816"/>
        <p:guide pos="4976"/>
        <p:guide pos="61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2D04-B328-C548-A723-9E979D099E2A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A2F84-5A3D-2848-A896-83FF17320A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6345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6206-FC06-D844-8899-5EE885A7C025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86206-FC06-D844-8899-5EE885A7C025}" type="datetimeFigureOut">
              <a:rPr lang="it-IT" smtClean="0"/>
              <a:t>09/03/2023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372F3-8088-1A4B-91ED-69B566A039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6393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7371" y="2763678"/>
            <a:ext cx="5317260" cy="1301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34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6295456"/>
            <a:ext cx="1661102" cy="406734"/>
          </a:xfrm>
          <a:prstGeom prst="rect">
            <a:avLst/>
          </a:prstGeom>
        </p:spPr>
      </p:pic>
      <p:sp>
        <p:nvSpPr>
          <p:cNvPr id="10" name="Segnaposto contenuto 2"/>
          <p:cNvSpPr>
            <a:spLocks noGrp="1"/>
          </p:cNvSpPr>
          <p:nvPr>
            <p:ph idx="1"/>
          </p:nvPr>
        </p:nvSpPr>
        <p:spPr>
          <a:xfrm>
            <a:off x="0" y="1198592"/>
            <a:ext cx="10939483" cy="47090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400" dirty="0" smtClean="0">
                <a:solidFill>
                  <a:srgbClr val="7030A0"/>
                </a:solidFill>
                <a:latin typeface="Arial"/>
                <a:ea typeface="Helvetica Neue LT Std 55 Roman" charset="0"/>
                <a:cs typeface="Arial"/>
              </a:rPr>
              <a:t>     RHT AND WPT</a:t>
            </a:r>
          </a:p>
          <a:p>
            <a:pPr marL="0" indent="0">
              <a:buNone/>
            </a:pPr>
            <a:endParaRPr lang="it-IT" sz="2400" dirty="0">
              <a:solidFill>
                <a:srgbClr val="7030A0"/>
              </a:solidFill>
              <a:latin typeface="Arial"/>
              <a:ea typeface="Helvetica Neue LT Std 55 Roman" charset="0"/>
              <a:cs typeface="Arial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</a:rPr>
              <a:t> 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Only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affect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companies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operating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in the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energy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sector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, 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  in the production and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trade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of gas,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electricity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and 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 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petroleum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products</a:t>
            </a: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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They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are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intended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to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finance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energy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cost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mitigation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measures</a:t>
            </a: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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hey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aim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to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restore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fairness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and social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justice</a:t>
            </a: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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They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use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revenue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in a redistributive way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7998952" y="325726"/>
            <a:ext cx="4089809" cy="119543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400" i="1" dirty="0" smtClean="0">
              <a:solidFill>
                <a:schemeClr val="bg1"/>
              </a:solidFill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lvl="0" algn="ctr"/>
            <a:r>
              <a:rPr lang="en-US" sz="2400" i="1" dirty="0" smtClean="0">
                <a:solidFill>
                  <a:schemeClr val="bg1"/>
                </a:solidFill>
                <a:latin typeface="Helvetica Neue Light" charset="0"/>
                <a:ea typeface="Helvetica Neue Light" charset="0"/>
                <a:cs typeface="Helvetica Neue Light" charset="0"/>
              </a:rPr>
              <a:t>*An </a:t>
            </a:r>
            <a:r>
              <a:rPr lang="en-US" sz="2400" i="1" dirty="0">
                <a:solidFill>
                  <a:schemeClr val="bg1"/>
                </a:solidFill>
                <a:latin typeface="Helvetica Neue Light" charset="0"/>
                <a:ea typeface="Helvetica Neue Light" charset="0"/>
                <a:cs typeface="Helvetica Neue Light" charset="0"/>
              </a:rPr>
              <a:t>extra profit is an exceptional profit generated by special </a:t>
            </a:r>
            <a:r>
              <a:rPr lang="en-US" sz="2400" i="1" dirty="0" smtClean="0">
                <a:solidFill>
                  <a:schemeClr val="bg1"/>
                </a:solidFill>
                <a:latin typeface="Helvetica Neue Light" charset="0"/>
                <a:ea typeface="Helvetica Neue Light" charset="0"/>
                <a:cs typeface="Helvetica Neue Light" charset="0"/>
              </a:rPr>
              <a:t>situations*</a:t>
            </a:r>
            <a:endParaRPr lang="en-US" sz="2400" i="1" dirty="0">
              <a:solidFill>
                <a:srgbClr val="FFC000">
                  <a:lumMod val="50000"/>
                </a:srgbClr>
              </a:solidFill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algn="ctr"/>
            <a:r>
              <a:rPr lang="en-US" sz="2400" i="1" dirty="0" smtClean="0">
                <a:solidFill>
                  <a:schemeClr val="bg1"/>
                </a:solidFill>
                <a:latin typeface="Helvetica Neue Light" charset="0"/>
                <a:ea typeface="Helvetica Neue Light" charset="0"/>
                <a:cs typeface="Helvetica Neue Light" charset="0"/>
              </a:rPr>
              <a:t> </a:t>
            </a:r>
            <a:endParaRPr lang="en-US" sz="2400" i="1" dirty="0">
              <a:solidFill>
                <a:schemeClr val="bg1"/>
              </a:solidFill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205453" y="119452"/>
            <a:ext cx="63057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Taxes</a:t>
            </a:r>
            <a:r>
              <a:rPr lang="it-IT" sz="5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on extra </a:t>
            </a:r>
            <a:r>
              <a:rPr lang="it-IT" sz="5400" b="1" cap="none" spc="0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profits</a:t>
            </a:r>
            <a:endParaRPr lang="it-IT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7974165" y="2558843"/>
            <a:ext cx="816487" cy="2802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9247239" y="2387953"/>
            <a:ext cx="27346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EXCLUDING ALL THE</a:t>
            </a:r>
          </a:p>
          <a:p>
            <a:r>
              <a:rPr lang="it-IT" sz="2400" b="1" dirty="0" smtClean="0"/>
              <a:t>OTHER COMPANIES</a:t>
            </a: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79162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6295456"/>
            <a:ext cx="1661102" cy="406734"/>
          </a:xfrm>
          <a:prstGeom prst="rect">
            <a:avLst/>
          </a:prstGeom>
        </p:spPr>
      </p:pic>
      <p:sp>
        <p:nvSpPr>
          <p:cNvPr id="10" name="Segnaposto contenuto 2"/>
          <p:cNvSpPr>
            <a:spLocks noGrp="1"/>
          </p:cNvSpPr>
          <p:nvPr>
            <p:ph idx="1"/>
          </p:nvPr>
        </p:nvSpPr>
        <p:spPr>
          <a:xfrm>
            <a:off x="0" y="1360929"/>
            <a:ext cx="10939483" cy="47090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To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choose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the extra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profits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to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tax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,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must be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adequately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demonstrated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:</a:t>
            </a:r>
          </a:p>
          <a:p>
            <a:pPr marL="0" indent="0">
              <a:buNone/>
            </a:pP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The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achievement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of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greater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profits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;</a:t>
            </a:r>
          </a:p>
          <a:p>
            <a:pPr marL="0" indent="0">
              <a:buNone/>
            </a:pP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The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undeserved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character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of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these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gains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,</a:t>
            </a: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which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must be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attributable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to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exceptional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situations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,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resulting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in a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kind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of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windfall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gains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7753401" y="2802194"/>
            <a:ext cx="4365190" cy="32677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400" i="1" dirty="0" smtClean="0">
              <a:solidFill>
                <a:schemeClr val="bg1"/>
              </a:solidFill>
              <a:latin typeface="Helvetica Neue Light" charset="0"/>
              <a:ea typeface="Helvetica Neue Light" charset="0"/>
              <a:cs typeface="Helvetica Neue Light" charset="0"/>
            </a:endParaRPr>
          </a:p>
          <a:p>
            <a:endParaRPr lang="it-IT" sz="2200" dirty="0" smtClean="0">
              <a:solidFill>
                <a:schemeClr val="bg1"/>
              </a:solidFill>
            </a:endParaRPr>
          </a:p>
          <a:p>
            <a:r>
              <a:rPr lang="it-IT" sz="2400" dirty="0" err="1" smtClean="0">
                <a:solidFill>
                  <a:schemeClr val="bg1"/>
                </a:solidFill>
              </a:rPr>
              <a:t>C.cost</a:t>
            </a:r>
            <a:r>
              <a:rPr lang="it-IT" sz="2400" dirty="0">
                <a:solidFill>
                  <a:schemeClr val="bg1"/>
                </a:solidFill>
              </a:rPr>
              <a:t>. «</a:t>
            </a:r>
            <a:r>
              <a:rPr lang="it-IT" sz="2400" i="1" dirty="0">
                <a:solidFill>
                  <a:schemeClr val="bg1"/>
                </a:solidFill>
              </a:rPr>
              <a:t>a </a:t>
            </a:r>
            <a:r>
              <a:rPr lang="it-IT" sz="2400" i="1" dirty="0" err="1">
                <a:solidFill>
                  <a:schemeClr val="bg1"/>
                </a:solidFill>
              </a:rPr>
              <a:t>formally</a:t>
            </a:r>
            <a:r>
              <a:rPr lang="it-IT" sz="2400" i="1" dirty="0">
                <a:solidFill>
                  <a:schemeClr val="bg1"/>
                </a:solidFill>
              </a:rPr>
              <a:t> </a:t>
            </a:r>
            <a:r>
              <a:rPr lang="it-IT" sz="2400" i="1" dirty="0" err="1">
                <a:solidFill>
                  <a:schemeClr val="bg1"/>
                </a:solidFill>
              </a:rPr>
              <a:t>discriminatory</a:t>
            </a:r>
            <a:endParaRPr lang="it-IT" sz="2400" i="1" dirty="0">
              <a:solidFill>
                <a:schemeClr val="bg1"/>
              </a:solidFill>
            </a:endParaRPr>
          </a:p>
          <a:p>
            <a:r>
              <a:rPr lang="it-IT" sz="2400" i="1" dirty="0">
                <a:solidFill>
                  <a:schemeClr val="bg1"/>
                </a:solidFill>
              </a:rPr>
              <a:t>treatment of </a:t>
            </a:r>
            <a:r>
              <a:rPr lang="it-IT" sz="2400" i="1" dirty="0" err="1">
                <a:solidFill>
                  <a:schemeClr val="bg1"/>
                </a:solidFill>
              </a:rPr>
              <a:t>these</a:t>
            </a:r>
            <a:r>
              <a:rPr lang="it-IT" sz="2400" i="1" dirty="0">
                <a:solidFill>
                  <a:schemeClr val="bg1"/>
                </a:solidFill>
              </a:rPr>
              <a:t> companies can </a:t>
            </a:r>
            <a:r>
              <a:rPr lang="it-IT" sz="2400" i="1" dirty="0" smtClean="0">
                <a:solidFill>
                  <a:schemeClr val="bg1"/>
                </a:solidFill>
              </a:rPr>
              <a:t>be </a:t>
            </a:r>
            <a:r>
              <a:rPr lang="it-IT" sz="2400" i="1" dirty="0" err="1">
                <a:solidFill>
                  <a:schemeClr val="bg1"/>
                </a:solidFill>
              </a:rPr>
              <a:t>justified</a:t>
            </a:r>
            <a:r>
              <a:rPr lang="it-IT" sz="2400" i="1" dirty="0">
                <a:solidFill>
                  <a:schemeClr val="bg1"/>
                </a:solidFill>
              </a:rPr>
              <a:t> by the </a:t>
            </a:r>
            <a:r>
              <a:rPr lang="it-IT" sz="2400" i="1" dirty="0" err="1">
                <a:solidFill>
                  <a:schemeClr val="bg1"/>
                </a:solidFill>
              </a:rPr>
              <a:t>oligopolistic</a:t>
            </a:r>
            <a:r>
              <a:rPr lang="it-IT" sz="2400" i="1" dirty="0">
                <a:solidFill>
                  <a:schemeClr val="bg1"/>
                </a:solidFill>
              </a:rPr>
              <a:t> </a:t>
            </a:r>
            <a:r>
              <a:rPr lang="it-IT" sz="2400" i="1" dirty="0" smtClean="0">
                <a:solidFill>
                  <a:schemeClr val="bg1"/>
                </a:solidFill>
              </a:rPr>
              <a:t>nature </a:t>
            </a:r>
            <a:r>
              <a:rPr lang="it-IT" sz="2400" i="1" dirty="0">
                <a:solidFill>
                  <a:schemeClr val="bg1"/>
                </a:solidFill>
              </a:rPr>
              <a:t>of the </a:t>
            </a:r>
            <a:r>
              <a:rPr lang="it-IT" sz="2400" i="1" dirty="0" err="1">
                <a:solidFill>
                  <a:schemeClr val="bg1"/>
                </a:solidFill>
              </a:rPr>
              <a:t>sector</a:t>
            </a:r>
            <a:r>
              <a:rPr lang="it-IT" sz="2400" i="1" dirty="0">
                <a:solidFill>
                  <a:schemeClr val="bg1"/>
                </a:solidFill>
              </a:rPr>
              <a:t> and the relative </a:t>
            </a:r>
            <a:r>
              <a:rPr lang="it-IT" sz="2400" i="1" dirty="0" err="1" smtClean="0">
                <a:solidFill>
                  <a:schemeClr val="bg1"/>
                </a:solidFill>
              </a:rPr>
              <a:t>anelasticity</a:t>
            </a:r>
            <a:r>
              <a:rPr lang="it-IT" sz="2400" i="1" dirty="0" smtClean="0">
                <a:solidFill>
                  <a:schemeClr val="bg1"/>
                </a:solidFill>
              </a:rPr>
              <a:t> </a:t>
            </a:r>
            <a:r>
              <a:rPr lang="it-IT" sz="2400" i="1" dirty="0">
                <a:solidFill>
                  <a:schemeClr val="bg1"/>
                </a:solidFill>
              </a:rPr>
              <a:t>of </a:t>
            </a:r>
            <a:r>
              <a:rPr lang="it-IT" sz="2400" i="1" dirty="0" err="1">
                <a:solidFill>
                  <a:schemeClr val="bg1"/>
                </a:solidFill>
              </a:rPr>
              <a:t>demand</a:t>
            </a:r>
            <a:r>
              <a:rPr lang="it-IT" sz="2400" i="1" dirty="0">
                <a:solidFill>
                  <a:schemeClr val="bg1"/>
                </a:solidFill>
              </a:rPr>
              <a:t>, </a:t>
            </a:r>
            <a:r>
              <a:rPr lang="it-IT" sz="2400" i="1" dirty="0" err="1">
                <a:solidFill>
                  <a:schemeClr val="bg1"/>
                </a:solidFill>
              </a:rPr>
              <a:t>which</a:t>
            </a:r>
            <a:r>
              <a:rPr lang="it-IT" sz="2400" i="1" dirty="0">
                <a:solidFill>
                  <a:schemeClr val="bg1"/>
                </a:solidFill>
              </a:rPr>
              <a:t> </a:t>
            </a:r>
            <a:r>
              <a:rPr lang="it-IT" sz="2400" i="1" dirty="0" err="1">
                <a:solidFill>
                  <a:schemeClr val="bg1"/>
                </a:solidFill>
              </a:rPr>
              <a:t>make</a:t>
            </a:r>
            <a:r>
              <a:rPr lang="it-IT" sz="2400" i="1" dirty="0">
                <a:solidFill>
                  <a:schemeClr val="bg1"/>
                </a:solidFill>
              </a:rPr>
              <a:t> </a:t>
            </a:r>
            <a:r>
              <a:rPr lang="it-IT" sz="2400" i="1" dirty="0" smtClean="0">
                <a:solidFill>
                  <a:schemeClr val="bg1"/>
                </a:solidFill>
              </a:rPr>
              <a:t>a </a:t>
            </a:r>
            <a:r>
              <a:rPr lang="it-IT" sz="2400" i="1" dirty="0" err="1">
                <a:solidFill>
                  <a:schemeClr val="bg1"/>
                </a:solidFill>
              </a:rPr>
              <a:t>higher</a:t>
            </a:r>
            <a:r>
              <a:rPr lang="it-IT" sz="2400" i="1" dirty="0">
                <a:solidFill>
                  <a:schemeClr val="bg1"/>
                </a:solidFill>
              </a:rPr>
              <a:t> </a:t>
            </a:r>
            <a:r>
              <a:rPr lang="it-IT" sz="2400" i="1" dirty="0" err="1">
                <a:solidFill>
                  <a:schemeClr val="bg1"/>
                </a:solidFill>
              </a:rPr>
              <a:t>profitability</a:t>
            </a:r>
            <a:r>
              <a:rPr lang="it-IT" sz="2400" i="1" dirty="0">
                <a:solidFill>
                  <a:schemeClr val="bg1"/>
                </a:solidFill>
              </a:rPr>
              <a:t> </a:t>
            </a:r>
            <a:r>
              <a:rPr lang="it-IT" sz="2400" i="1" dirty="0" err="1">
                <a:solidFill>
                  <a:schemeClr val="bg1"/>
                </a:solidFill>
              </a:rPr>
              <a:t>than</a:t>
            </a:r>
            <a:r>
              <a:rPr lang="it-IT" sz="2400" i="1" dirty="0">
                <a:solidFill>
                  <a:schemeClr val="bg1"/>
                </a:solidFill>
              </a:rPr>
              <a:t> in </a:t>
            </a:r>
            <a:r>
              <a:rPr lang="it-IT" sz="2400" i="1" dirty="0" err="1">
                <a:solidFill>
                  <a:schemeClr val="bg1"/>
                </a:solidFill>
              </a:rPr>
              <a:t>other</a:t>
            </a:r>
            <a:r>
              <a:rPr lang="it-IT" sz="2400" i="1" dirty="0">
                <a:solidFill>
                  <a:schemeClr val="bg1"/>
                </a:solidFill>
              </a:rPr>
              <a:t> </a:t>
            </a:r>
          </a:p>
          <a:p>
            <a:r>
              <a:rPr lang="it-IT" sz="2400" i="1" dirty="0">
                <a:solidFill>
                  <a:schemeClr val="bg1"/>
                </a:solidFill>
              </a:rPr>
              <a:t>commercial </a:t>
            </a:r>
            <a:r>
              <a:rPr lang="it-IT" sz="2400" i="1" dirty="0" err="1">
                <a:solidFill>
                  <a:schemeClr val="bg1"/>
                </a:solidFill>
              </a:rPr>
              <a:t>sectors</a:t>
            </a:r>
            <a:r>
              <a:rPr lang="it-IT" sz="2400" dirty="0">
                <a:solidFill>
                  <a:schemeClr val="bg1"/>
                </a:solidFill>
              </a:rPr>
              <a:t>».</a:t>
            </a:r>
          </a:p>
          <a:p>
            <a:r>
              <a:rPr lang="it-IT" sz="2400" dirty="0"/>
              <a:t> </a:t>
            </a:r>
          </a:p>
          <a:p>
            <a:pPr algn="ctr"/>
            <a:endParaRPr lang="en-US" sz="2400" i="1" dirty="0">
              <a:solidFill>
                <a:schemeClr val="bg1"/>
              </a:solidFill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37599"/>
            <a:ext cx="116603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In </a:t>
            </a:r>
            <a:r>
              <a:rPr lang="it-IT" sz="5400" b="1" cap="none" spc="0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terms</a:t>
            </a:r>
            <a:r>
              <a:rPr lang="it-IT" sz="5400" b="1" cap="none" spc="0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of </a:t>
            </a:r>
            <a:r>
              <a:rPr lang="it-IT" sz="5400" b="1" cap="none" spc="0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reasonableness</a:t>
            </a:r>
            <a:r>
              <a:rPr lang="it-IT" sz="5400" b="1" cap="none" spc="0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and </a:t>
            </a:r>
            <a:r>
              <a:rPr lang="it-IT" sz="5400" b="1" cap="none" spc="0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equality</a:t>
            </a:r>
            <a:endParaRPr lang="it-IT" sz="54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1611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6295456"/>
            <a:ext cx="1661102" cy="406734"/>
          </a:xfrm>
          <a:prstGeom prst="rect">
            <a:avLst/>
          </a:prstGeom>
        </p:spPr>
      </p:pic>
      <p:sp>
        <p:nvSpPr>
          <p:cNvPr id="10" name="Segnaposto contenuto 2"/>
          <p:cNvSpPr>
            <a:spLocks noGrp="1"/>
          </p:cNvSpPr>
          <p:nvPr>
            <p:ph idx="1"/>
          </p:nvPr>
        </p:nvSpPr>
        <p:spPr>
          <a:xfrm>
            <a:off x="0" y="1602528"/>
            <a:ext cx="10939483" cy="47090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An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easily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fooled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rule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;</a:t>
            </a:r>
          </a:p>
          <a:p>
            <a:pPr marL="0" indent="0">
              <a:buNone/>
            </a:pP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Antitrust Authority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exempt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from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monitoring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for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activities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after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31st 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December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2022;</a:t>
            </a:r>
          </a:p>
          <a:p>
            <a:pPr marL="0" indent="0">
              <a:buNone/>
            </a:pP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Consumers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will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be the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ones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actually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affected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by the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levy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;</a:t>
            </a:r>
          </a:p>
          <a:p>
            <a:pPr marL="0" indent="0">
              <a:buNone/>
            </a:pP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Taxpayers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could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intentionally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fail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to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pay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the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tax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;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was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verified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by the 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failure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to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pay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the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tax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advances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placed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by the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Monti’s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government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.</a:t>
            </a:r>
          </a:p>
          <a:p>
            <a:pPr marL="0" indent="0">
              <a:buNone/>
            </a:pP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7164228" y="18919"/>
            <a:ext cx="5023952" cy="223758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i="1" dirty="0" smtClean="0">
                <a:solidFill>
                  <a:schemeClr val="bg1"/>
                </a:solidFill>
                <a:latin typeface="Helvetica Neue Light" charset="0"/>
                <a:ea typeface="Helvetica Neue Light" charset="0"/>
                <a:cs typeface="Helvetica Neue Light" charset="0"/>
              </a:rPr>
              <a:t>The contribution on the extra profits of energy enterprises is contrary to Article 3 and 53 as it does not achieve “solidarity purposes”. </a:t>
            </a:r>
            <a:endParaRPr lang="en-US" sz="2200" i="1" dirty="0">
              <a:solidFill>
                <a:schemeClr val="bg1"/>
              </a:solidFill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511568" y="187630"/>
            <a:ext cx="383920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FAILURE </a:t>
            </a:r>
            <a:endParaRPr lang="it-IT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3979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6249736"/>
            <a:ext cx="1661102" cy="406734"/>
          </a:xfrm>
          <a:prstGeom prst="rect">
            <a:avLst/>
          </a:prstGeom>
        </p:spPr>
      </p:pic>
      <p:sp>
        <p:nvSpPr>
          <p:cNvPr id="10" name="Segnaposto contenuto 2"/>
          <p:cNvSpPr>
            <a:spLocks noGrp="1"/>
          </p:cNvSpPr>
          <p:nvPr>
            <p:ph idx="1"/>
          </p:nvPr>
        </p:nvSpPr>
        <p:spPr>
          <a:xfrm>
            <a:off x="274320" y="1440424"/>
            <a:ext cx="10801350" cy="44794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The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rule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does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not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distinguish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between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producers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of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raw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materials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and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distributors</a:t>
            </a: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There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is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an inside and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outside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discrimination</a:t>
            </a: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It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derogates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,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tacitly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and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not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expressly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 from the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principle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of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non-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retroactivity</a:t>
            </a: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was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proved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unsuitable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to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ensure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the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estimated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revenue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6939563" y="4371705"/>
            <a:ext cx="5166360" cy="16446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The </a:t>
            </a:r>
            <a:r>
              <a:rPr lang="it-IT" sz="2400" dirty="0" err="1" smtClean="0"/>
              <a:t>choice</a:t>
            </a:r>
            <a:r>
              <a:rPr lang="it-IT" sz="2400" dirty="0" smtClean="0"/>
              <a:t> of the </a:t>
            </a:r>
            <a:r>
              <a:rPr lang="it-IT" sz="2400" dirty="0" err="1" smtClean="0"/>
              <a:t>tax</a:t>
            </a:r>
            <a:r>
              <a:rPr lang="it-IT" sz="2400" dirty="0" smtClean="0"/>
              <a:t> base </a:t>
            </a:r>
            <a:r>
              <a:rPr lang="it-IT" sz="2400" dirty="0" err="1" smtClean="0"/>
              <a:t>is</a:t>
            </a:r>
            <a:r>
              <a:rPr lang="it-IT" sz="2400" dirty="0" smtClean="0"/>
              <a:t> </a:t>
            </a:r>
            <a:r>
              <a:rPr lang="it-IT" sz="2400" dirty="0" err="1" smtClean="0"/>
              <a:t>considered</a:t>
            </a:r>
            <a:r>
              <a:rPr lang="it-IT" sz="2400" dirty="0" smtClean="0"/>
              <a:t> </a:t>
            </a:r>
          </a:p>
          <a:p>
            <a:pPr algn="ctr"/>
            <a:r>
              <a:rPr lang="it-IT" sz="2400" dirty="0" err="1" smtClean="0"/>
              <a:t>inconsistent</a:t>
            </a:r>
            <a:r>
              <a:rPr lang="it-IT" sz="2400" dirty="0" smtClean="0"/>
              <a:t> with the </a:t>
            </a:r>
            <a:r>
              <a:rPr lang="it-IT" sz="2400" dirty="0" err="1" smtClean="0"/>
              <a:t>objectives</a:t>
            </a:r>
            <a:r>
              <a:rPr lang="it-IT" sz="2400" dirty="0" smtClean="0"/>
              <a:t> of the </a:t>
            </a:r>
          </a:p>
          <a:p>
            <a:pPr algn="ctr"/>
            <a:r>
              <a:rPr lang="it-IT" sz="2400" dirty="0" err="1" smtClean="0"/>
              <a:t>tax</a:t>
            </a:r>
            <a:r>
              <a:rPr lang="it-IT" sz="2400" dirty="0" smtClean="0"/>
              <a:t> and </a:t>
            </a:r>
            <a:r>
              <a:rPr lang="it-IT" sz="2400" dirty="0" err="1" smtClean="0"/>
              <a:t>its</a:t>
            </a:r>
            <a:r>
              <a:rPr lang="it-IT" sz="2400" dirty="0" smtClean="0"/>
              <a:t> </a:t>
            </a:r>
            <a:r>
              <a:rPr lang="it-IT" sz="2400" dirty="0" err="1" smtClean="0"/>
              <a:t>justifing</a:t>
            </a:r>
            <a:r>
              <a:rPr lang="it-IT" sz="2400" dirty="0" smtClean="0"/>
              <a:t> ratio</a:t>
            </a:r>
            <a:endParaRPr lang="it-IT" sz="2400" dirty="0"/>
          </a:p>
        </p:txBody>
      </p:sp>
      <p:sp>
        <p:nvSpPr>
          <p:cNvPr id="3" name="Rettangolo 2"/>
          <p:cNvSpPr/>
          <p:nvPr/>
        </p:nvSpPr>
        <p:spPr>
          <a:xfrm>
            <a:off x="1925492" y="98703"/>
            <a:ext cx="69503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The </a:t>
            </a:r>
            <a:r>
              <a:rPr lang="it-IT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most</a:t>
            </a:r>
            <a:r>
              <a:rPr lang="it-IT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it-IT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critical</a:t>
            </a:r>
            <a:r>
              <a:rPr lang="it-IT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it-IT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</a:t>
            </a:r>
            <a:r>
              <a:rPr lang="it-IT" sz="54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ssues</a:t>
            </a:r>
            <a:r>
              <a:rPr lang="it-IT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endParaRPr lang="it-IT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2" name="Freccia a destra 1"/>
          <p:cNvSpPr/>
          <p:nvPr/>
        </p:nvSpPr>
        <p:spPr>
          <a:xfrm>
            <a:off x="6529435" y="1654360"/>
            <a:ext cx="1017639" cy="412955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i="1" dirty="0" smtClean="0">
              <a:solidFill>
                <a:schemeClr val="bg1"/>
              </a:solidFill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7583731" y="1445338"/>
            <a:ext cx="46449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THE GREATER ECONOMIC BURDEN </a:t>
            </a:r>
          </a:p>
          <a:p>
            <a:r>
              <a:rPr lang="it-IT" sz="2400" b="1" dirty="0" smtClean="0"/>
              <a:t>IS PASSED ON TO CONSUMERS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24954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6295456"/>
            <a:ext cx="1661102" cy="406734"/>
          </a:xfrm>
          <a:prstGeom prst="rect">
            <a:avLst/>
          </a:prstGeom>
        </p:spPr>
      </p:pic>
      <p:sp>
        <p:nvSpPr>
          <p:cNvPr id="10" name="Segnaposto contenuto 2"/>
          <p:cNvSpPr>
            <a:spLocks noGrp="1"/>
          </p:cNvSpPr>
          <p:nvPr>
            <p:ph idx="1"/>
          </p:nvPr>
        </p:nvSpPr>
        <p:spPr>
          <a:xfrm>
            <a:off x="160421" y="1003156"/>
            <a:ext cx="10801350" cy="51364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</a:t>
            </a:r>
            <a:r>
              <a:rPr lang="it-IT" sz="2400" b="1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Perhaps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,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could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be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based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on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its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exceptional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and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temporary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nature</a:t>
            </a:r>
          </a:p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The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measure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of the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levy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seems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to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ensure</a:t>
            </a: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access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to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scrutiny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bt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the Strasbourg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judges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, 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who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agree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to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guarantee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that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revenue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requirements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are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reconciled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with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respect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for 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taxpayers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’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property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rights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.</a:t>
            </a:r>
            <a:endParaRPr lang="it-IT" sz="2400" dirty="0">
              <a:latin typeface="Arial"/>
              <a:ea typeface="Helvetica Neue LT Std 55 Roman" charset="0"/>
              <a:cs typeface="Arial"/>
            </a:endParaRPr>
          </a:p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7395409" y="3097160"/>
            <a:ext cx="4668253" cy="292986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 err="1" smtClean="0"/>
              <a:t>Constitutional</a:t>
            </a:r>
            <a:r>
              <a:rPr lang="it-IT" sz="2800" dirty="0" smtClean="0"/>
              <a:t> </a:t>
            </a:r>
            <a:r>
              <a:rPr lang="it-IT" sz="2800" dirty="0" err="1" smtClean="0"/>
              <a:t>jusges</a:t>
            </a:r>
            <a:r>
              <a:rPr lang="it-IT" sz="2800" dirty="0" smtClean="0"/>
              <a:t>; «</a:t>
            </a:r>
            <a:r>
              <a:rPr lang="it-IT" sz="2800" i="1" dirty="0" smtClean="0"/>
              <a:t>the </a:t>
            </a:r>
            <a:r>
              <a:rPr lang="it-IT" sz="2800" i="1" dirty="0" err="1" smtClean="0"/>
              <a:t>temporary</a:t>
            </a:r>
            <a:r>
              <a:rPr lang="it-IT" sz="2800" i="1" dirty="0" smtClean="0"/>
              <a:t> nature of the </a:t>
            </a:r>
            <a:r>
              <a:rPr lang="it-IT" sz="2800" i="1" dirty="0" err="1" smtClean="0"/>
              <a:t>levy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is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not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sufficient</a:t>
            </a:r>
            <a:r>
              <a:rPr lang="it-IT" sz="2800" i="1" dirty="0" smtClean="0"/>
              <a:t> to </a:t>
            </a:r>
            <a:r>
              <a:rPr lang="it-IT" sz="2800" i="1" dirty="0" err="1" smtClean="0"/>
              <a:t>provide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justification</a:t>
            </a:r>
            <a:r>
              <a:rPr lang="it-IT" sz="2800" i="1" dirty="0" smtClean="0"/>
              <a:t> for a </a:t>
            </a:r>
            <a:r>
              <a:rPr lang="it-IT" sz="2800" i="1" dirty="0" err="1" smtClean="0"/>
              <a:t>tax</a:t>
            </a:r>
            <a:r>
              <a:rPr lang="it-IT" sz="2800" i="1" dirty="0" smtClean="0"/>
              <a:t>, </a:t>
            </a:r>
            <a:r>
              <a:rPr lang="it-IT" sz="2800" i="1" dirty="0" err="1" smtClean="0"/>
              <a:t>which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could</a:t>
            </a:r>
            <a:r>
              <a:rPr lang="it-IT" sz="2800" i="1" dirty="0" smtClean="0"/>
              <a:t> in </a:t>
            </a:r>
            <a:r>
              <a:rPr lang="it-IT" sz="2800" i="1" dirty="0" err="1" smtClean="0"/>
              <a:t>any</a:t>
            </a:r>
            <a:r>
              <a:rPr lang="it-IT" sz="2800" i="1" dirty="0" smtClean="0"/>
              <a:t> case be </a:t>
            </a:r>
            <a:r>
              <a:rPr lang="it-IT" sz="2800" i="1" dirty="0" err="1" smtClean="0"/>
              <a:t>disjointed</a:t>
            </a:r>
            <a:r>
              <a:rPr lang="it-IT" sz="2800" i="1" dirty="0" smtClean="0"/>
              <a:t> from </a:t>
            </a:r>
            <a:r>
              <a:rPr lang="it-IT" sz="2800" i="1" dirty="0" err="1" smtClean="0"/>
              <a:t>constitutional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principles</a:t>
            </a:r>
            <a:r>
              <a:rPr lang="it-IT" sz="2800" dirty="0" smtClean="0"/>
              <a:t>». </a:t>
            </a:r>
            <a:endParaRPr lang="it-IT" sz="2800" dirty="0"/>
          </a:p>
        </p:txBody>
      </p:sp>
      <p:sp>
        <p:nvSpPr>
          <p:cNvPr id="3" name="Rettangolo 2"/>
          <p:cNvSpPr/>
          <p:nvPr/>
        </p:nvSpPr>
        <p:spPr>
          <a:xfrm>
            <a:off x="1122715" y="186284"/>
            <a:ext cx="99465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Possible</a:t>
            </a:r>
            <a:r>
              <a:rPr lang="it-IT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it-IT" sz="54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solutions</a:t>
            </a:r>
            <a:r>
              <a:rPr lang="it-IT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it-IT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to </a:t>
            </a:r>
            <a:r>
              <a:rPr lang="it-IT" sz="5400" b="1" cap="none" spc="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save</a:t>
            </a:r>
            <a:r>
              <a:rPr lang="it-IT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it-IT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</a:t>
            </a:r>
            <a:r>
              <a:rPr lang="it-IT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he </a:t>
            </a:r>
            <a:r>
              <a:rPr lang="it-IT" sz="54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levy</a:t>
            </a:r>
            <a:endParaRPr lang="it-IT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901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6295456"/>
            <a:ext cx="1661102" cy="406734"/>
          </a:xfrm>
          <a:prstGeom prst="rect">
            <a:avLst/>
          </a:prstGeom>
        </p:spPr>
      </p:pic>
      <p:sp>
        <p:nvSpPr>
          <p:cNvPr id="10" name="Segnaposto contenuto 2"/>
          <p:cNvSpPr>
            <a:spLocks noGrp="1"/>
          </p:cNvSpPr>
          <p:nvPr>
            <p:ph idx="1"/>
          </p:nvPr>
        </p:nvSpPr>
        <p:spPr>
          <a:xfrm>
            <a:off x="224590" y="1106413"/>
            <a:ext cx="10801350" cy="49714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</a:rPr>
              <a:t>WINDFALL PROFIT TAX:</a:t>
            </a:r>
          </a:p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</a:endParaRP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It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is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contrary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to the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principles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of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taxation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,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equality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,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reasonableness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,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proportionality</a:t>
            </a: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The positive discipline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differs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from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its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function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and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fails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to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perform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the due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balancing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of the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values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concretely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involved</a:t>
            </a: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is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considered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to be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devoid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of 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«</a:t>
            </a:r>
            <a:r>
              <a:rPr lang="it-IT" sz="2400" i="1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justificatory</a:t>
            </a:r>
            <a:r>
              <a:rPr lang="it-IT" sz="2400" i="1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endParaRPr lang="it-IT" sz="2400" i="1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i="1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</a:t>
            </a:r>
            <a:r>
              <a:rPr lang="it-IT" sz="2400" i="1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rationale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» and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based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on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arbitrary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choices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.</a:t>
            </a:r>
            <a:endParaRPr lang="it-IT" sz="2400" dirty="0">
              <a:latin typeface="Arial"/>
              <a:ea typeface="Helvetica Neue LT Std 55 Roman" charset="0"/>
              <a:cs typeface="Arial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191178" y="48126"/>
            <a:ext cx="59048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Final</a:t>
            </a:r>
            <a:r>
              <a:rPr lang="it-IT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it-IT" sz="54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considerations</a:t>
            </a:r>
            <a:endParaRPr lang="it-IT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8212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057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7371" y="4551631"/>
            <a:ext cx="5317260" cy="130197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164478" y="566720"/>
            <a:ext cx="7863050" cy="3477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480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Thank </a:t>
            </a:r>
            <a:r>
              <a:rPr lang="it-IT" sz="4800" i="1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you</a:t>
            </a:r>
            <a:r>
              <a:rPr lang="it-IT" sz="480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4800" i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for </a:t>
            </a:r>
            <a:r>
              <a:rPr lang="it-IT" sz="4800" i="1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your</a:t>
            </a:r>
            <a:r>
              <a:rPr lang="it-IT" sz="480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4800" i="1" dirty="0" err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attention</a:t>
            </a:r>
            <a:endParaRPr lang="it-IT" sz="4800" i="1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endParaRPr lang="it-IT" sz="4800" i="1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it-IT" sz="4800" i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Merci pour </a:t>
            </a:r>
            <a:r>
              <a:rPr lang="it-IT" sz="4800" i="1" dirty="0" err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Votre</a:t>
            </a:r>
            <a:r>
              <a:rPr lang="it-IT" sz="4800" i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4800" i="1" dirty="0" err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attention</a:t>
            </a:r>
            <a:endParaRPr lang="it-IT" sz="4800" i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endParaRPr lang="it-IT" sz="4800" i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it-IT" sz="28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ANNA SCARAZZATI</a:t>
            </a:r>
            <a:endParaRPr lang="it-IT" sz="28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51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1466" y="5779833"/>
            <a:ext cx="1462717" cy="495236"/>
          </a:xfrm>
          <a:prstGeom prst="rect">
            <a:avLst/>
          </a:prstGeom>
        </p:spPr>
      </p:pic>
      <p:sp>
        <p:nvSpPr>
          <p:cNvPr id="5" name="Titolo 1"/>
          <p:cNvSpPr txBox="1">
            <a:spLocks/>
          </p:cNvSpPr>
          <p:nvPr/>
        </p:nvSpPr>
        <p:spPr>
          <a:xfrm>
            <a:off x="2357004" y="3954497"/>
            <a:ext cx="7200900" cy="1797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3000" dirty="0">
                <a:latin typeface="Arial"/>
                <a:ea typeface="Helvetica Neue LT Std 65 Medium" charset="0"/>
                <a:cs typeface="Arial"/>
              </a:rPr>
              <a:t>Rovigo</a:t>
            </a:r>
            <a:br>
              <a:rPr lang="it-IT" sz="3000" dirty="0">
                <a:latin typeface="Arial"/>
                <a:ea typeface="Helvetica Neue LT Std 65 Medium" charset="0"/>
                <a:cs typeface="Arial"/>
              </a:rPr>
            </a:br>
            <a:r>
              <a:rPr lang="it-IT" sz="3000" dirty="0">
                <a:latin typeface="Arial"/>
                <a:ea typeface="Helvetica Neue LT Std 65 Medium" charset="0"/>
                <a:cs typeface="Arial"/>
              </a:rPr>
              <a:t>10 marzo 2023</a:t>
            </a:r>
            <a:endParaRPr lang="it-IT" sz="3000" dirty="0"/>
          </a:p>
        </p:txBody>
      </p:sp>
      <p:sp>
        <p:nvSpPr>
          <p:cNvPr id="10" name="Rettangolo 9"/>
          <p:cNvSpPr/>
          <p:nvPr/>
        </p:nvSpPr>
        <p:spPr>
          <a:xfrm>
            <a:off x="2635583" y="793905"/>
            <a:ext cx="66437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WINDFALL PROFIT TAX</a:t>
            </a:r>
          </a:p>
        </p:txBody>
      </p:sp>
      <p:sp>
        <p:nvSpPr>
          <p:cNvPr id="3" name="Rettangolo 2"/>
          <p:cNvSpPr/>
          <p:nvPr/>
        </p:nvSpPr>
        <p:spPr>
          <a:xfrm>
            <a:off x="1281932" y="2207392"/>
            <a:ext cx="1011623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The </a:t>
            </a:r>
            <a:r>
              <a:rPr lang="it-IT" sz="5400" b="1" cap="none" spc="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opposing</a:t>
            </a:r>
            <a:r>
              <a:rPr lang="it-IT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it-IT" sz="5400" b="1" cap="none" spc="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arguments</a:t>
            </a:r>
            <a:r>
              <a:rPr lang="it-IT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it-IT" sz="5400" b="1" cap="none" spc="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between</a:t>
            </a:r>
            <a:r>
              <a:rPr lang="it-IT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it-IT" sz="5400" b="1" cap="none" spc="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taxation</a:t>
            </a:r>
            <a:r>
              <a:rPr lang="it-IT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and </a:t>
            </a:r>
            <a:r>
              <a:rPr lang="it-IT" sz="5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Constitutionality</a:t>
            </a:r>
            <a:r>
              <a:rPr lang="it-IT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endParaRPr lang="it-IT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038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6295456"/>
            <a:ext cx="1661102" cy="406734"/>
          </a:xfrm>
          <a:prstGeom prst="rect">
            <a:avLst/>
          </a:prstGeom>
        </p:spPr>
      </p:pic>
      <p:sp>
        <p:nvSpPr>
          <p:cNvPr id="10" name="Segnaposto contenuto 2"/>
          <p:cNvSpPr>
            <a:spLocks noGrp="1"/>
          </p:cNvSpPr>
          <p:nvPr>
            <p:ph idx="1"/>
          </p:nvPr>
        </p:nvSpPr>
        <p:spPr>
          <a:xfrm>
            <a:off x="612910" y="1744518"/>
            <a:ext cx="10801350" cy="345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ENERGY CRISIS AND 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</a:rPr>
              <a:t>RENEWABLE ENERGY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6057900" y="0"/>
            <a:ext cx="6553200" cy="523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6057900" y="1778000"/>
            <a:ext cx="5435600" cy="34544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Rettangolo 1"/>
          <p:cNvSpPr/>
          <p:nvPr/>
        </p:nvSpPr>
        <p:spPr>
          <a:xfrm>
            <a:off x="812907" y="410170"/>
            <a:ext cx="39160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Introduction</a:t>
            </a:r>
            <a:r>
              <a:rPr lang="it-IT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0057" y="1366982"/>
            <a:ext cx="6508885" cy="3865418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3110696"/>
            <a:ext cx="451485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6295456"/>
            <a:ext cx="1661102" cy="406734"/>
          </a:xfrm>
          <a:prstGeom prst="rect">
            <a:avLst/>
          </a:prstGeom>
        </p:spPr>
      </p:pic>
      <p:sp>
        <p:nvSpPr>
          <p:cNvPr id="10" name="Segnaposto contenuto 2"/>
          <p:cNvSpPr>
            <a:spLocks noGrp="1"/>
          </p:cNvSpPr>
          <p:nvPr>
            <p:ph idx="1"/>
          </p:nvPr>
        </p:nvSpPr>
        <p:spPr>
          <a:xfrm>
            <a:off x="612910" y="2004893"/>
            <a:ext cx="10801350" cy="3454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This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crisis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connected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with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Putin’s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political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use of gas</a:t>
            </a:r>
          </a:p>
          <a:p>
            <a:pPr marL="0" indent="0">
              <a:buNone/>
            </a:pP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A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possible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solution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: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to focus on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renewable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energy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sources</a:t>
            </a:r>
            <a:endParaRPr lang="it-IT" sz="2400" dirty="0">
              <a:latin typeface="Arial"/>
              <a:ea typeface="Helvetica Neue LT Std 55 Roman" charset="0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7100120" y="97217"/>
            <a:ext cx="4959145" cy="31532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« </a:t>
            </a:r>
            <a:r>
              <a:rPr lang="en-US" sz="2400" i="1" dirty="0">
                <a:solidFill>
                  <a:srgbClr val="0070C0"/>
                </a:solidFill>
              </a:rPr>
              <a:t>A country that does not have a minimum of </a:t>
            </a:r>
            <a:r>
              <a:rPr lang="en-US" sz="2400" i="1" dirty="0" smtClean="0">
                <a:solidFill>
                  <a:srgbClr val="0070C0"/>
                </a:solidFill>
              </a:rPr>
              <a:t>energy sovereignty </a:t>
            </a:r>
            <a:r>
              <a:rPr lang="en-US" sz="2400" i="1" dirty="0">
                <a:solidFill>
                  <a:srgbClr val="0070C0"/>
                </a:solidFill>
              </a:rPr>
              <a:t>is a country that does not have even have political sovereignty</a:t>
            </a:r>
            <a:r>
              <a:rPr lang="en-US" sz="2400" dirty="0" smtClean="0">
                <a:solidFill>
                  <a:srgbClr val="0070C0"/>
                </a:solidFill>
              </a:rPr>
              <a:t>»</a:t>
            </a:r>
          </a:p>
          <a:p>
            <a:pPr algn="ctr"/>
            <a:r>
              <a:rPr lang="en-US" sz="2000" i="1" dirty="0" err="1" smtClean="0">
                <a:solidFill>
                  <a:srgbClr val="0070C0"/>
                </a:solidFill>
              </a:rPr>
              <a:t>Chicco</a:t>
            </a:r>
            <a:r>
              <a:rPr lang="en-US" sz="2000" i="1" dirty="0" smtClean="0">
                <a:solidFill>
                  <a:srgbClr val="0070C0"/>
                </a:solidFill>
              </a:rPr>
              <a:t> </a:t>
            </a:r>
            <a:r>
              <a:rPr lang="en-US" sz="2000" i="1" dirty="0" err="1" smtClean="0">
                <a:solidFill>
                  <a:srgbClr val="0070C0"/>
                </a:solidFill>
              </a:rPr>
              <a:t>Testa</a:t>
            </a:r>
            <a:endParaRPr lang="en-US" sz="2000" i="1" dirty="0">
              <a:solidFill>
                <a:srgbClr val="0070C0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1297264" y="32406"/>
            <a:ext cx="356379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Causes</a:t>
            </a:r>
            <a:r>
              <a:rPr lang="it-IT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and </a:t>
            </a:r>
          </a:p>
          <a:p>
            <a:pPr algn="ctr"/>
            <a:r>
              <a:rPr lang="it-IT" sz="5400" b="1" cap="none" spc="0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solutions</a:t>
            </a:r>
            <a:endParaRPr lang="it-IT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Freccia a destra 6"/>
          <p:cNvSpPr/>
          <p:nvPr/>
        </p:nvSpPr>
        <p:spPr>
          <a:xfrm>
            <a:off x="5416275" y="4706957"/>
            <a:ext cx="1194619" cy="357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6916993" y="4623967"/>
            <a:ext cx="4336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/>
              <a:t>LESS POLLUTING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158898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6295456"/>
            <a:ext cx="1661102" cy="406734"/>
          </a:xfrm>
          <a:prstGeom prst="rect">
            <a:avLst/>
          </a:prstGeom>
        </p:spPr>
      </p:pic>
      <p:sp>
        <p:nvSpPr>
          <p:cNvPr id="10" name="Segnaposto contenuto 2"/>
          <p:cNvSpPr>
            <a:spLocks noGrp="1"/>
          </p:cNvSpPr>
          <p:nvPr>
            <p:ph idx="1"/>
          </p:nvPr>
        </p:nvSpPr>
        <p:spPr>
          <a:xfrm>
            <a:off x="429332" y="1561127"/>
            <a:ext cx="10801350" cy="345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To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obtain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tax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revenue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from the extra 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profits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of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energy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companies</a:t>
            </a:r>
          </a:p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the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government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planned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to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get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around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10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billion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,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got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just over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one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billion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instead</a:t>
            </a:r>
            <a:endParaRPr lang="it-IT" sz="2400" dirty="0">
              <a:latin typeface="Arial"/>
              <a:ea typeface="Helvetica Neue LT Std 55 Roman" charset="0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429332" y="4737710"/>
            <a:ext cx="8410395" cy="12433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429332" y="307172"/>
            <a:ext cx="60140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Monti’s</a:t>
            </a:r>
            <a:r>
              <a:rPr lang="it-IT" sz="5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it-IT" sz="54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government</a:t>
            </a:r>
            <a:endParaRPr lang="it-IT" sz="54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259" y="830262"/>
            <a:ext cx="3489001" cy="2349261"/>
          </a:xfrm>
          <a:prstGeom prst="rect">
            <a:avLst/>
          </a:prstGeom>
        </p:spPr>
      </p:pic>
      <p:sp>
        <p:nvSpPr>
          <p:cNvPr id="5" name="Freccia in giù 4"/>
          <p:cNvSpPr/>
          <p:nvPr/>
        </p:nvSpPr>
        <p:spPr>
          <a:xfrm>
            <a:off x="3842356" y="3840653"/>
            <a:ext cx="353962" cy="7941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429332" y="4946526"/>
            <a:ext cx="84257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>
                <a:solidFill>
                  <a:srgbClr val="002060"/>
                </a:solidFill>
              </a:rPr>
              <a:t>Energy companies </a:t>
            </a:r>
            <a:r>
              <a:rPr lang="it-IT" sz="2400" b="1" dirty="0" err="1" smtClean="0">
                <a:solidFill>
                  <a:srgbClr val="002060"/>
                </a:solidFill>
              </a:rPr>
              <a:t>deprived</a:t>
            </a:r>
            <a:r>
              <a:rPr lang="it-IT" sz="2400" b="1" dirty="0" smtClean="0">
                <a:solidFill>
                  <a:srgbClr val="002060"/>
                </a:solidFill>
              </a:rPr>
              <a:t> </a:t>
            </a:r>
            <a:r>
              <a:rPr lang="it-IT" sz="2400" b="1" dirty="0" err="1" smtClean="0">
                <a:solidFill>
                  <a:srgbClr val="002060"/>
                </a:solidFill>
              </a:rPr>
              <a:t>households</a:t>
            </a:r>
            <a:r>
              <a:rPr lang="it-IT" sz="2400" b="1" dirty="0" smtClean="0">
                <a:solidFill>
                  <a:srgbClr val="002060"/>
                </a:solidFill>
              </a:rPr>
              <a:t> and businesses </a:t>
            </a:r>
          </a:p>
          <a:p>
            <a:r>
              <a:rPr lang="it-IT" sz="2400" b="1" dirty="0" smtClean="0">
                <a:solidFill>
                  <a:srgbClr val="002060"/>
                </a:solidFill>
              </a:rPr>
              <a:t>of the </a:t>
            </a:r>
            <a:r>
              <a:rPr lang="it-IT" sz="2400" b="1" dirty="0" err="1" smtClean="0">
                <a:solidFill>
                  <a:srgbClr val="002060"/>
                </a:solidFill>
              </a:rPr>
              <a:t>money</a:t>
            </a:r>
            <a:r>
              <a:rPr lang="it-IT" sz="2400" b="1" dirty="0" smtClean="0">
                <a:solidFill>
                  <a:srgbClr val="002060"/>
                </a:solidFill>
              </a:rPr>
              <a:t> </a:t>
            </a:r>
            <a:r>
              <a:rPr lang="it-IT" sz="2400" b="1" dirty="0" err="1" smtClean="0">
                <a:solidFill>
                  <a:srgbClr val="002060"/>
                </a:solidFill>
              </a:rPr>
              <a:t>they</a:t>
            </a:r>
            <a:r>
              <a:rPr lang="it-IT" sz="2400" b="1" dirty="0" smtClean="0">
                <a:solidFill>
                  <a:srgbClr val="002060"/>
                </a:solidFill>
              </a:rPr>
              <a:t> </a:t>
            </a:r>
            <a:r>
              <a:rPr lang="it-IT" sz="2400" b="1" dirty="0" err="1" smtClean="0">
                <a:solidFill>
                  <a:srgbClr val="002060"/>
                </a:solidFill>
              </a:rPr>
              <a:t>needed</a:t>
            </a:r>
            <a:r>
              <a:rPr lang="it-IT" sz="2400" b="1" dirty="0" smtClean="0">
                <a:solidFill>
                  <a:srgbClr val="002060"/>
                </a:solidFill>
              </a:rPr>
              <a:t> to </a:t>
            </a:r>
            <a:r>
              <a:rPr lang="it-IT" sz="2400" b="1" dirty="0" err="1" smtClean="0">
                <a:solidFill>
                  <a:srgbClr val="002060"/>
                </a:solidFill>
              </a:rPr>
              <a:t>fight</a:t>
            </a:r>
            <a:r>
              <a:rPr lang="it-IT" sz="2400" b="1" dirty="0" smtClean="0">
                <a:solidFill>
                  <a:srgbClr val="002060"/>
                </a:solidFill>
              </a:rPr>
              <a:t> </a:t>
            </a:r>
            <a:r>
              <a:rPr lang="it-IT" sz="2400" b="1" dirty="0" err="1" smtClean="0">
                <a:solidFill>
                  <a:srgbClr val="002060"/>
                </a:solidFill>
              </a:rPr>
              <a:t>against</a:t>
            </a:r>
            <a:r>
              <a:rPr lang="it-IT" sz="2400" b="1" dirty="0" smtClean="0">
                <a:solidFill>
                  <a:srgbClr val="002060"/>
                </a:solidFill>
              </a:rPr>
              <a:t> the high </a:t>
            </a:r>
            <a:r>
              <a:rPr lang="it-IT" sz="2400" b="1" dirty="0" err="1" smtClean="0">
                <a:solidFill>
                  <a:srgbClr val="002060"/>
                </a:solidFill>
              </a:rPr>
              <a:t>energy</a:t>
            </a:r>
            <a:r>
              <a:rPr lang="it-IT" sz="2400" b="1" dirty="0" smtClean="0">
                <a:solidFill>
                  <a:srgbClr val="002060"/>
                </a:solidFill>
              </a:rPr>
              <a:t> </a:t>
            </a:r>
            <a:r>
              <a:rPr lang="it-IT" sz="2400" b="1" dirty="0" err="1" smtClean="0">
                <a:solidFill>
                  <a:srgbClr val="002060"/>
                </a:solidFill>
              </a:rPr>
              <a:t>prices</a:t>
            </a:r>
            <a:endParaRPr lang="it-IT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84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6295456"/>
            <a:ext cx="1661102" cy="406734"/>
          </a:xfrm>
          <a:prstGeom prst="rect">
            <a:avLst/>
          </a:prstGeom>
        </p:spPr>
      </p:pic>
      <p:sp>
        <p:nvSpPr>
          <p:cNvPr id="10" name="Segnaposto contenuto 2"/>
          <p:cNvSpPr>
            <a:spLocks noGrp="1"/>
          </p:cNvSpPr>
          <p:nvPr>
            <p:ph idx="1"/>
          </p:nvPr>
        </p:nvSpPr>
        <p:spPr>
          <a:xfrm>
            <a:off x="612910" y="2195027"/>
            <a:ext cx="10801350" cy="345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WINDFALL PROFIT TAX AND </a:t>
            </a: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BUDGET MANOEUVRE FOR 2023</a:t>
            </a:r>
            <a:endParaRPr lang="it-IT" sz="2400" dirty="0">
              <a:latin typeface="Arial"/>
              <a:ea typeface="Helvetica Neue LT Std 55 Roman" charset="0"/>
              <a:cs typeface="Arial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215139" y="0"/>
            <a:ext cx="579844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Monti and </a:t>
            </a:r>
            <a:r>
              <a:rPr lang="it-IT" sz="54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Meloni’s</a:t>
            </a:r>
            <a:endParaRPr lang="it-IT" sz="5400" b="1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it-IT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legislation</a:t>
            </a:r>
            <a:endParaRPr lang="it-IT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4" name="Freccia in giù 3"/>
          <p:cNvSpPr/>
          <p:nvPr/>
        </p:nvSpPr>
        <p:spPr>
          <a:xfrm>
            <a:off x="2684206" y="3215148"/>
            <a:ext cx="575188" cy="11208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2109020" y="4572209"/>
            <a:ext cx="31489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 smtClean="0"/>
              <a:t>SIMILAR CRITICISM</a:t>
            </a:r>
            <a:endParaRPr lang="it-IT" sz="3200" b="1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5457" y="1233501"/>
            <a:ext cx="4895959" cy="3112118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6645457" y="1447216"/>
            <a:ext cx="4873898" cy="2954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smtClean="0">
                <a:solidFill>
                  <a:schemeClr val="bg1"/>
                </a:solidFill>
              </a:rPr>
              <a:t>WHAT IS A TAX? </a:t>
            </a:r>
          </a:p>
          <a:p>
            <a:r>
              <a:rPr lang="en-US" sz="2400" i="1" dirty="0" smtClean="0">
                <a:solidFill>
                  <a:schemeClr val="bg1"/>
                </a:solidFill>
              </a:rPr>
              <a:t>It is a compulsory contribution </a:t>
            </a:r>
          </a:p>
          <a:p>
            <a:r>
              <a:rPr lang="en-US" sz="2400" i="1" dirty="0" smtClean="0">
                <a:solidFill>
                  <a:schemeClr val="bg1"/>
                </a:solidFill>
              </a:rPr>
              <a:t>to state revenue, levied by the </a:t>
            </a:r>
          </a:p>
          <a:p>
            <a:r>
              <a:rPr lang="en-US" sz="2400" i="1" dirty="0" smtClean="0">
                <a:solidFill>
                  <a:schemeClr val="bg1"/>
                </a:solidFill>
              </a:rPr>
              <a:t>government on workers’ income and </a:t>
            </a:r>
          </a:p>
          <a:p>
            <a:r>
              <a:rPr lang="en-US" sz="2400" i="1" dirty="0" smtClean="0">
                <a:solidFill>
                  <a:schemeClr val="bg1"/>
                </a:solidFill>
              </a:rPr>
              <a:t>business profits, or added to the cost </a:t>
            </a:r>
          </a:p>
          <a:p>
            <a:r>
              <a:rPr lang="en-US" sz="2400" i="1" dirty="0" smtClean="0">
                <a:solidFill>
                  <a:schemeClr val="bg1"/>
                </a:solidFill>
              </a:rPr>
              <a:t>of some goods, services and </a:t>
            </a:r>
          </a:p>
          <a:p>
            <a:r>
              <a:rPr lang="en-US" sz="2400" i="1" dirty="0" smtClean="0">
                <a:solidFill>
                  <a:schemeClr val="bg1"/>
                </a:solidFill>
              </a:rPr>
              <a:t>transactions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7530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6295456"/>
            <a:ext cx="1661102" cy="406734"/>
          </a:xfrm>
          <a:prstGeom prst="rect">
            <a:avLst/>
          </a:prstGeom>
        </p:spPr>
      </p:pic>
      <p:sp>
        <p:nvSpPr>
          <p:cNvPr id="10" name="Segnaposto contenuto 2"/>
          <p:cNvSpPr>
            <a:spLocks noGrp="1"/>
          </p:cNvSpPr>
          <p:nvPr>
            <p:ph idx="1"/>
          </p:nvPr>
        </p:nvSpPr>
        <p:spPr>
          <a:xfrm>
            <a:off x="612910" y="2195027"/>
            <a:ext cx="10801350" cy="345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Punitive and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unfair</a:t>
            </a: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Unbalanced</a:t>
            </a: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a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tax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on turnover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rather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than</a:t>
            </a: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on extra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profits</a:t>
            </a:r>
            <a:endParaRPr lang="it-IT" sz="2400" dirty="0">
              <a:latin typeface="Arial"/>
              <a:ea typeface="Helvetica Neue LT Std 55 Roman" charset="0"/>
              <a:cs typeface="Arial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119198" y="-23679"/>
            <a:ext cx="540532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Objections</a:t>
            </a:r>
            <a:r>
              <a:rPr lang="it-IT" sz="5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of</a:t>
            </a:r>
          </a:p>
          <a:p>
            <a:pPr algn="ctr"/>
            <a:r>
              <a:rPr lang="it-IT" sz="5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e</a:t>
            </a:r>
            <a:r>
              <a:rPr lang="it-IT" sz="5400" b="1" cap="none" spc="0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nergy</a:t>
            </a:r>
            <a:r>
              <a:rPr lang="it-IT" sz="5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companies</a:t>
            </a:r>
            <a:endParaRPr lang="it-IT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6154" y="1254271"/>
            <a:ext cx="5903112" cy="3716593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6154" y="1456077"/>
            <a:ext cx="5903112" cy="1005927"/>
          </a:xfrm>
          <a:prstGeom prst="rect">
            <a:avLst/>
          </a:prstGeom>
        </p:spPr>
      </p:pic>
      <p:sp>
        <p:nvSpPr>
          <p:cNvPr id="16" name="CasellaDiTesto 15"/>
          <p:cNvSpPr txBox="1"/>
          <p:nvPr/>
        </p:nvSpPr>
        <p:spPr>
          <a:xfrm>
            <a:off x="6196842" y="3112567"/>
            <a:ext cx="55544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 err="1">
                <a:solidFill>
                  <a:schemeClr val="accent1">
                    <a:lumMod val="75000"/>
                  </a:schemeClr>
                </a:solidFill>
              </a:rPr>
              <a:t>It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2400" b="1" i="1" dirty="0" err="1">
                <a:solidFill>
                  <a:schemeClr val="accent1">
                    <a:lumMod val="75000"/>
                  </a:schemeClr>
                </a:solidFill>
              </a:rPr>
              <a:t>is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2400" b="1" i="1" dirty="0" err="1">
                <a:solidFill>
                  <a:schemeClr val="accent1">
                    <a:lumMod val="75000"/>
                  </a:schemeClr>
                </a:solidFill>
              </a:rPr>
              <a:t>necessary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</a:rPr>
              <a:t> to set up </a:t>
            </a:r>
            <a:r>
              <a:rPr lang="it-IT" sz="2400" b="1" i="1" dirty="0" err="1">
                <a:solidFill>
                  <a:schemeClr val="accent1">
                    <a:lumMod val="75000"/>
                  </a:schemeClr>
                </a:solidFill>
              </a:rPr>
              <a:t>price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2400" b="1" i="1" dirty="0" err="1">
                <a:solidFill>
                  <a:schemeClr val="accent1">
                    <a:lumMod val="75000"/>
                  </a:schemeClr>
                </a:solidFill>
              </a:rPr>
              <a:t>stabilisation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it-IT" sz="2400" b="1" i="1" dirty="0" err="1">
                <a:solidFill>
                  <a:schemeClr val="accent1">
                    <a:lumMod val="75000"/>
                  </a:schemeClr>
                </a:solidFill>
              </a:rPr>
              <a:t>sistems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</a:rPr>
              <a:t> for </a:t>
            </a:r>
            <a:r>
              <a:rPr lang="it-IT" sz="2400" b="1" i="1" dirty="0" err="1">
                <a:solidFill>
                  <a:schemeClr val="accent1">
                    <a:lumMod val="75000"/>
                  </a:schemeClr>
                </a:solidFill>
              </a:rPr>
              <a:t>renewable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2400" b="1" i="1" dirty="0" err="1">
                <a:solidFill>
                  <a:schemeClr val="accent1">
                    <a:lumMod val="75000"/>
                  </a:schemeClr>
                </a:solidFill>
              </a:rPr>
              <a:t>energy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</a:rPr>
              <a:t> production </a:t>
            </a:r>
          </a:p>
          <a:p>
            <a:r>
              <a:rPr lang="it-IT" sz="2400" b="1" i="1" dirty="0" err="1">
                <a:solidFill>
                  <a:schemeClr val="accent1">
                    <a:lumMod val="75000"/>
                  </a:schemeClr>
                </a:solidFill>
              </a:rPr>
              <a:t>that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</a:rPr>
              <a:t> take </a:t>
            </a:r>
            <a:r>
              <a:rPr lang="it-IT" sz="2400" b="1" i="1" dirty="0" err="1">
                <a:solidFill>
                  <a:schemeClr val="accent1">
                    <a:lumMod val="75000"/>
                  </a:schemeClr>
                </a:solidFill>
              </a:rPr>
              <a:t>into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</a:rPr>
              <a:t> account the wide </a:t>
            </a:r>
            <a:r>
              <a:rPr lang="it-IT" sz="2400" b="1" i="1" dirty="0" err="1">
                <a:solidFill>
                  <a:schemeClr val="accent1">
                    <a:lumMod val="75000"/>
                  </a:schemeClr>
                </a:solidFill>
              </a:rPr>
              <a:t>dynamics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</a:rPr>
              <a:t>of green-</a:t>
            </a:r>
            <a:r>
              <a:rPr lang="it-IT" sz="2400" b="1" i="1" dirty="0" err="1">
                <a:solidFill>
                  <a:schemeClr val="accent1">
                    <a:lumMod val="75000"/>
                  </a:schemeClr>
                </a:solidFill>
              </a:rPr>
              <a:t>inflation</a:t>
            </a:r>
            <a:endParaRPr lang="it-IT" sz="2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35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6295456"/>
            <a:ext cx="1661102" cy="406734"/>
          </a:xfrm>
          <a:prstGeom prst="rect">
            <a:avLst/>
          </a:prstGeom>
        </p:spPr>
      </p:pic>
      <p:sp>
        <p:nvSpPr>
          <p:cNvPr id="10" name="Segnaposto contenuto 2"/>
          <p:cNvSpPr>
            <a:spLocks noGrp="1"/>
          </p:cNvSpPr>
          <p:nvPr>
            <p:ph idx="1"/>
          </p:nvPr>
        </p:nvSpPr>
        <p:spPr>
          <a:xfrm>
            <a:off x="-34584" y="1149927"/>
            <a:ext cx="10801350" cy="514552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</a:rPr>
              <a:t>  WINDFALL </a:t>
            </a:r>
            <a:r>
              <a:rPr lang="it-IT" sz="2400" dirty="0">
                <a:latin typeface="Arial"/>
                <a:ea typeface="Helvetica Neue LT Std 55 Roman" charset="0"/>
                <a:cs typeface="Arial"/>
              </a:rPr>
              <a:t>PROFIT TAX:</a:t>
            </a:r>
          </a:p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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Tax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base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does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not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capture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windfall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profits</a:t>
            </a: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generated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by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energy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and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oil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price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spikes</a:t>
            </a: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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In some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cases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**, the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tax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would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not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capture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the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exceptional</a:t>
            </a: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profitability</a:t>
            </a: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6456107" y="1209936"/>
            <a:ext cx="5435600" cy="34544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i="1" dirty="0">
                <a:solidFill>
                  <a:schemeClr val="bg1"/>
                </a:solidFill>
                <a:latin typeface="Helvetica Neue Light" charset="0"/>
                <a:ea typeface="Helvetica Neue Light" charset="0"/>
                <a:cs typeface="Helvetica Neue Light" charset="0"/>
              </a:rPr>
              <a:t>**if operators want to protect themselves against price fluctuations, the associated financial advantage will be transferred to financial counterparties, reducing the remaining profit of the energy operator</a:t>
            </a:r>
          </a:p>
        </p:txBody>
      </p:sp>
      <p:sp>
        <p:nvSpPr>
          <p:cNvPr id="3" name="Rettangolo 2"/>
          <p:cNvSpPr/>
          <p:nvPr/>
        </p:nvSpPr>
        <p:spPr>
          <a:xfrm>
            <a:off x="136940" y="125718"/>
            <a:ext cx="4432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Other</a:t>
            </a:r>
            <a:r>
              <a:rPr lang="it-IT" sz="54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it-IT" sz="5400" b="1" cap="none" spc="0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criticism</a:t>
            </a:r>
            <a:endParaRPr lang="it-IT" sz="54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692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6295456"/>
            <a:ext cx="1661102" cy="406734"/>
          </a:xfrm>
          <a:prstGeom prst="rect">
            <a:avLst/>
          </a:prstGeom>
        </p:spPr>
      </p:pic>
      <p:sp>
        <p:nvSpPr>
          <p:cNvPr id="10" name="Segnaposto contenuto 2"/>
          <p:cNvSpPr>
            <a:spLocks noGrp="1"/>
          </p:cNvSpPr>
          <p:nvPr>
            <p:ph idx="1"/>
          </p:nvPr>
        </p:nvSpPr>
        <p:spPr>
          <a:xfrm>
            <a:off x="92107" y="1874703"/>
            <a:ext cx="10801350" cy="514552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</a:rPr>
              <a:t> 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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Taxes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should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be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applied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to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facts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that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represent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actual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and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real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contributory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capacity</a:t>
            </a: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 smtClean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The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index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to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which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the legislator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refers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must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  be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reasonably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related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to an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economic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it-IT" sz="2400" dirty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     </a:t>
            </a:r>
            <a:r>
              <a:rPr lang="it-IT" sz="2400" dirty="0" err="1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strenght</a:t>
            </a:r>
            <a:r>
              <a:rPr lang="it-IT" sz="2400" dirty="0" smtClean="0">
                <a:latin typeface="Arial"/>
                <a:ea typeface="Helvetica Neue LT Std 55 Roman" charset="0"/>
                <a:cs typeface="Arial"/>
                <a:sym typeface="Wingdings" panose="05000000000000000000" pitchFamily="2" charset="2"/>
              </a:rPr>
              <a:t>.</a:t>
            </a:r>
            <a:endParaRPr lang="it-IT" sz="2400" dirty="0">
              <a:latin typeface="Arial"/>
              <a:ea typeface="Helvetica Neue LT Std 55 Roman" charset="0"/>
              <a:cs typeface="Arial"/>
              <a:sym typeface="Wingdings" panose="05000000000000000000" pitchFamily="2" charset="2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7108900" y="1400649"/>
            <a:ext cx="4974535" cy="330619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bg1"/>
                </a:solidFill>
                <a:latin typeface="Helvetica Neue Light" charset="0"/>
                <a:ea typeface="Helvetica Neue Light" charset="0"/>
                <a:cs typeface="Helvetica Neue Light" charset="0"/>
              </a:rPr>
              <a:t>Art</a:t>
            </a:r>
            <a:r>
              <a:rPr lang="en-US" sz="2400" i="1" dirty="0">
                <a:solidFill>
                  <a:schemeClr val="bg1"/>
                </a:solidFill>
                <a:latin typeface="Helvetica Neue Light" charset="0"/>
                <a:ea typeface="Helvetica Neue Light" charset="0"/>
                <a:cs typeface="Helvetica Neue Light" charset="0"/>
              </a:rPr>
              <a:t>. 53 Italian Constitution: “ Every person shall contribute to public expenditure in accordance with </a:t>
            </a:r>
            <a:r>
              <a:rPr lang="en-US" sz="2400" i="1" dirty="0" smtClean="0">
                <a:solidFill>
                  <a:schemeClr val="bg1"/>
                </a:solidFill>
                <a:latin typeface="Helvetica Neue Light" charset="0"/>
                <a:ea typeface="Helvetica Neue Light" charset="0"/>
                <a:cs typeface="Helvetica Neue Light" charset="0"/>
              </a:rPr>
              <a:t>their capability</a:t>
            </a:r>
            <a:r>
              <a:rPr lang="en-US" sz="2400" i="1" dirty="0">
                <a:solidFill>
                  <a:schemeClr val="bg1"/>
                </a:solidFill>
                <a:latin typeface="Helvetica Neue Light" charset="0"/>
                <a:ea typeface="Helvetica Neue Light" charset="0"/>
                <a:cs typeface="Helvetica Neue Light" charset="0"/>
              </a:rPr>
              <a:t>.</a:t>
            </a: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Helvetica Neue Light" charset="0"/>
                <a:ea typeface="Helvetica Neue Light" charset="0"/>
                <a:cs typeface="Helvetica Neue Light" charset="0"/>
              </a:rPr>
              <a:t>The tax system shall be progressive”.</a:t>
            </a:r>
            <a:r>
              <a:rPr lang="en-US" sz="2400" i="1" dirty="0" smtClean="0">
                <a:solidFill>
                  <a:schemeClr val="bg1"/>
                </a:solidFill>
                <a:latin typeface="Helvetica Neue Light" charset="0"/>
                <a:ea typeface="Helvetica Neue Light" charset="0"/>
                <a:cs typeface="Helvetica Neue Light" charset="0"/>
              </a:rPr>
              <a:t> </a:t>
            </a:r>
            <a:endParaRPr lang="en-US" sz="2400" i="1" dirty="0">
              <a:solidFill>
                <a:schemeClr val="bg1"/>
              </a:solidFill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314293" y="0"/>
            <a:ext cx="578171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Limits to the </a:t>
            </a:r>
            <a:r>
              <a:rPr lang="it-IT" sz="5400" b="1" cap="none" spc="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power</a:t>
            </a:r>
            <a:endParaRPr lang="it-IT" sz="5400" b="1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pPr algn="ctr"/>
            <a:r>
              <a:rPr lang="it-IT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of </a:t>
            </a:r>
            <a:r>
              <a:rPr lang="it-IT" sz="5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taxation</a:t>
            </a:r>
            <a:endParaRPr lang="it-IT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2433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75000"/>
          </a:schemeClr>
        </a:solidFill>
      </a:spPr>
      <a:bodyPr rtlCol="0" anchor="ctr"/>
      <a:lstStyle>
        <a:defPPr algn="ctr">
          <a:defRPr sz="2400" i="1" dirty="0" smtClean="0">
            <a:solidFill>
              <a:schemeClr val="bg1"/>
            </a:solidFill>
            <a:latin typeface="Helvetica Neue Light" charset="0"/>
            <a:ea typeface="Helvetica Neue Light" charset="0"/>
            <a:cs typeface="Helvetica Neue Light" charset="0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</TotalTime>
  <Words>864</Words>
  <Application>Microsoft Office PowerPoint</Application>
  <PresentationFormat>Widescreen</PresentationFormat>
  <Paragraphs>162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Helvetica Neue Light</vt:lpstr>
      <vt:lpstr>Helvetica Neue LT Std 55 Roman</vt:lpstr>
      <vt:lpstr>Helvetica Neue LT Std 65 Medium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 di Microsoft Office</dc:creator>
  <cp:lastModifiedBy>Utente</cp:lastModifiedBy>
  <cp:revision>136</cp:revision>
  <dcterms:created xsi:type="dcterms:W3CDTF">2018-04-09T14:38:21Z</dcterms:created>
  <dcterms:modified xsi:type="dcterms:W3CDTF">2023-03-09T16:06:04Z</dcterms:modified>
</cp:coreProperties>
</file>