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4" r:id="rId2"/>
    <p:sldId id="257" r:id="rId3"/>
    <p:sldId id="264" r:id="rId4"/>
    <p:sldId id="280" r:id="rId5"/>
    <p:sldId id="266" r:id="rId6"/>
    <p:sldId id="283" r:id="rId7"/>
    <p:sldId id="282" r:id="rId8"/>
    <p:sldId id="267" r:id="rId9"/>
    <p:sldId id="272" r:id="rId10"/>
    <p:sldId id="279" r:id="rId11"/>
    <p:sldId id="273" r:id="rId12"/>
    <p:sldId id="276" r:id="rId13"/>
    <p:sldId id="278" r:id="rId14"/>
    <p:sldId id="277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6"/>
    <p:restoredTop sz="86408"/>
  </p:normalViewPr>
  <p:slideViewPr>
    <p:cSldViewPr snapToGrid="0" snapToObjects="1">
      <p:cViewPr varScale="1">
        <p:scale>
          <a:sx n="82" d="100"/>
          <a:sy n="82" d="100"/>
        </p:scale>
        <p:origin x="1027" y="72"/>
      </p:cViewPr>
      <p:guideLst/>
    </p:cSldViewPr>
  </p:slideViewPr>
  <p:outlineViewPr>
    <p:cViewPr>
      <p:scale>
        <a:sx n="33" d="100"/>
        <a:sy n="33" d="100"/>
      </p:scale>
      <p:origin x="0" y="-43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8E835-7563-B142-8C27-FF9259388B51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Changing the text styles of the diagram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4AB95-605D-7145-857C-A4FB9F66C0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3769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14AB95-605D-7145-857C-A4FB9F66C06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853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FDAC97-B944-8749-857D-B1B064738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D37D7AC-2E62-254D-9C9D-73BDBE987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AA67E4-DFFC-874A-9EE4-F46224EE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597FE6-8276-C74D-92A6-ADE0AE662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72F965-3874-CC40-959D-4E880F2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6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EC7C87-27B4-4044-A79B-E0A7A2A7F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F110BA-ABBD-C348-8D87-0FC988D84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7AC8C1-3773-B940-9377-994323405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A75B49-7A7F-9A42-8D15-05550A4E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97612F-6F56-E548-80B2-9437881E0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54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C4DA871-5F3B-1F49-BB06-5B2BE16BE1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F3C1B37-D7B6-064E-9910-FD15B351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A83411-3F54-F146-93A4-C2B7457CB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940F90-E3CB-8B46-BF4B-ADA0B36FA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15494-755C-0D4E-B8F0-AD0724B7D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40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46321E-1A00-9E48-B03F-C026C21E4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237A67-A815-F543-B051-38F07B4B9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F50DCF-7B9A-A443-ADF4-2390F03B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8C5A53-8217-4F4B-9EA5-AF110BA21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9D24D8-E91A-584F-9FBB-CF2919C0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039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B35FC2-61CF-BE49-B5DF-41C82C90E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890659-AACD-1B41-9C6A-EB268E9AE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71EED2-6EF6-1344-A604-5E51D241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2890D6-606B-9944-8F3C-F40ECA8B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98698F-B4A5-0042-9078-746C4033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78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A184EA-DCD2-6945-B8AC-178A4FE1A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5F9294-95FE-C744-AC3D-BAE900897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F00A44-FAEE-7F46-B19A-3F68BCCC9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F7F2EC-DBA0-9E49-8A01-29BEFFB22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E1D96C9-077B-E64B-9970-4D797138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8DF1622-0B06-224B-9D4E-0AF8056D4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096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C3E97E-D5C1-934B-9500-34438B61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87DF826-F400-FB4A-9D55-7363A5FA0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2C2DC4-692F-474D-8FB3-CA5A99F35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9420EE9-F47E-0848-B517-395D2F47B9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642B6-2747-B649-BDF1-9BA8E5AE0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5AE0BF4-7581-5345-9542-342E9F65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18858F4-F482-9B46-A3B8-986B9CC98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49E5B16-1154-6A48-B891-295EB2869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530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B2FA40-A2F0-7342-98BC-F1E5F4284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22F6C0C-4B23-EE47-875A-1A60041AA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700483F-D7E9-0441-977A-5B61C48FB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6B24BF7-B901-E84A-8CD5-65857E5E7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36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F1CF023-BAA7-2B49-9F29-7A07CDC3C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7195AED-CA9D-1244-A072-536E8CADC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34D7A2-55DF-1E41-90E3-31BA29BCC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006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067ABD-BD38-334F-947F-DB0D60D0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0644E6-8436-AD48-87A5-BE1F50A10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08690A-3347-B94B-8D41-EC44D21C7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BB36EF-B94C-0049-A02B-2FCB41811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BE94222-7E59-8348-8C7E-BC187732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A0F3D0-59B9-8346-AF12-17DD2B2C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EE54C3-E0FD-814D-A65E-9BD34AB2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8150444-EA40-8042-BB7F-5D923B3F9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A04F0-9F43-4844-A4E6-4787B6833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87C205-7AAD-B841-B720-44FA7756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51015A-99F8-CB42-A61C-7CD60721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A7DE1D9-F8C0-494F-A68C-D70F42C28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88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511BC2F-7399-7F4E-ADFD-5E5D62E59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change the title style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E5DFB5C-D09C-9A4A-811B-EF2273BDA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Change the text styles of the diagram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3AD432-4E7A-D748-9255-05CC169B6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3B622-4CE3-E747-9505-B6D1EE975DCD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83F156-38CF-A942-9BDB-6201D88DD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772DFB-092A-6642-BF40-8F4E76BBB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E4CE2-1AF9-7F49-B8EF-DBF3FD8C9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34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C8EEAA-FB96-6049-9029-2AD45C3EA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9355" y="972589"/>
            <a:ext cx="9144000" cy="2537374"/>
          </a:xfrm>
        </p:spPr>
        <p:txBody>
          <a:bodyPr>
            <a:normAutofit fontScale="90000"/>
          </a:bodyPr>
          <a:lstStyle/>
          <a:p>
            <a:br>
              <a:rPr lang="it-IT" sz="1600" dirty="0"/>
            </a:br>
            <a:br>
              <a:rPr lang="it-IT" sz="1600" dirty="0"/>
            </a:br>
            <a:b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to Last?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Windfall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Taxation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Europe (and Beyond) </a:t>
            </a:r>
            <a:b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Ferrara - 9 March 2023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85EE7A1-BA38-FD4B-8155-63D8A25E8B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(tax) nature of the extraordinary contribution </a:t>
            </a:r>
            <a:r>
              <a:rPr kumimoji="0" lang="it-IT" sz="27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high utility bills: critical </a:t>
            </a:r>
            <a:r>
              <a:rPr kumimoji="0" lang="it-IT" sz="27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kumimoji="0" lang="it-IT" sz="27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sz="27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doubts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kumimoji="0" lang="it-IT" sz="27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constitutional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sz="27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legitimacy</a:t>
            </a:r>
            <a:r>
              <a:rPr kumimoji="0" lang="it-IT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</a:t>
            </a:r>
          </a:p>
          <a:p>
            <a:r>
              <a:rPr lang="it-IT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Aurora De Roma</a:t>
            </a:r>
          </a:p>
          <a:p>
            <a:b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Candidate in Tax Law, University of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Naples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Federico II</a:t>
            </a:r>
          </a:p>
          <a:p>
            <a:endParaRPr lang="it-IT" dirty="0"/>
          </a:p>
        </p:txBody>
      </p:sp>
      <p:pic>
        <p:nvPicPr>
          <p:cNvPr id="4" name="image3.png">
            <a:extLst>
              <a:ext uri="{FF2B5EF4-FFF2-40B4-BE49-F238E27FC236}">
                <a16:creationId xmlns:a16="http://schemas.microsoft.com/office/drawing/2014/main" id="{61803557-FFE2-EB44-9A61-B1D69BA8323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9201277" y="346097"/>
            <a:ext cx="1944414" cy="820420"/>
          </a:xfrm>
          <a:prstGeom prst="rect">
            <a:avLst/>
          </a:prstGeom>
          <a:ln/>
        </p:spPr>
      </p:pic>
      <p:pic>
        <p:nvPicPr>
          <p:cNvPr id="1026" name="Picture 2" descr="Associazione Italiana dei Professori e degli Studiosi di Diritto Tributario  - Associazione Professori">
            <a:extLst>
              <a:ext uri="{FF2B5EF4-FFF2-40B4-BE49-F238E27FC236}">
                <a16:creationId xmlns:a16="http://schemas.microsoft.com/office/drawing/2014/main" id="{0D5565D7-BE9F-7CFA-DA6F-1887A0B97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831" y="294840"/>
            <a:ext cx="2226128" cy="87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talian Hub">
            <a:extLst>
              <a:ext uri="{FF2B5EF4-FFF2-40B4-BE49-F238E27FC236}">
                <a16:creationId xmlns:a16="http://schemas.microsoft.com/office/drawing/2014/main" id="{05728BB0-9996-5C14-40F3-D57ED66C8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83" y="318003"/>
            <a:ext cx="1698543" cy="203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688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BD6444-8777-0A46-9D0A-95490E423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extraordinary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1 of the 2023 Budget Law (Law No. 197 of 29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December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2022)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</a:t>
            </a:r>
            <a:endParaRPr lang="it-IT" sz="3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13DF05-64EE-4B43-A8C8-4EA8A7881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576"/>
            <a:ext cx="10515600" cy="388471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7000"/>
              </a:lnSpc>
              <a:spcAft>
                <a:spcPts val="800"/>
              </a:spcAft>
              <a:buNone/>
            </a:pPr>
            <a:r>
              <a:rPr lang="it-IT" sz="2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 to the </a:t>
            </a:r>
            <a:r>
              <a:rPr lang="it-IT" sz="2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 base 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extraordinary contribution, the 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Budget Law introduced a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tax base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that is due to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obvious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reference to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IRES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instead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balances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resulting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LIPE).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Again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also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introduced,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specifying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no case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exceed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25% of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taxpayer's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net assets at the end of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preceding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one in progress on 1</a:t>
            </a:r>
            <a:r>
              <a:rPr lang="it-IT" sz="2600" baseline="30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January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2022. </a:t>
            </a:r>
            <a:endParaRPr lang="it-IT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7000"/>
              </a:lnSpc>
              <a:spcAft>
                <a:spcPts val="800"/>
              </a:spcAft>
              <a:buNone/>
            </a:pP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Despite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made,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pegged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IRES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and the reference to net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worth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lead to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distortions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</a:t>
            </a:r>
            <a:r>
              <a:rPr lang="it-IT" sz="2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again</a:t>
            </a:r>
            <a:r>
              <a:rPr lang="it-IT" sz="2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it-IT" sz="2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structured</a:t>
            </a:r>
            <a:r>
              <a:rPr lang="it-IT" sz="2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2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suitable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intercept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extra-profits in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exclusive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manner</a:t>
            </a:r>
            <a:r>
              <a:rPr lang="it-IT" sz="2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it-IT" sz="2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hand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comprehensive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events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generated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extra-profits (for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risks and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charges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capital gains/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losses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sale of equity investments); on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2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hand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shareholders' equity also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items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unrelated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business (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revaluation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reserves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recorded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following the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voluntary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revaluation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under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104/2020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OIC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subjects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risk </a:t>
            </a:r>
            <a:r>
              <a:rPr lang="it-IT" sz="2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distorting</a:t>
            </a:r>
            <a:r>
              <a:rPr lang="it-IT" sz="2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reference data. </a:t>
            </a: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3273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EA5735-D954-5B43-9BF8-3F3F0D516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extraordinary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1 of the 2023 Budget Law (Law No. 197 of 29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December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2022)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</a:t>
            </a:r>
            <a:endParaRPr lang="it-IT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2FC75B-36F3-B147-B63B-6CFEF5936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551"/>
            <a:ext cx="10515600" cy="34275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contribution is the 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r>
              <a:rPr lang="it-IT" sz="1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considered by Legislator to determine the tax base of the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Legislator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resolves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one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comparison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six-month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marked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contraction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sales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volumes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-due to the pandemic- and, on the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hand, a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six-month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overprofits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made by energy companies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resulted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stable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situation -post pandemic-)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appeared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illogical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7000"/>
              </a:lnSpc>
              <a:spcAft>
                <a:spcPts val="800"/>
              </a:spcAft>
              <a:buNone/>
            </a:pP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Instead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one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37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 and the 'new' contribution have in common is the clear 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</a:t>
            </a:r>
            <a:r>
              <a:rPr lang="it-IT" sz="1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deductibility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contribution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tax and IRAP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non-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deductibility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raises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perplexity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light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ruling (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262/2020),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Constitutional Court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censurability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53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relation to the IMU. </a:t>
            </a: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7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15E3C3-852D-DF45-93C5-10CB186F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extraordinary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1 of the 2023 Budget Law (Law No. 197 of 29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December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2022)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[4]</a:t>
            </a:r>
            <a:endParaRPr lang="it-IT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50F66D-014D-174D-A5BE-998ACCB1E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205"/>
            <a:ext cx="10515600" cy="283968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last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the extraordinary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37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 and the 'new'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 in common is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express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nature of the contribution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point,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despite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Constitutional Court (Judgment No. 288/2019; Judgment No. 262/2020)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emphasised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«the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nature of the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imposition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sufficient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a tax,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case be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disjointed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it-IT" sz="18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clear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Legislator's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intention to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safeguard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also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recalling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10/2015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With the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Robin Hood Tax,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Legislator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introduced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provided for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predetermined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 frame commensurate with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continuation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situation.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741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34ADB5-A527-2B47-98FA-19934D0F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[1]</a:t>
            </a:r>
            <a:br>
              <a:rPr lang="it-I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DD4A0E-CD5B-EA4C-802F-BC3AE10C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032"/>
            <a:ext cx="10515600" cy="4876833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Starting from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53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Italian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must be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placed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an extraordinary contribution on extra-profits can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legitimacy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renewed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solidaristic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redistributive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Article 53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Italian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ruling no. 10/2015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questionable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introduce an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extraordinary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extra-profits for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production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are in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privileged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specially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revenue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obtained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benefit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in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disadvantaged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just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Robin Hood Tax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53 of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profit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energy companies)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 of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37 of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 and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 of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introduced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Budget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2023 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questionable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suitable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intercept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extra-profits in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exclusive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manner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159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F68645-335B-8F4E-A6FD-94B3B5BA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[2]</a:t>
            </a:r>
            <a:br>
              <a:rPr lang="it-I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F0FF1A-E5AB-BB4E-971B-6B60D10D5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447566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7000"/>
              </a:lnSpc>
              <a:spcAft>
                <a:spcPts val="800"/>
              </a:spcAft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 that is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suitable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intercept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undeserved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extra profit,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Legislator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energy companies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tax, due to the achievement of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undeserved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the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events of a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cyclical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nature (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reflect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entrepreneurial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merit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It is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easy to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distinguish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 profit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investment,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innovation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 profit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 chance or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luck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2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 is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suitable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identifying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isolating</a:t>
            </a:r>
            <a:r>
              <a:rPr kumimoji="0" lang="it-IT" sz="1800" i="0" u="sng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 profits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tax risks </a:t>
            </a:r>
            <a:r>
              <a:rPr kumimoji="0" lang="en-US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being in conflict with constitutional principles (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and 53 of the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risk that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seems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37 of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 and for the new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introduced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2023 Budget </a:t>
            </a:r>
            <a:r>
              <a:rPr kumimoji="0" lang="it-IT" sz="1800" i="0" u="sng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kumimoji="0" lang="it-IT" sz="1800" i="0" u="sng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160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Thank </a:t>
            </a:r>
            <a:r>
              <a:rPr kumimoji="0" lang="it-IT" sz="2400" b="1" i="0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</a:t>
            </a:r>
            <a:r>
              <a:rPr kumimoji="0" lang="it-IT" sz="2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for the </a:t>
            </a:r>
            <a:r>
              <a:rPr kumimoji="0" lang="it-IT" sz="2400" b="1" i="0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attention</a:t>
            </a:r>
            <a:r>
              <a:rPr kumimoji="0" lang="it-IT" sz="2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10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CF62BD-84F5-F54E-8707-7021EE5C1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886" y="550507"/>
            <a:ext cx="10515600" cy="134360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Foreword</a:t>
            </a:r>
            <a:br>
              <a:rPr lang="it-I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C5AA50-A5F6-FB4B-936F-5A2770DA6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63412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My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presentation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focus on:</a:t>
            </a:r>
            <a:endParaRPr lang="it-IT" sz="16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27000"/>
              </a:lnSpc>
              <a:spcAft>
                <a:spcPts val="800"/>
              </a:spcAft>
              <a:buAutoNum type="arabicPeriod"/>
            </a:pP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37 of </a:t>
            </a:r>
            <a:r>
              <a:rPr lang="it-IT" sz="1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2022,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extraordinary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extra-profits for companies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energy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50/2022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brought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some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text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tax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rate’s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extraordinary contribution from 10% to 25% and one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extention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timeframe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taxable base of the contribution. The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above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mentioned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double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EUR 5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million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more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10%. </a:t>
            </a:r>
            <a:endParaRPr lang="it-IT" sz="1600" dirty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27000"/>
              </a:lnSpc>
              <a:spcAft>
                <a:spcPts val="800"/>
              </a:spcAft>
              <a:buAutoNum type="arabicPeriod"/>
            </a:pP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2023, 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Budget Law 2023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extraordinary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solidarity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its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taxable base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applying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50% tax rate to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IRES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2022 tax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that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exceeds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10%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IRES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earned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tax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it-IT" sz="1600" baseline="30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January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2023. 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25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CB72A-CC6B-874F-A804-0A7E7E6C9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40187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nature of the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37 of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[1]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B21708-EC80-A747-AD36-7FDBFFE86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767775"/>
            <a:ext cx="10515600" cy="492227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 to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37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first investigate its nature.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Despite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«contribution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probably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reflects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Legislator's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intention 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configure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solidarity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considered to be of a 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 nature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point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taxable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the use, for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taxable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of an index of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the balance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passive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VAT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the reference to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VAT, in so far as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compatible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penalties and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litigation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contribution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tax and,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of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 is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coercive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pecuniary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benefit,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sanctioned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genesis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ta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xable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synallagmatic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a counter-performance and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oriented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public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expenditure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that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also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point out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rulings by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courts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tax nature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doctrine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jurisprudence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(TAR Lazio-Roma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 15278/2022). 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ith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tax nature,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hese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considerations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also be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extended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extraordinary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solidarity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introduced by the Budget Law 2023.  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91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967BD7-B624-474A-8132-947795767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nature of the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37 of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[2]</a:t>
            </a:r>
            <a:endParaRPr lang="it-IT" sz="3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834CBA-5FDC-D649-9F51-4D8631426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569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the tax nature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inevitably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exposed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legitimacy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verification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concerning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compatibility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and, in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with the Article 53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doubt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Legislator also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remembered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Constitutional Court Judgment No. 10/2015, so 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attempted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safeguard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Court's censure,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emphasising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its extraordinary nature. As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so-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Robin Hood Tax, introduced in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prices and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tariffs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energy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also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censured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Constitutional Court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nature that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assumed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meantime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06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F12053-FAAD-8542-BC72-53930F47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critical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extraordinary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37 of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B898A2-A355-504D-ABFD-40C0D5028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1578"/>
            <a:ext cx="10515600" cy="337285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Since its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extraordinary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37 of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-Law No. 21 of 2022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raised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critical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relation to: -the taxable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identified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-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taxable base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-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time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considered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determine the taxable base. 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 </a:t>
            </a:r>
            <a:r>
              <a:rPr lang="it-IT" sz="1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operators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generated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extra-profits,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energy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ith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taxable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States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Hungary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extraordinary contribution also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institutions and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pharmaceutical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companies,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generated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 profits),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situa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tion. 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Italian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selective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towards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companies that work in the energy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sectoral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nature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37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-Law No. 21 of 2022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legitimates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reasonableness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also in relation to the Article 53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8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F12053-FAAD-8542-BC72-53930F47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critical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extraordinary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37 of </a:t>
            </a:r>
            <a:r>
              <a:rPr lang="it-IT" sz="3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3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B898A2-A355-504D-ABFD-40C0D5028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0202"/>
            <a:ext cx="10515600" cy="455168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Constitutional Court, in Judgment No. 10/2015,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dwells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Article 53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diversified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provided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Constitutional Court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reaffirms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set out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rulings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Constitutional Court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udgment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341/2000;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Constitutional Court,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223/2012): 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way impose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uniform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taxation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with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absolutely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identical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proportional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taxation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«an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indefectible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with the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a framework of a system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informed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progressiveness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as a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equality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diversification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tax regime, by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by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taxpayer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must be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adequate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Judgment No. 10/2015,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clear that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diversification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tax system by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by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taxpayer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legitimate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provided that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diversification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unreasonable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disproportionate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adequate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justifications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6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Consequently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starting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the oil and energy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in the Court's opinion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oligopolistic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characterised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undertakings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implausible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characterised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a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profitability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due to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rents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position,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appreciably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of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so as to be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abstract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presence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exceptional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it-IT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State, ad hoc tax treatment». </a:t>
            </a:r>
            <a:endParaRPr lang="it-IT" sz="16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512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ADC83A-B04D-1449-BDF0-41330185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860"/>
            <a:ext cx="10515600" cy="1325563"/>
          </a:xfrm>
        </p:spPr>
        <p:txBody>
          <a:bodyPr>
            <a:noAutofit/>
          </a:bodyPr>
          <a:lstStyle/>
          <a:p>
            <a:b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critical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extraordinary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37 of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</a:t>
            </a:r>
            <a:endParaRPr lang="it-IT" sz="3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D1946E-5441-B54E-8215-01D04A6A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0980"/>
            <a:ext cx="10515600" cy="40339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Confirmed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legitimacy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diversification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tax regime,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examine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tax base of the extraordinary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compatibility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under Article 53 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 base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37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 is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balance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passive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recorded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LIPE.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appears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questionable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taxable base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VAT balance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undergone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excursions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multiple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reasons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for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an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volumes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regardless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prices).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Moreover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tax base also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frequently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remuneration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production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as, for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attributable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extraordinary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Also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taxable </a:t>
            </a:r>
            <a:r>
              <a:rPr kumimoji="0" lang="it-IT" sz="160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37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activities or services and,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 separate accounts for VAT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data flow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LIPE. On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hand,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outside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scope of VAT</a:t>
            </a:r>
            <a:r>
              <a:rPr lang="it-IT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positive or negative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extra profit,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it-IT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LIPE.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96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ADC83A-B04D-1449-BDF0-41330185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860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it-IT" sz="33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it-IT" sz="33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kumimoji="0" lang="it-IT" sz="33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critical </a:t>
            </a:r>
            <a:r>
              <a:rPr kumimoji="0" lang="it-IT" sz="33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kumimoji="0" lang="it-IT" sz="33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extraordinary </a:t>
            </a:r>
            <a:r>
              <a:rPr kumimoji="0" lang="it-IT" sz="33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33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3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kumimoji="0" lang="it-IT" sz="33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 37 of </a:t>
            </a:r>
            <a:r>
              <a:rPr kumimoji="0" lang="it-IT" sz="33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kumimoji="0" lang="it-IT" sz="33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</a:t>
            </a:r>
            <a:r>
              <a:rPr lang="it-IT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[4]</a:t>
            </a:r>
            <a:endParaRPr lang="it-IT" sz="33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D1946E-5441-B54E-8215-01D04A6A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2906"/>
            <a:ext cx="10515600" cy="404333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that, in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determine the tax base, the data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reported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LIPE must be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assumed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adjustments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excluding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that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determination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contribution (in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regard, the 2023 Budget Law 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ntroduced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So, the taxable base of the contribution does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suitable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intercept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extra-profits in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exclusive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manner</a:t>
            </a:r>
            <a:r>
              <a:rPr lang="it-IT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one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glimpses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pathology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Robin Hood Tax,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lacking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«the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predisposition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separate and more severe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taxation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eventual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part of the '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taxable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privileged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 of the activity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exercised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taxpayer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conjuncture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persists</a:t>
            </a:r>
            <a:r>
              <a:rPr lang="it-IT" sz="18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(Constitutional Court,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10/2015). The Robin Hood Tax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rate to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profit of companies,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distinguishing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profits and extra-profits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295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D1755A-6244-A944-B7BA-59E33CDD9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77444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it-IT" sz="3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extraordinary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1 of the 2023 Budget Law (Law No. 197 of 29 </a:t>
            </a:r>
            <a:r>
              <a:rPr kumimoji="0" lang="it-IT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December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2022)</a:t>
            </a:r>
            <a:r>
              <a:rPr kumimoji="0" lang="it-IT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[</a:t>
            </a:r>
            <a:r>
              <a:rPr lang="it-I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1]</a:t>
            </a:r>
            <a:br>
              <a:rPr lang="it-IT" sz="3000" dirty="0"/>
            </a:br>
            <a:endParaRPr lang="it-IT" sz="3000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986A8D-FDB3-7A43-97E0-C8A2468C6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2676"/>
            <a:ext cx="10515600" cy="255853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2023 Budget Law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solidarity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scope,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minor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coincides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that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37 of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Decree-Law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No. 21 of 2022,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envisaged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be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borne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energy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news introduced by the 2023 Budget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materiality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threshold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above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new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 is</a:t>
            </a:r>
            <a:r>
              <a:rPr lang="it-IT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75% of the revenues derive from '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activities,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removing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one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problematic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levy</a:t>
            </a:r>
            <a:r>
              <a:rPr lang="it-IT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800" dirty="0"/>
          </a:p>
          <a:p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000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2762</Words>
  <Application>Microsoft Office PowerPoint</Application>
  <PresentationFormat>Widescreen</PresentationFormat>
  <Paragraphs>49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di Office</vt:lpstr>
      <vt:lpstr>   Made to Last?  Windfall Profit Taxation in Europe (and Beyond)   University of Ferrara - 9 March 2023 </vt:lpstr>
      <vt:lpstr>Foreword </vt:lpstr>
      <vt:lpstr>The nature of the contribution ex Article 37 of Decree-Law No. 21 of 2022 [1]</vt:lpstr>
      <vt:lpstr>The nature of the contribution ex Article 37 of Decree-Law No. 21 of 2022 [2]</vt:lpstr>
      <vt:lpstr>The main critical aspects of the extraordinary contribution ex Article 37 of Decree-Law No. 21 of 2022[1]</vt:lpstr>
      <vt:lpstr>The main critical aspects of the extraordinary contribution ex Article 37 of Decree-Law No. 21 of 2022[2]</vt:lpstr>
      <vt:lpstr> The main critical aspects of the extraordinary contribution ex Article 37 of Decree-Law No. 21 of 2022[3]</vt:lpstr>
      <vt:lpstr> The main critical aspects of the extraordinary contribution ex Article 37 of Decree-Law No. 21 of 2022[4]</vt:lpstr>
      <vt:lpstr> The extraordinary contribution ex Article 1 of the 2023 Budget Law (Law No. 197 of 29 December 2022)[1] </vt:lpstr>
      <vt:lpstr>The extraordinary contribution ex Article 1 of the 2023 Budget Law (Law No. 197 of 29 December 2022)[2]</vt:lpstr>
      <vt:lpstr>The extraordinary contribution ex Article 1 of the 2023 Budget Law (Law No. 197 of 29 December 2022)[3]</vt:lpstr>
      <vt:lpstr>The extraordinary contribution ex Article 1 of the 2023 Budget Law (Law No. 197 of 29 December 2022)[4]</vt:lpstr>
      <vt:lpstr>Conclusions[1] </vt:lpstr>
      <vt:lpstr>Conclusions[2]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 to Last? Windfall Profit Taxation in Europe (and Beyond)  University of Ferrara March 9th 2023 - 10.00</dc:title>
  <dc:creator>FRANCESCO PAOLO SCHIAVONE</dc:creator>
  <cp:keywords>, docId:2B5B05D5D58A321B61332BE01A54D88A</cp:keywords>
  <cp:lastModifiedBy>AURORA DE ROMA</cp:lastModifiedBy>
  <cp:revision>443</cp:revision>
  <dcterms:created xsi:type="dcterms:W3CDTF">2023-02-02T15:40:00Z</dcterms:created>
  <dcterms:modified xsi:type="dcterms:W3CDTF">2023-03-06T16:44:14Z</dcterms:modified>
</cp:coreProperties>
</file>