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386"/>
    <p:restoredTop sz="94737"/>
  </p:normalViewPr>
  <p:slideViewPr>
    <p:cSldViewPr snapToGrid="0" snapToObjects="1">
      <p:cViewPr varScale="1">
        <p:scale>
          <a:sx n="70" d="100"/>
          <a:sy n="70" d="100"/>
        </p:scale>
        <p:origin x="118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RIZIO AMATUCCI" userId="1612a1f3-8757-4ab2-bf67-3206a6bfb92e" providerId="ADAL" clId="{ECB0424B-1087-439D-9070-01FE25893561}"/>
    <pc:docChg chg="undo custSel modSld">
      <pc:chgData name="FABRIZIO AMATUCCI" userId="1612a1f3-8757-4ab2-bf67-3206a6bfb92e" providerId="ADAL" clId="{ECB0424B-1087-439D-9070-01FE25893561}" dt="2023-03-07T10:22:41.576" v="1795" actId="20577"/>
      <pc:docMkLst>
        <pc:docMk/>
      </pc:docMkLst>
      <pc:sldChg chg="modSp mod">
        <pc:chgData name="FABRIZIO AMATUCCI" userId="1612a1f3-8757-4ab2-bf67-3206a6bfb92e" providerId="ADAL" clId="{ECB0424B-1087-439D-9070-01FE25893561}" dt="2023-03-06T09:46:34.090" v="63" actId="20577"/>
        <pc:sldMkLst>
          <pc:docMk/>
          <pc:sldMk cId="3870276276" sldId="259"/>
        </pc:sldMkLst>
        <pc:spChg chg="mod">
          <ac:chgData name="FABRIZIO AMATUCCI" userId="1612a1f3-8757-4ab2-bf67-3206a6bfb92e" providerId="ADAL" clId="{ECB0424B-1087-439D-9070-01FE25893561}" dt="2023-03-06T09:46:34.090" v="63" actId="20577"/>
          <ac:spMkLst>
            <pc:docMk/>
            <pc:sldMk cId="3870276276" sldId="259"/>
            <ac:spMk id="3" creationId="{CC96EC21-8C99-F84B-B3F0-3970905CF475}"/>
          </ac:spMkLst>
        </pc:spChg>
      </pc:sldChg>
      <pc:sldChg chg="modSp mod">
        <pc:chgData name="FABRIZIO AMATUCCI" userId="1612a1f3-8757-4ab2-bf67-3206a6bfb92e" providerId="ADAL" clId="{ECB0424B-1087-439D-9070-01FE25893561}" dt="2023-03-07T09:26:05.848" v="1196" actId="20577"/>
        <pc:sldMkLst>
          <pc:docMk/>
          <pc:sldMk cId="4125215394" sldId="260"/>
        </pc:sldMkLst>
        <pc:spChg chg="mod">
          <ac:chgData name="FABRIZIO AMATUCCI" userId="1612a1f3-8757-4ab2-bf67-3206a6bfb92e" providerId="ADAL" clId="{ECB0424B-1087-439D-9070-01FE25893561}" dt="2023-03-07T09:26:05.848" v="1196" actId="20577"/>
          <ac:spMkLst>
            <pc:docMk/>
            <pc:sldMk cId="4125215394" sldId="260"/>
            <ac:spMk id="3" creationId="{E7B1E298-DE43-E240-AFCC-7EBD9F18AB3A}"/>
          </ac:spMkLst>
        </pc:spChg>
      </pc:sldChg>
      <pc:sldChg chg="modSp mod">
        <pc:chgData name="FABRIZIO AMATUCCI" userId="1612a1f3-8757-4ab2-bf67-3206a6bfb92e" providerId="ADAL" clId="{ECB0424B-1087-439D-9070-01FE25893561}" dt="2023-03-06T17:23:45.114" v="183" actId="20577"/>
        <pc:sldMkLst>
          <pc:docMk/>
          <pc:sldMk cId="3100242138" sldId="261"/>
        </pc:sldMkLst>
        <pc:spChg chg="mod">
          <ac:chgData name="FABRIZIO AMATUCCI" userId="1612a1f3-8757-4ab2-bf67-3206a6bfb92e" providerId="ADAL" clId="{ECB0424B-1087-439D-9070-01FE25893561}" dt="2023-03-06T17:00:01.664" v="93" actId="27636"/>
          <ac:spMkLst>
            <pc:docMk/>
            <pc:sldMk cId="3100242138" sldId="261"/>
            <ac:spMk id="2" creationId="{04D2493B-C66E-514D-891A-0AC10F92B80C}"/>
          </ac:spMkLst>
        </pc:spChg>
        <pc:spChg chg="mod">
          <ac:chgData name="FABRIZIO AMATUCCI" userId="1612a1f3-8757-4ab2-bf67-3206a6bfb92e" providerId="ADAL" clId="{ECB0424B-1087-439D-9070-01FE25893561}" dt="2023-03-06T17:23:45.114" v="183" actId="20577"/>
          <ac:spMkLst>
            <pc:docMk/>
            <pc:sldMk cId="3100242138" sldId="261"/>
            <ac:spMk id="3" creationId="{7189576E-0A32-9345-A245-ADE927D824E7}"/>
          </ac:spMkLst>
        </pc:spChg>
      </pc:sldChg>
      <pc:sldChg chg="modSp mod">
        <pc:chgData name="FABRIZIO AMATUCCI" userId="1612a1f3-8757-4ab2-bf67-3206a6bfb92e" providerId="ADAL" clId="{ECB0424B-1087-439D-9070-01FE25893561}" dt="2023-03-07T09:34:17.265" v="1235" actId="20577"/>
        <pc:sldMkLst>
          <pc:docMk/>
          <pc:sldMk cId="2557186242" sldId="262"/>
        </pc:sldMkLst>
        <pc:spChg chg="mod">
          <ac:chgData name="FABRIZIO AMATUCCI" userId="1612a1f3-8757-4ab2-bf67-3206a6bfb92e" providerId="ADAL" clId="{ECB0424B-1087-439D-9070-01FE25893561}" dt="2023-03-06T17:18:07.339" v="103" actId="27636"/>
          <ac:spMkLst>
            <pc:docMk/>
            <pc:sldMk cId="2557186242" sldId="262"/>
            <ac:spMk id="2" creationId="{31D23E50-B73B-3F4F-8B90-F0BB2D1B9D3D}"/>
          </ac:spMkLst>
        </pc:spChg>
        <pc:spChg chg="mod">
          <ac:chgData name="FABRIZIO AMATUCCI" userId="1612a1f3-8757-4ab2-bf67-3206a6bfb92e" providerId="ADAL" clId="{ECB0424B-1087-439D-9070-01FE25893561}" dt="2023-03-07T09:34:17.265" v="1235" actId="20577"/>
          <ac:spMkLst>
            <pc:docMk/>
            <pc:sldMk cId="2557186242" sldId="262"/>
            <ac:spMk id="3" creationId="{A910DD7A-9814-4C4C-86FA-9137C8C32246}"/>
          </ac:spMkLst>
        </pc:spChg>
      </pc:sldChg>
      <pc:sldChg chg="modSp mod">
        <pc:chgData name="FABRIZIO AMATUCCI" userId="1612a1f3-8757-4ab2-bf67-3206a6bfb92e" providerId="ADAL" clId="{ECB0424B-1087-439D-9070-01FE25893561}" dt="2023-03-06T18:12:37.854" v="705" actId="20577"/>
        <pc:sldMkLst>
          <pc:docMk/>
          <pc:sldMk cId="3638683899" sldId="263"/>
        </pc:sldMkLst>
        <pc:spChg chg="mod">
          <ac:chgData name="FABRIZIO AMATUCCI" userId="1612a1f3-8757-4ab2-bf67-3206a6bfb92e" providerId="ADAL" clId="{ECB0424B-1087-439D-9070-01FE25893561}" dt="2023-03-06T17:34:20.589" v="318" actId="20577"/>
          <ac:spMkLst>
            <pc:docMk/>
            <pc:sldMk cId="3638683899" sldId="263"/>
            <ac:spMk id="2" creationId="{55F8260B-A07B-D043-BE68-8660355BB7DA}"/>
          </ac:spMkLst>
        </pc:spChg>
        <pc:spChg chg="mod">
          <ac:chgData name="FABRIZIO AMATUCCI" userId="1612a1f3-8757-4ab2-bf67-3206a6bfb92e" providerId="ADAL" clId="{ECB0424B-1087-439D-9070-01FE25893561}" dt="2023-03-06T18:12:37.854" v="705" actId="20577"/>
          <ac:spMkLst>
            <pc:docMk/>
            <pc:sldMk cId="3638683899" sldId="263"/>
            <ac:spMk id="3" creationId="{D2880EF6-8A9D-184C-91FE-89CBBD18AA56}"/>
          </ac:spMkLst>
        </pc:spChg>
      </pc:sldChg>
      <pc:sldChg chg="modSp mod">
        <pc:chgData name="FABRIZIO AMATUCCI" userId="1612a1f3-8757-4ab2-bf67-3206a6bfb92e" providerId="ADAL" clId="{ECB0424B-1087-439D-9070-01FE25893561}" dt="2023-03-07T09:37:56.889" v="1241"/>
        <pc:sldMkLst>
          <pc:docMk/>
          <pc:sldMk cId="3233010769" sldId="264"/>
        </pc:sldMkLst>
        <pc:spChg chg="mod">
          <ac:chgData name="FABRIZIO AMATUCCI" userId="1612a1f3-8757-4ab2-bf67-3206a6bfb92e" providerId="ADAL" clId="{ECB0424B-1087-439D-9070-01FE25893561}" dt="2023-03-07T09:37:56.889" v="1241"/>
          <ac:spMkLst>
            <pc:docMk/>
            <pc:sldMk cId="3233010769" sldId="264"/>
            <ac:spMk id="2" creationId="{4F46CF3F-DE2E-5441-919C-2D18698D7E58}"/>
          </ac:spMkLst>
        </pc:spChg>
        <pc:spChg chg="mod">
          <ac:chgData name="FABRIZIO AMATUCCI" userId="1612a1f3-8757-4ab2-bf67-3206a6bfb92e" providerId="ADAL" clId="{ECB0424B-1087-439D-9070-01FE25893561}" dt="2023-03-06T18:19:25.030" v="739" actId="255"/>
          <ac:spMkLst>
            <pc:docMk/>
            <pc:sldMk cId="3233010769" sldId="264"/>
            <ac:spMk id="3" creationId="{B8972D70-AA65-0B4E-8EE7-93CDD20260A1}"/>
          </ac:spMkLst>
        </pc:spChg>
      </pc:sldChg>
      <pc:sldChg chg="modSp mod">
        <pc:chgData name="FABRIZIO AMATUCCI" userId="1612a1f3-8757-4ab2-bf67-3206a6bfb92e" providerId="ADAL" clId="{ECB0424B-1087-439D-9070-01FE25893561}" dt="2023-03-07T09:40:11.250" v="1309" actId="20577"/>
        <pc:sldMkLst>
          <pc:docMk/>
          <pc:sldMk cId="2520458886" sldId="265"/>
        </pc:sldMkLst>
        <pc:spChg chg="mod">
          <ac:chgData name="FABRIZIO AMATUCCI" userId="1612a1f3-8757-4ab2-bf67-3206a6bfb92e" providerId="ADAL" clId="{ECB0424B-1087-439D-9070-01FE25893561}" dt="2023-03-07T09:36:18.737" v="1239" actId="14100"/>
          <ac:spMkLst>
            <pc:docMk/>
            <pc:sldMk cId="2520458886" sldId="265"/>
            <ac:spMk id="2" creationId="{93D7B606-43C6-2A4B-88ED-E13D8B38031E}"/>
          </ac:spMkLst>
        </pc:spChg>
        <pc:spChg chg="mod">
          <ac:chgData name="FABRIZIO AMATUCCI" userId="1612a1f3-8757-4ab2-bf67-3206a6bfb92e" providerId="ADAL" clId="{ECB0424B-1087-439D-9070-01FE25893561}" dt="2023-03-07T09:40:11.250" v="1309" actId="20577"/>
          <ac:spMkLst>
            <pc:docMk/>
            <pc:sldMk cId="2520458886" sldId="265"/>
            <ac:spMk id="3" creationId="{16A8C809-FD1B-944C-90E3-17CB4C8FC297}"/>
          </ac:spMkLst>
        </pc:spChg>
      </pc:sldChg>
      <pc:sldChg chg="modSp mod">
        <pc:chgData name="FABRIZIO AMATUCCI" userId="1612a1f3-8757-4ab2-bf67-3206a6bfb92e" providerId="ADAL" clId="{ECB0424B-1087-439D-9070-01FE25893561}" dt="2023-03-07T09:48:26.010" v="1312" actId="20577"/>
        <pc:sldMkLst>
          <pc:docMk/>
          <pc:sldMk cId="3818916586" sldId="266"/>
        </pc:sldMkLst>
        <pc:spChg chg="mod">
          <ac:chgData name="FABRIZIO AMATUCCI" userId="1612a1f3-8757-4ab2-bf67-3206a6bfb92e" providerId="ADAL" clId="{ECB0424B-1087-439D-9070-01FE25893561}" dt="2023-03-06T18:29:05.021" v="794" actId="255"/>
          <ac:spMkLst>
            <pc:docMk/>
            <pc:sldMk cId="3818916586" sldId="266"/>
            <ac:spMk id="2" creationId="{8B5831AF-0A6E-B94B-AEE6-6882588A4CD0}"/>
          </ac:spMkLst>
        </pc:spChg>
        <pc:spChg chg="mod">
          <ac:chgData name="FABRIZIO AMATUCCI" userId="1612a1f3-8757-4ab2-bf67-3206a6bfb92e" providerId="ADAL" clId="{ECB0424B-1087-439D-9070-01FE25893561}" dt="2023-03-07T09:48:26.010" v="1312" actId="20577"/>
          <ac:spMkLst>
            <pc:docMk/>
            <pc:sldMk cId="3818916586" sldId="266"/>
            <ac:spMk id="3" creationId="{099F6FCC-EFD1-374C-B868-90853D57ADD8}"/>
          </ac:spMkLst>
        </pc:spChg>
      </pc:sldChg>
      <pc:sldChg chg="modSp mod">
        <pc:chgData name="FABRIZIO AMATUCCI" userId="1612a1f3-8757-4ab2-bf67-3206a6bfb92e" providerId="ADAL" clId="{ECB0424B-1087-439D-9070-01FE25893561}" dt="2023-03-07T09:53:13.415" v="1333" actId="113"/>
        <pc:sldMkLst>
          <pc:docMk/>
          <pc:sldMk cId="1241039837" sldId="267"/>
        </pc:sldMkLst>
        <pc:spChg chg="mod">
          <ac:chgData name="FABRIZIO AMATUCCI" userId="1612a1f3-8757-4ab2-bf67-3206a6bfb92e" providerId="ADAL" clId="{ECB0424B-1087-439D-9070-01FE25893561}" dt="2023-03-06T18:47:30.039" v="1152" actId="255"/>
          <ac:spMkLst>
            <pc:docMk/>
            <pc:sldMk cId="1241039837" sldId="267"/>
            <ac:spMk id="2" creationId="{4DB41F72-E420-084B-9B04-6E94573C6FB2}"/>
          </ac:spMkLst>
        </pc:spChg>
        <pc:spChg chg="mod">
          <ac:chgData name="FABRIZIO AMATUCCI" userId="1612a1f3-8757-4ab2-bf67-3206a6bfb92e" providerId="ADAL" clId="{ECB0424B-1087-439D-9070-01FE25893561}" dt="2023-03-07T09:53:13.415" v="1333" actId="113"/>
          <ac:spMkLst>
            <pc:docMk/>
            <pc:sldMk cId="1241039837" sldId="267"/>
            <ac:spMk id="3" creationId="{CC859522-34E6-4C42-9148-E98CBB631183}"/>
          </ac:spMkLst>
        </pc:spChg>
      </pc:sldChg>
      <pc:sldChg chg="modSp mod">
        <pc:chgData name="FABRIZIO AMATUCCI" userId="1612a1f3-8757-4ab2-bf67-3206a6bfb92e" providerId="ADAL" clId="{ECB0424B-1087-439D-9070-01FE25893561}" dt="2023-03-07T10:19:25.040" v="1706" actId="20577"/>
        <pc:sldMkLst>
          <pc:docMk/>
          <pc:sldMk cId="281757336" sldId="268"/>
        </pc:sldMkLst>
        <pc:spChg chg="mod">
          <ac:chgData name="FABRIZIO AMATUCCI" userId="1612a1f3-8757-4ab2-bf67-3206a6bfb92e" providerId="ADAL" clId="{ECB0424B-1087-439D-9070-01FE25893561}" dt="2023-03-07T10:18:16.593" v="1695" actId="255"/>
          <ac:spMkLst>
            <pc:docMk/>
            <pc:sldMk cId="281757336" sldId="268"/>
            <ac:spMk id="2" creationId="{9FB5DD3B-E79A-984A-BF3A-EFF5E6B5B1FE}"/>
          </ac:spMkLst>
        </pc:spChg>
        <pc:spChg chg="mod">
          <ac:chgData name="FABRIZIO AMATUCCI" userId="1612a1f3-8757-4ab2-bf67-3206a6bfb92e" providerId="ADAL" clId="{ECB0424B-1087-439D-9070-01FE25893561}" dt="2023-03-07T10:19:25.040" v="1706" actId="20577"/>
          <ac:spMkLst>
            <pc:docMk/>
            <pc:sldMk cId="281757336" sldId="268"/>
            <ac:spMk id="3" creationId="{F329ECE3-3552-8346-8BC8-CC52B15706FC}"/>
          </ac:spMkLst>
        </pc:spChg>
      </pc:sldChg>
      <pc:sldChg chg="modSp mod">
        <pc:chgData name="FABRIZIO AMATUCCI" userId="1612a1f3-8757-4ab2-bf67-3206a6bfb92e" providerId="ADAL" clId="{ECB0424B-1087-439D-9070-01FE25893561}" dt="2023-03-07T10:22:41.576" v="1795" actId="20577"/>
        <pc:sldMkLst>
          <pc:docMk/>
          <pc:sldMk cId="3800356426" sldId="269"/>
        </pc:sldMkLst>
        <pc:spChg chg="mod">
          <ac:chgData name="FABRIZIO AMATUCCI" userId="1612a1f3-8757-4ab2-bf67-3206a6bfb92e" providerId="ADAL" clId="{ECB0424B-1087-439D-9070-01FE25893561}" dt="2023-03-07T10:18:23.880" v="1696" actId="255"/>
          <ac:spMkLst>
            <pc:docMk/>
            <pc:sldMk cId="3800356426" sldId="269"/>
            <ac:spMk id="2" creationId="{86C7C0DC-6074-3C45-BADE-109D5DBD070B}"/>
          </ac:spMkLst>
        </pc:spChg>
        <pc:spChg chg="mod">
          <ac:chgData name="FABRIZIO AMATUCCI" userId="1612a1f3-8757-4ab2-bf67-3206a6bfb92e" providerId="ADAL" clId="{ECB0424B-1087-439D-9070-01FE25893561}" dt="2023-03-07T10:22:41.576" v="1795" actId="20577"/>
          <ac:spMkLst>
            <pc:docMk/>
            <pc:sldMk cId="3800356426" sldId="269"/>
            <ac:spMk id="3" creationId="{F559DB07-3ED9-534A-AE10-DCC50147020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EE1FEDE-A528-489D-B09A-AE094424B2D6}" type="datetimeFigureOut">
              <a:rPr lang="it-IT" smtClean="0"/>
              <a:t>07/03/2023</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AAE16C5-6800-4D6E-B697-8A8F4AE678A9}" type="slidenum">
              <a:rPr lang="it-IT" smtClean="0"/>
              <a:t>‹N›</a:t>
            </a:fld>
            <a:endParaRPr lang="it-IT"/>
          </a:p>
        </p:txBody>
      </p:sp>
    </p:spTree>
    <p:extLst>
      <p:ext uri="{BB962C8B-B14F-4D97-AF65-F5344CB8AC3E}">
        <p14:creationId xmlns:p14="http://schemas.microsoft.com/office/powerpoint/2010/main" val="4211723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87B1F8-F298-4645-91EE-FE6EF8BD9EE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a:extLst>
              <a:ext uri="{FF2B5EF4-FFF2-40B4-BE49-F238E27FC236}">
                <a16:creationId xmlns:a16="http://schemas.microsoft.com/office/drawing/2014/main" id="{E9FF48BE-AB8E-6547-9416-324A219CBA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8C89584-4FA9-A04E-BBA4-2F82C6E0BDE5}"/>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5" name="Segnaposto piè di pagina 4">
            <a:extLst>
              <a:ext uri="{FF2B5EF4-FFF2-40B4-BE49-F238E27FC236}">
                <a16:creationId xmlns:a16="http://schemas.microsoft.com/office/drawing/2014/main" id="{D96BCB90-26A6-CC48-B31A-CC66B92C3E6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959A647-A66A-1C40-8ED2-D428F5AA0831}"/>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900877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3976AB-B93D-4D44-9E6D-12EA53573E1D}"/>
              </a:ext>
            </a:extLst>
          </p:cNvPr>
          <p:cNvSpPr>
            <a:spLocks noGrp="1"/>
          </p:cNvSpPr>
          <p:nvPr>
            <p:ph type="title"/>
          </p:nvPr>
        </p:nvSpPr>
        <p:spPr/>
        <p:txBody>
          <a:bodyPr/>
          <a:lstStyle/>
          <a:p>
            <a:r>
              <a:rPr lang="it-IT"/>
              <a:t>Fare clic per modificare lo stile del titolo</a:t>
            </a:r>
          </a:p>
        </p:txBody>
      </p:sp>
      <p:sp>
        <p:nvSpPr>
          <p:cNvPr id="3" name="Segnaposto testo verticale 2">
            <a:extLst>
              <a:ext uri="{FF2B5EF4-FFF2-40B4-BE49-F238E27FC236}">
                <a16:creationId xmlns:a16="http://schemas.microsoft.com/office/drawing/2014/main" id="{0EBDA72F-9F0E-A441-8149-0E5468D3477B}"/>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0C6992C-E916-D643-8E8D-B52F8E85ED4B}"/>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5" name="Segnaposto piè di pagina 4">
            <a:extLst>
              <a:ext uri="{FF2B5EF4-FFF2-40B4-BE49-F238E27FC236}">
                <a16:creationId xmlns:a16="http://schemas.microsoft.com/office/drawing/2014/main" id="{7DF85754-638F-A340-A91E-01557BA28DA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7B2980E-C2A1-EF48-A4CA-9BBC06F4CF34}"/>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3912255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4A02D6D-9B91-2C45-B520-AD271FC75524}"/>
              </a:ext>
            </a:extLst>
          </p:cNvPr>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a:extLst>
              <a:ext uri="{FF2B5EF4-FFF2-40B4-BE49-F238E27FC236}">
                <a16:creationId xmlns:a16="http://schemas.microsoft.com/office/drawing/2014/main" id="{26AEB439-AE69-604B-9DFF-AB849FC59DA7}"/>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2BB073D-22D4-A643-AEC7-8533B2109D9E}"/>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5" name="Segnaposto piè di pagina 4">
            <a:extLst>
              <a:ext uri="{FF2B5EF4-FFF2-40B4-BE49-F238E27FC236}">
                <a16:creationId xmlns:a16="http://schemas.microsoft.com/office/drawing/2014/main" id="{B8CBF152-E2F4-514B-817D-D5026B43515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32A0F8C-BE10-E34B-B30A-7AFEC0DE5E95}"/>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567239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7F56C-42B9-9844-A44A-41C61A52464B}"/>
              </a:ext>
            </a:extLst>
          </p:cNvPr>
          <p:cNvSpPr>
            <a:spLocks noGrp="1"/>
          </p:cNvSpPr>
          <p:nvPr>
            <p:ph type="title"/>
          </p:nvPr>
        </p:nvSpPr>
        <p:spPr/>
        <p:txBody>
          <a:bodyPr/>
          <a:lstStyle/>
          <a:p>
            <a:r>
              <a:rPr lang="it-IT"/>
              <a:t>Fare clic per modificare lo stile del titolo</a:t>
            </a:r>
          </a:p>
        </p:txBody>
      </p:sp>
      <p:sp>
        <p:nvSpPr>
          <p:cNvPr id="3" name="Segnaposto contenuto 2">
            <a:extLst>
              <a:ext uri="{FF2B5EF4-FFF2-40B4-BE49-F238E27FC236}">
                <a16:creationId xmlns:a16="http://schemas.microsoft.com/office/drawing/2014/main" id="{8CAF7BC0-4906-9644-8BAD-23B19FA1AC6D}"/>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B7CBDD1-EA34-014B-B141-021E1285B5CD}"/>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5" name="Segnaposto piè di pagina 4">
            <a:extLst>
              <a:ext uri="{FF2B5EF4-FFF2-40B4-BE49-F238E27FC236}">
                <a16:creationId xmlns:a16="http://schemas.microsoft.com/office/drawing/2014/main" id="{192CA4D2-30CF-EE47-8FCB-2BF79CA9B4C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1B52505-3438-EC46-98D0-57E767A0855E}"/>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2233328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E7C322-AC3E-004F-BF04-AA76E4BBDF1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a:extLst>
              <a:ext uri="{FF2B5EF4-FFF2-40B4-BE49-F238E27FC236}">
                <a16:creationId xmlns:a16="http://schemas.microsoft.com/office/drawing/2014/main" id="{FB4B7FD9-99A5-764F-92E6-1CD390D84D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E261C885-541E-7146-AB3F-66E8AEF054B7}"/>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5" name="Segnaposto piè di pagina 4">
            <a:extLst>
              <a:ext uri="{FF2B5EF4-FFF2-40B4-BE49-F238E27FC236}">
                <a16:creationId xmlns:a16="http://schemas.microsoft.com/office/drawing/2014/main" id="{0C99F20E-9460-6645-A00F-0257464EE82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801BC2-A89E-3E4B-9BC5-D21661D392A2}"/>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3224711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61A11C-6637-194C-9B73-4817179AE3B0}"/>
              </a:ext>
            </a:extLst>
          </p:cNvPr>
          <p:cNvSpPr>
            <a:spLocks noGrp="1"/>
          </p:cNvSpPr>
          <p:nvPr>
            <p:ph type="title"/>
          </p:nvPr>
        </p:nvSpPr>
        <p:spPr/>
        <p:txBody>
          <a:bodyPr/>
          <a:lstStyle/>
          <a:p>
            <a:r>
              <a:rPr lang="it-IT"/>
              <a:t>Fare clic per modificare lo stile del titolo</a:t>
            </a:r>
          </a:p>
        </p:txBody>
      </p:sp>
      <p:sp>
        <p:nvSpPr>
          <p:cNvPr id="3" name="Segnaposto contenuto 2">
            <a:extLst>
              <a:ext uri="{FF2B5EF4-FFF2-40B4-BE49-F238E27FC236}">
                <a16:creationId xmlns:a16="http://schemas.microsoft.com/office/drawing/2014/main" id="{742B164A-0A96-C148-8DAF-C8F723E346B8}"/>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7270078-E34D-5844-98D8-D081E473B5F3}"/>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A992C0C-4704-6149-9A02-FD0CEB5AFA0A}"/>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6" name="Segnaposto piè di pagina 5">
            <a:extLst>
              <a:ext uri="{FF2B5EF4-FFF2-40B4-BE49-F238E27FC236}">
                <a16:creationId xmlns:a16="http://schemas.microsoft.com/office/drawing/2014/main" id="{D61E90E1-340C-A342-9999-33F8C035B21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4B28CC2-52B9-2E4D-AA50-1A022D0AB56D}"/>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1011105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10FBF4-EA3E-6F43-858B-EEDB8D4C0B4A}"/>
              </a:ext>
            </a:extLst>
          </p:cNvPr>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a:extLst>
              <a:ext uri="{FF2B5EF4-FFF2-40B4-BE49-F238E27FC236}">
                <a16:creationId xmlns:a16="http://schemas.microsoft.com/office/drawing/2014/main" id="{4EC45C28-DA62-3B49-9FE7-3E92532BC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1F374BA8-03CB-6145-B430-A1B6FC71D88F}"/>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CB41B90-CAC5-4B4E-99EF-6CED46EEF5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63C8D2F1-69FD-404A-A6BB-72F5B7E4BC8E}"/>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8C627BD-5D04-E542-8012-99C1F22B748A}"/>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8" name="Segnaposto piè di pagina 7">
            <a:extLst>
              <a:ext uri="{FF2B5EF4-FFF2-40B4-BE49-F238E27FC236}">
                <a16:creationId xmlns:a16="http://schemas.microsoft.com/office/drawing/2014/main" id="{EF552ED2-0857-1B4C-AF91-1F1BF118DA8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9EF50004-CDC1-8D46-BD39-CA4C9B450D12}"/>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305421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94C7C7-FB67-7040-8977-7CB0B2CE3BE9}"/>
              </a:ext>
            </a:extLst>
          </p:cNvPr>
          <p:cNvSpPr>
            <a:spLocks noGrp="1"/>
          </p:cNvSpPr>
          <p:nvPr>
            <p:ph type="title"/>
          </p:nvPr>
        </p:nvSpPr>
        <p:spPr/>
        <p:txBody>
          <a:bodyPr/>
          <a:lstStyle/>
          <a:p>
            <a:r>
              <a:rPr lang="it-IT"/>
              <a:t>Fare clic per modificare lo stile del titolo</a:t>
            </a:r>
          </a:p>
        </p:txBody>
      </p:sp>
      <p:sp>
        <p:nvSpPr>
          <p:cNvPr id="3" name="Segnaposto data 2">
            <a:extLst>
              <a:ext uri="{FF2B5EF4-FFF2-40B4-BE49-F238E27FC236}">
                <a16:creationId xmlns:a16="http://schemas.microsoft.com/office/drawing/2014/main" id="{3EAA7854-AB1B-4B49-AFF5-1C578E6BF4AB}"/>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4" name="Segnaposto piè di pagina 3">
            <a:extLst>
              <a:ext uri="{FF2B5EF4-FFF2-40B4-BE49-F238E27FC236}">
                <a16:creationId xmlns:a16="http://schemas.microsoft.com/office/drawing/2014/main" id="{2BC83A54-038B-DD42-A39E-2B39016F38A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8B8AD10-BE8C-564F-8F5B-E0D3429A83F6}"/>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1117831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F40541E-3CE6-7447-8400-EF644C9FE4BB}"/>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3" name="Segnaposto piè di pagina 2">
            <a:extLst>
              <a:ext uri="{FF2B5EF4-FFF2-40B4-BE49-F238E27FC236}">
                <a16:creationId xmlns:a16="http://schemas.microsoft.com/office/drawing/2014/main" id="{18A3EFBD-AD2F-F643-868E-4F43E220D6F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0AAA7BC-A336-8449-A6FC-149BD8F71DAD}"/>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1990499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22D057-E938-7C42-9C2E-B9EAE908A46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a:extLst>
              <a:ext uri="{FF2B5EF4-FFF2-40B4-BE49-F238E27FC236}">
                <a16:creationId xmlns:a16="http://schemas.microsoft.com/office/drawing/2014/main" id="{D031854D-CD11-5D41-B3DB-BCBE922BCB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3A593A2B-873A-E747-AFCB-6D59B98FE4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2E2089F2-D6AD-AB41-974D-1014DEC0C590}"/>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6" name="Segnaposto piè di pagina 5">
            <a:extLst>
              <a:ext uri="{FF2B5EF4-FFF2-40B4-BE49-F238E27FC236}">
                <a16:creationId xmlns:a16="http://schemas.microsoft.com/office/drawing/2014/main" id="{7DE3CB19-CDB0-F04F-A143-9CFA9973543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D37A2FF-0FBE-4447-9261-9F0904DFA5BF}"/>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3811533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F32A41-D76E-A442-9C6E-0F1C4E3A2D8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a:extLst>
              <a:ext uri="{FF2B5EF4-FFF2-40B4-BE49-F238E27FC236}">
                <a16:creationId xmlns:a16="http://schemas.microsoft.com/office/drawing/2014/main" id="{0A68BB92-2194-D34C-AA27-A47DEB1EC0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56F40BFE-19DD-AE4F-86C3-1815FD4059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5BD8149D-60C4-9F46-BFA0-F15E4BC2D827}"/>
              </a:ext>
            </a:extLst>
          </p:cNvPr>
          <p:cNvSpPr>
            <a:spLocks noGrp="1"/>
          </p:cNvSpPr>
          <p:nvPr>
            <p:ph type="dt" sz="half" idx="10"/>
          </p:nvPr>
        </p:nvSpPr>
        <p:spPr/>
        <p:txBody>
          <a:bodyPr/>
          <a:lstStyle/>
          <a:p>
            <a:fld id="{348D39DC-113E-F04E-852A-F4335F3875AC}" type="datetimeFigureOut">
              <a:rPr lang="it-IT" smtClean="0"/>
              <a:t>07/03/2023</a:t>
            </a:fld>
            <a:endParaRPr lang="it-IT"/>
          </a:p>
        </p:txBody>
      </p:sp>
      <p:sp>
        <p:nvSpPr>
          <p:cNvPr id="6" name="Segnaposto piè di pagina 5">
            <a:extLst>
              <a:ext uri="{FF2B5EF4-FFF2-40B4-BE49-F238E27FC236}">
                <a16:creationId xmlns:a16="http://schemas.microsoft.com/office/drawing/2014/main" id="{3531947F-1145-EE45-9EC0-4EF66A84779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34555EA-3710-8448-AD63-63CA0A32AA54}"/>
              </a:ext>
            </a:extLst>
          </p:cNvPr>
          <p:cNvSpPr>
            <a:spLocks noGrp="1"/>
          </p:cNvSpPr>
          <p:nvPr>
            <p:ph type="sldNum" sz="quarter" idx="12"/>
          </p:nvPr>
        </p:nvSpPr>
        <p:spPr/>
        <p:txBody>
          <a:bodyPr/>
          <a:lstStyle/>
          <a:p>
            <a:fld id="{237E4507-E701-C149-ABAF-47E24F6FF28C}" type="slidenum">
              <a:rPr lang="it-IT" smtClean="0"/>
              <a:t>‹N›</a:t>
            </a:fld>
            <a:endParaRPr lang="it-IT"/>
          </a:p>
        </p:txBody>
      </p:sp>
    </p:spTree>
    <p:extLst>
      <p:ext uri="{BB962C8B-B14F-4D97-AF65-F5344CB8AC3E}">
        <p14:creationId xmlns:p14="http://schemas.microsoft.com/office/powerpoint/2010/main" val="2664050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B261E71-9251-9B40-9C20-849129BB9E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a:extLst>
              <a:ext uri="{FF2B5EF4-FFF2-40B4-BE49-F238E27FC236}">
                <a16:creationId xmlns:a16="http://schemas.microsoft.com/office/drawing/2014/main" id="{AC7BE031-CD56-E447-8A75-419C6051B7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F8E8135-A3B1-8C4C-8922-7EE8214132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8D39DC-113E-F04E-852A-F4335F3875AC}" type="datetimeFigureOut">
              <a:rPr lang="it-IT" smtClean="0"/>
              <a:t>07/03/2023</a:t>
            </a:fld>
            <a:endParaRPr lang="it-IT"/>
          </a:p>
        </p:txBody>
      </p:sp>
      <p:sp>
        <p:nvSpPr>
          <p:cNvPr id="5" name="Segnaposto piè di pagina 4">
            <a:extLst>
              <a:ext uri="{FF2B5EF4-FFF2-40B4-BE49-F238E27FC236}">
                <a16:creationId xmlns:a16="http://schemas.microsoft.com/office/drawing/2014/main" id="{E24D77D4-113E-004E-BD0F-0AACBF3A07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29F37381-3397-BD4F-8F57-ED2846188F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E4507-E701-C149-ABAF-47E24F6FF28C}" type="slidenum">
              <a:rPr lang="it-IT" smtClean="0"/>
              <a:t>‹N›</a:t>
            </a:fld>
            <a:endParaRPr lang="it-IT"/>
          </a:p>
        </p:txBody>
      </p:sp>
    </p:spTree>
    <p:extLst>
      <p:ext uri="{BB962C8B-B14F-4D97-AF65-F5344CB8AC3E}">
        <p14:creationId xmlns:p14="http://schemas.microsoft.com/office/powerpoint/2010/main" val="272793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2726AB-269D-2D42-9E89-2896CF94CA42}"/>
              </a:ext>
            </a:extLst>
          </p:cNvPr>
          <p:cNvSpPr>
            <a:spLocks noGrp="1"/>
          </p:cNvSpPr>
          <p:nvPr>
            <p:ph type="ctrTitle"/>
          </p:nvPr>
        </p:nvSpPr>
        <p:spPr>
          <a:xfrm>
            <a:off x="1524000" y="648393"/>
            <a:ext cx="9144000" cy="2864111"/>
          </a:xfrm>
        </p:spPr>
        <p:txBody>
          <a:bodyPr>
            <a:normAutofit/>
          </a:bodyPr>
          <a:lstStyle/>
          <a:p>
            <a:r>
              <a:rPr lang="it-IT" sz="2000" dirty="0">
                <a:latin typeface="Times New Roman" panose="02020603050405020304" pitchFamily="18" charset="0"/>
                <a:cs typeface="Times New Roman" panose="02020603050405020304" pitchFamily="18" charset="0"/>
              </a:rPr>
              <a:t>Made to Last?</a:t>
            </a:r>
            <a:br>
              <a:rPr lang="it-IT" sz="2000" dirty="0">
                <a:latin typeface="Times New Roman" panose="02020603050405020304" pitchFamily="18" charset="0"/>
                <a:cs typeface="Times New Roman" panose="02020603050405020304" pitchFamily="18" charset="0"/>
              </a:rPr>
            </a:br>
            <a:br>
              <a:rPr lang="it-IT" sz="2000" dirty="0">
                <a:latin typeface="Times New Roman" panose="02020603050405020304" pitchFamily="18" charset="0"/>
                <a:cs typeface="Times New Roman" panose="02020603050405020304" pitchFamily="18" charset="0"/>
              </a:rPr>
            </a:br>
            <a:r>
              <a:rPr lang="it-IT" sz="2000" dirty="0" err="1">
                <a:latin typeface="Times New Roman" panose="02020603050405020304" pitchFamily="18" charset="0"/>
                <a:cs typeface="Times New Roman" panose="02020603050405020304" pitchFamily="18" charset="0"/>
              </a:rPr>
              <a:t>Windfall</a:t>
            </a:r>
            <a:r>
              <a:rPr lang="it-IT" sz="2000" dirty="0">
                <a:latin typeface="Times New Roman" panose="02020603050405020304" pitchFamily="18" charset="0"/>
                <a:cs typeface="Times New Roman" panose="02020603050405020304" pitchFamily="18" charset="0"/>
              </a:rPr>
              <a:t> Profit </a:t>
            </a:r>
            <a:r>
              <a:rPr lang="it-IT" sz="2000" dirty="0" err="1">
                <a:latin typeface="Times New Roman" panose="02020603050405020304" pitchFamily="18" charset="0"/>
                <a:cs typeface="Times New Roman" panose="02020603050405020304" pitchFamily="18" charset="0"/>
              </a:rPr>
              <a:t>Taxation</a:t>
            </a:r>
            <a:r>
              <a:rPr lang="it-IT" sz="2000" dirty="0">
                <a:latin typeface="Times New Roman" panose="02020603050405020304" pitchFamily="18" charset="0"/>
                <a:cs typeface="Times New Roman" panose="02020603050405020304" pitchFamily="18" charset="0"/>
              </a:rPr>
              <a:t> in Europe (and Beyond) </a:t>
            </a:r>
            <a:br>
              <a:rPr lang="it-IT" sz="2000" b="1" dirty="0">
                <a:latin typeface="Times New Roman" panose="02020603050405020304" pitchFamily="18" charset="0"/>
                <a:cs typeface="Times New Roman" panose="02020603050405020304" pitchFamily="18" charset="0"/>
              </a:rPr>
            </a:br>
            <a:br>
              <a:rPr lang="it-IT" sz="1600" dirty="0">
                <a:latin typeface="Times New Roman" panose="02020603050405020304" pitchFamily="18" charset="0"/>
                <a:cs typeface="Times New Roman" panose="02020603050405020304" pitchFamily="18" charset="0"/>
              </a:rPr>
            </a:br>
            <a:r>
              <a:rPr lang="it-IT" sz="1600" dirty="0" err="1">
                <a:latin typeface="Times New Roman" panose="02020603050405020304" pitchFamily="18" charset="0"/>
                <a:cs typeface="Times New Roman" panose="02020603050405020304" pitchFamily="18" charset="0"/>
              </a:rPr>
              <a:t>University</a:t>
            </a:r>
            <a:r>
              <a:rPr lang="it-IT" sz="1600" dirty="0">
                <a:latin typeface="Times New Roman" panose="02020603050405020304" pitchFamily="18" charset="0"/>
                <a:cs typeface="Times New Roman" panose="02020603050405020304" pitchFamily="18" charset="0"/>
              </a:rPr>
              <a:t> of Ferrara - 9 March 2023</a:t>
            </a:r>
            <a:endParaRPr lang="it-IT" sz="1600" dirty="0"/>
          </a:p>
        </p:txBody>
      </p:sp>
      <p:sp>
        <p:nvSpPr>
          <p:cNvPr id="3" name="Sottotitolo 2">
            <a:extLst>
              <a:ext uri="{FF2B5EF4-FFF2-40B4-BE49-F238E27FC236}">
                <a16:creationId xmlns:a16="http://schemas.microsoft.com/office/drawing/2014/main" id="{57769C4F-67BC-314A-8218-560EF6FC63EA}"/>
              </a:ext>
            </a:extLst>
          </p:cNvPr>
          <p:cNvSpPr>
            <a:spLocks noGrp="1"/>
          </p:cNvSpPr>
          <p:nvPr>
            <p:ph type="subTitle" idx="1"/>
          </p:nvPr>
        </p:nvSpPr>
        <p:spPr>
          <a:xfrm>
            <a:off x="1524000" y="3602037"/>
            <a:ext cx="9281652" cy="2071175"/>
          </a:xfrm>
        </p:spPr>
        <p:txBody>
          <a:bodyPr>
            <a:normAutofit fontScale="32500" lnSpcReduction="20000"/>
          </a:bodyPr>
          <a:lstStyle/>
          <a:p>
            <a:endParaRPr lang="it-IT" sz="2000" b="1" i="1" dirty="0">
              <a:latin typeface="Times New Roman" panose="02020603050405020304" pitchFamily="18" charset="0"/>
              <a:cs typeface="Times New Roman" panose="02020603050405020304" pitchFamily="18" charset="0"/>
            </a:endParaRPr>
          </a:p>
          <a:p>
            <a:r>
              <a:rPr lang="it-IT" sz="5000" b="1" i="1" dirty="0">
                <a:latin typeface="Times New Roman" panose="02020603050405020304" pitchFamily="18" charset="0"/>
                <a:cs typeface="Times New Roman" panose="02020603050405020304" pitchFamily="18" charset="0"/>
              </a:rPr>
              <a:t>«</a:t>
            </a:r>
            <a:r>
              <a:rPr lang="it-IT" sz="5500" b="1" i="1" dirty="0" err="1">
                <a:latin typeface="Times New Roman" panose="02020603050405020304" pitchFamily="18" charset="0"/>
                <a:cs typeface="Times New Roman" panose="02020603050405020304" pitchFamily="18" charset="0"/>
              </a:rPr>
              <a:t>Windfall</a:t>
            </a:r>
            <a:r>
              <a:rPr lang="it-IT" sz="5500" b="1" i="1" dirty="0">
                <a:latin typeface="Times New Roman" panose="02020603050405020304" pitchFamily="18" charset="0"/>
                <a:cs typeface="Times New Roman" panose="02020603050405020304" pitchFamily="18" charset="0"/>
              </a:rPr>
              <a:t> Profit </a:t>
            </a:r>
            <a:r>
              <a:rPr lang="it-IT" sz="5500" b="1" i="1" dirty="0" err="1">
                <a:latin typeface="Times New Roman" panose="02020603050405020304" pitchFamily="18" charset="0"/>
                <a:cs typeface="Times New Roman" panose="02020603050405020304" pitchFamily="18" charset="0"/>
              </a:rPr>
              <a:t>Taxation</a:t>
            </a:r>
            <a:r>
              <a:rPr lang="it-IT" sz="5500" b="1" i="1" dirty="0">
                <a:latin typeface="Times New Roman" panose="02020603050405020304" pitchFamily="18" charset="0"/>
                <a:cs typeface="Times New Roman" panose="02020603050405020304" pitchFamily="18" charset="0"/>
              </a:rPr>
              <a:t> and EU Law</a:t>
            </a:r>
            <a:r>
              <a:rPr lang="it-IT" sz="5000" b="1" i="1" dirty="0">
                <a:latin typeface="Times New Roman" panose="02020603050405020304" pitchFamily="18" charset="0"/>
                <a:cs typeface="Times New Roman" panose="02020603050405020304" pitchFamily="18" charset="0"/>
              </a:rPr>
              <a:t>»</a:t>
            </a:r>
          </a:p>
          <a:p>
            <a:endParaRPr lang="it-IT" sz="5000" b="1" dirty="0">
              <a:latin typeface="Times New Roman" panose="02020603050405020304" pitchFamily="18" charset="0"/>
              <a:cs typeface="Times New Roman" panose="02020603050405020304" pitchFamily="18" charset="0"/>
            </a:endParaRPr>
          </a:p>
          <a:p>
            <a:endParaRPr lang="it-IT" sz="5000" b="1" dirty="0">
              <a:latin typeface="Times New Roman" panose="02020603050405020304" pitchFamily="18" charset="0"/>
              <a:cs typeface="Times New Roman" panose="02020603050405020304" pitchFamily="18" charset="0"/>
            </a:endParaRPr>
          </a:p>
          <a:p>
            <a:r>
              <a:rPr lang="it-IT" sz="5000" b="1" dirty="0">
                <a:solidFill>
                  <a:srgbClr val="FF0000"/>
                </a:solidFill>
                <a:latin typeface="Times New Roman" panose="02020603050405020304" pitchFamily="18" charset="0"/>
                <a:cs typeface="Times New Roman" panose="02020603050405020304" pitchFamily="18" charset="0"/>
              </a:rPr>
              <a:t>Prof. Fabrizio Amatucci</a:t>
            </a:r>
          </a:p>
          <a:p>
            <a:br>
              <a:rPr lang="it-IT" sz="5000" b="1" dirty="0">
                <a:solidFill>
                  <a:srgbClr val="FF0000"/>
                </a:solidFill>
                <a:latin typeface="Times New Roman" panose="02020603050405020304" pitchFamily="18" charset="0"/>
                <a:cs typeface="Times New Roman" panose="02020603050405020304" pitchFamily="18" charset="0"/>
              </a:rPr>
            </a:br>
            <a:r>
              <a:rPr lang="it-IT" sz="5000" b="1" dirty="0">
                <a:solidFill>
                  <a:srgbClr val="FF0000"/>
                </a:solidFill>
                <a:latin typeface="Times New Roman" panose="02020603050405020304" pitchFamily="18" charset="0"/>
                <a:cs typeface="Times New Roman" panose="02020603050405020304" pitchFamily="18" charset="0"/>
              </a:rPr>
              <a:t>Full Professor of </a:t>
            </a:r>
            <a:r>
              <a:rPr lang="it-IT" sz="5000" b="1" dirty="0" err="1">
                <a:solidFill>
                  <a:srgbClr val="FF0000"/>
                </a:solidFill>
                <a:latin typeface="Times New Roman" panose="02020603050405020304" pitchFamily="18" charset="0"/>
                <a:cs typeface="Times New Roman" panose="02020603050405020304" pitchFamily="18" charset="0"/>
              </a:rPr>
              <a:t>Tax</a:t>
            </a:r>
            <a:r>
              <a:rPr lang="it-IT" sz="5000" b="1" dirty="0">
                <a:solidFill>
                  <a:srgbClr val="FF0000"/>
                </a:solidFill>
                <a:latin typeface="Times New Roman" panose="02020603050405020304" pitchFamily="18" charset="0"/>
                <a:cs typeface="Times New Roman" panose="02020603050405020304" pitchFamily="18" charset="0"/>
              </a:rPr>
              <a:t> Law, </a:t>
            </a:r>
            <a:r>
              <a:rPr lang="it-IT" sz="5000" b="1" dirty="0" err="1">
                <a:solidFill>
                  <a:srgbClr val="FF0000"/>
                </a:solidFill>
                <a:latin typeface="Times New Roman" panose="02020603050405020304" pitchFamily="18" charset="0"/>
                <a:cs typeface="Times New Roman" panose="02020603050405020304" pitchFamily="18" charset="0"/>
              </a:rPr>
              <a:t>University</a:t>
            </a:r>
            <a:r>
              <a:rPr lang="it-IT" sz="5000" b="1" dirty="0">
                <a:solidFill>
                  <a:srgbClr val="FF0000"/>
                </a:solidFill>
                <a:latin typeface="Times New Roman" panose="02020603050405020304" pitchFamily="18" charset="0"/>
                <a:cs typeface="Times New Roman" panose="02020603050405020304" pitchFamily="18" charset="0"/>
              </a:rPr>
              <a:t> of </a:t>
            </a:r>
            <a:r>
              <a:rPr lang="it-IT" sz="5000" b="1" dirty="0" err="1">
                <a:solidFill>
                  <a:srgbClr val="FF0000"/>
                </a:solidFill>
                <a:latin typeface="Times New Roman" panose="02020603050405020304" pitchFamily="18" charset="0"/>
                <a:cs typeface="Times New Roman" panose="02020603050405020304" pitchFamily="18" charset="0"/>
              </a:rPr>
              <a:t>Naples</a:t>
            </a:r>
            <a:r>
              <a:rPr lang="it-IT" sz="5000" b="1" dirty="0">
                <a:solidFill>
                  <a:srgbClr val="FF0000"/>
                </a:solidFill>
                <a:latin typeface="Times New Roman" panose="02020603050405020304" pitchFamily="18" charset="0"/>
                <a:cs typeface="Times New Roman" panose="02020603050405020304" pitchFamily="18" charset="0"/>
              </a:rPr>
              <a:t> Federico II</a:t>
            </a:r>
          </a:p>
          <a:p>
            <a:endParaRPr lang="it-IT" dirty="0"/>
          </a:p>
        </p:txBody>
      </p:sp>
      <p:pic>
        <p:nvPicPr>
          <p:cNvPr id="4" name="image3.png">
            <a:extLst>
              <a:ext uri="{FF2B5EF4-FFF2-40B4-BE49-F238E27FC236}">
                <a16:creationId xmlns:a16="http://schemas.microsoft.com/office/drawing/2014/main" id="{B6FAAA75-50F1-1F41-96B0-848A2F3615A1}"/>
              </a:ext>
            </a:extLst>
          </p:cNvPr>
          <p:cNvPicPr/>
          <p:nvPr/>
        </p:nvPicPr>
        <p:blipFill>
          <a:blip r:embed="rId2"/>
          <a:srcRect/>
          <a:stretch>
            <a:fillRect/>
          </a:stretch>
        </p:blipFill>
        <p:spPr>
          <a:xfrm>
            <a:off x="725977" y="872836"/>
            <a:ext cx="1944414" cy="817333"/>
          </a:xfrm>
          <a:prstGeom prst="rect">
            <a:avLst/>
          </a:prstGeom>
          <a:ln/>
        </p:spPr>
      </p:pic>
      <p:pic>
        <p:nvPicPr>
          <p:cNvPr id="5" name="image2.jpeg">
            <a:extLst>
              <a:ext uri="{FF2B5EF4-FFF2-40B4-BE49-F238E27FC236}">
                <a16:creationId xmlns:a16="http://schemas.microsoft.com/office/drawing/2014/main" id="{B57C9B25-1F74-B543-B110-86C99527D676}"/>
              </a:ext>
            </a:extLst>
          </p:cNvPr>
          <p:cNvPicPr/>
          <p:nvPr/>
        </p:nvPicPr>
        <p:blipFill>
          <a:blip r:embed="rId3" cstate="print"/>
          <a:stretch>
            <a:fillRect/>
          </a:stretch>
        </p:blipFill>
        <p:spPr>
          <a:xfrm>
            <a:off x="8937997" y="872836"/>
            <a:ext cx="2349704" cy="864323"/>
          </a:xfrm>
          <a:prstGeom prst="rect">
            <a:avLst/>
          </a:prstGeom>
        </p:spPr>
      </p:pic>
    </p:spTree>
    <p:extLst>
      <p:ext uri="{BB962C8B-B14F-4D97-AF65-F5344CB8AC3E}">
        <p14:creationId xmlns:p14="http://schemas.microsoft.com/office/powerpoint/2010/main" val="783899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D7B606-43C6-2A4B-88ED-E13D8B38031E}"/>
              </a:ext>
            </a:extLst>
          </p:cNvPr>
          <p:cNvSpPr>
            <a:spLocks noGrp="1"/>
          </p:cNvSpPr>
          <p:nvPr>
            <p:ph type="title"/>
          </p:nvPr>
        </p:nvSpPr>
        <p:spPr>
          <a:xfrm>
            <a:off x="838200" y="845574"/>
            <a:ext cx="10515600" cy="1297858"/>
          </a:xfrm>
        </p:spPr>
        <p:txBody>
          <a:bodyPr>
            <a:noAutofit/>
          </a:bodyPr>
          <a:lstStyle/>
          <a:p>
            <a:pPr algn="just"/>
            <a:r>
              <a:rPr lang="en-US" sz="2800" b="1" dirty="0">
                <a:latin typeface="Times New Roman" panose="02020603050405020304" pitchFamily="18" charset="0"/>
                <a:cs typeface="Times New Roman" panose="02020603050405020304" pitchFamily="18" charset="0"/>
              </a:rPr>
              <a:t>Relevance of consistency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of WPT </a:t>
            </a:r>
            <a:r>
              <a:rPr lang="en-US" sz="2800" b="1" dirty="0">
                <a:latin typeface="Times New Roman" panose="02020603050405020304" pitchFamily="18" charset="0"/>
                <a:cs typeface="Times New Roman" panose="02020603050405020304" pitchFamily="18" charset="0"/>
              </a:rPr>
              <a:t>with the principle of proportionality as condition for  the compatibility with the EU fundamental freedoms and Equality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Constitutional </a:t>
            </a:r>
            <a:r>
              <a:rPr lang="en-US" sz="2800" b="1" dirty="0">
                <a:latin typeface="Times New Roman" panose="02020603050405020304" pitchFamily="18" charset="0"/>
                <a:cs typeface="Times New Roman" panose="02020603050405020304" pitchFamily="18" charset="0"/>
              </a:rPr>
              <a:t>principles </a:t>
            </a:r>
            <a:r>
              <a:rPr lang="en-US" sz="2400" b="1"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3]</a:t>
            </a:r>
            <a:endParaRPr lang="it-IT" sz="3200" dirty="0"/>
          </a:p>
        </p:txBody>
      </p:sp>
      <p:sp>
        <p:nvSpPr>
          <p:cNvPr id="3" name="Segnaposto contenuto 2">
            <a:extLst>
              <a:ext uri="{FF2B5EF4-FFF2-40B4-BE49-F238E27FC236}">
                <a16:creationId xmlns:a16="http://schemas.microsoft.com/office/drawing/2014/main" id="{16A8C809-FD1B-944C-90E3-17CB4C8FC297}"/>
              </a:ext>
            </a:extLst>
          </p:cNvPr>
          <p:cNvSpPr>
            <a:spLocks noGrp="1"/>
          </p:cNvSpPr>
          <p:nvPr>
            <p:ph idx="1"/>
          </p:nvPr>
        </p:nvSpPr>
        <p:spPr>
          <a:xfrm>
            <a:off x="730046" y="3175462"/>
            <a:ext cx="10515600" cy="3001500"/>
          </a:xfrm>
        </p:spPr>
        <p:txBody>
          <a:bodyPr>
            <a:normAutofit fontScale="77500" lnSpcReduction="20000"/>
          </a:bodyPr>
          <a:lstStyle/>
          <a:p>
            <a:pPr algn="just"/>
            <a:r>
              <a:rPr lang="en-US" b="1" dirty="0">
                <a:latin typeface="Times New Roman" panose="02020603050405020304" pitchFamily="18" charset="0"/>
                <a:cs typeface="Times New Roman" panose="02020603050405020304" pitchFamily="18" charset="0"/>
              </a:rPr>
              <a:t>It should not be overlooked EU level the Risk of </a:t>
            </a:r>
            <a:r>
              <a:rPr lang="en-US" b="1" dirty="0">
                <a:solidFill>
                  <a:srgbClr val="FF0000"/>
                </a:solidFill>
                <a:latin typeface="Times New Roman" panose="02020603050405020304" pitchFamily="18" charset="0"/>
                <a:cs typeface="Times New Roman" panose="02020603050405020304" pitchFamily="18" charset="0"/>
              </a:rPr>
              <a:t>the translation of the contribution </a:t>
            </a:r>
            <a:r>
              <a:rPr lang="en-US" dirty="0">
                <a:latin typeface="Times New Roman" panose="02020603050405020304" pitchFamily="18" charset="0"/>
                <a:cs typeface="Times New Roman" panose="02020603050405020304" pitchFamily="18" charset="0"/>
              </a:rPr>
              <a:t>and recovery and pass on of  the increase of the costs by energy companies through the increase  in the price of sale or supply of energy  supply to final consumers, which would result in the violation of EU principles of the </a:t>
            </a:r>
            <a:r>
              <a:rPr lang="en-US" b="1" dirty="0">
                <a:latin typeface="Times New Roman" panose="02020603050405020304" pitchFamily="18" charset="0"/>
                <a:cs typeface="Times New Roman" panose="02020603050405020304" pitchFamily="18" charset="0"/>
              </a:rPr>
              <a:t>proportionality </a:t>
            </a:r>
            <a:r>
              <a:rPr lang="en-US" dirty="0">
                <a:latin typeface="Times New Roman" panose="02020603050405020304" pitchFamily="18" charset="0"/>
                <a:cs typeface="Times New Roman" panose="02020603050405020304" pitchFamily="18" charset="0"/>
              </a:rPr>
              <a:t>and effectiveness of the measure, creating a </a:t>
            </a:r>
            <a:r>
              <a:rPr lang="en-US" b="1" dirty="0">
                <a:latin typeface="Times New Roman" panose="02020603050405020304" pitchFamily="18" charset="0"/>
                <a:cs typeface="Times New Roman" panose="02020603050405020304" pitchFamily="18" charset="0"/>
              </a:rPr>
              <a:t>greater gap and unequal treatment </a:t>
            </a:r>
            <a:r>
              <a:rPr lang="en-US" dirty="0">
                <a:latin typeface="Times New Roman" panose="02020603050405020304" pitchFamily="18" charset="0"/>
                <a:cs typeface="Times New Roman" panose="02020603050405020304" pitchFamily="18" charset="0"/>
              </a:rPr>
              <a:t>and distortion of competition, undermining the purpose of the contribution. </a:t>
            </a:r>
          </a:p>
          <a:p>
            <a:pPr algn="just"/>
            <a:r>
              <a:rPr lang="en-US" dirty="0">
                <a:latin typeface="Times New Roman" panose="02020603050405020304" pitchFamily="18" charset="0"/>
                <a:cs typeface="Times New Roman" panose="02020603050405020304" pitchFamily="18" charset="0"/>
              </a:rPr>
              <a:t>For this reason, this phenomenon (translation of WPT burden) together with the </a:t>
            </a:r>
            <a:r>
              <a:rPr lang="en-US" b="1" dirty="0">
                <a:latin typeface="Times New Roman" panose="02020603050405020304" pitchFamily="18" charset="0"/>
                <a:cs typeface="Times New Roman" panose="02020603050405020304" pitchFamily="18" charset="0"/>
              </a:rPr>
              <a:t>real and effective investment </a:t>
            </a:r>
            <a:r>
              <a:rPr lang="en-US" dirty="0">
                <a:latin typeface="Times New Roman" panose="02020603050405020304" pitchFamily="18" charset="0"/>
                <a:cs typeface="Times New Roman" panose="02020603050405020304" pitchFamily="18" charset="0"/>
              </a:rPr>
              <a:t>to reduce the energy crisis and encourage the use of renewable energy, should be controlled and sanctioned in a way that families and businesses activities are not further burdened through price increase deriving from the translation.</a:t>
            </a:r>
          </a:p>
          <a:p>
            <a:pPr marL="0" indent="0" algn="just">
              <a:buNone/>
            </a:pPr>
            <a:r>
              <a:rPr lang="en-US" dirty="0">
                <a:latin typeface="Times New Roman" panose="02020603050405020304" pitchFamily="18" charset="0"/>
                <a:cs typeface="Times New Roman" panose="02020603050405020304" pitchFamily="18" charset="0"/>
              </a:rPr>
              <a:t>                                                                       </a:t>
            </a:r>
            <a:fld id="{09A21193-6309-49E1-A896-A8BCA92739A3}" type="slidenum">
              <a:rPr lang="en-US" smtClean="0">
                <a:latin typeface="Times New Roman" panose="02020603050405020304" pitchFamily="18" charset="0"/>
                <a:cs typeface="Times New Roman" panose="02020603050405020304" pitchFamily="18" charset="0"/>
              </a:rPr>
              <a:pPr marL="0" indent="0" algn="just">
                <a:buNone/>
              </a:pPr>
              <a:t>10</a:t>
            </a:fld>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0458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5831AF-0A6E-B94B-AEE6-6882588A4CD0}"/>
              </a:ext>
            </a:extLst>
          </p:cNvPr>
          <p:cNvSpPr>
            <a:spLocks noGrp="1"/>
          </p:cNvSpPr>
          <p:nvPr>
            <p:ph type="title"/>
          </p:nvPr>
        </p:nvSpPr>
        <p:spPr>
          <a:xfrm>
            <a:off x="838200" y="132735"/>
            <a:ext cx="10515600" cy="1557953"/>
          </a:xfrm>
        </p:spPr>
        <p:txBody>
          <a:bodyPr>
            <a:normAutofit fontScale="90000"/>
          </a:bodyPr>
          <a:lstStyle/>
          <a:p>
            <a:pPr algn="just"/>
            <a:r>
              <a:rPr lang="en-US" sz="3600" b="1" dirty="0">
                <a:latin typeface="Times New Roman" panose="02020603050405020304" pitchFamily="18" charset="0"/>
                <a:cs typeface="Times New Roman" panose="02020603050405020304" pitchFamily="18" charset="0"/>
              </a:rPr>
              <a:t>The prohibition of state aid and analysis of the reverse  selectivity of the tax advantage deriving from WPT implementation [1]</a:t>
            </a:r>
            <a:endParaRPr lang="it-IT" sz="36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099F6FCC-EFD1-374C-B868-90853D57ADD8}"/>
              </a:ext>
            </a:extLst>
          </p:cNvPr>
          <p:cNvSpPr>
            <a:spLocks noGrp="1"/>
          </p:cNvSpPr>
          <p:nvPr>
            <p:ph idx="1"/>
          </p:nvPr>
        </p:nvSpPr>
        <p:spPr>
          <a:xfrm>
            <a:off x="838200" y="1825625"/>
            <a:ext cx="10515600" cy="4899640"/>
          </a:xfrm>
        </p:spPr>
        <p:txBody>
          <a:bodyPr>
            <a:normAutofit/>
          </a:bodyPr>
          <a:lstStyle/>
          <a:p>
            <a:pPr algn="just"/>
            <a:r>
              <a:rPr lang="en-US" sz="2400" dirty="0">
                <a:latin typeface="Times New Roman" panose="02020603050405020304" pitchFamily="18" charset="0"/>
                <a:cs typeface="Times New Roman" panose="02020603050405020304" pitchFamily="18" charset="0"/>
              </a:rPr>
              <a:t>The incompatibility with the EU  prohibition of state aid by the national WPT could be found by considering that should be included also those interventions having a </a:t>
            </a:r>
            <a:r>
              <a:rPr lang="en-US" sz="2400" i="1" dirty="0">
                <a:latin typeface="Times New Roman" panose="02020603050405020304" pitchFamily="18" charset="0"/>
                <a:cs typeface="Times New Roman" panose="02020603050405020304" pitchFamily="18" charset="0"/>
              </a:rPr>
              <a:t>negative meaning </a:t>
            </a:r>
            <a:r>
              <a:rPr lang="en-US" sz="2400" dirty="0">
                <a:latin typeface="Times New Roman" panose="02020603050405020304" pitchFamily="18" charset="0"/>
                <a:cs typeface="Times New Roman" panose="02020603050405020304" pitchFamily="18" charset="0"/>
              </a:rPr>
              <a:t>such as an increased taxation against certain categories of enterprises or economic sectors. These effect consist in a  consequent indirect facilitation or advantage of other extra profit companies.</a:t>
            </a:r>
          </a:p>
          <a:p>
            <a:pPr algn="just"/>
            <a:r>
              <a:rPr lang="en-US" sz="2400" dirty="0">
                <a:latin typeface="Times New Roman" panose="02020603050405020304" pitchFamily="18" charset="0"/>
                <a:cs typeface="Times New Roman" panose="02020603050405020304" pitchFamily="18" charset="0"/>
              </a:rPr>
              <a:t>It was argued that the exclusions from this extra profit tax of other entities not subjected to such tax increase ( </a:t>
            </a:r>
            <a:r>
              <a:rPr lang="en-US" sz="2400" b="1" dirty="0">
                <a:latin typeface="Times New Roman" panose="02020603050405020304" pitchFamily="18" charset="0"/>
                <a:cs typeface="Times New Roman" panose="02020603050405020304" pitchFamily="18" charset="0"/>
              </a:rPr>
              <a:t>reverse selectivity </a:t>
            </a:r>
            <a:r>
              <a:rPr lang="en-US" sz="2400" dirty="0">
                <a:latin typeface="Times New Roman" panose="02020603050405020304" pitchFamily="18" charset="0"/>
                <a:cs typeface="Times New Roman" panose="02020603050405020304" pitchFamily="18" charset="0"/>
              </a:rPr>
              <a:t>)  with distortion of competition should be included in the sphere of the prohibition posed by art. 107 TFEU.</a:t>
            </a:r>
          </a:p>
          <a:p>
            <a:pPr algn="just"/>
            <a:r>
              <a:rPr lang="en-US" sz="2400" dirty="0">
                <a:latin typeface="Times New Roman" panose="02020603050405020304" pitchFamily="18" charset="0"/>
                <a:cs typeface="Times New Roman" panose="02020603050405020304" pitchFamily="18" charset="0"/>
              </a:rPr>
              <a:t>On this point it should be noted that: this reasonable objective exists in view of the particularity of the contingent factors (energy and supply crisis) that led to the excessive increase as it is stated in the preamble of Regulation. </a:t>
            </a:r>
            <a:endParaRPr lang="en-US" dirty="0">
              <a:latin typeface="Times New Roman" panose="02020603050405020304" pitchFamily="18" charset="0"/>
              <a:cs typeface="Times New Roman" panose="02020603050405020304" pitchFamily="18" charset="0"/>
            </a:endParaRPr>
          </a:p>
          <a:p>
            <a:pPr marL="0" indent="0" algn="just">
              <a:buNone/>
            </a:pPr>
            <a:r>
              <a:rPr lang="en-US" sz="1800" dirty="0">
                <a:latin typeface="Times New Roman" panose="02020603050405020304" pitchFamily="18" charset="0"/>
                <a:cs typeface="Times New Roman" panose="02020603050405020304" pitchFamily="18" charset="0"/>
              </a:rPr>
              <a:t>                                                                                         </a:t>
            </a:r>
            <a:fld id="{F2E833A5-6089-4AC1-86F1-5ED1082EC607}" type="slidenum">
              <a:rPr lang="en-US" sz="1800" smtClean="0">
                <a:latin typeface="Times New Roman" panose="02020603050405020304" pitchFamily="18" charset="0"/>
                <a:cs typeface="Times New Roman" panose="02020603050405020304" pitchFamily="18" charset="0"/>
              </a:rPr>
              <a:pPr marL="0" indent="0" algn="just">
                <a:buNone/>
              </a:pPr>
              <a:t>11</a:t>
            </a:fld>
            <a:endParaRPr lang="it-IT"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8916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B41F72-E420-084B-9B04-6E94573C6FB2}"/>
              </a:ext>
            </a:extLst>
          </p:cNvPr>
          <p:cNvSpPr>
            <a:spLocks noGrp="1"/>
          </p:cNvSpPr>
          <p:nvPr>
            <p:ph type="title"/>
          </p:nvPr>
        </p:nvSpPr>
        <p:spPr>
          <a:xfrm>
            <a:off x="838200" y="365125"/>
            <a:ext cx="10515600" cy="1021223"/>
          </a:xfrm>
        </p:spPr>
        <p:txBody>
          <a:bodyPr>
            <a:noAutofit/>
          </a:bodyPr>
          <a:lstStyle/>
          <a:p>
            <a:r>
              <a:rPr lang="en-US" sz="2800" b="1" dirty="0">
                <a:latin typeface="Times New Roman" panose="02020603050405020304" pitchFamily="18" charset="0"/>
                <a:cs typeface="Times New Roman" panose="02020603050405020304" pitchFamily="18" charset="0"/>
              </a:rPr>
              <a:t>The prohibition of state aid and analysis of the reverse  selectivity of the tax advantage deriving from WPT implementation [2]</a:t>
            </a:r>
            <a:endParaRPr lang="it-IT" sz="2800" dirty="0"/>
          </a:p>
        </p:txBody>
      </p:sp>
      <p:sp>
        <p:nvSpPr>
          <p:cNvPr id="3" name="Segnaposto contenuto 2">
            <a:extLst>
              <a:ext uri="{FF2B5EF4-FFF2-40B4-BE49-F238E27FC236}">
                <a16:creationId xmlns:a16="http://schemas.microsoft.com/office/drawing/2014/main" id="{CC859522-34E6-4C42-9148-E98CBB631183}"/>
              </a:ext>
            </a:extLst>
          </p:cNvPr>
          <p:cNvSpPr>
            <a:spLocks noGrp="1"/>
          </p:cNvSpPr>
          <p:nvPr>
            <p:ph idx="1"/>
          </p:nvPr>
        </p:nvSpPr>
        <p:spPr/>
        <p:txBody>
          <a:bodyPr>
            <a:normAutofit fontScale="92500" lnSpcReduction="10000"/>
          </a:bodyPr>
          <a:lstStyle/>
          <a:p>
            <a:pPr marL="0" indent="0" algn="just">
              <a:buNone/>
            </a:pPr>
            <a:endParaRPr lang="it-IT"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lack of a contribution such as WPT would  ( as  p. 12 regulation preambles stated ) increase the distortion of competition </a:t>
            </a:r>
            <a:r>
              <a:rPr lang="en-US" dirty="0">
                <a:latin typeface="Times New Roman" panose="02020603050405020304" pitchFamily="18" charset="0"/>
                <a:cs typeface="Times New Roman" panose="02020603050405020304" pitchFamily="18" charset="0"/>
              </a:rPr>
              <a:t>given the different levels of energy autonomy of EU states (in some countries such as France and Netherlands);</a:t>
            </a:r>
            <a:endParaRPr lang="it-IT" dirty="0">
              <a:latin typeface="Times New Roman" panose="02020603050405020304" pitchFamily="18" charset="0"/>
              <a:cs typeface="Times New Roman" panose="02020603050405020304" pitchFamily="18" charset="0"/>
            </a:endParaRPr>
          </a:p>
          <a:p>
            <a:pPr lvl="0" algn="just"/>
            <a:r>
              <a:rPr lang="en-US" dirty="0">
                <a:latin typeface="Times New Roman" panose="02020603050405020304" pitchFamily="18" charset="0"/>
                <a:cs typeface="Times New Roman" panose="02020603050405020304" pitchFamily="18" charset="0"/>
              </a:rPr>
              <a:t>The measure (WPT) introduced in  many Member States  is a  one- time extraordinary forms of contributions from energy companies for special economic and social purposes and  - according to EU case law -  the indirect  tax benefit for other similar companies  </a:t>
            </a:r>
            <a:r>
              <a:rPr lang="en-US" b="1" dirty="0">
                <a:latin typeface="Times New Roman" panose="02020603050405020304" pitchFamily="18" charset="0"/>
                <a:cs typeface="Times New Roman" panose="02020603050405020304" pitchFamily="18" charset="0"/>
              </a:rPr>
              <a:t>cannot be considered  a derogation </a:t>
            </a:r>
            <a:r>
              <a:rPr lang="en-US" dirty="0">
                <a:latin typeface="Times New Roman" panose="02020603050405020304" pitchFamily="18" charset="0"/>
                <a:cs typeface="Times New Roman" panose="02020603050405020304" pitchFamily="18" charset="0"/>
              </a:rPr>
              <a:t>of the </a:t>
            </a:r>
            <a:r>
              <a:rPr lang="en-US" i="1" dirty="0">
                <a:latin typeface="Times New Roman" panose="02020603050405020304" pitchFamily="18" charset="0"/>
                <a:cs typeface="Times New Roman" panose="02020603050405020304" pitchFamily="18" charset="0"/>
              </a:rPr>
              <a:t> national reference tax systems.</a:t>
            </a:r>
          </a:p>
          <a:p>
            <a:pPr marL="0" lvl="0" indent="0" algn="just">
              <a:buNone/>
            </a:pPr>
            <a:r>
              <a:rPr lang="en-US" sz="2600" i="1" dirty="0">
                <a:latin typeface="Times New Roman" panose="02020603050405020304" pitchFamily="18" charset="0"/>
                <a:cs typeface="Times New Roman" panose="02020603050405020304" pitchFamily="18" charset="0"/>
              </a:rPr>
              <a:t>                                                            </a:t>
            </a:r>
            <a:fld id="{0570B975-16AF-49E9-AE73-872E33777F06}" type="slidenum">
              <a:rPr lang="en-US" sz="2600" smtClean="0">
                <a:latin typeface="Times New Roman" panose="02020603050405020304" pitchFamily="18" charset="0"/>
                <a:cs typeface="Times New Roman" panose="02020603050405020304" pitchFamily="18" charset="0"/>
              </a:rPr>
              <a:pPr marL="0" lvl="0" indent="0" algn="just">
                <a:buNone/>
              </a:pPr>
              <a:t>12</a:t>
            </a:fld>
            <a:endParaRPr lang="it-IT" sz="2600"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241039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B5DD3B-E79A-984A-BF3A-EFF5E6B5B1FE}"/>
              </a:ext>
            </a:extLst>
          </p:cNvPr>
          <p:cNvSpPr>
            <a:spLocks noGrp="1"/>
          </p:cNvSpPr>
          <p:nvPr>
            <p:ph type="title"/>
          </p:nvPr>
        </p:nvSpPr>
        <p:spPr/>
        <p:txBody>
          <a:bodyPr>
            <a:normAutofit/>
          </a:bodyPr>
          <a:lstStyle/>
          <a:p>
            <a:pPr algn="just"/>
            <a:r>
              <a:rPr lang="en-US" sz="3600" b="1" dirty="0">
                <a:latin typeface="Times New Roman" panose="02020603050405020304" pitchFamily="18" charset="0"/>
                <a:cs typeface="Times New Roman" panose="02020603050405020304" pitchFamily="18" charset="0"/>
              </a:rPr>
              <a:t>Windfall tax profit as new extraordinary EU Own resource ?[1]</a:t>
            </a:r>
            <a:endParaRPr lang="it-IT" sz="36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F329ECE3-3552-8346-8BC8-CC52B15706FC}"/>
              </a:ext>
            </a:extLst>
          </p:cNvPr>
          <p:cNvSpPr>
            <a:spLocks noGrp="1"/>
          </p:cNvSpPr>
          <p:nvPr>
            <p:ph idx="1"/>
          </p:nvPr>
        </p:nvSpPr>
        <p:spPr>
          <a:xfrm>
            <a:off x="838200" y="1825624"/>
            <a:ext cx="10515600" cy="4879975"/>
          </a:xfrm>
        </p:spPr>
        <p:txBody>
          <a:bodyPr>
            <a:normAutofit lnSpcReduction="10000"/>
          </a:bodyPr>
          <a:lstStyle/>
          <a:p>
            <a:pPr algn="just"/>
            <a:r>
              <a:rPr lang="en-US" sz="2400" dirty="0">
                <a:latin typeface="Times New Roman" panose="02020603050405020304" pitchFamily="18" charset="0"/>
                <a:cs typeface="Times New Roman" panose="02020603050405020304" pitchFamily="18" charset="0"/>
              </a:rPr>
              <a:t>European solidarity contribution  on the extra-profits of  fossil fuel energy companies (as EU TSC ) is certainly oriented at solidarity and redistributive purposes, aiming at taxing extraordinary and temporary profits benefited from their particular position in the market, </a:t>
            </a:r>
            <a:r>
              <a:rPr lang="en-US" sz="2400" i="1" dirty="0">
                <a:latin typeface="Times New Roman" panose="02020603050405020304" pitchFamily="18" charset="0"/>
                <a:cs typeface="Times New Roman" panose="02020603050405020304" pitchFamily="18" charset="0"/>
              </a:rPr>
              <a:t>during the economic and social crisis </a:t>
            </a:r>
            <a:r>
              <a:rPr lang="en-US" sz="2400" dirty="0">
                <a:latin typeface="Times New Roman" panose="02020603050405020304" pitchFamily="18" charset="0"/>
                <a:cs typeface="Times New Roman" panose="02020603050405020304" pitchFamily="18" charset="0"/>
              </a:rPr>
              <a:t>affecting the Member States. Could it be considered as an EU own resource?</a:t>
            </a:r>
            <a:endParaRPr lang="it-IT"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The </a:t>
            </a:r>
            <a:r>
              <a:rPr lang="en-US" sz="2400" i="1" dirty="0">
                <a:latin typeface="Times New Roman" panose="02020603050405020304" pitchFamily="18" charset="0"/>
                <a:cs typeface="Times New Roman" panose="02020603050405020304" pitchFamily="18" charset="0"/>
              </a:rPr>
              <a:t>extraordinariness</a:t>
            </a:r>
            <a:r>
              <a:rPr lang="en-US" sz="2400" dirty="0">
                <a:latin typeface="Times New Roman" panose="02020603050405020304" pitchFamily="18" charset="0"/>
                <a:cs typeface="Times New Roman" panose="02020603050405020304" pitchFamily="18" charset="0"/>
              </a:rPr>
              <a:t> and </a:t>
            </a:r>
            <a:r>
              <a:rPr lang="en-US" sz="2400" i="1" dirty="0">
                <a:latin typeface="Times New Roman" panose="02020603050405020304" pitchFamily="18" charset="0"/>
                <a:cs typeface="Times New Roman" panose="02020603050405020304" pitchFamily="18" charset="0"/>
              </a:rPr>
              <a:t>temporariness</a:t>
            </a:r>
            <a:r>
              <a:rPr lang="en-US" sz="2400" dirty="0">
                <a:latin typeface="Times New Roman" panose="02020603050405020304" pitchFamily="18" charset="0"/>
                <a:cs typeface="Times New Roman" panose="02020603050405020304" pitchFamily="18" charset="0"/>
              </a:rPr>
              <a:t> of the measure introduced at the EU level to face the energy crisis,  to ensure balanced economic growth and development and to ensure financial rebalancing, makes such  resource different from the ordinary  European  revenues  of European budget.</a:t>
            </a:r>
          </a:p>
          <a:p>
            <a:pPr algn="just"/>
            <a:r>
              <a:rPr lang="en-US" sz="2400" dirty="0">
                <a:latin typeface="Times New Roman" panose="02020603050405020304" pitchFamily="18" charset="0"/>
                <a:cs typeface="Times New Roman" panose="02020603050405020304" pitchFamily="18" charset="0"/>
              </a:rPr>
              <a:t>In this case  the </a:t>
            </a:r>
            <a:r>
              <a:rPr lang="en-US" sz="2400" b="1" dirty="0">
                <a:latin typeface="Times New Roman" panose="02020603050405020304" pitchFamily="18" charset="0"/>
                <a:cs typeface="Times New Roman" panose="02020603050405020304" pitchFamily="18" charset="0"/>
              </a:rPr>
              <a:t>absence of the  ordinary implementation procedures </a:t>
            </a:r>
            <a:r>
              <a:rPr lang="en-US" sz="2400" dirty="0">
                <a:latin typeface="Times New Roman" panose="02020603050405020304" pitchFamily="18" charset="0"/>
                <a:cs typeface="Times New Roman" panose="02020603050405020304" pitchFamily="18" charset="0"/>
              </a:rPr>
              <a:t>and some constraints (as the unanimity Vote) of recognition at the supranational level of EU own resources ( based on art. 311 TFUE) and the specific aim  pursued,  make  not too  complex their acceptance by the Member States</a:t>
            </a:r>
            <a:r>
              <a:rPr lang="en-US" sz="2600" dirty="0">
                <a:latin typeface="Times New Roman" panose="02020603050405020304" pitchFamily="18" charset="0"/>
                <a:cs typeface="Times New Roman" panose="02020603050405020304" pitchFamily="18" charset="0"/>
              </a:rPr>
              <a:t>. </a:t>
            </a:r>
          </a:p>
          <a:p>
            <a:pPr marL="0" indent="0" algn="just">
              <a:buNone/>
            </a:pPr>
            <a:r>
              <a:rPr lang="en-US" sz="1800" dirty="0">
                <a:latin typeface="Times New Roman" panose="02020603050405020304" pitchFamily="18" charset="0"/>
                <a:cs typeface="Times New Roman" panose="02020603050405020304" pitchFamily="18" charset="0"/>
              </a:rPr>
              <a:t>                                                                                   </a:t>
            </a:r>
            <a:fld id="{BFAE4B1B-67AF-4E17-982B-4622F5996423}" type="slidenum">
              <a:rPr lang="en-US" sz="1800" smtClean="0">
                <a:latin typeface="Times New Roman" panose="02020603050405020304" pitchFamily="18" charset="0"/>
                <a:cs typeface="Times New Roman" panose="02020603050405020304" pitchFamily="18" charset="0"/>
              </a:rPr>
              <a:pPr marL="0" indent="0" algn="just">
                <a:buNone/>
              </a:pPr>
              <a:t>13</a:t>
            </a:fld>
            <a:r>
              <a:rPr lang="en-US" sz="1800" dirty="0">
                <a:latin typeface="Times New Roman" panose="02020603050405020304" pitchFamily="18" charset="0"/>
                <a:cs typeface="Times New Roman" panose="02020603050405020304" pitchFamily="18" charset="0"/>
              </a:rPr>
              <a:t> </a:t>
            </a:r>
            <a:endParaRPr lang="it-IT" sz="1800"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281757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C7C0DC-6074-3C45-BADE-109D5DBD070B}"/>
              </a:ext>
            </a:extLst>
          </p:cNvPr>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Windfall tax profit as new extraordinary EU Own resource ? [2]</a:t>
            </a:r>
            <a:endParaRPr lang="it-IT" sz="3600" dirty="0"/>
          </a:p>
        </p:txBody>
      </p:sp>
      <p:sp>
        <p:nvSpPr>
          <p:cNvPr id="3" name="Segnaposto contenuto 2">
            <a:extLst>
              <a:ext uri="{FF2B5EF4-FFF2-40B4-BE49-F238E27FC236}">
                <a16:creationId xmlns:a16="http://schemas.microsoft.com/office/drawing/2014/main" id="{F559DB07-3ED9-534A-AE10-DCC501470202}"/>
              </a:ext>
            </a:extLst>
          </p:cNvPr>
          <p:cNvSpPr>
            <a:spLocks noGrp="1"/>
          </p:cNvSpPr>
          <p:nvPr>
            <p:ph idx="1"/>
          </p:nvPr>
        </p:nvSpPr>
        <p:spPr>
          <a:xfrm>
            <a:off x="838200" y="1835457"/>
            <a:ext cx="10515600" cy="4351338"/>
          </a:xfrm>
        </p:spPr>
        <p:txBody>
          <a:bodyPr>
            <a:normAutofit fontScale="92500" lnSpcReduction="10000"/>
          </a:bodyPr>
          <a:lstStyle/>
          <a:p>
            <a:pPr algn="just"/>
            <a:r>
              <a:rPr lang="en-US" sz="2600" dirty="0">
                <a:latin typeface="Times New Roman" panose="02020603050405020304" pitchFamily="18" charset="0"/>
                <a:cs typeface="Times New Roman" panose="02020603050405020304" pitchFamily="18" charset="0"/>
              </a:rPr>
              <a:t>The enactment of  new  EU fiscal  resource  (WPT ) as a </a:t>
            </a:r>
            <a:r>
              <a:rPr lang="en-US" sz="2600" i="1" dirty="0">
                <a:latin typeface="Times New Roman" panose="02020603050405020304" pitchFamily="18" charset="0"/>
                <a:cs typeface="Times New Roman" panose="02020603050405020304" pitchFamily="18" charset="0"/>
              </a:rPr>
              <a:t>permanent solidarity contribution</a:t>
            </a:r>
            <a:r>
              <a:rPr lang="en-US" sz="2600" dirty="0">
                <a:latin typeface="Times New Roman" panose="02020603050405020304" pitchFamily="18" charset="0"/>
                <a:cs typeface="Times New Roman" panose="02020603050405020304" pitchFamily="18" charset="0"/>
              </a:rPr>
              <a:t> </a:t>
            </a:r>
            <a:r>
              <a:rPr lang="en-US" sz="2600" i="1" dirty="0">
                <a:latin typeface="Times New Roman" panose="02020603050405020304" pitchFamily="18" charset="0"/>
                <a:cs typeface="Times New Roman" panose="02020603050405020304" pitchFamily="18" charset="0"/>
              </a:rPr>
              <a:t>on extra profit of</a:t>
            </a:r>
            <a:r>
              <a:rPr lang="en-US" sz="2600" dirty="0">
                <a:latin typeface="Times New Roman" panose="02020603050405020304" pitchFamily="18" charset="0"/>
                <a:cs typeface="Times New Roman" panose="02020603050405020304" pitchFamily="18" charset="0"/>
              </a:rPr>
              <a:t> </a:t>
            </a:r>
            <a:r>
              <a:rPr lang="en-US" sz="2600" i="1" dirty="0">
                <a:latin typeface="Times New Roman" panose="02020603050405020304" pitchFamily="18" charset="0"/>
                <a:cs typeface="Times New Roman" panose="02020603050405020304" pitchFamily="18" charset="0"/>
              </a:rPr>
              <a:t>energy companies</a:t>
            </a:r>
            <a:r>
              <a:rPr lang="en-US" sz="2600" dirty="0">
                <a:latin typeface="Times New Roman" panose="02020603050405020304" pitchFamily="18" charset="0"/>
                <a:cs typeface="Times New Roman" panose="02020603050405020304" pitchFamily="18" charset="0"/>
              </a:rPr>
              <a:t>,  to ensure security of energy supply in the Union (art  194  par 3  TFEU) , could be  proceeded </a:t>
            </a:r>
            <a:r>
              <a:rPr lang="en-US" sz="2600" i="1" dirty="0">
                <a:latin typeface="Times New Roman" panose="02020603050405020304" pitchFamily="18" charset="0"/>
                <a:cs typeface="Times New Roman" panose="02020603050405020304" pitchFamily="18" charset="0"/>
              </a:rPr>
              <a:t>with a special legislative procedure, unanimously and after consulting the European Parliament.</a:t>
            </a:r>
            <a:r>
              <a:rPr lang="en-US" sz="2600" dirty="0">
                <a:latin typeface="Times New Roman" panose="02020603050405020304" pitchFamily="18" charset="0"/>
                <a:cs typeface="Times New Roman" panose="02020603050405020304" pitchFamily="18" charset="0"/>
              </a:rPr>
              <a:t> </a:t>
            </a:r>
          </a:p>
          <a:p>
            <a:pPr algn="just"/>
            <a:r>
              <a:rPr lang="en-US" sz="2600" dirty="0">
                <a:latin typeface="Times New Roman" panose="02020603050405020304" pitchFamily="18" charset="0"/>
                <a:cs typeface="Times New Roman" panose="02020603050405020304" pitchFamily="18" charset="0"/>
              </a:rPr>
              <a:t>The financial assistance aim pursued by WPT ( comply with TSC EU Regulation ) has leaded to keep the easier legal of this new possible own resource </a:t>
            </a:r>
            <a:r>
              <a:rPr lang="en-US" sz="2600" b="1" dirty="0">
                <a:latin typeface="Times New Roman" panose="02020603050405020304" pitchFamily="18" charset="0"/>
                <a:cs typeface="Times New Roman" panose="02020603050405020304" pitchFamily="18" charset="0"/>
              </a:rPr>
              <a:t>base in art 122 of TFEU   </a:t>
            </a:r>
          </a:p>
          <a:p>
            <a:pPr algn="just"/>
            <a:r>
              <a:rPr lang="en-US" sz="2600" dirty="0">
                <a:latin typeface="Times New Roman" panose="02020603050405020304" pitchFamily="18" charset="0"/>
                <a:cs typeface="Times New Roman" panose="02020603050405020304" pitchFamily="18" charset="0"/>
              </a:rPr>
              <a:t>The WPT-TSC could be considered  </a:t>
            </a:r>
            <a:r>
              <a:rPr lang="en-US" sz="2600">
                <a:latin typeface="Times New Roman" panose="02020603050405020304" pitchFamily="18" charset="0"/>
                <a:cs typeface="Times New Roman" panose="02020603050405020304" pitchFamily="18" charset="0"/>
              </a:rPr>
              <a:t>as a new </a:t>
            </a:r>
            <a:r>
              <a:rPr lang="en-US" sz="2600" dirty="0">
                <a:latin typeface="Times New Roman" panose="02020603050405020304" pitchFamily="18" charset="0"/>
                <a:cs typeface="Times New Roman" panose="02020603050405020304" pitchFamily="18" charset="0"/>
              </a:rPr>
              <a:t>EU own resource, even if it requires a coordination at national level  from the perspective of the fair allocation of proceeds.  It would ensure in this case  certainly a fairer and   more uniform distribution of revenues within the EU (as envisaged by the EU regulation), avoiding the risk of conflict with the protection of competition, equality and proportionality .</a:t>
            </a:r>
            <a:endParaRPr lang="it-IT" sz="2600" dirty="0">
              <a:latin typeface="Times New Roman" panose="02020603050405020304" pitchFamily="18" charset="0"/>
              <a:cs typeface="Times New Roman" panose="02020603050405020304" pitchFamily="18" charset="0"/>
            </a:endParaRPr>
          </a:p>
          <a:p>
            <a:pPr algn="just"/>
            <a:endParaRPr lang="it-IT" dirty="0">
              <a:latin typeface="Times New Roman" panose="02020603050405020304" pitchFamily="18"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C68C3920-172A-3B1B-9C14-1611932166BC}"/>
              </a:ext>
            </a:extLst>
          </p:cNvPr>
          <p:cNvSpPr>
            <a:spLocks noGrp="1"/>
          </p:cNvSpPr>
          <p:nvPr>
            <p:ph type="ftr" sz="quarter" idx="11"/>
          </p:nvPr>
        </p:nvSpPr>
        <p:spPr/>
        <p:txBody>
          <a:bodyPr/>
          <a:lstStyle/>
          <a:p>
            <a:fld id="{83B70FBF-5EE6-4DF0-B9BF-4B9058EAC3C4}" type="slidenum">
              <a:rPr lang="it-IT" smtClean="0"/>
              <a:t>14</a:t>
            </a:fld>
            <a:endParaRPr lang="it-IT" dirty="0"/>
          </a:p>
        </p:txBody>
      </p:sp>
      <p:sp>
        <p:nvSpPr>
          <p:cNvPr id="5" name="Segnaposto numero diapositiva 4">
            <a:extLst>
              <a:ext uri="{FF2B5EF4-FFF2-40B4-BE49-F238E27FC236}">
                <a16:creationId xmlns:a16="http://schemas.microsoft.com/office/drawing/2014/main" id="{26BAA240-57A3-F76D-345C-7288032063A1}"/>
              </a:ext>
            </a:extLst>
          </p:cNvPr>
          <p:cNvSpPr>
            <a:spLocks noGrp="1"/>
          </p:cNvSpPr>
          <p:nvPr>
            <p:ph type="sldNum" sz="quarter" idx="12"/>
          </p:nvPr>
        </p:nvSpPr>
        <p:spPr/>
        <p:txBody>
          <a:bodyPr/>
          <a:lstStyle/>
          <a:p>
            <a:fld id="{237E4507-E701-C149-ABAF-47E24F6FF28C}" type="slidenum">
              <a:rPr lang="it-IT" smtClean="0"/>
              <a:t>14</a:t>
            </a:fld>
            <a:endParaRPr lang="it-IT"/>
          </a:p>
        </p:txBody>
      </p:sp>
    </p:spTree>
    <p:extLst>
      <p:ext uri="{BB962C8B-B14F-4D97-AF65-F5344CB8AC3E}">
        <p14:creationId xmlns:p14="http://schemas.microsoft.com/office/powerpoint/2010/main" val="3800356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0B4F36-AA47-D24D-B3C1-60A280A8DF29}"/>
              </a:ext>
            </a:extLst>
          </p:cNvPr>
          <p:cNvSpPr>
            <a:spLocks noGrp="1"/>
          </p:cNvSpPr>
          <p:nvPr>
            <p:ph type="title"/>
          </p:nvPr>
        </p:nvSpPr>
        <p:spPr/>
        <p:txBody>
          <a:bodyPr/>
          <a:lstStyle/>
          <a:p>
            <a:pPr algn="just"/>
            <a:r>
              <a:rPr lang="en-US" b="1" dirty="0">
                <a:latin typeface="Times New Roman" panose="02020603050405020304" pitchFamily="18" charset="0"/>
                <a:cs typeface="Times New Roman" panose="02020603050405020304" pitchFamily="18" charset="0"/>
              </a:rPr>
              <a:t>Background </a:t>
            </a:r>
            <a:endParaRPr lang="it-IT"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C9CFCE72-389B-6340-B131-5818EF6715CD}"/>
              </a:ext>
            </a:extLst>
          </p:cNvPr>
          <p:cNvSpPr>
            <a:spLocks noGrp="1"/>
          </p:cNvSpPr>
          <p:nvPr>
            <p:ph idx="1"/>
          </p:nvPr>
        </p:nvSpPr>
        <p:spPr>
          <a:xfrm>
            <a:off x="720213" y="1845750"/>
            <a:ext cx="10515600" cy="4667250"/>
          </a:xfrm>
        </p:spPr>
        <p:txBody>
          <a:bodyPr>
            <a:normAutofit fontScale="92500"/>
          </a:bodyPr>
          <a:lstStyle/>
          <a:p>
            <a:pPr algn="just"/>
            <a:r>
              <a:rPr lang="en-US" dirty="0">
                <a:latin typeface="Times New Roman" panose="02020603050405020304" pitchFamily="18" charset="0"/>
                <a:cs typeface="Times New Roman" panose="02020603050405020304" pitchFamily="18" charset="0"/>
              </a:rPr>
              <a:t>Various kind of levies  (</a:t>
            </a:r>
            <a:r>
              <a:rPr lang="en-US" b="1" dirty="0">
                <a:latin typeface="Times New Roman" panose="02020603050405020304" pitchFamily="18" charset="0"/>
                <a:cs typeface="Times New Roman" panose="02020603050405020304" pitchFamily="18" charset="0"/>
              </a:rPr>
              <a:t>Windfall Profit Tax - WPT )</a:t>
            </a:r>
            <a:r>
              <a:rPr lang="en-US" dirty="0">
                <a:latin typeface="Times New Roman" panose="02020603050405020304" pitchFamily="18" charset="0"/>
                <a:cs typeface="Times New Roman" panose="02020603050405020304" pitchFamily="18" charset="0"/>
              </a:rPr>
              <a:t> on the extra profits made by energy companies due to the extreme increase in gas and electricity retail prices,</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have been introduced  lately in the different tax systems of EU Member States.</a:t>
            </a:r>
          </a:p>
          <a:p>
            <a:pPr algn="just"/>
            <a:r>
              <a:rPr lang="en-US" dirty="0">
                <a:latin typeface="Times New Roman" panose="02020603050405020304" pitchFamily="18" charset="0"/>
                <a:cs typeface="Times New Roman" panose="02020603050405020304" pitchFamily="18" charset="0"/>
              </a:rPr>
              <a:t>The common goal is to achieve, through a </a:t>
            </a:r>
            <a:r>
              <a:rPr lang="en-US" u="sng" dirty="0">
                <a:latin typeface="Times New Roman" panose="02020603050405020304" pitchFamily="18" charset="0"/>
                <a:cs typeface="Times New Roman" panose="02020603050405020304" pitchFamily="18" charset="0"/>
              </a:rPr>
              <a:t>solidarity contribution</a:t>
            </a:r>
            <a:r>
              <a:rPr lang="en-US" dirty="0">
                <a:latin typeface="Times New Roman" panose="02020603050405020304" pitchFamily="18" charset="0"/>
                <a:cs typeface="Times New Roman" panose="02020603050405020304" pitchFamily="18" charset="0"/>
              </a:rPr>
              <a:t>, the mitigation  of the economic effects of such increases and to provide financial support to companies and households affected as energy consumer.</a:t>
            </a:r>
          </a:p>
          <a:p>
            <a:pPr algn="just"/>
            <a:r>
              <a:rPr lang="en-US" dirty="0">
                <a:latin typeface="Times New Roman" panose="02020603050405020304" pitchFamily="18" charset="0"/>
                <a:cs typeface="Times New Roman" panose="02020603050405020304" pitchFamily="18" charset="0"/>
              </a:rPr>
              <a:t>Such national levies showed critical issues of different kinds  mainly the question of their consistency with the EU principles such as  the prohibition of discrimination, freedom of competition , vertical equality (</a:t>
            </a:r>
            <a:r>
              <a:rPr lang="en-US" i="1" dirty="0">
                <a:latin typeface="Times New Roman" panose="02020603050405020304" pitchFamily="18" charset="0"/>
                <a:cs typeface="Times New Roman" panose="02020603050405020304" pitchFamily="18" charset="0"/>
              </a:rPr>
              <a:t>fairness</a:t>
            </a:r>
            <a:r>
              <a:rPr lang="en-US" dirty="0">
                <a:latin typeface="Times New Roman" panose="02020603050405020304" pitchFamily="18" charset="0"/>
                <a:cs typeface="Times New Roman" panose="02020603050405020304" pitchFamily="18" charset="0"/>
              </a:rPr>
              <a:t>),  prohibition of state aid and the principle of proportionality and effectiveness.                                            </a:t>
            </a:r>
            <a:endParaRPr lang="it-IT" dirty="0">
              <a:latin typeface="Times New Roman" panose="02020603050405020304" pitchFamily="18"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887B5245-C022-1B8B-99EF-C6AFC0B96517}"/>
              </a:ext>
            </a:extLst>
          </p:cNvPr>
          <p:cNvSpPr>
            <a:spLocks noGrp="1"/>
          </p:cNvSpPr>
          <p:nvPr>
            <p:ph type="ftr" sz="quarter" idx="11"/>
          </p:nvPr>
        </p:nvSpPr>
        <p:spPr/>
        <p:txBody>
          <a:bodyPr/>
          <a:lstStyle/>
          <a:p>
            <a:r>
              <a:rPr lang="it-IT" sz="1600" b="1" dirty="0"/>
              <a:t>2</a:t>
            </a:r>
          </a:p>
        </p:txBody>
      </p:sp>
      <p:sp>
        <p:nvSpPr>
          <p:cNvPr id="5" name="Segnaposto numero diapositiva 4">
            <a:extLst>
              <a:ext uri="{FF2B5EF4-FFF2-40B4-BE49-F238E27FC236}">
                <a16:creationId xmlns:a16="http://schemas.microsoft.com/office/drawing/2014/main" id="{09A4CF18-5E9E-ED05-F60B-9A9ABCA2AC60}"/>
              </a:ext>
            </a:extLst>
          </p:cNvPr>
          <p:cNvSpPr>
            <a:spLocks noGrp="1"/>
          </p:cNvSpPr>
          <p:nvPr>
            <p:ph type="sldNum" sz="quarter" idx="12"/>
          </p:nvPr>
        </p:nvSpPr>
        <p:spPr/>
        <p:txBody>
          <a:bodyPr/>
          <a:lstStyle/>
          <a:p>
            <a:fld id="{237E4507-E701-C149-ABAF-47E24F6FF28C}" type="slidenum">
              <a:rPr lang="it-IT" smtClean="0"/>
              <a:t>2</a:t>
            </a:fld>
            <a:endParaRPr lang="it-IT"/>
          </a:p>
        </p:txBody>
      </p:sp>
    </p:spTree>
    <p:extLst>
      <p:ext uri="{BB962C8B-B14F-4D97-AF65-F5344CB8AC3E}">
        <p14:creationId xmlns:p14="http://schemas.microsoft.com/office/powerpoint/2010/main" val="531503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733D93-9FC6-FE4F-BFA1-C5A808F62779}"/>
              </a:ext>
            </a:extLst>
          </p:cNvPr>
          <p:cNvSpPr>
            <a:spLocks noGrp="1"/>
          </p:cNvSpPr>
          <p:nvPr>
            <p:ph type="title"/>
          </p:nvPr>
        </p:nvSpPr>
        <p:spPr>
          <a:xfrm>
            <a:off x="838200" y="133005"/>
            <a:ext cx="10515600" cy="1557684"/>
          </a:xfrm>
        </p:spPr>
        <p:txBody>
          <a:bodyPr>
            <a:noAutofit/>
          </a:bodyPr>
          <a:lstStyle/>
          <a:p>
            <a:pPr algn="just"/>
            <a:r>
              <a:rPr lang="en-US" sz="3600" b="1" dirty="0">
                <a:latin typeface="Times New Roman" panose="02020603050405020304" pitchFamily="18" charset="0"/>
                <a:cs typeface="Times New Roman" panose="02020603050405020304" pitchFamily="18" charset="0"/>
              </a:rPr>
              <a:t>The temporary solidarity contribution (TSC)  under EU Regulation n. 1854/2022 in the European fragmented framework [1]</a:t>
            </a:r>
            <a:endParaRPr lang="it-IT" sz="36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6B7EFEF1-486A-4E49-917C-FBFD9C5D7531}"/>
              </a:ext>
            </a:extLst>
          </p:cNvPr>
          <p:cNvSpPr>
            <a:spLocks noGrp="1"/>
          </p:cNvSpPr>
          <p:nvPr>
            <p:ph idx="1"/>
          </p:nvPr>
        </p:nvSpPr>
        <p:spPr/>
        <p:txBody>
          <a:bodyPr>
            <a:normAutofit fontScale="85000" lnSpcReduction="20000"/>
          </a:bodyPr>
          <a:lstStyle/>
          <a:p>
            <a:pPr algn="just"/>
            <a:r>
              <a:rPr lang="en-US" dirty="0">
                <a:latin typeface="Times New Roman" panose="02020603050405020304" pitchFamily="18" charset="0"/>
                <a:cs typeface="Times New Roman" panose="02020603050405020304" pitchFamily="18" charset="0"/>
              </a:rPr>
              <a:t>In the European context the taxpayers under the various national WPT, are not always the same. In some cases, e.g., renewable energy producers are included (as in Italy trough Decree  n. 4/2022 art 15 </a:t>
            </a:r>
            <a:r>
              <a:rPr lang="en-US" dirty="0" err="1">
                <a:latin typeface="Times New Roman" panose="02020603050405020304" pitchFamily="18" charset="0"/>
                <a:cs typeface="Times New Roman" panose="02020603050405020304" pitchFamily="18" charset="0"/>
              </a:rPr>
              <a:t>bis</a:t>
            </a:r>
            <a:r>
              <a:rPr lang="en-US" dirty="0">
                <a:latin typeface="Times New Roman" panose="02020603050405020304" pitchFamily="18" charset="0"/>
                <a:cs typeface="Times New Roman" panose="02020603050405020304" pitchFamily="18" charset="0"/>
              </a:rPr>
              <a:t>) who also might make extra profits, but who pursue a different  aims , such as environmental protection. </a:t>
            </a:r>
          </a:p>
          <a:p>
            <a:pPr algn="just"/>
            <a:r>
              <a:rPr lang="en-US" dirty="0">
                <a:latin typeface="Times New Roman" panose="02020603050405020304" pitchFamily="18" charset="0"/>
                <a:cs typeface="Times New Roman" panose="02020603050405020304" pitchFamily="18" charset="0"/>
              </a:rPr>
              <a:t>In other cases (as in Spain, Belgium, Hungary), different categories of companies that nevertheless made extra profits in different sectors (pharmaceutical, insurance companies, banks, etc.) are not excluded. </a:t>
            </a:r>
            <a:endParaRPr lang="it-IT"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way of determining the tax base, and  to  apply rates established in the various jurisdiction,  are also not the same.</a:t>
            </a:r>
            <a:endParaRPr lang="it-IT"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On October 6, EU Reg. 2022/1854  was enacted based on art 122 TFUE without unanimity voting  for severe difficulties in energy  area according to a  spirit of solidarity  between Member States.</a:t>
            </a:r>
            <a:endParaRPr lang="it-IT" dirty="0">
              <a:latin typeface="Times New Roman" panose="02020603050405020304" pitchFamily="18" charset="0"/>
              <a:cs typeface="Times New Roman" panose="02020603050405020304" pitchFamily="18" charset="0"/>
            </a:endParaRPr>
          </a:p>
          <a:p>
            <a:pPr marL="0" indent="0">
              <a:buNone/>
            </a:pPr>
            <a:r>
              <a:rPr lang="it-IT" dirty="0"/>
              <a:t>                                                                         </a:t>
            </a:r>
            <a:fld id="{42844A5A-D72B-4973-BC09-AA56534DC111}" type="slidenum">
              <a:rPr lang="it-IT" smtClean="0"/>
              <a:pPr marL="0" indent="0">
                <a:buNone/>
              </a:pPr>
              <a:t>3</a:t>
            </a:fld>
            <a:endParaRPr lang="it-IT" dirty="0"/>
          </a:p>
        </p:txBody>
      </p:sp>
    </p:spTree>
    <p:extLst>
      <p:ext uri="{BB962C8B-B14F-4D97-AF65-F5344CB8AC3E}">
        <p14:creationId xmlns:p14="http://schemas.microsoft.com/office/powerpoint/2010/main" val="619011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F27B0A-000B-214B-BE10-73654CC4F067}"/>
              </a:ext>
            </a:extLst>
          </p:cNvPr>
          <p:cNvSpPr>
            <a:spLocks noGrp="1"/>
          </p:cNvSpPr>
          <p:nvPr>
            <p:ph type="title"/>
          </p:nvPr>
        </p:nvSpPr>
        <p:spPr>
          <a:xfrm>
            <a:off x="838200" y="1"/>
            <a:ext cx="10515600" cy="1690688"/>
          </a:xfrm>
        </p:spPr>
        <p:txBody>
          <a:bodyPr>
            <a:normAutofit/>
          </a:bodyPr>
          <a:lstStyle/>
          <a:p>
            <a:pPr algn="just"/>
            <a:r>
              <a:rPr lang="en-US" sz="3600" b="1" dirty="0">
                <a:latin typeface="Times New Roman" panose="02020603050405020304" pitchFamily="18" charset="0"/>
                <a:cs typeface="Times New Roman" panose="02020603050405020304" pitchFamily="18" charset="0"/>
              </a:rPr>
              <a:t>The temporary solidarity contribution (TSC)  under EU Regulation n. 1854/2022 in the European fragmented framework [2]</a:t>
            </a:r>
            <a:endParaRPr lang="it-IT" sz="3600" dirty="0"/>
          </a:p>
        </p:txBody>
      </p:sp>
      <p:sp>
        <p:nvSpPr>
          <p:cNvPr id="3" name="Segnaposto contenuto 2">
            <a:extLst>
              <a:ext uri="{FF2B5EF4-FFF2-40B4-BE49-F238E27FC236}">
                <a16:creationId xmlns:a16="http://schemas.microsoft.com/office/drawing/2014/main" id="{CC96EC21-8C99-F84B-B3F0-3970905CF475}"/>
              </a:ext>
            </a:extLst>
          </p:cNvPr>
          <p:cNvSpPr>
            <a:spLocks noGrp="1"/>
          </p:cNvSpPr>
          <p:nvPr>
            <p:ph idx="1"/>
          </p:nvPr>
        </p:nvSpPr>
        <p:spPr/>
        <p:txBody>
          <a:bodyPr>
            <a:normAutofit fontScale="92500"/>
          </a:bodyPr>
          <a:lstStyle/>
          <a:p>
            <a:pPr algn="just"/>
            <a:r>
              <a:rPr lang="en-US" dirty="0">
                <a:latin typeface="Times New Roman" panose="02020603050405020304" pitchFamily="18" charset="0"/>
                <a:cs typeface="Times New Roman" panose="02020603050405020304" pitchFamily="18" charset="0"/>
              </a:rPr>
              <a:t>Art. 14 et seq. enshrines </a:t>
            </a:r>
            <a:r>
              <a:rPr lang="en-US" i="1" dirty="0">
                <a:latin typeface="Times New Roman" panose="02020603050405020304" pitchFamily="18" charset="0"/>
                <a:cs typeface="Times New Roman" panose="02020603050405020304" pitchFamily="18" charset="0"/>
              </a:rPr>
              <a:t>“a national mandatory  temporary solidarity  contribution  on surplus profits generated by EU companies and permanent establishments carrying out activities in the oil, natural gas and coal sectors unless they have enacted  equivalent national measures.”</a:t>
            </a:r>
          </a:p>
          <a:p>
            <a:pPr algn="just"/>
            <a:r>
              <a:rPr lang="en-US" dirty="0">
                <a:latin typeface="Times New Roman" panose="02020603050405020304" pitchFamily="18" charset="0"/>
                <a:cs typeface="Times New Roman" panose="02020603050405020304" pitchFamily="18" charset="0"/>
              </a:rPr>
              <a:t>This contribution (Temporary Solidarity Contribution - TSC)  represents an important intervention that ensures </a:t>
            </a:r>
            <a:r>
              <a:rPr lang="en-US" u="sng" dirty="0">
                <a:latin typeface="Times New Roman" panose="02020603050405020304" pitchFamily="18" charset="0"/>
                <a:cs typeface="Times New Roman" panose="02020603050405020304" pitchFamily="18" charset="0"/>
              </a:rPr>
              <a:t>a level playing field and uniformity throughout the Union with a joint and coordinated instrument able to avoid </a:t>
            </a:r>
            <a:r>
              <a:rPr lang="en-US" u="sng" dirty="0" err="1">
                <a:latin typeface="Times New Roman" panose="02020603050405020304" pitchFamily="18" charset="0"/>
                <a:cs typeface="Times New Roman" panose="02020603050405020304" pitchFamily="18" charset="0"/>
              </a:rPr>
              <a:t>distorsions</a:t>
            </a:r>
            <a:r>
              <a:rPr lang="en-US" u="sng" dirty="0">
                <a:latin typeface="Times New Roman" panose="02020603050405020304" pitchFamily="18" charset="0"/>
                <a:cs typeface="Times New Roman" panose="02020603050405020304" pitchFamily="18" charset="0"/>
              </a:rPr>
              <a:t> and restrictions </a:t>
            </a:r>
            <a:r>
              <a:rPr lang="en-US" dirty="0">
                <a:latin typeface="Times New Roman" panose="02020603050405020304" pitchFamily="18" charset="0"/>
                <a:cs typeface="Times New Roman" panose="02020603050405020304" pitchFamily="18" charset="0"/>
              </a:rPr>
              <a:t>in Internal market and to  provide financial supports  to households and companies heavily affected  by  the soaring energy prices. </a:t>
            </a:r>
          </a:p>
          <a:p>
            <a:pPr marL="0" indent="0" algn="just">
              <a:buNone/>
            </a:pPr>
            <a:r>
              <a:rPr lang="en-US" dirty="0">
                <a:latin typeface="Times New Roman" panose="02020603050405020304" pitchFamily="18" charset="0"/>
                <a:cs typeface="Times New Roman" panose="02020603050405020304" pitchFamily="18" charset="0"/>
              </a:rPr>
              <a:t>                                                             </a:t>
            </a:r>
            <a:fld id="{C502EC4E-D53C-429E-81BE-3A65119B3981}" type="slidenum">
              <a:rPr lang="en-US" smtClean="0">
                <a:latin typeface="Times New Roman" panose="02020603050405020304" pitchFamily="18" charset="0"/>
                <a:cs typeface="Times New Roman" panose="02020603050405020304" pitchFamily="18" charset="0"/>
              </a:rPr>
              <a:pPr marL="0" indent="0" algn="just">
                <a:buNone/>
              </a:pPr>
              <a:t>4</a:t>
            </a:fld>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0276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084F2C-0F7F-6649-A472-DC2A44B32C80}"/>
              </a:ext>
            </a:extLst>
          </p:cNvPr>
          <p:cNvSpPr>
            <a:spLocks noGrp="1"/>
          </p:cNvSpPr>
          <p:nvPr>
            <p:ph type="title"/>
          </p:nvPr>
        </p:nvSpPr>
        <p:spPr>
          <a:xfrm>
            <a:off x="838200" y="0"/>
            <a:ext cx="10515600" cy="1818967"/>
          </a:xfrm>
        </p:spPr>
        <p:txBody>
          <a:bodyPr>
            <a:normAutofit fontScale="90000"/>
          </a:bodyPr>
          <a:lstStyle/>
          <a:p>
            <a:pPr algn="just"/>
            <a:br>
              <a:rPr lang="it-IT" b="1" dirty="0">
                <a:latin typeface="Times New Roman" panose="02020603050405020304" pitchFamily="18" charset="0"/>
                <a:cs typeface="Times New Roman" panose="02020603050405020304" pitchFamily="18" charset="0"/>
              </a:rPr>
            </a:br>
            <a:r>
              <a:rPr lang="it-IT" sz="3900" b="1" dirty="0">
                <a:latin typeface="Times New Roman" panose="02020603050405020304" pitchFamily="18" charset="0"/>
                <a:cs typeface="Times New Roman" panose="02020603050405020304" pitchFamily="18" charset="0"/>
              </a:rPr>
              <a:t>Compatibility of </a:t>
            </a:r>
            <a:r>
              <a:rPr lang="it-IT" sz="3900" b="1" dirty="0" err="1">
                <a:latin typeface="Times New Roman" panose="02020603050405020304" pitchFamily="18" charset="0"/>
                <a:cs typeface="Times New Roman" panose="02020603050405020304" pitchFamily="18" charset="0"/>
              </a:rPr>
              <a:t>extraordinary</a:t>
            </a:r>
            <a:r>
              <a:rPr lang="it-IT" sz="3900" b="1" dirty="0">
                <a:latin typeface="Times New Roman" panose="02020603050405020304" pitchFamily="18" charset="0"/>
                <a:cs typeface="Times New Roman" panose="02020603050405020304" pitchFamily="18" charset="0"/>
              </a:rPr>
              <a:t> </a:t>
            </a:r>
            <a:r>
              <a:rPr lang="it-IT" sz="3900" b="1" dirty="0" err="1">
                <a:latin typeface="Times New Roman" panose="02020603050405020304" pitchFamily="18" charset="0"/>
                <a:cs typeface="Times New Roman" panose="02020603050405020304" pitchFamily="18" charset="0"/>
              </a:rPr>
              <a:t>contributions</a:t>
            </a:r>
            <a:r>
              <a:rPr lang="it-IT" sz="3900" b="1" dirty="0">
                <a:latin typeface="Times New Roman" panose="02020603050405020304" pitchFamily="18" charset="0"/>
                <a:cs typeface="Times New Roman" panose="02020603050405020304" pitchFamily="18" charset="0"/>
              </a:rPr>
              <a:t> on extra </a:t>
            </a:r>
            <a:r>
              <a:rPr lang="it-IT" sz="3900" b="1" dirty="0" err="1">
                <a:latin typeface="Times New Roman" panose="02020603050405020304" pitchFamily="18" charset="0"/>
                <a:cs typeface="Times New Roman" panose="02020603050405020304" pitchFamily="18" charset="0"/>
              </a:rPr>
              <a:t>profits</a:t>
            </a:r>
            <a:r>
              <a:rPr lang="it-IT" sz="3900" b="1" dirty="0">
                <a:latin typeface="Times New Roman" panose="02020603050405020304" pitchFamily="18" charset="0"/>
                <a:cs typeface="Times New Roman" panose="02020603050405020304" pitchFamily="18" charset="0"/>
              </a:rPr>
              <a:t> (WPT) with TSC </a:t>
            </a:r>
            <a:r>
              <a:rPr lang="it-IT" sz="3900" b="1" dirty="0" err="1">
                <a:latin typeface="Times New Roman" panose="02020603050405020304" pitchFamily="18" charset="0"/>
                <a:cs typeface="Times New Roman" panose="02020603050405020304" pitchFamily="18" charset="0"/>
              </a:rPr>
              <a:t>requirements</a:t>
            </a:r>
            <a:r>
              <a:rPr lang="it-IT" sz="3900" b="1" dirty="0">
                <a:latin typeface="Times New Roman" panose="02020603050405020304" pitchFamily="18" charset="0"/>
                <a:cs typeface="Times New Roman" panose="02020603050405020304" pitchFamily="18" charset="0"/>
              </a:rPr>
              <a:t> and EU </a:t>
            </a:r>
            <a:r>
              <a:rPr lang="it-IT" sz="3900" b="1" dirty="0" err="1">
                <a:latin typeface="Times New Roman" panose="02020603050405020304" pitchFamily="18" charset="0"/>
                <a:cs typeface="Times New Roman" panose="02020603050405020304" pitchFamily="18" charset="0"/>
              </a:rPr>
              <a:t>principles</a:t>
            </a:r>
            <a:r>
              <a:rPr lang="it-IT" sz="3900" b="1" dirty="0">
                <a:latin typeface="Times New Roman" panose="02020603050405020304" pitchFamily="18" charset="0"/>
                <a:cs typeface="Times New Roman" panose="02020603050405020304" pitchFamily="18" charset="0"/>
              </a:rPr>
              <a:t> </a:t>
            </a:r>
            <a:endParaRPr lang="it-IT" sz="3900"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E7B1E298-DE43-E240-AFCC-7EBD9F18AB3A}"/>
              </a:ext>
            </a:extLst>
          </p:cNvPr>
          <p:cNvSpPr>
            <a:spLocks noGrp="1"/>
          </p:cNvSpPr>
          <p:nvPr>
            <p:ph idx="1"/>
          </p:nvPr>
        </p:nvSpPr>
        <p:spPr>
          <a:xfrm>
            <a:off x="838200" y="2123767"/>
            <a:ext cx="10515600" cy="4053195"/>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In order to carry out an analysis of the compatibility with EU law of the different  national WPT rules enforced on the extra-profits of energy companies envisaged by EU member countries, the detailed provisions of EU Regulation No. 1854 of 2022  and the common requirements of TSC  will inevitably have to be taken into account.</a:t>
            </a:r>
          </a:p>
          <a:p>
            <a:pPr algn="just"/>
            <a:r>
              <a:rPr lang="en-US" dirty="0">
                <a:latin typeface="Times New Roman" panose="02020603050405020304" pitchFamily="18" charset="0"/>
                <a:cs typeface="Times New Roman" panose="02020603050405020304" pitchFamily="18" charset="0"/>
              </a:rPr>
              <a:t>It should be assessed whether the common purposes pursued by the </a:t>
            </a:r>
            <a:r>
              <a:rPr lang="en-US" b="1" dirty="0">
                <a:latin typeface="Times New Roman" panose="02020603050405020304" pitchFamily="18" charset="0"/>
                <a:cs typeface="Times New Roman" panose="02020603050405020304" pitchFamily="18" charset="0"/>
              </a:rPr>
              <a:t>temporary solidarity contribution</a:t>
            </a:r>
            <a:r>
              <a:rPr lang="en-US" dirty="0">
                <a:latin typeface="Times New Roman" panose="02020603050405020304" pitchFamily="18" charset="0"/>
                <a:cs typeface="Times New Roman" panose="02020603050405020304" pitchFamily="18" charset="0"/>
              </a:rPr>
              <a:t>, extraordinary and non-permanent nature, and the financial assistance aim, can be acceptable by Member States without excessively restricting the economic freedoms and national tax sovereignty and consistent with EU Law.  </a:t>
            </a:r>
          </a:p>
          <a:p>
            <a:pPr marL="0" indent="0" algn="just">
              <a:buNone/>
            </a:pPr>
            <a:r>
              <a:rPr lang="en-US" dirty="0">
                <a:latin typeface="Times New Roman" panose="02020603050405020304" pitchFamily="18" charset="0"/>
                <a:cs typeface="Times New Roman" panose="02020603050405020304" pitchFamily="18" charset="0"/>
              </a:rPr>
              <a:t>                                                             5</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215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D2493B-C66E-514D-891A-0AC10F92B80C}"/>
              </a:ext>
            </a:extLst>
          </p:cNvPr>
          <p:cNvSpPr>
            <a:spLocks noGrp="1"/>
          </p:cNvSpPr>
          <p:nvPr>
            <p:ph type="title"/>
          </p:nvPr>
        </p:nvSpPr>
        <p:spPr>
          <a:xfrm>
            <a:off x="838200" y="1"/>
            <a:ext cx="10515600" cy="1690688"/>
          </a:xfrm>
        </p:spPr>
        <p:txBody>
          <a:bodyPr>
            <a:normAutofit/>
          </a:bodyPr>
          <a:lstStyle/>
          <a:p>
            <a:pPr algn="just"/>
            <a:r>
              <a:rPr lang="en-US" sz="3600" b="1" dirty="0">
                <a:latin typeface="Times New Roman" panose="02020603050405020304" pitchFamily="18" charset="0"/>
                <a:cs typeface="Times New Roman" panose="02020603050405020304" pitchFamily="18" charset="0"/>
              </a:rPr>
              <a:t>EU Prohibitions of  restrictions ( freedom of establishment and freedom to provide service)  and discriminations [1]</a:t>
            </a:r>
            <a:endParaRPr lang="it-IT" sz="36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7189576E-0A32-9345-A245-ADE927D824E7}"/>
              </a:ext>
            </a:extLst>
          </p:cNvPr>
          <p:cNvSpPr>
            <a:spLocks noGrp="1"/>
          </p:cNvSpPr>
          <p:nvPr>
            <p:ph idx="1"/>
          </p:nvPr>
        </p:nvSpPr>
        <p:spPr/>
        <p:txBody>
          <a:bodyPr>
            <a:normAutofit lnSpcReduction="10000"/>
          </a:bodyPr>
          <a:lstStyle/>
          <a:p>
            <a:pPr algn="just"/>
            <a:r>
              <a:rPr lang="en-US" sz="2300" dirty="0">
                <a:latin typeface="Times New Roman" panose="02020603050405020304" pitchFamily="18" charset="0"/>
                <a:cs typeface="Times New Roman" panose="02020603050405020304" pitchFamily="18" charset="0"/>
              </a:rPr>
              <a:t>The compatibility of the national WPT with the EU fundamental freedoms and in particular with the freedom of establishment and the freedom to provide services,  requires the assessment of justifications (</a:t>
            </a:r>
            <a:r>
              <a:rPr lang="en-US" sz="2300" b="1" dirty="0">
                <a:latin typeface="Times New Roman" panose="02020603050405020304" pitchFamily="18" charset="0"/>
                <a:cs typeface="Times New Roman" panose="02020603050405020304" pitchFamily="18" charset="0"/>
              </a:rPr>
              <a:t>rule of reasons) proposed  by the EU Member States.</a:t>
            </a:r>
          </a:p>
          <a:p>
            <a:pPr algn="just"/>
            <a:r>
              <a:rPr lang="en-US" sz="2300" dirty="0">
                <a:latin typeface="Times New Roman" panose="02020603050405020304" pitchFamily="18" charset="0"/>
                <a:cs typeface="Times New Roman" panose="02020603050405020304" pitchFamily="18" charset="0"/>
              </a:rPr>
              <a:t>The situation that caused the need to introduce such a specific contribution by EU regulation is based on a very particular historical and economic situation well illustrated in the preamble of the regulation in point 7, 8 and 10 “Crisis” (</a:t>
            </a:r>
            <a:r>
              <a:rPr lang="en-US" sz="2300" i="1" dirty="0">
                <a:latin typeface="Times New Roman" panose="02020603050405020304" pitchFamily="18" charset="0"/>
                <a:cs typeface="Times New Roman" panose="02020603050405020304" pitchFamily="18" charset="0"/>
              </a:rPr>
              <a:t>supply of gas blockade , supply interruption as a result of the Russia Ukraine war - lack of energy autonomy and adequate alternative renewable energy EU countries</a:t>
            </a:r>
            <a:r>
              <a:rPr lang="en-US" sz="2300" dirty="0">
                <a:latin typeface="Times New Roman" panose="02020603050405020304" pitchFamily="18" charset="0"/>
                <a:cs typeface="Times New Roman" panose="02020603050405020304" pitchFamily="18" charset="0"/>
              </a:rPr>
              <a:t>).</a:t>
            </a:r>
          </a:p>
          <a:p>
            <a:pPr algn="just"/>
            <a:r>
              <a:rPr lang="en-US" sz="2300" dirty="0">
                <a:latin typeface="Times New Roman" panose="02020603050405020304" pitchFamily="18" charset="0"/>
                <a:cs typeface="Times New Roman" panose="02020603050405020304" pitchFamily="18" charset="0"/>
              </a:rPr>
              <a:t>This particular situation and the need of a solidarity contribution don’t make it not  </a:t>
            </a:r>
            <a:r>
              <a:rPr lang="en-US" sz="2300" i="1" dirty="0">
                <a:latin typeface="Times New Roman" panose="02020603050405020304" pitchFamily="18" charset="0"/>
                <a:cs typeface="Times New Roman" panose="02020603050405020304" pitchFamily="18" charset="0"/>
              </a:rPr>
              <a:t>comparable </a:t>
            </a:r>
            <a:r>
              <a:rPr kumimoji="0" lang="en-US" sz="23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WPT </a:t>
            </a:r>
            <a:r>
              <a:rPr lang="en-US" sz="2300" dirty="0">
                <a:latin typeface="Times New Roman" panose="02020603050405020304" pitchFamily="18" charset="0"/>
                <a:cs typeface="Times New Roman" panose="02020603050405020304" pitchFamily="18" charset="0"/>
              </a:rPr>
              <a:t>with those concerning other business sectors (where surplus profit are generated too). </a:t>
            </a:r>
            <a:endParaRPr lang="en-US" sz="2300" b="1" dirty="0">
              <a:latin typeface="Times New Roman" panose="02020603050405020304" pitchFamily="18" charset="0"/>
              <a:cs typeface="Times New Roman" panose="02020603050405020304" pitchFamily="18" charset="0"/>
            </a:endParaRPr>
          </a:p>
          <a:p>
            <a:pPr marL="0" indent="0" algn="just">
              <a:buNone/>
            </a:pPr>
            <a:r>
              <a:rPr lang="en-US" sz="2300" b="1" dirty="0">
                <a:latin typeface="Times New Roman" panose="02020603050405020304" pitchFamily="18" charset="0"/>
                <a:cs typeface="Times New Roman" panose="02020603050405020304" pitchFamily="18" charset="0"/>
              </a:rPr>
              <a:t>                                                                           </a:t>
            </a:r>
            <a:fld id="{4A1A4DEB-6D1D-4FC2-A756-0D20D4BE3956}" type="slidenum">
              <a:rPr lang="en-US" sz="2300" smtClean="0">
                <a:latin typeface="Times New Roman" panose="02020603050405020304" pitchFamily="18" charset="0"/>
                <a:cs typeface="Times New Roman" panose="02020603050405020304" pitchFamily="18" charset="0"/>
              </a:rPr>
              <a:pPr marL="0" indent="0" algn="just">
                <a:buNone/>
              </a:pPr>
              <a:t>6</a:t>
            </a:fld>
            <a:endParaRPr lang="it-IT"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0242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D23E50-B73B-3F4F-8B90-F0BB2D1B9D3D}"/>
              </a:ext>
            </a:extLst>
          </p:cNvPr>
          <p:cNvSpPr>
            <a:spLocks noGrp="1"/>
          </p:cNvSpPr>
          <p:nvPr>
            <p:ph type="title"/>
          </p:nvPr>
        </p:nvSpPr>
        <p:spPr/>
        <p:txBody>
          <a:bodyPr>
            <a:normAutofit/>
          </a:bodyPr>
          <a:lstStyle/>
          <a:p>
            <a:r>
              <a:rPr lang="en-US" sz="3100" b="1" dirty="0">
                <a:latin typeface="Times New Roman" panose="02020603050405020304" pitchFamily="18" charset="0"/>
                <a:cs typeface="Times New Roman" panose="02020603050405020304" pitchFamily="18" charset="0"/>
              </a:rPr>
              <a:t>EU Prohibitions of  restrictions ( freedom of establishment  and freedom to provide service)  and discriminations </a:t>
            </a:r>
            <a:r>
              <a:rPr lang="en-US" b="1" dirty="0">
                <a:latin typeface="Times New Roman" panose="02020603050405020304" pitchFamily="18" charset="0"/>
                <a:cs typeface="Times New Roman" panose="02020603050405020304" pitchFamily="18" charset="0"/>
              </a:rPr>
              <a:t>[2]</a:t>
            </a:r>
            <a:endParaRPr lang="it-IT" dirty="0"/>
          </a:p>
        </p:txBody>
      </p:sp>
      <p:sp>
        <p:nvSpPr>
          <p:cNvPr id="3" name="Segnaposto contenuto 2">
            <a:extLst>
              <a:ext uri="{FF2B5EF4-FFF2-40B4-BE49-F238E27FC236}">
                <a16:creationId xmlns:a16="http://schemas.microsoft.com/office/drawing/2014/main" id="{A910DD7A-9814-4C4C-86FA-9137C8C32246}"/>
              </a:ext>
            </a:extLst>
          </p:cNvPr>
          <p:cNvSpPr>
            <a:spLocks noGrp="1"/>
          </p:cNvSpPr>
          <p:nvPr>
            <p:ph idx="1"/>
          </p:nvPr>
        </p:nvSpPr>
        <p:spPr>
          <a:xfrm>
            <a:off x="838200" y="2182761"/>
            <a:ext cx="10515600" cy="4188542"/>
          </a:xfrm>
        </p:spPr>
        <p:txBody>
          <a:bodyPr>
            <a:normAutofit fontScale="55000" lnSpcReduction="20000"/>
          </a:bodyPr>
          <a:lstStyle/>
          <a:p>
            <a:pPr algn="just"/>
            <a:r>
              <a:rPr lang="en-US" sz="3800" dirty="0">
                <a:latin typeface="Times New Roman" panose="02020603050405020304" pitchFamily="18" charset="0"/>
                <a:cs typeface="Times New Roman" panose="02020603050405020304" pitchFamily="18" charset="0"/>
              </a:rPr>
              <a:t>The different condition  justifies the implementation  of the  contribution ( WPT) on such  extra-profits earned by </a:t>
            </a:r>
            <a:r>
              <a:rPr lang="en-US" sz="3800" b="1" dirty="0">
                <a:latin typeface="Times New Roman" panose="02020603050405020304" pitchFamily="18" charset="0"/>
                <a:cs typeface="Times New Roman" panose="02020603050405020304" pitchFamily="18" charset="0"/>
              </a:rPr>
              <a:t>fossil fuel companies  </a:t>
            </a:r>
            <a:r>
              <a:rPr lang="en-US" sz="3800" dirty="0">
                <a:latin typeface="Times New Roman" panose="02020603050405020304" pitchFamily="18" charset="0"/>
                <a:cs typeface="Times New Roman" panose="02020603050405020304" pitchFamily="18" charset="0"/>
              </a:rPr>
              <a:t>and not by  other companies. It also justify  its compatibility with the EU prohibitions of restriction and discrimination.</a:t>
            </a:r>
          </a:p>
          <a:p>
            <a:pPr algn="just"/>
            <a:r>
              <a:rPr lang="en-US" sz="3800" u="sng" dirty="0">
                <a:latin typeface="Times New Roman" panose="02020603050405020304" pitchFamily="18" charset="0"/>
                <a:cs typeface="Times New Roman" panose="02020603050405020304" pitchFamily="18" charset="0"/>
              </a:rPr>
              <a:t>A specific  proceeds allocation and effectiveness  of the national WPT  ( following  Art 17 of EU Regulation n. 1854/2022 )  is anyway the main condition to permit  to avoid  tax  restrictions and discriminatory treatment  between taxpayers.</a:t>
            </a:r>
            <a:endParaRPr lang="en-US" sz="3800" dirty="0">
              <a:latin typeface="Times New Roman" panose="02020603050405020304" pitchFamily="18" charset="0"/>
              <a:cs typeface="Times New Roman" panose="02020603050405020304" pitchFamily="18" charset="0"/>
            </a:endParaRPr>
          </a:p>
          <a:p>
            <a:pPr algn="just"/>
            <a:r>
              <a:rPr lang="en-US" sz="3800" dirty="0">
                <a:latin typeface="Times New Roman" panose="02020603050405020304" pitchFamily="18" charset="0"/>
                <a:cs typeface="Times New Roman" panose="02020603050405020304" pitchFamily="18" charset="0"/>
              </a:rPr>
              <a:t>Indeed, the WPT generally pursues an important economic and financial objective that falls under "</a:t>
            </a:r>
            <a:r>
              <a:rPr lang="en-US" sz="3800" b="1" dirty="0">
                <a:latin typeface="Times New Roman" panose="02020603050405020304" pitchFamily="18" charset="0"/>
                <a:cs typeface="Times New Roman" panose="02020603050405020304" pitchFamily="18" charset="0"/>
              </a:rPr>
              <a:t>overriding reasons of public interest</a:t>
            </a:r>
            <a:r>
              <a:rPr lang="en-US" sz="3800" dirty="0">
                <a:latin typeface="Times New Roman" panose="02020603050405020304" pitchFamily="18" charset="0"/>
                <a:cs typeface="Times New Roman" panose="02020603050405020304" pitchFamily="18" charset="0"/>
              </a:rPr>
              <a:t>" such as </a:t>
            </a:r>
            <a:r>
              <a:rPr lang="en-US" sz="3800" i="1" u="sng" dirty="0">
                <a:latin typeface="Times New Roman" panose="02020603050405020304" pitchFamily="18" charset="0"/>
                <a:cs typeface="Times New Roman" panose="02020603050405020304" pitchFamily="18" charset="0"/>
              </a:rPr>
              <a:t>environmental protection</a:t>
            </a:r>
            <a:r>
              <a:rPr lang="en-US" sz="3800" i="1" dirty="0">
                <a:latin typeface="Times New Roman" panose="02020603050405020304" pitchFamily="18" charset="0"/>
                <a:cs typeface="Times New Roman" panose="02020603050405020304" pitchFamily="18" charset="0"/>
              </a:rPr>
              <a:t>; </a:t>
            </a:r>
            <a:r>
              <a:rPr lang="en-US" sz="3800" i="1" u="sng" dirty="0">
                <a:latin typeface="Times New Roman" panose="02020603050405020304" pitchFamily="18" charset="0"/>
                <a:cs typeface="Times New Roman" panose="02020603050405020304" pitchFamily="18" charset="0"/>
              </a:rPr>
              <a:t>consumer protection, </a:t>
            </a:r>
            <a:r>
              <a:rPr lang="en-US" sz="3800" dirty="0">
                <a:latin typeface="Times New Roman" panose="02020603050405020304" pitchFamily="18" charset="0"/>
                <a:cs typeface="Times New Roman" panose="02020603050405020304" pitchFamily="18" charset="0"/>
              </a:rPr>
              <a:t>etc. </a:t>
            </a:r>
          </a:p>
          <a:p>
            <a:pPr algn="just"/>
            <a:r>
              <a:rPr lang="en-US" sz="3800" dirty="0">
                <a:latin typeface="Times New Roman" panose="02020603050405020304" pitchFamily="18" charset="0"/>
                <a:cs typeface="Times New Roman" panose="02020603050405020304" pitchFamily="18" charset="0"/>
              </a:rPr>
              <a:t>Such reasons may represent justifications of member States according to the ECJ, able to make levies compatible with  prohibitions on restrictions on freedom of establishment and freedom to provide services.</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fld id="{CB75B757-8553-483F-A7CF-FE82E054E00B}" type="slidenum">
              <a:rPr lang="en-US" sz="3300" smtClean="0">
                <a:latin typeface="Times New Roman" panose="02020603050405020304" pitchFamily="18" charset="0"/>
                <a:cs typeface="Times New Roman" panose="02020603050405020304" pitchFamily="18" charset="0"/>
              </a:rPr>
              <a:pPr marL="0" indent="0" algn="just">
                <a:buNone/>
              </a:pPr>
              <a:t>7</a:t>
            </a:fld>
            <a:endParaRPr lang="it-IT" sz="3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7186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F8260B-A07B-D043-BE68-8660355BB7DA}"/>
              </a:ext>
            </a:extLst>
          </p:cNvPr>
          <p:cNvSpPr>
            <a:spLocks noGrp="1"/>
          </p:cNvSpPr>
          <p:nvPr>
            <p:ph type="title"/>
          </p:nvPr>
        </p:nvSpPr>
        <p:spPr>
          <a:xfrm>
            <a:off x="838200" y="581891"/>
            <a:ext cx="10515600" cy="1108797"/>
          </a:xfrm>
        </p:spPr>
        <p:txBody>
          <a:bodyPr>
            <a:normAutofit fontScale="90000"/>
          </a:bodyPr>
          <a:lstStyle/>
          <a:p>
            <a:pPr algn="just"/>
            <a:r>
              <a:rPr lang="en-US" sz="3100" b="1" dirty="0">
                <a:latin typeface="Times New Roman" panose="02020603050405020304" pitchFamily="18" charset="0"/>
                <a:cs typeface="Times New Roman" panose="02020603050405020304" pitchFamily="18" charset="0"/>
              </a:rPr>
              <a:t>Relevance of consistency with the principle of proportionality as condition for  the compatibility of WPT with the EU fundamental freedoms and Equality principles </a:t>
            </a:r>
            <a:r>
              <a:rPr lang="en-US" sz="4000" b="1" dirty="0">
                <a:latin typeface="Times New Roman" panose="02020603050405020304" pitchFamily="18" charset="0"/>
                <a:cs typeface="Times New Roman" panose="02020603050405020304" pitchFamily="18" charset="0"/>
              </a:rPr>
              <a:t>[1</a:t>
            </a:r>
            <a:r>
              <a:rPr lang="en-US" b="1" dirty="0">
                <a:latin typeface="Times New Roman" panose="02020603050405020304" pitchFamily="18" charset="0"/>
                <a:cs typeface="Times New Roman" panose="02020603050405020304" pitchFamily="18" charset="0"/>
              </a:rPr>
              <a:t>]</a:t>
            </a:r>
            <a:endParaRPr lang="it-IT"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D2880EF6-8A9D-184C-91FE-89CBBD18AA56}"/>
              </a:ext>
            </a:extLst>
          </p:cNvPr>
          <p:cNvSpPr>
            <a:spLocks noGrp="1"/>
          </p:cNvSpPr>
          <p:nvPr>
            <p:ph idx="1"/>
          </p:nvPr>
        </p:nvSpPr>
        <p:spPr>
          <a:xfrm>
            <a:off x="838200" y="2576945"/>
            <a:ext cx="10515600" cy="3600018"/>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It’s fundamental in any case, in order to ascertain the effectivity of  EU proposal (TSC) and the compatibility of the national contributions and taxes ( WPT ) with the fundamental freedoms under consideration,  the respect  </a:t>
            </a:r>
            <a:r>
              <a:rPr lang="en-US" b="1" dirty="0">
                <a:latin typeface="Times New Roman" panose="02020603050405020304" pitchFamily="18" charset="0"/>
                <a:cs typeface="Times New Roman" panose="02020603050405020304" pitchFamily="18" charset="0"/>
              </a:rPr>
              <a:t>of proportionality principle </a:t>
            </a:r>
            <a:r>
              <a:rPr lang="en-US" dirty="0">
                <a:latin typeface="Times New Roman" panose="02020603050405020304" pitchFamily="18" charset="0"/>
                <a:cs typeface="Times New Roman" panose="02020603050405020304" pitchFamily="18" charset="0"/>
              </a:rPr>
              <a:t>at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national level and the verification of the </a:t>
            </a:r>
            <a:r>
              <a:rPr lang="en-US" i="1" dirty="0">
                <a:latin typeface="Times New Roman" panose="02020603050405020304" pitchFamily="18" charset="0"/>
                <a:cs typeface="Times New Roman" panose="02020603050405020304" pitchFamily="18" charset="0"/>
              </a:rPr>
              <a:t>achievement of the economic financial and social purpose pursued</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Art. 17 of EU Reg. 1854/2022 stated in more detail that the member States </a:t>
            </a:r>
            <a:r>
              <a:rPr lang="en-US" u="sng" dirty="0">
                <a:latin typeface="Times New Roman" panose="02020603050405020304" pitchFamily="18" charset="0"/>
                <a:cs typeface="Times New Roman" panose="02020603050405020304" pitchFamily="18" charset="0"/>
              </a:rPr>
              <a:t>shall use of proceeds </a:t>
            </a:r>
            <a:r>
              <a:rPr lang="en-US" dirty="0">
                <a:latin typeface="Times New Roman" panose="02020603050405020304" pitchFamily="18" charset="0"/>
                <a:cs typeface="Times New Roman" panose="02020603050405020304" pitchFamily="18" charset="0"/>
              </a:rPr>
              <a:t>(in it. </a:t>
            </a:r>
            <a:r>
              <a:rPr lang="en-US" dirty="0" err="1">
                <a:latin typeface="Times New Roman" panose="02020603050405020304" pitchFamily="18" charset="0"/>
                <a:cs typeface="Times New Roman" panose="02020603050405020304" pitchFamily="18" charset="0"/>
              </a:rPr>
              <a:t>utilizzo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proventi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derivanti</a:t>
            </a:r>
            <a:r>
              <a:rPr lang="en-US" dirty="0">
                <a:latin typeface="Times New Roman" panose="02020603050405020304" pitchFamily="18" charset="0"/>
                <a:cs typeface="Times New Roman" panose="02020603050405020304" pitchFamily="18" charset="0"/>
              </a:rPr>
              <a:t> dal </a:t>
            </a:r>
            <a:r>
              <a:rPr lang="en-US" dirty="0" err="1">
                <a:latin typeface="Times New Roman" panose="02020603050405020304" pitchFamily="18" charset="0"/>
                <a:cs typeface="Times New Roman" panose="02020603050405020304" pitchFamily="18" charset="0"/>
              </a:rPr>
              <a:t>gettito</a:t>
            </a:r>
            <a:r>
              <a:rPr lang="en-US" dirty="0">
                <a:latin typeface="Times New Roman" panose="02020603050405020304" pitchFamily="18" charset="0"/>
                <a:cs typeface="Times New Roman" panose="02020603050405020304" pitchFamily="18" charset="0"/>
              </a:rPr>
              <a:t> ) from TSC  for </a:t>
            </a:r>
            <a:r>
              <a:rPr lang="en-US" i="1" dirty="0">
                <a:latin typeface="Times New Roman" panose="02020603050405020304" pitchFamily="18" charset="0"/>
                <a:cs typeface="Times New Roman" panose="02020603050405020304" pitchFamily="18" charset="0"/>
              </a:rPr>
              <a:t>financial support measures for final energy consumer as promoting </a:t>
            </a:r>
            <a:r>
              <a:rPr lang="en-US" dirty="0">
                <a:latin typeface="Times New Roman" panose="02020603050405020304" pitchFamily="18" charset="0"/>
                <a:cs typeface="Times New Roman" panose="02020603050405020304" pitchFamily="18" charset="0"/>
              </a:rPr>
              <a:t>investments by final energy consumers into renewables  energy and </a:t>
            </a:r>
            <a:r>
              <a:rPr lang="en-US" i="1" dirty="0">
                <a:latin typeface="Times New Roman" panose="02020603050405020304" pitchFamily="18" charset="0"/>
                <a:cs typeface="Times New Roman" panose="02020603050405020304" pitchFamily="18" charset="0"/>
              </a:rPr>
              <a:t>to </a:t>
            </a:r>
            <a:r>
              <a:rPr lang="en-US" i="1" dirty="0" err="1">
                <a:latin typeface="Times New Roman" panose="02020603050405020304" pitchFamily="18" charset="0"/>
                <a:cs typeface="Times New Roman" panose="02020603050405020304" pitchFamily="18" charset="0"/>
              </a:rPr>
              <a:t>devolop</a:t>
            </a:r>
            <a:r>
              <a:rPr lang="en-US" i="1" dirty="0">
                <a:latin typeface="Times New Roman" panose="02020603050405020304" pitchFamily="18" charset="0"/>
                <a:cs typeface="Times New Roman" panose="02020603050405020304" pitchFamily="18" charset="0"/>
              </a:rPr>
              <a:t> the energy autonomy</a:t>
            </a: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                                                             8</a:t>
            </a:r>
          </a:p>
        </p:txBody>
      </p:sp>
    </p:spTree>
    <p:extLst>
      <p:ext uri="{BB962C8B-B14F-4D97-AF65-F5344CB8AC3E}">
        <p14:creationId xmlns:p14="http://schemas.microsoft.com/office/powerpoint/2010/main" val="3638683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46CF3F-DE2E-5441-919C-2D18698D7E58}"/>
              </a:ext>
            </a:extLst>
          </p:cNvPr>
          <p:cNvSpPr>
            <a:spLocks noGrp="1"/>
          </p:cNvSpPr>
          <p:nvPr>
            <p:ph type="title"/>
          </p:nvPr>
        </p:nvSpPr>
        <p:spPr>
          <a:xfrm>
            <a:off x="838200" y="1213658"/>
            <a:ext cx="10515600" cy="432262"/>
          </a:xfrm>
        </p:spPr>
        <p:txBody>
          <a:bodyPr>
            <a:noAutofit/>
          </a:bodyPr>
          <a:lstStyle/>
          <a:p>
            <a:pPr algn="just"/>
            <a:r>
              <a:rPr lang="en-US" sz="2800" b="1" dirty="0">
                <a:latin typeface="Times New Roman" panose="02020603050405020304" pitchFamily="18" charset="0"/>
                <a:cs typeface="Times New Roman" panose="02020603050405020304" pitchFamily="18" charset="0"/>
              </a:rPr>
              <a:t>Relevance of consistency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of WPT </a:t>
            </a:r>
            <a:r>
              <a:rPr lang="en-US" sz="2800" b="1" dirty="0">
                <a:latin typeface="Times New Roman" panose="02020603050405020304" pitchFamily="18" charset="0"/>
                <a:cs typeface="Times New Roman" panose="02020603050405020304" pitchFamily="18" charset="0"/>
              </a:rPr>
              <a:t>with the principle of proportionality as condition for  the compatibility  with the EU fundamental freedoms and Equality Constitutional  principle [2]</a:t>
            </a:r>
            <a:endParaRPr lang="it-IT" sz="2800" b="1" dirty="0">
              <a:latin typeface="Times New Roman" panose="02020603050405020304" pitchFamily="18" charset="0"/>
              <a:cs typeface="Times New Roman" panose="02020603050405020304" pitchFamily="18" charset="0"/>
            </a:endParaRPr>
          </a:p>
        </p:txBody>
      </p:sp>
      <p:sp>
        <p:nvSpPr>
          <p:cNvPr id="3" name="Segnaposto contenuto 2">
            <a:extLst>
              <a:ext uri="{FF2B5EF4-FFF2-40B4-BE49-F238E27FC236}">
                <a16:creationId xmlns:a16="http://schemas.microsoft.com/office/drawing/2014/main" id="{B8972D70-AA65-0B4E-8EE7-93CDD20260A1}"/>
              </a:ext>
            </a:extLst>
          </p:cNvPr>
          <p:cNvSpPr>
            <a:spLocks noGrp="1"/>
          </p:cNvSpPr>
          <p:nvPr>
            <p:ph idx="1"/>
          </p:nvPr>
        </p:nvSpPr>
        <p:spPr>
          <a:xfrm>
            <a:off x="899160" y="2750820"/>
            <a:ext cx="10454640" cy="3836793"/>
          </a:xfrm>
        </p:spPr>
        <p:txBody>
          <a:bodyPr>
            <a:normAutofit fontScale="92500"/>
          </a:bodyPr>
          <a:lstStyle/>
          <a:p>
            <a:pPr marL="0" indent="0" algn="just">
              <a:buNone/>
            </a:pPr>
            <a:endParaRPr lang="it-IT" dirty="0">
              <a:latin typeface="Times New Roman" panose="02020603050405020304" pitchFamily="18" charset="0"/>
              <a:cs typeface="Times New Roman" panose="02020603050405020304" pitchFamily="18" charset="0"/>
            </a:endParaRPr>
          </a:p>
          <a:p>
            <a:pPr algn="just"/>
            <a:r>
              <a:rPr lang="en-US" sz="2200" dirty="0">
                <a:latin typeface="Times New Roman" panose="02020603050405020304" pitchFamily="18" charset="0"/>
                <a:cs typeface="Times New Roman" panose="02020603050405020304" pitchFamily="18" charset="0"/>
              </a:rPr>
              <a:t>The Italian  Constitutional Court (in it. Corte </a:t>
            </a:r>
            <a:r>
              <a:rPr lang="en-US" sz="2200" dirty="0" err="1">
                <a:latin typeface="Times New Roman" panose="02020603050405020304" pitchFamily="18" charset="0"/>
                <a:cs typeface="Times New Roman" panose="02020603050405020304" pitchFamily="18" charset="0"/>
              </a:rPr>
              <a:t>Costituzionale</a:t>
            </a:r>
            <a:r>
              <a:rPr lang="en-US" sz="2200" dirty="0">
                <a:latin typeface="Times New Roman" panose="02020603050405020304" pitchFamily="18" charset="0"/>
                <a:cs typeface="Times New Roman" panose="02020603050405020304" pitchFamily="18" charset="0"/>
              </a:rPr>
              <a:t>) in this regard, in Judgment No. 10/2015, concerning the so-called Italian "Robin Hood Tax" (RHT) (Article 81 of Law-Decree June 25, 2008, no. 112, converted by Law August 6, 2008, no. 133) a  national windfall tax with similar characteristics of solidarity contribution ,  introduced for  redistributive and social  purposes, aiming at taxing extraordinary profits  earned by  of energy companies, </a:t>
            </a:r>
            <a:r>
              <a:rPr lang="en-US" sz="2200" b="1" dirty="0">
                <a:latin typeface="Times New Roman" panose="02020603050405020304" pitchFamily="18" charset="0"/>
                <a:cs typeface="Times New Roman" panose="02020603050405020304" pitchFamily="18" charset="0"/>
              </a:rPr>
              <a:t>has underlined for the compatibility with non-discrimination and equality principles, </a:t>
            </a:r>
            <a:r>
              <a:rPr lang="en-US" sz="2200" dirty="0">
                <a:latin typeface="Times New Roman" panose="02020603050405020304" pitchFamily="18" charset="0"/>
                <a:cs typeface="Times New Roman" panose="02020603050405020304" pitchFamily="18" charset="0"/>
              </a:rPr>
              <a:t>from internal point of view, the relevance of the </a:t>
            </a:r>
            <a:r>
              <a:rPr lang="en-US" sz="2200" b="1" dirty="0">
                <a:latin typeface="Times New Roman" panose="02020603050405020304" pitchFamily="18" charset="0"/>
                <a:cs typeface="Times New Roman" panose="02020603050405020304" pitchFamily="18" charset="0"/>
              </a:rPr>
              <a:t>proportionality principle</a:t>
            </a:r>
            <a:r>
              <a:rPr lang="en-US" sz="2200" dirty="0">
                <a:latin typeface="Times New Roman" panose="02020603050405020304" pitchFamily="18" charset="0"/>
                <a:cs typeface="Times New Roman" panose="02020603050405020304" pitchFamily="18" charset="0"/>
              </a:rPr>
              <a:t>.</a:t>
            </a:r>
          </a:p>
          <a:p>
            <a:pPr algn="just"/>
            <a:r>
              <a:rPr lang="en-US" sz="2200" dirty="0">
                <a:latin typeface="Times New Roman" panose="02020603050405020304" pitchFamily="18" charset="0"/>
                <a:cs typeface="Times New Roman" panose="02020603050405020304" pitchFamily="18" charset="0"/>
              </a:rPr>
              <a:t>The evaluation of the RHT made by Italian Court is based on UE  qualitative discrimination  and protection of  competition through art. 117 cost..  </a:t>
            </a:r>
          </a:p>
          <a:p>
            <a:pPr marL="0" indent="0" algn="just">
              <a:buNone/>
            </a:pPr>
            <a:r>
              <a:rPr lang="en-US" dirty="0">
                <a:latin typeface="Times New Roman" panose="02020603050405020304" pitchFamily="18" charset="0"/>
                <a:cs typeface="Times New Roman" panose="02020603050405020304" pitchFamily="18" charset="0"/>
              </a:rPr>
              <a:t>                                                                </a:t>
            </a:r>
            <a:fld id="{194CA8DC-77CE-4486-B651-E388ECA33707}" type="slidenum">
              <a:rPr lang="en-US" sz="1700" smtClean="0">
                <a:latin typeface="Times New Roman" panose="02020603050405020304" pitchFamily="18" charset="0"/>
                <a:cs typeface="Times New Roman" panose="02020603050405020304" pitchFamily="18" charset="0"/>
              </a:rPr>
              <a:pPr marL="0" indent="0" algn="just">
                <a:buNone/>
              </a:pPr>
              <a:t>9</a:t>
            </a:fld>
            <a:endParaRPr lang="it-IT" sz="1700" dirty="0">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23301076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TotalTime>
  <Words>2061</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14</vt:i4>
      </vt:variant>
    </vt:vector>
  </HeadingPairs>
  <TitlesOfParts>
    <vt:vector size="19" baseType="lpstr">
      <vt:lpstr>Arial</vt:lpstr>
      <vt:lpstr>Calibri</vt:lpstr>
      <vt:lpstr>Calibri Light</vt:lpstr>
      <vt:lpstr>Times New Roman</vt:lpstr>
      <vt:lpstr>Tema di Office</vt:lpstr>
      <vt:lpstr>Made to Last?  Windfall Profit Taxation in Europe (and Beyond)   University of Ferrara - 9 March 2023</vt:lpstr>
      <vt:lpstr>Background </vt:lpstr>
      <vt:lpstr>The temporary solidarity contribution (TSC)  under EU Regulation n. 1854/2022 in the European fragmented framework [1]</vt:lpstr>
      <vt:lpstr>The temporary solidarity contribution (TSC)  under EU Regulation n. 1854/2022 in the European fragmented framework [2]</vt:lpstr>
      <vt:lpstr> Compatibility of extraordinary contributions on extra profits (WPT) with TSC requirements and EU principles </vt:lpstr>
      <vt:lpstr>EU Prohibitions of  restrictions ( freedom of establishment and freedom to provide service)  and discriminations [1]</vt:lpstr>
      <vt:lpstr>EU Prohibitions of  restrictions ( freedom of establishment  and freedom to provide service)  and discriminations [2]</vt:lpstr>
      <vt:lpstr>Relevance of consistency with the principle of proportionality as condition for  the compatibility of WPT with the EU fundamental freedoms and Equality principles [1]</vt:lpstr>
      <vt:lpstr>Relevance of consistency of WPT with the principle of proportionality as condition for  the compatibility  with the EU fundamental freedoms and Equality Constitutional  principle [2]</vt:lpstr>
      <vt:lpstr>Relevance of consistency of WPT with the principle of proportionality as condition for  the compatibility with the EU fundamental freedoms and Equality Constitutional principles [3]</vt:lpstr>
      <vt:lpstr>The prohibition of state aid and analysis of the reverse  selectivity of the tax advantage deriving from WPT implementation [1]</vt:lpstr>
      <vt:lpstr>The prohibition of state aid and analysis of the reverse  selectivity of the tax advantage deriving from WPT implementation [2]</vt:lpstr>
      <vt:lpstr>Windfall tax profit as new extraordinary EU Own resource ?[1]</vt:lpstr>
      <vt:lpstr>Windfall tax profit as new extraordinary EU Own resource ?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 to Last?  Windfall Profit Taxation in Europe (and Beyond)   University of Ferrara - 9 March 2023</dc:title>
  <dc:creator>FRANCESCO PAOLO SCHIAVONE</dc:creator>
  <cp:lastModifiedBy>FABRIZIO AMATUCCI</cp:lastModifiedBy>
  <cp:revision>26</cp:revision>
  <cp:lastPrinted>2023-02-27T18:07:43Z</cp:lastPrinted>
  <dcterms:created xsi:type="dcterms:W3CDTF">2023-02-27T13:00:51Z</dcterms:created>
  <dcterms:modified xsi:type="dcterms:W3CDTF">2023-03-07T10:30:02Z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1212487681</vt:i4>
  </property>
  <property fmtid="{D5CDD505-2E9C-101B-9397-08002B2CF9AE}" pid="3" name="_NewReviewCycle">
    <vt:lpwstr/>
  </property>
  <property fmtid="{D5CDD505-2E9C-101B-9397-08002B2CF9AE}" pid="4" name="_EmailSubject">
    <vt:lpwstr>Slides (Presentation F Amatucci) </vt:lpwstr>
  </property>
  <property fmtid="{D5CDD505-2E9C-101B-9397-08002B2CF9AE}" pid="5" name="_AuthorEmail">
    <vt:lpwstr>fabrizio.amatucci@unina.it</vt:lpwstr>
  </property>
  <property fmtid="{D5CDD505-2E9C-101B-9397-08002B2CF9AE}" pid="6" name="_AuthorEmailDisplayName">
    <vt:lpwstr>Fabrizio Amatucci</vt:lpwstr>
  </property>
  <property fmtid="{D5CDD505-2E9C-101B-9397-08002B2CF9AE}" pid="7" name="_PreviousAdHocReviewCycleID">
    <vt:i4>121899126</vt:i4>
  </property>
</Properties>
</file>