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8" r:id="rId3"/>
    <p:sldId id="259"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57" r:id="rId18"/>
    <p:sldId id="260" r:id="rId19"/>
    <p:sldId id="274" r:id="rId20"/>
    <p:sldId id="275" r:id="rId21"/>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74"/>
  </p:normalViewPr>
  <p:slideViewPr>
    <p:cSldViewPr snapToGrid="0">
      <p:cViewPr varScale="1">
        <p:scale>
          <a:sx n="124" d="100"/>
          <a:sy n="124" d="100"/>
        </p:scale>
        <p:origin x="640"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0CBA6B1-04D5-862F-A589-2BD7B656B4E6}"/>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endParaRPr lang="en-GB"/>
          </a:p>
        </p:txBody>
      </p:sp>
      <p:sp>
        <p:nvSpPr>
          <p:cNvPr id="3" name="Sottotitolo 2">
            <a:extLst>
              <a:ext uri="{FF2B5EF4-FFF2-40B4-BE49-F238E27FC236}">
                <a16:creationId xmlns:a16="http://schemas.microsoft.com/office/drawing/2014/main" id="{E4B38E09-F5B3-23F9-9A90-FE56CE8D9A3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GB"/>
          </a:p>
        </p:txBody>
      </p:sp>
      <p:sp>
        <p:nvSpPr>
          <p:cNvPr id="4" name="Segnaposto data 3">
            <a:extLst>
              <a:ext uri="{FF2B5EF4-FFF2-40B4-BE49-F238E27FC236}">
                <a16:creationId xmlns:a16="http://schemas.microsoft.com/office/drawing/2014/main" id="{C371F4A1-3BD5-AB89-D35D-7FACA8EAA8D5}"/>
              </a:ext>
            </a:extLst>
          </p:cNvPr>
          <p:cNvSpPr>
            <a:spLocks noGrp="1"/>
          </p:cNvSpPr>
          <p:nvPr>
            <p:ph type="dt" sz="half" idx="10"/>
          </p:nvPr>
        </p:nvSpPr>
        <p:spPr/>
        <p:txBody>
          <a:bodyPr/>
          <a:lstStyle/>
          <a:p>
            <a:fld id="{70952B5A-EDB8-CD46-BD97-B94B855B464A}" type="datetimeFigureOut">
              <a:rPr lang="en-GB" smtClean="0"/>
              <a:t>04/03/2023</a:t>
            </a:fld>
            <a:endParaRPr lang="en-GB"/>
          </a:p>
        </p:txBody>
      </p:sp>
      <p:sp>
        <p:nvSpPr>
          <p:cNvPr id="5" name="Segnaposto piè di pagina 4">
            <a:extLst>
              <a:ext uri="{FF2B5EF4-FFF2-40B4-BE49-F238E27FC236}">
                <a16:creationId xmlns:a16="http://schemas.microsoft.com/office/drawing/2014/main" id="{7F14BB43-AA96-2823-3417-C459C1751C1E}"/>
              </a:ext>
            </a:extLst>
          </p:cNvPr>
          <p:cNvSpPr>
            <a:spLocks noGrp="1"/>
          </p:cNvSpPr>
          <p:nvPr>
            <p:ph type="ftr" sz="quarter" idx="11"/>
          </p:nvPr>
        </p:nvSpPr>
        <p:spPr/>
        <p:txBody>
          <a:bodyPr/>
          <a:lstStyle/>
          <a:p>
            <a:endParaRPr lang="en-GB"/>
          </a:p>
        </p:txBody>
      </p:sp>
      <p:sp>
        <p:nvSpPr>
          <p:cNvPr id="6" name="Segnaposto numero diapositiva 5">
            <a:extLst>
              <a:ext uri="{FF2B5EF4-FFF2-40B4-BE49-F238E27FC236}">
                <a16:creationId xmlns:a16="http://schemas.microsoft.com/office/drawing/2014/main" id="{725C674D-56C2-2EB9-A750-85C4E0EC2541}"/>
              </a:ext>
            </a:extLst>
          </p:cNvPr>
          <p:cNvSpPr>
            <a:spLocks noGrp="1"/>
          </p:cNvSpPr>
          <p:nvPr>
            <p:ph type="sldNum" sz="quarter" idx="12"/>
          </p:nvPr>
        </p:nvSpPr>
        <p:spPr/>
        <p:txBody>
          <a:bodyPr/>
          <a:lstStyle/>
          <a:p>
            <a:fld id="{BF885F32-418E-404D-B4A7-41689C5B87D7}" type="slidenum">
              <a:rPr lang="en-GB" smtClean="0"/>
              <a:t>‹N›</a:t>
            </a:fld>
            <a:endParaRPr lang="en-GB"/>
          </a:p>
        </p:txBody>
      </p:sp>
    </p:spTree>
    <p:extLst>
      <p:ext uri="{BB962C8B-B14F-4D97-AF65-F5344CB8AC3E}">
        <p14:creationId xmlns:p14="http://schemas.microsoft.com/office/powerpoint/2010/main" val="5007730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FB4CB33-D941-AE86-7425-E4175BC7BAEF}"/>
              </a:ext>
            </a:extLst>
          </p:cNvPr>
          <p:cNvSpPr>
            <a:spLocks noGrp="1"/>
          </p:cNvSpPr>
          <p:nvPr>
            <p:ph type="title"/>
          </p:nvPr>
        </p:nvSpPr>
        <p:spPr/>
        <p:txBody>
          <a:bodyPr/>
          <a:lstStyle/>
          <a:p>
            <a:r>
              <a:rPr lang="it-IT"/>
              <a:t>Fare clic per modificare lo stile del titolo dello schema</a:t>
            </a:r>
            <a:endParaRPr lang="en-GB"/>
          </a:p>
        </p:txBody>
      </p:sp>
      <p:sp>
        <p:nvSpPr>
          <p:cNvPr id="3" name="Segnaposto testo verticale 2">
            <a:extLst>
              <a:ext uri="{FF2B5EF4-FFF2-40B4-BE49-F238E27FC236}">
                <a16:creationId xmlns:a16="http://schemas.microsoft.com/office/drawing/2014/main" id="{C48EA16D-9F42-43E0-5C87-73E8F1358395}"/>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GB"/>
          </a:p>
        </p:txBody>
      </p:sp>
      <p:sp>
        <p:nvSpPr>
          <p:cNvPr id="4" name="Segnaposto data 3">
            <a:extLst>
              <a:ext uri="{FF2B5EF4-FFF2-40B4-BE49-F238E27FC236}">
                <a16:creationId xmlns:a16="http://schemas.microsoft.com/office/drawing/2014/main" id="{34A716DF-F8AC-854D-0787-FDC95CCB11D1}"/>
              </a:ext>
            </a:extLst>
          </p:cNvPr>
          <p:cNvSpPr>
            <a:spLocks noGrp="1"/>
          </p:cNvSpPr>
          <p:nvPr>
            <p:ph type="dt" sz="half" idx="10"/>
          </p:nvPr>
        </p:nvSpPr>
        <p:spPr/>
        <p:txBody>
          <a:bodyPr/>
          <a:lstStyle/>
          <a:p>
            <a:fld id="{70952B5A-EDB8-CD46-BD97-B94B855B464A}" type="datetimeFigureOut">
              <a:rPr lang="en-GB" smtClean="0"/>
              <a:t>04/03/2023</a:t>
            </a:fld>
            <a:endParaRPr lang="en-GB"/>
          </a:p>
        </p:txBody>
      </p:sp>
      <p:sp>
        <p:nvSpPr>
          <p:cNvPr id="5" name="Segnaposto piè di pagina 4">
            <a:extLst>
              <a:ext uri="{FF2B5EF4-FFF2-40B4-BE49-F238E27FC236}">
                <a16:creationId xmlns:a16="http://schemas.microsoft.com/office/drawing/2014/main" id="{D0CE779E-220B-A62F-68D3-A855AB3B2E99}"/>
              </a:ext>
            </a:extLst>
          </p:cNvPr>
          <p:cNvSpPr>
            <a:spLocks noGrp="1"/>
          </p:cNvSpPr>
          <p:nvPr>
            <p:ph type="ftr" sz="quarter" idx="11"/>
          </p:nvPr>
        </p:nvSpPr>
        <p:spPr/>
        <p:txBody>
          <a:bodyPr/>
          <a:lstStyle/>
          <a:p>
            <a:endParaRPr lang="en-GB"/>
          </a:p>
        </p:txBody>
      </p:sp>
      <p:sp>
        <p:nvSpPr>
          <p:cNvPr id="6" name="Segnaposto numero diapositiva 5">
            <a:extLst>
              <a:ext uri="{FF2B5EF4-FFF2-40B4-BE49-F238E27FC236}">
                <a16:creationId xmlns:a16="http://schemas.microsoft.com/office/drawing/2014/main" id="{293F3356-F8DD-5B38-743B-9D3BBDBF72CA}"/>
              </a:ext>
            </a:extLst>
          </p:cNvPr>
          <p:cNvSpPr>
            <a:spLocks noGrp="1"/>
          </p:cNvSpPr>
          <p:nvPr>
            <p:ph type="sldNum" sz="quarter" idx="12"/>
          </p:nvPr>
        </p:nvSpPr>
        <p:spPr/>
        <p:txBody>
          <a:bodyPr/>
          <a:lstStyle/>
          <a:p>
            <a:fld id="{BF885F32-418E-404D-B4A7-41689C5B87D7}" type="slidenum">
              <a:rPr lang="en-GB" smtClean="0"/>
              <a:t>‹N›</a:t>
            </a:fld>
            <a:endParaRPr lang="en-GB"/>
          </a:p>
        </p:txBody>
      </p:sp>
    </p:spTree>
    <p:extLst>
      <p:ext uri="{BB962C8B-B14F-4D97-AF65-F5344CB8AC3E}">
        <p14:creationId xmlns:p14="http://schemas.microsoft.com/office/powerpoint/2010/main" val="10115165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9C69D103-BCBD-2D6E-161B-6E33025D2833}"/>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endParaRPr lang="en-GB"/>
          </a:p>
        </p:txBody>
      </p:sp>
      <p:sp>
        <p:nvSpPr>
          <p:cNvPr id="3" name="Segnaposto testo verticale 2">
            <a:extLst>
              <a:ext uri="{FF2B5EF4-FFF2-40B4-BE49-F238E27FC236}">
                <a16:creationId xmlns:a16="http://schemas.microsoft.com/office/drawing/2014/main" id="{74DEDAD0-D899-7B79-1870-B0D248A766B7}"/>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GB"/>
          </a:p>
        </p:txBody>
      </p:sp>
      <p:sp>
        <p:nvSpPr>
          <p:cNvPr id="4" name="Segnaposto data 3">
            <a:extLst>
              <a:ext uri="{FF2B5EF4-FFF2-40B4-BE49-F238E27FC236}">
                <a16:creationId xmlns:a16="http://schemas.microsoft.com/office/drawing/2014/main" id="{A45412D7-EEFC-7656-E5CE-E42C28F7D850}"/>
              </a:ext>
            </a:extLst>
          </p:cNvPr>
          <p:cNvSpPr>
            <a:spLocks noGrp="1"/>
          </p:cNvSpPr>
          <p:nvPr>
            <p:ph type="dt" sz="half" idx="10"/>
          </p:nvPr>
        </p:nvSpPr>
        <p:spPr/>
        <p:txBody>
          <a:bodyPr/>
          <a:lstStyle/>
          <a:p>
            <a:fld id="{70952B5A-EDB8-CD46-BD97-B94B855B464A}" type="datetimeFigureOut">
              <a:rPr lang="en-GB" smtClean="0"/>
              <a:t>04/03/2023</a:t>
            </a:fld>
            <a:endParaRPr lang="en-GB"/>
          </a:p>
        </p:txBody>
      </p:sp>
      <p:sp>
        <p:nvSpPr>
          <p:cNvPr id="5" name="Segnaposto piè di pagina 4">
            <a:extLst>
              <a:ext uri="{FF2B5EF4-FFF2-40B4-BE49-F238E27FC236}">
                <a16:creationId xmlns:a16="http://schemas.microsoft.com/office/drawing/2014/main" id="{5CE19C4B-7F38-BB57-C781-659C82E899B6}"/>
              </a:ext>
            </a:extLst>
          </p:cNvPr>
          <p:cNvSpPr>
            <a:spLocks noGrp="1"/>
          </p:cNvSpPr>
          <p:nvPr>
            <p:ph type="ftr" sz="quarter" idx="11"/>
          </p:nvPr>
        </p:nvSpPr>
        <p:spPr/>
        <p:txBody>
          <a:bodyPr/>
          <a:lstStyle/>
          <a:p>
            <a:endParaRPr lang="en-GB"/>
          </a:p>
        </p:txBody>
      </p:sp>
      <p:sp>
        <p:nvSpPr>
          <p:cNvPr id="6" name="Segnaposto numero diapositiva 5">
            <a:extLst>
              <a:ext uri="{FF2B5EF4-FFF2-40B4-BE49-F238E27FC236}">
                <a16:creationId xmlns:a16="http://schemas.microsoft.com/office/drawing/2014/main" id="{D67FBB7F-5D8C-F39F-0C63-6F2C65C04317}"/>
              </a:ext>
            </a:extLst>
          </p:cNvPr>
          <p:cNvSpPr>
            <a:spLocks noGrp="1"/>
          </p:cNvSpPr>
          <p:nvPr>
            <p:ph type="sldNum" sz="quarter" idx="12"/>
          </p:nvPr>
        </p:nvSpPr>
        <p:spPr/>
        <p:txBody>
          <a:bodyPr/>
          <a:lstStyle/>
          <a:p>
            <a:fld id="{BF885F32-418E-404D-B4A7-41689C5B87D7}" type="slidenum">
              <a:rPr lang="en-GB" smtClean="0"/>
              <a:t>‹N›</a:t>
            </a:fld>
            <a:endParaRPr lang="en-GB"/>
          </a:p>
        </p:txBody>
      </p:sp>
    </p:spTree>
    <p:extLst>
      <p:ext uri="{BB962C8B-B14F-4D97-AF65-F5344CB8AC3E}">
        <p14:creationId xmlns:p14="http://schemas.microsoft.com/office/powerpoint/2010/main" val="31800731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3B70596-7BC5-ABFE-F63E-CAB86A807E43}"/>
              </a:ext>
            </a:extLst>
          </p:cNvPr>
          <p:cNvSpPr>
            <a:spLocks noGrp="1"/>
          </p:cNvSpPr>
          <p:nvPr>
            <p:ph type="title"/>
          </p:nvPr>
        </p:nvSpPr>
        <p:spPr/>
        <p:txBody>
          <a:bodyPr/>
          <a:lstStyle/>
          <a:p>
            <a:r>
              <a:rPr lang="it-IT"/>
              <a:t>Fare clic per modificare lo stile del titolo dello schema</a:t>
            </a:r>
            <a:endParaRPr lang="en-GB"/>
          </a:p>
        </p:txBody>
      </p:sp>
      <p:sp>
        <p:nvSpPr>
          <p:cNvPr id="3" name="Segnaposto contenuto 2">
            <a:extLst>
              <a:ext uri="{FF2B5EF4-FFF2-40B4-BE49-F238E27FC236}">
                <a16:creationId xmlns:a16="http://schemas.microsoft.com/office/drawing/2014/main" id="{2FDF2D95-46E4-22BD-A815-EDB6030B0C16}"/>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GB"/>
          </a:p>
        </p:txBody>
      </p:sp>
      <p:sp>
        <p:nvSpPr>
          <p:cNvPr id="4" name="Segnaposto data 3">
            <a:extLst>
              <a:ext uri="{FF2B5EF4-FFF2-40B4-BE49-F238E27FC236}">
                <a16:creationId xmlns:a16="http://schemas.microsoft.com/office/drawing/2014/main" id="{3C84CF50-1DDD-1B1C-143B-82F3E854DE66}"/>
              </a:ext>
            </a:extLst>
          </p:cNvPr>
          <p:cNvSpPr>
            <a:spLocks noGrp="1"/>
          </p:cNvSpPr>
          <p:nvPr>
            <p:ph type="dt" sz="half" idx="10"/>
          </p:nvPr>
        </p:nvSpPr>
        <p:spPr/>
        <p:txBody>
          <a:bodyPr/>
          <a:lstStyle/>
          <a:p>
            <a:fld id="{70952B5A-EDB8-CD46-BD97-B94B855B464A}" type="datetimeFigureOut">
              <a:rPr lang="en-GB" smtClean="0"/>
              <a:t>04/03/2023</a:t>
            </a:fld>
            <a:endParaRPr lang="en-GB"/>
          </a:p>
        </p:txBody>
      </p:sp>
      <p:sp>
        <p:nvSpPr>
          <p:cNvPr id="5" name="Segnaposto piè di pagina 4">
            <a:extLst>
              <a:ext uri="{FF2B5EF4-FFF2-40B4-BE49-F238E27FC236}">
                <a16:creationId xmlns:a16="http://schemas.microsoft.com/office/drawing/2014/main" id="{2995AD2C-23B3-2B3C-B771-237D15C826AB}"/>
              </a:ext>
            </a:extLst>
          </p:cNvPr>
          <p:cNvSpPr>
            <a:spLocks noGrp="1"/>
          </p:cNvSpPr>
          <p:nvPr>
            <p:ph type="ftr" sz="quarter" idx="11"/>
          </p:nvPr>
        </p:nvSpPr>
        <p:spPr/>
        <p:txBody>
          <a:bodyPr/>
          <a:lstStyle/>
          <a:p>
            <a:endParaRPr lang="en-GB"/>
          </a:p>
        </p:txBody>
      </p:sp>
      <p:sp>
        <p:nvSpPr>
          <p:cNvPr id="6" name="Segnaposto numero diapositiva 5">
            <a:extLst>
              <a:ext uri="{FF2B5EF4-FFF2-40B4-BE49-F238E27FC236}">
                <a16:creationId xmlns:a16="http://schemas.microsoft.com/office/drawing/2014/main" id="{D981E756-07D3-8231-4914-816A41C02D97}"/>
              </a:ext>
            </a:extLst>
          </p:cNvPr>
          <p:cNvSpPr>
            <a:spLocks noGrp="1"/>
          </p:cNvSpPr>
          <p:nvPr>
            <p:ph type="sldNum" sz="quarter" idx="12"/>
          </p:nvPr>
        </p:nvSpPr>
        <p:spPr/>
        <p:txBody>
          <a:bodyPr/>
          <a:lstStyle/>
          <a:p>
            <a:fld id="{BF885F32-418E-404D-B4A7-41689C5B87D7}" type="slidenum">
              <a:rPr lang="en-GB" smtClean="0"/>
              <a:t>‹N›</a:t>
            </a:fld>
            <a:endParaRPr lang="en-GB"/>
          </a:p>
        </p:txBody>
      </p:sp>
    </p:spTree>
    <p:extLst>
      <p:ext uri="{BB962C8B-B14F-4D97-AF65-F5344CB8AC3E}">
        <p14:creationId xmlns:p14="http://schemas.microsoft.com/office/powerpoint/2010/main" val="28219909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2D1070C-3607-1273-5157-0257C9CF1B62}"/>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endParaRPr lang="en-GB"/>
          </a:p>
        </p:txBody>
      </p:sp>
      <p:sp>
        <p:nvSpPr>
          <p:cNvPr id="3" name="Segnaposto testo 2">
            <a:extLst>
              <a:ext uri="{FF2B5EF4-FFF2-40B4-BE49-F238E27FC236}">
                <a16:creationId xmlns:a16="http://schemas.microsoft.com/office/drawing/2014/main" id="{ABF2A6EC-71C4-1132-59E9-1A8ACC5FDA8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B6D57795-2686-75B9-72C7-EC4A4B52B040}"/>
              </a:ext>
            </a:extLst>
          </p:cNvPr>
          <p:cNvSpPr>
            <a:spLocks noGrp="1"/>
          </p:cNvSpPr>
          <p:nvPr>
            <p:ph type="dt" sz="half" idx="10"/>
          </p:nvPr>
        </p:nvSpPr>
        <p:spPr/>
        <p:txBody>
          <a:bodyPr/>
          <a:lstStyle/>
          <a:p>
            <a:fld id="{70952B5A-EDB8-CD46-BD97-B94B855B464A}" type="datetimeFigureOut">
              <a:rPr lang="en-GB" smtClean="0"/>
              <a:t>04/03/2023</a:t>
            </a:fld>
            <a:endParaRPr lang="en-GB"/>
          </a:p>
        </p:txBody>
      </p:sp>
      <p:sp>
        <p:nvSpPr>
          <p:cNvPr id="5" name="Segnaposto piè di pagina 4">
            <a:extLst>
              <a:ext uri="{FF2B5EF4-FFF2-40B4-BE49-F238E27FC236}">
                <a16:creationId xmlns:a16="http://schemas.microsoft.com/office/drawing/2014/main" id="{F056DC35-D7FB-B883-0447-C58D15EBDE75}"/>
              </a:ext>
            </a:extLst>
          </p:cNvPr>
          <p:cNvSpPr>
            <a:spLocks noGrp="1"/>
          </p:cNvSpPr>
          <p:nvPr>
            <p:ph type="ftr" sz="quarter" idx="11"/>
          </p:nvPr>
        </p:nvSpPr>
        <p:spPr/>
        <p:txBody>
          <a:bodyPr/>
          <a:lstStyle/>
          <a:p>
            <a:endParaRPr lang="en-GB"/>
          </a:p>
        </p:txBody>
      </p:sp>
      <p:sp>
        <p:nvSpPr>
          <p:cNvPr id="6" name="Segnaposto numero diapositiva 5">
            <a:extLst>
              <a:ext uri="{FF2B5EF4-FFF2-40B4-BE49-F238E27FC236}">
                <a16:creationId xmlns:a16="http://schemas.microsoft.com/office/drawing/2014/main" id="{99762045-8342-79F7-50DB-D58AA1930E4B}"/>
              </a:ext>
            </a:extLst>
          </p:cNvPr>
          <p:cNvSpPr>
            <a:spLocks noGrp="1"/>
          </p:cNvSpPr>
          <p:nvPr>
            <p:ph type="sldNum" sz="quarter" idx="12"/>
          </p:nvPr>
        </p:nvSpPr>
        <p:spPr/>
        <p:txBody>
          <a:bodyPr/>
          <a:lstStyle/>
          <a:p>
            <a:fld id="{BF885F32-418E-404D-B4A7-41689C5B87D7}" type="slidenum">
              <a:rPr lang="en-GB" smtClean="0"/>
              <a:t>‹N›</a:t>
            </a:fld>
            <a:endParaRPr lang="en-GB"/>
          </a:p>
        </p:txBody>
      </p:sp>
    </p:spTree>
    <p:extLst>
      <p:ext uri="{BB962C8B-B14F-4D97-AF65-F5344CB8AC3E}">
        <p14:creationId xmlns:p14="http://schemas.microsoft.com/office/powerpoint/2010/main" val="21639074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0FAF525-172A-4DD7-6FA2-5268C9061F17}"/>
              </a:ext>
            </a:extLst>
          </p:cNvPr>
          <p:cNvSpPr>
            <a:spLocks noGrp="1"/>
          </p:cNvSpPr>
          <p:nvPr>
            <p:ph type="title"/>
          </p:nvPr>
        </p:nvSpPr>
        <p:spPr/>
        <p:txBody>
          <a:bodyPr/>
          <a:lstStyle/>
          <a:p>
            <a:r>
              <a:rPr lang="it-IT"/>
              <a:t>Fare clic per modificare lo stile del titolo dello schema</a:t>
            </a:r>
            <a:endParaRPr lang="en-GB"/>
          </a:p>
        </p:txBody>
      </p:sp>
      <p:sp>
        <p:nvSpPr>
          <p:cNvPr id="3" name="Segnaposto contenuto 2">
            <a:extLst>
              <a:ext uri="{FF2B5EF4-FFF2-40B4-BE49-F238E27FC236}">
                <a16:creationId xmlns:a16="http://schemas.microsoft.com/office/drawing/2014/main" id="{4CD0C8A4-A3ED-33AC-E9AB-48E41D171153}"/>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GB"/>
          </a:p>
        </p:txBody>
      </p:sp>
      <p:sp>
        <p:nvSpPr>
          <p:cNvPr id="4" name="Segnaposto contenuto 3">
            <a:extLst>
              <a:ext uri="{FF2B5EF4-FFF2-40B4-BE49-F238E27FC236}">
                <a16:creationId xmlns:a16="http://schemas.microsoft.com/office/drawing/2014/main" id="{04CF680C-1C37-6D31-E283-5775D4243DE7}"/>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GB"/>
          </a:p>
        </p:txBody>
      </p:sp>
      <p:sp>
        <p:nvSpPr>
          <p:cNvPr id="5" name="Segnaposto data 4">
            <a:extLst>
              <a:ext uri="{FF2B5EF4-FFF2-40B4-BE49-F238E27FC236}">
                <a16:creationId xmlns:a16="http://schemas.microsoft.com/office/drawing/2014/main" id="{B97EB0FE-C24B-C601-A56F-929D517A8022}"/>
              </a:ext>
            </a:extLst>
          </p:cNvPr>
          <p:cNvSpPr>
            <a:spLocks noGrp="1"/>
          </p:cNvSpPr>
          <p:nvPr>
            <p:ph type="dt" sz="half" idx="10"/>
          </p:nvPr>
        </p:nvSpPr>
        <p:spPr/>
        <p:txBody>
          <a:bodyPr/>
          <a:lstStyle/>
          <a:p>
            <a:fld id="{70952B5A-EDB8-CD46-BD97-B94B855B464A}" type="datetimeFigureOut">
              <a:rPr lang="en-GB" smtClean="0"/>
              <a:t>04/03/2023</a:t>
            </a:fld>
            <a:endParaRPr lang="en-GB"/>
          </a:p>
        </p:txBody>
      </p:sp>
      <p:sp>
        <p:nvSpPr>
          <p:cNvPr id="6" name="Segnaposto piè di pagina 5">
            <a:extLst>
              <a:ext uri="{FF2B5EF4-FFF2-40B4-BE49-F238E27FC236}">
                <a16:creationId xmlns:a16="http://schemas.microsoft.com/office/drawing/2014/main" id="{9031EA0A-1FFB-7181-4E09-AAFD1CE804AC}"/>
              </a:ext>
            </a:extLst>
          </p:cNvPr>
          <p:cNvSpPr>
            <a:spLocks noGrp="1"/>
          </p:cNvSpPr>
          <p:nvPr>
            <p:ph type="ftr" sz="quarter" idx="11"/>
          </p:nvPr>
        </p:nvSpPr>
        <p:spPr/>
        <p:txBody>
          <a:bodyPr/>
          <a:lstStyle/>
          <a:p>
            <a:endParaRPr lang="en-GB"/>
          </a:p>
        </p:txBody>
      </p:sp>
      <p:sp>
        <p:nvSpPr>
          <p:cNvPr id="7" name="Segnaposto numero diapositiva 6">
            <a:extLst>
              <a:ext uri="{FF2B5EF4-FFF2-40B4-BE49-F238E27FC236}">
                <a16:creationId xmlns:a16="http://schemas.microsoft.com/office/drawing/2014/main" id="{901F5A30-58DD-9011-ED13-20BA440F09B7}"/>
              </a:ext>
            </a:extLst>
          </p:cNvPr>
          <p:cNvSpPr>
            <a:spLocks noGrp="1"/>
          </p:cNvSpPr>
          <p:nvPr>
            <p:ph type="sldNum" sz="quarter" idx="12"/>
          </p:nvPr>
        </p:nvSpPr>
        <p:spPr/>
        <p:txBody>
          <a:bodyPr/>
          <a:lstStyle/>
          <a:p>
            <a:fld id="{BF885F32-418E-404D-B4A7-41689C5B87D7}" type="slidenum">
              <a:rPr lang="en-GB" smtClean="0"/>
              <a:t>‹N›</a:t>
            </a:fld>
            <a:endParaRPr lang="en-GB"/>
          </a:p>
        </p:txBody>
      </p:sp>
    </p:spTree>
    <p:extLst>
      <p:ext uri="{BB962C8B-B14F-4D97-AF65-F5344CB8AC3E}">
        <p14:creationId xmlns:p14="http://schemas.microsoft.com/office/powerpoint/2010/main" val="15684488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B8860E6-3D9F-B866-1214-88E113FF8994}"/>
              </a:ext>
            </a:extLst>
          </p:cNvPr>
          <p:cNvSpPr>
            <a:spLocks noGrp="1"/>
          </p:cNvSpPr>
          <p:nvPr>
            <p:ph type="title"/>
          </p:nvPr>
        </p:nvSpPr>
        <p:spPr>
          <a:xfrm>
            <a:off x="839788" y="365125"/>
            <a:ext cx="10515600" cy="1325563"/>
          </a:xfrm>
        </p:spPr>
        <p:txBody>
          <a:bodyPr/>
          <a:lstStyle/>
          <a:p>
            <a:r>
              <a:rPr lang="it-IT"/>
              <a:t>Fare clic per modificare lo stile del titolo dello schema</a:t>
            </a:r>
            <a:endParaRPr lang="en-GB"/>
          </a:p>
        </p:txBody>
      </p:sp>
      <p:sp>
        <p:nvSpPr>
          <p:cNvPr id="3" name="Segnaposto testo 2">
            <a:extLst>
              <a:ext uri="{FF2B5EF4-FFF2-40B4-BE49-F238E27FC236}">
                <a16:creationId xmlns:a16="http://schemas.microsoft.com/office/drawing/2014/main" id="{17D79E93-E0E1-EE8F-6C3C-554EF4EAE5E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9EE02D39-17B4-782E-9A7F-108D690CACB1}"/>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GB"/>
          </a:p>
        </p:txBody>
      </p:sp>
      <p:sp>
        <p:nvSpPr>
          <p:cNvPr id="5" name="Segnaposto testo 4">
            <a:extLst>
              <a:ext uri="{FF2B5EF4-FFF2-40B4-BE49-F238E27FC236}">
                <a16:creationId xmlns:a16="http://schemas.microsoft.com/office/drawing/2014/main" id="{6D4C0693-DAC1-827D-D4E7-72D426E1DE4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84BC0F19-6B72-6BEE-85C1-D11FAAAADD0C}"/>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GB"/>
          </a:p>
        </p:txBody>
      </p:sp>
      <p:sp>
        <p:nvSpPr>
          <p:cNvPr id="7" name="Segnaposto data 6">
            <a:extLst>
              <a:ext uri="{FF2B5EF4-FFF2-40B4-BE49-F238E27FC236}">
                <a16:creationId xmlns:a16="http://schemas.microsoft.com/office/drawing/2014/main" id="{86E83ED0-8251-CE2B-B14E-64F87C727A1F}"/>
              </a:ext>
            </a:extLst>
          </p:cNvPr>
          <p:cNvSpPr>
            <a:spLocks noGrp="1"/>
          </p:cNvSpPr>
          <p:nvPr>
            <p:ph type="dt" sz="half" idx="10"/>
          </p:nvPr>
        </p:nvSpPr>
        <p:spPr/>
        <p:txBody>
          <a:bodyPr/>
          <a:lstStyle/>
          <a:p>
            <a:fld id="{70952B5A-EDB8-CD46-BD97-B94B855B464A}" type="datetimeFigureOut">
              <a:rPr lang="en-GB" smtClean="0"/>
              <a:t>04/03/2023</a:t>
            </a:fld>
            <a:endParaRPr lang="en-GB"/>
          </a:p>
        </p:txBody>
      </p:sp>
      <p:sp>
        <p:nvSpPr>
          <p:cNvPr id="8" name="Segnaposto piè di pagina 7">
            <a:extLst>
              <a:ext uri="{FF2B5EF4-FFF2-40B4-BE49-F238E27FC236}">
                <a16:creationId xmlns:a16="http://schemas.microsoft.com/office/drawing/2014/main" id="{D579B53E-8E3D-B4BE-522B-85642BBD53FE}"/>
              </a:ext>
            </a:extLst>
          </p:cNvPr>
          <p:cNvSpPr>
            <a:spLocks noGrp="1"/>
          </p:cNvSpPr>
          <p:nvPr>
            <p:ph type="ftr" sz="quarter" idx="11"/>
          </p:nvPr>
        </p:nvSpPr>
        <p:spPr/>
        <p:txBody>
          <a:bodyPr/>
          <a:lstStyle/>
          <a:p>
            <a:endParaRPr lang="en-GB"/>
          </a:p>
        </p:txBody>
      </p:sp>
      <p:sp>
        <p:nvSpPr>
          <p:cNvPr id="9" name="Segnaposto numero diapositiva 8">
            <a:extLst>
              <a:ext uri="{FF2B5EF4-FFF2-40B4-BE49-F238E27FC236}">
                <a16:creationId xmlns:a16="http://schemas.microsoft.com/office/drawing/2014/main" id="{687CE246-C606-C7E1-9342-941AF3A3AE7B}"/>
              </a:ext>
            </a:extLst>
          </p:cNvPr>
          <p:cNvSpPr>
            <a:spLocks noGrp="1"/>
          </p:cNvSpPr>
          <p:nvPr>
            <p:ph type="sldNum" sz="quarter" idx="12"/>
          </p:nvPr>
        </p:nvSpPr>
        <p:spPr/>
        <p:txBody>
          <a:bodyPr/>
          <a:lstStyle/>
          <a:p>
            <a:fld id="{BF885F32-418E-404D-B4A7-41689C5B87D7}" type="slidenum">
              <a:rPr lang="en-GB" smtClean="0"/>
              <a:t>‹N›</a:t>
            </a:fld>
            <a:endParaRPr lang="en-GB"/>
          </a:p>
        </p:txBody>
      </p:sp>
    </p:spTree>
    <p:extLst>
      <p:ext uri="{BB962C8B-B14F-4D97-AF65-F5344CB8AC3E}">
        <p14:creationId xmlns:p14="http://schemas.microsoft.com/office/powerpoint/2010/main" val="14618953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1B1A338-8335-2C30-FF86-A4CFAEEC664C}"/>
              </a:ext>
            </a:extLst>
          </p:cNvPr>
          <p:cNvSpPr>
            <a:spLocks noGrp="1"/>
          </p:cNvSpPr>
          <p:nvPr>
            <p:ph type="title"/>
          </p:nvPr>
        </p:nvSpPr>
        <p:spPr/>
        <p:txBody>
          <a:bodyPr/>
          <a:lstStyle/>
          <a:p>
            <a:r>
              <a:rPr lang="it-IT"/>
              <a:t>Fare clic per modificare lo stile del titolo dello schema</a:t>
            </a:r>
            <a:endParaRPr lang="en-GB"/>
          </a:p>
        </p:txBody>
      </p:sp>
      <p:sp>
        <p:nvSpPr>
          <p:cNvPr id="3" name="Segnaposto data 2">
            <a:extLst>
              <a:ext uri="{FF2B5EF4-FFF2-40B4-BE49-F238E27FC236}">
                <a16:creationId xmlns:a16="http://schemas.microsoft.com/office/drawing/2014/main" id="{1BC4D9A4-48AC-DE5D-8D3C-041EAEBBE739}"/>
              </a:ext>
            </a:extLst>
          </p:cNvPr>
          <p:cNvSpPr>
            <a:spLocks noGrp="1"/>
          </p:cNvSpPr>
          <p:nvPr>
            <p:ph type="dt" sz="half" idx="10"/>
          </p:nvPr>
        </p:nvSpPr>
        <p:spPr/>
        <p:txBody>
          <a:bodyPr/>
          <a:lstStyle/>
          <a:p>
            <a:fld id="{70952B5A-EDB8-CD46-BD97-B94B855B464A}" type="datetimeFigureOut">
              <a:rPr lang="en-GB" smtClean="0"/>
              <a:t>04/03/2023</a:t>
            </a:fld>
            <a:endParaRPr lang="en-GB"/>
          </a:p>
        </p:txBody>
      </p:sp>
      <p:sp>
        <p:nvSpPr>
          <p:cNvPr id="4" name="Segnaposto piè di pagina 3">
            <a:extLst>
              <a:ext uri="{FF2B5EF4-FFF2-40B4-BE49-F238E27FC236}">
                <a16:creationId xmlns:a16="http://schemas.microsoft.com/office/drawing/2014/main" id="{54E361F3-BE04-31EF-93C6-62629DD82B8E}"/>
              </a:ext>
            </a:extLst>
          </p:cNvPr>
          <p:cNvSpPr>
            <a:spLocks noGrp="1"/>
          </p:cNvSpPr>
          <p:nvPr>
            <p:ph type="ftr" sz="quarter" idx="11"/>
          </p:nvPr>
        </p:nvSpPr>
        <p:spPr/>
        <p:txBody>
          <a:bodyPr/>
          <a:lstStyle/>
          <a:p>
            <a:endParaRPr lang="en-GB"/>
          </a:p>
        </p:txBody>
      </p:sp>
      <p:sp>
        <p:nvSpPr>
          <p:cNvPr id="5" name="Segnaposto numero diapositiva 4">
            <a:extLst>
              <a:ext uri="{FF2B5EF4-FFF2-40B4-BE49-F238E27FC236}">
                <a16:creationId xmlns:a16="http://schemas.microsoft.com/office/drawing/2014/main" id="{7695536C-FE18-E3BD-8A2E-AD618E808D38}"/>
              </a:ext>
            </a:extLst>
          </p:cNvPr>
          <p:cNvSpPr>
            <a:spLocks noGrp="1"/>
          </p:cNvSpPr>
          <p:nvPr>
            <p:ph type="sldNum" sz="quarter" idx="12"/>
          </p:nvPr>
        </p:nvSpPr>
        <p:spPr/>
        <p:txBody>
          <a:bodyPr/>
          <a:lstStyle/>
          <a:p>
            <a:fld id="{BF885F32-418E-404D-B4A7-41689C5B87D7}" type="slidenum">
              <a:rPr lang="en-GB" smtClean="0"/>
              <a:t>‹N›</a:t>
            </a:fld>
            <a:endParaRPr lang="en-GB"/>
          </a:p>
        </p:txBody>
      </p:sp>
    </p:spTree>
    <p:extLst>
      <p:ext uri="{BB962C8B-B14F-4D97-AF65-F5344CB8AC3E}">
        <p14:creationId xmlns:p14="http://schemas.microsoft.com/office/powerpoint/2010/main" val="39996072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758C9393-AA96-F417-8F74-129905F599FA}"/>
              </a:ext>
            </a:extLst>
          </p:cNvPr>
          <p:cNvSpPr>
            <a:spLocks noGrp="1"/>
          </p:cNvSpPr>
          <p:nvPr>
            <p:ph type="dt" sz="half" idx="10"/>
          </p:nvPr>
        </p:nvSpPr>
        <p:spPr/>
        <p:txBody>
          <a:bodyPr/>
          <a:lstStyle/>
          <a:p>
            <a:fld id="{70952B5A-EDB8-CD46-BD97-B94B855B464A}" type="datetimeFigureOut">
              <a:rPr lang="en-GB" smtClean="0"/>
              <a:t>04/03/2023</a:t>
            </a:fld>
            <a:endParaRPr lang="en-GB"/>
          </a:p>
        </p:txBody>
      </p:sp>
      <p:sp>
        <p:nvSpPr>
          <p:cNvPr id="3" name="Segnaposto piè di pagina 2">
            <a:extLst>
              <a:ext uri="{FF2B5EF4-FFF2-40B4-BE49-F238E27FC236}">
                <a16:creationId xmlns:a16="http://schemas.microsoft.com/office/drawing/2014/main" id="{EBE8B4BF-AE2F-434F-F6DA-5FBF70E0DB58}"/>
              </a:ext>
            </a:extLst>
          </p:cNvPr>
          <p:cNvSpPr>
            <a:spLocks noGrp="1"/>
          </p:cNvSpPr>
          <p:nvPr>
            <p:ph type="ftr" sz="quarter" idx="11"/>
          </p:nvPr>
        </p:nvSpPr>
        <p:spPr/>
        <p:txBody>
          <a:bodyPr/>
          <a:lstStyle/>
          <a:p>
            <a:endParaRPr lang="en-GB"/>
          </a:p>
        </p:txBody>
      </p:sp>
      <p:sp>
        <p:nvSpPr>
          <p:cNvPr id="4" name="Segnaposto numero diapositiva 3">
            <a:extLst>
              <a:ext uri="{FF2B5EF4-FFF2-40B4-BE49-F238E27FC236}">
                <a16:creationId xmlns:a16="http://schemas.microsoft.com/office/drawing/2014/main" id="{89A398DC-700A-24E0-C5A1-CB00B0FD109A}"/>
              </a:ext>
            </a:extLst>
          </p:cNvPr>
          <p:cNvSpPr>
            <a:spLocks noGrp="1"/>
          </p:cNvSpPr>
          <p:nvPr>
            <p:ph type="sldNum" sz="quarter" idx="12"/>
          </p:nvPr>
        </p:nvSpPr>
        <p:spPr/>
        <p:txBody>
          <a:bodyPr/>
          <a:lstStyle/>
          <a:p>
            <a:fld id="{BF885F32-418E-404D-B4A7-41689C5B87D7}" type="slidenum">
              <a:rPr lang="en-GB" smtClean="0"/>
              <a:t>‹N›</a:t>
            </a:fld>
            <a:endParaRPr lang="en-GB"/>
          </a:p>
        </p:txBody>
      </p:sp>
    </p:spTree>
    <p:extLst>
      <p:ext uri="{BB962C8B-B14F-4D97-AF65-F5344CB8AC3E}">
        <p14:creationId xmlns:p14="http://schemas.microsoft.com/office/powerpoint/2010/main" val="22978653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6AA1701-1C3D-125D-6D2A-AA70BA5C5CFA}"/>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GB"/>
          </a:p>
        </p:txBody>
      </p:sp>
      <p:sp>
        <p:nvSpPr>
          <p:cNvPr id="3" name="Segnaposto contenuto 2">
            <a:extLst>
              <a:ext uri="{FF2B5EF4-FFF2-40B4-BE49-F238E27FC236}">
                <a16:creationId xmlns:a16="http://schemas.microsoft.com/office/drawing/2014/main" id="{6B925452-251F-EF53-6A61-886C85C0479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GB"/>
          </a:p>
        </p:txBody>
      </p:sp>
      <p:sp>
        <p:nvSpPr>
          <p:cNvPr id="4" name="Segnaposto testo 3">
            <a:extLst>
              <a:ext uri="{FF2B5EF4-FFF2-40B4-BE49-F238E27FC236}">
                <a16:creationId xmlns:a16="http://schemas.microsoft.com/office/drawing/2014/main" id="{2D06A4FA-9674-EBA2-70EF-08FE5CD3ED1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FE6ADBED-AE13-3039-B79D-78490E04C034}"/>
              </a:ext>
            </a:extLst>
          </p:cNvPr>
          <p:cNvSpPr>
            <a:spLocks noGrp="1"/>
          </p:cNvSpPr>
          <p:nvPr>
            <p:ph type="dt" sz="half" idx="10"/>
          </p:nvPr>
        </p:nvSpPr>
        <p:spPr/>
        <p:txBody>
          <a:bodyPr/>
          <a:lstStyle/>
          <a:p>
            <a:fld id="{70952B5A-EDB8-CD46-BD97-B94B855B464A}" type="datetimeFigureOut">
              <a:rPr lang="en-GB" smtClean="0"/>
              <a:t>04/03/2023</a:t>
            </a:fld>
            <a:endParaRPr lang="en-GB"/>
          </a:p>
        </p:txBody>
      </p:sp>
      <p:sp>
        <p:nvSpPr>
          <p:cNvPr id="6" name="Segnaposto piè di pagina 5">
            <a:extLst>
              <a:ext uri="{FF2B5EF4-FFF2-40B4-BE49-F238E27FC236}">
                <a16:creationId xmlns:a16="http://schemas.microsoft.com/office/drawing/2014/main" id="{7D55F990-30B8-48B0-E920-3104C2018FFC}"/>
              </a:ext>
            </a:extLst>
          </p:cNvPr>
          <p:cNvSpPr>
            <a:spLocks noGrp="1"/>
          </p:cNvSpPr>
          <p:nvPr>
            <p:ph type="ftr" sz="quarter" idx="11"/>
          </p:nvPr>
        </p:nvSpPr>
        <p:spPr/>
        <p:txBody>
          <a:bodyPr/>
          <a:lstStyle/>
          <a:p>
            <a:endParaRPr lang="en-GB"/>
          </a:p>
        </p:txBody>
      </p:sp>
      <p:sp>
        <p:nvSpPr>
          <p:cNvPr id="7" name="Segnaposto numero diapositiva 6">
            <a:extLst>
              <a:ext uri="{FF2B5EF4-FFF2-40B4-BE49-F238E27FC236}">
                <a16:creationId xmlns:a16="http://schemas.microsoft.com/office/drawing/2014/main" id="{8B7D918F-BCB8-350F-8B8A-A94504E12A5B}"/>
              </a:ext>
            </a:extLst>
          </p:cNvPr>
          <p:cNvSpPr>
            <a:spLocks noGrp="1"/>
          </p:cNvSpPr>
          <p:nvPr>
            <p:ph type="sldNum" sz="quarter" idx="12"/>
          </p:nvPr>
        </p:nvSpPr>
        <p:spPr/>
        <p:txBody>
          <a:bodyPr/>
          <a:lstStyle/>
          <a:p>
            <a:fld id="{BF885F32-418E-404D-B4A7-41689C5B87D7}" type="slidenum">
              <a:rPr lang="en-GB" smtClean="0"/>
              <a:t>‹N›</a:t>
            </a:fld>
            <a:endParaRPr lang="en-GB"/>
          </a:p>
        </p:txBody>
      </p:sp>
    </p:spTree>
    <p:extLst>
      <p:ext uri="{BB962C8B-B14F-4D97-AF65-F5344CB8AC3E}">
        <p14:creationId xmlns:p14="http://schemas.microsoft.com/office/powerpoint/2010/main" val="31832148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428DCC9-4B7B-7662-294F-497DEE086412}"/>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GB"/>
          </a:p>
        </p:txBody>
      </p:sp>
      <p:sp>
        <p:nvSpPr>
          <p:cNvPr id="3" name="Segnaposto immagine 2">
            <a:extLst>
              <a:ext uri="{FF2B5EF4-FFF2-40B4-BE49-F238E27FC236}">
                <a16:creationId xmlns:a16="http://schemas.microsoft.com/office/drawing/2014/main" id="{E529CBAA-BA53-64FC-9DC1-4FF91E55E8D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Segnaposto testo 3">
            <a:extLst>
              <a:ext uri="{FF2B5EF4-FFF2-40B4-BE49-F238E27FC236}">
                <a16:creationId xmlns:a16="http://schemas.microsoft.com/office/drawing/2014/main" id="{3B977B5E-8BBD-2077-32A9-328B887478B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6022ECEC-E0E3-17EB-2590-A97249171F13}"/>
              </a:ext>
            </a:extLst>
          </p:cNvPr>
          <p:cNvSpPr>
            <a:spLocks noGrp="1"/>
          </p:cNvSpPr>
          <p:nvPr>
            <p:ph type="dt" sz="half" idx="10"/>
          </p:nvPr>
        </p:nvSpPr>
        <p:spPr/>
        <p:txBody>
          <a:bodyPr/>
          <a:lstStyle/>
          <a:p>
            <a:fld id="{70952B5A-EDB8-CD46-BD97-B94B855B464A}" type="datetimeFigureOut">
              <a:rPr lang="en-GB" smtClean="0"/>
              <a:t>04/03/2023</a:t>
            </a:fld>
            <a:endParaRPr lang="en-GB"/>
          </a:p>
        </p:txBody>
      </p:sp>
      <p:sp>
        <p:nvSpPr>
          <p:cNvPr id="6" name="Segnaposto piè di pagina 5">
            <a:extLst>
              <a:ext uri="{FF2B5EF4-FFF2-40B4-BE49-F238E27FC236}">
                <a16:creationId xmlns:a16="http://schemas.microsoft.com/office/drawing/2014/main" id="{5D855F90-DF22-841B-14BE-F9D4B46E9FBF}"/>
              </a:ext>
            </a:extLst>
          </p:cNvPr>
          <p:cNvSpPr>
            <a:spLocks noGrp="1"/>
          </p:cNvSpPr>
          <p:nvPr>
            <p:ph type="ftr" sz="quarter" idx="11"/>
          </p:nvPr>
        </p:nvSpPr>
        <p:spPr/>
        <p:txBody>
          <a:bodyPr/>
          <a:lstStyle/>
          <a:p>
            <a:endParaRPr lang="en-GB"/>
          </a:p>
        </p:txBody>
      </p:sp>
      <p:sp>
        <p:nvSpPr>
          <p:cNvPr id="7" name="Segnaposto numero diapositiva 6">
            <a:extLst>
              <a:ext uri="{FF2B5EF4-FFF2-40B4-BE49-F238E27FC236}">
                <a16:creationId xmlns:a16="http://schemas.microsoft.com/office/drawing/2014/main" id="{8605C490-E948-9FC5-7A0A-D04EFEFD485C}"/>
              </a:ext>
            </a:extLst>
          </p:cNvPr>
          <p:cNvSpPr>
            <a:spLocks noGrp="1"/>
          </p:cNvSpPr>
          <p:nvPr>
            <p:ph type="sldNum" sz="quarter" idx="12"/>
          </p:nvPr>
        </p:nvSpPr>
        <p:spPr/>
        <p:txBody>
          <a:bodyPr/>
          <a:lstStyle/>
          <a:p>
            <a:fld id="{BF885F32-418E-404D-B4A7-41689C5B87D7}" type="slidenum">
              <a:rPr lang="en-GB" smtClean="0"/>
              <a:t>‹N›</a:t>
            </a:fld>
            <a:endParaRPr lang="en-GB"/>
          </a:p>
        </p:txBody>
      </p:sp>
    </p:spTree>
    <p:extLst>
      <p:ext uri="{BB962C8B-B14F-4D97-AF65-F5344CB8AC3E}">
        <p14:creationId xmlns:p14="http://schemas.microsoft.com/office/powerpoint/2010/main" val="22721773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B9C86591-6732-B240-180A-C33801E4413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endParaRPr lang="en-GB"/>
          </a:p>
        </p:txBody>
      </p:sp>
      <p:sp>
        <p:nvSpPr>
          <p:cNvPr id="3" name="Segnaposto testo 2">
            <a:extLst>
              <a:ext uri="{FF2B5EF4-FFF2-40B4-BE49-F238E27FC236}">
                <a16:creationId xmlns:a16="http://schemas.microsoft.com/office/drawing/2014/main" id="{B19BF80A-F730-EE35-F92A-11B79887B58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GB"/>
          </a:p>
        </p:txBody>
      </p:sp>
      <p:sp>
        <p:nvSpPr>
          <p:cNvPr id="4" name="Segnaposto data 3">
            <a:extLst>
              <a:ext uri="{FF2B5EF4-FFF2-40B4-BE49-F238E27FC236}">
                <a16:creationId xmlns:a16="http://schemas.microsoft.com/office/drawing/2014/main" id="{141B8929-D3D5-BA01-8D3D-62969DFC14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0952B5A-EDB8-CD46-BD97-B94B855B464A}" type="datetimeFigureOut">
              <a:rPr lang="en-GB" smtClean="0"/>
              <a:t>04/03/2023</a:t>
            </a:fld>
            <a:endParaRPr lang="en-GB"/>
          </a:p>
        </p:txBody>
      </p:sp>
      <p:sp>
        <p:nvSpPr>
          <p:cNvPr id="5" name="Segnaposto piè di pagina 4">
            <a:extLst>
              <a:ext uri="{FF2B5EF4-FFF2-40B4-BE49-F238E27FC236}">
                <a16:creationId xmlns:a16="http://schemas.microsoft.com/office/drawing/2014/main" id="{512ED2B8-2D1B-C049-02E9-B2CBE87A9DD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egnaposto numero diapositiva 5">
            <a:extLst>
              <a:ext uri="{FF2B5EF4-FFF2-40B4-BE49-F238E27FC236}">
                <a16:creationId xmlns:a16="http://schemas.microsoft.com/office/drawing/2014/main" id="{D97580D8-CE9D-8777-E886-802F475A330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F885F32-418E-404D-B4A7-41689C5B87D7}" type="slidenum">
              <a:rPr lang="en-GB" smtClean="0"/>
              <a:t>‹N›</a:t>
            </a:fld>
            <a:endParaRPr lang="en-GB"/>
          </a:p>
        </p:txBody>
      </p:sp>
    </p:spTree>
    <p:extLst>
      <p:ext uri="{BB962C8B-B14F-4D97-AF65-F5344CB8AC3E}">
        <p14:creationId xmlns:p14="http://schemas.microsoft.com/office/powerpoint/2010/main" val="35478051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4260BF3-C371-EB41-F599-9029B893EA78}"/>
              </a:ext>
            </a:extLst>
          </p:cNvPr>
          <p:cNvSpPr>
            <a:spLocks noGrp="1"/>
          </p:cNvSpPr>
          <p:nvPr>
            <p:ph type="ctrTitle"/>
          </p:nvPr>
        </p:nvSpPr>
        <p:spPr>
          <a:xfrm>
            <a:off x="1524000" y="318499"/>
            <a:ext cx="9144000" cy="441789"/>
          </a:xfrm>
        </p:spPr>
        <p:txBody>
          <a:bodyPr>
            <a:normAutofit/>
          </a:bodyPr>
          <a:lstStyle/>
          <a:p>
            <a:pPr algn="just"/>
            <a:r>
              <a:rPr lang="en-GB" sz="1600" b="1" dirty="0">
                <a:latin typeface="Times New Roman" panose="02020603050405020304" pitchFamily="18" charset="0"/>
                <a:cs typeface="Times New Roman" panose="02020603050405020304" pitchFamily="18" charset="0"/>
              </a:rPr>
              <a:t>Windfall taxes from a comparative perspective: the German and Italian example </a:t>
            </a:r>
          </a:p>
        </p:txBody>
      </p:sp>
      <p:sp>
        <p:nvSpPr>
          <p:cNvPr id="3" name="Sottotitolo 2">
            <a:extLst>
              <a:ext uri="{FF2B5EF4-FFF2-40B4-BE49-F238E27FC236}">
                <a16:creationId xmlns:a16="http://schemas.microsoft.com/office/drawing/2014/main" id="{ED812BE9-EDF2-38D2-AAE5-7643047AB8FF}"/>
              </a:ext>
            </a:extLst>
          </p:cNvPr>
          <p:cNvSpPr>
            <a:spLocks noGrp="1"/>
          </p:cNvSpPr>
          <p:nvPr>
            <p:ph type="subTitle" idx="1"/>
          </p:nvPr>
        </p:nvSpPr>
        <p:spPr>
          <a:xfrm>
            <a:off x="421241" y="893853"/>
            <a:ext cx="11301572" cy="5645648"/>
          </a:xfrm>
        </p:spPr>
        <p:txBody>
          <a:bodyPr>
            <a:normAutofit/>
          </a:bodyPr>
          <a:lstStyle/>
          <a:p>
            <a:r>
              <a:rPr lang="en-US" sz="1800" b="1" dirty="0">
                <a:effectLst/>
                <a:latin typeface="Times New Roman" panose="02020603050405020304" pitchFamily="18" charset="0"/>
                <a:ea typeface="Calibri" panose="020F0502020204030204" pitchFamily="34" charset="0"/>
              </a:rPr>
              <a:t>The classification of the Italian tax as a Windfall tax</a:t>
            </a:r>
            <a:endParaRPr lang="it-IT" sz="1800" b="1" dirty="0">
              <a:effectLst/>
              <a:latin typeface="Times New Roman" panose="02020603050405020304" pitchFamily="18" charset="0"/>
              <a:ea typeface="Calibri" panose="020F0502020204030204" pitchFamily="34" charset="0"/>
            </a:endParaRPr>
          </a:p>
          <a:p>
            <a:r>
              <a:rPr lang="en-US" sz="1800" b="1" dirty="0">
                <a:effectLst/>
                <a:latin typeface="Times New Roman" panose="02020603050405020304" pitchFamily="18" charset="0"/>
                <a:ea typeface="Calibri" panose="020F0502020204030204" pitchFamily="34" charset="0"/>
              </a:rPr>
              <a:t>Windfall taxes </a:t>
            </a:r>
            <a:r>
              <a:rPr lang="en-US" sz="1800" dirty="0">
                <a:effectLst/>
                <a:latin typeface="Times New Roman" panose="02020603050405020304" pitchFamily="18" charset="0"/>
                <a:ea typeface="Calibri" panose="020F0502020204030204" pitchFamily="34" charset="0"/>
              </a:rPr>
              <a:t>were levied especially in war and post-war times. Two main objectives were pursued, namely the fiscal policy objective of covering exceptionally high public financing needs and the further objective of skimming off profits from certain sectors that were generated either as a result of or during the wars and were therefore perceived as </a:t>
            </a:r>
            <a:r>
              <a:rPr lang="en-US" sz="1800" b="1" dirty="0">
                <a:effectLst/>
                <a:latin typeface="Times New Roman" panose="02020603050405020304" pitchFamily="18" charset="0"/>
                <a:ea typeface="Calibri" panose="020F0502020204030204" pitchFamily="34" charset="0"/>
              </a:rPr>
              <a:t>unfair </a:t>
            </a:r>
            <a:r>
              <a:rPr lang="en-US" sz="1800" dirty="0">
                <a:effectLst/>
                <a:latin typeface="Times New Roman" panose="02020603050405020304" pitchFamily="18" charset="0"/>
                <a:ea typeface="Calibri" panose="020F0502020204030204" pitchFamily="34" charset="0"/>
              </a:rPr>
              <a:t>(see in detail on the surplus profit tax the elaboration "Surplus profit tax – historical background, current discussion and legal issues").</a:t>
            </a:r>
            <a:endParaRPr lang="it-IT" sz="1800" dirty="0">
              <a:effectLst/>
              <a:latin typeface="Times New Roman" panose="02020603050405020304" pitchFamily="18" charset="0"/>
              <a:ea typeface="Calibri" panose="020F0502020204030204" pitchFamily="34" charset="0"/>
            </a:endParaRPr>
          </a:p>
          <a:p>
            <a:r>
              <a:rPr lang="en-US" sz="1800" dirty="0">
                <a:effectLst/>
                <a:latin typeface="Times New Roman" panose="02020603050405020304" pitchFamily="18" charset="0"/>
                <a:ea typeface="Calibri" panose="020F0502020204030204" pitchFamily="34" charset="0"/>
              </a:rPr>
              <a:t>The problem in these cases was the assessment of the windfall profit according to income tax methods. For this purpose, the current profit of the tax period must be compared with a reference profit. The reference profit may be based on a predetermined notional return </a:t>
            </a:r>
            <a:r>
              <a:rPr lang="en-US" sz="1800" b="1" dirty="0">
                <a:effectLst/>
                <a:latin typeface="Times New Roman" panose="02020603050405020304" pitchFamily="18" charset="0"/>
                <a:ea typeface="Calibri" panose="020F0502020204030204" pitchFamily="34" charset="0"/>
              </a:rPr>
              <a:t>(invested capital method) </a:t>
            </a:r>
            <a:r>
              <a:rPr lang="en-US" sz="1800" dirty="0">
                <a:effectLst/>
                <a:latin typeface="Times New Roman" panose="02020603050405020304" pitchFamily="18" charset="0"/>
                <a:ea typeface="Calibri" panose="020F0502020204030204" pitchFamily="34" charset="0"/>
              </a:rPr>
              <a:t>or on the actual profits of the same company from one or more periods prior to the tax </a:t>
            </a:r>
            <a:r>
              <a:rPr lang="en-US" sz="1800" b="1" dirty="0">
                <a:effectLst/>
                <a:latin typeface="Times New Roman" panose="02020603050405020304" pitchFamily="18" charset="0"/>
                <a:ea typeface="Calibri" panose="020F0502020204030204" pitchFamily="34" charset="0"/>
              </a:rPr>
              <a:t>period (average earnings method or base years method).</a:t>
            </a:r>
            <a:endParaRPr lang="it-IT" sz="1800" b="1" dirty="0">
              <a:effectLst/>
              <a:latin typeface="Times New Roman" panose="02020603050405020304" pitchFamily="18" charset="0"/>
              <a:ea typeface="Calibri" panose="020F0502020204030204" pitchFamily="34" charset="0"/>
            </a:endParaRPr>
          </a:p>
          <a:p>
            <a:pPr algn="just"/>
            <a:r>
              <a:rPr lang="en-US" sz="1800" dirty="0">
                <a:effectLst/>
                <a:latin typeface="Times New Roman" panose="02020603050405020304" pitchFamily="18" charset="0"/>
                <a:ea typeface="Calibri" panose="020F0502020204030204" pitchFamily="34" charset="0"/>
              </a:rPr>
              <a:t>The windfall tax is described as a "tax on the excess amount compared to the profit of a previous base period, e.g. the excess profits tax during the First and Second World Wars in Great Britain and USA". A surplus profit tax charges the profit in excess of a "normal profit" or a "normal return"; what should be considered "normal" and what should be considered "over" profit can be calculated differently. What is to be regarded as 'normal' profit and what is to be regarded as 'super' profit can be defined in various ways and depends, inter alia, on the objectives pursued by the tax. In contrast to the taxation of profits within income tax), the excess profit tax is an additional tax burden levied outside income tax on part of the profits.  It therefore constitutes a levy which discriminates according to the type of income and its amount. A windfall tax is being considered primarily from the point of view of distribution policy. However, it can also be based on the objective of stabilizing the price level, which is particularly important in the historical forms of excess taxation.</a:t>
            </a:r>
            <a:r>
              <a:rPr lang="it-IT" sz="1400" dirty="0">
                <a:effectLst/>
              </a:rPr>
              <a:t> </a:t>
            </a:r>
            <a:endParaRPr lang="en-GB"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04460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770D6AFE-85CD-4965-7B53-0B47D9607BF2}"/>
              </a:ext>
            </a:extLst>
          </p:cNvPr>
          <p:cNvSpPr>
            <a:spLocks noGrp="1"/>
          </p:cNvSpPr>
          <p:nvPr>
            <p:ph idx="1"/>
          </p:nvPr>
        </p:nvSpPr>
        <p:spPr>
          <a:xfrm>
            <a:off x="838200" y="297951"/>
            <a:ext cx="10515600" cy="5879012"/>
          </a:xfrm>
        </p:spPr>
        <p:txBody>
          <a:bodyPr>
            <a:normAutofit/>
          </a:bodyPr>
          <a:lstStyle/>
          <a:p>
            <a:pPr algn="just">
              <a:lnSpc>
                <a:spcPct val="100000"/>
              </a:lnSpc>
            </a:pPr>
            <a:r>
              <a:rPr lang="en-GB" sz="1800" dirty="0">
                <a:latin typeface="Times New Roman" panose="02020603050405020304" pitchFamily="18" charset="0"/>
                <a:cs typeface="Times New Roman" panose="02020603050405020304" pitchFamily="18" charset="0"/>
              </a:rPr>
              <a:t>The Federal Government may, by law, levy a supplementary levy on income tax and corporation tax; the revenue from this supplementary levy shall accrue solely to the Federal Government (Article 106(1)(6) of the Basic Law). The law introducing the supplementary levy is an objection law and not a consent law (cf. Article 105 (3) of the Basic Law). The wording of the Basic Law does not contain any further explicit provisions for the levying and structuring of the supplementary levy, e.g. with regard to its scope or duration.70 The supplementary levy enables the Federal Government to cover a financial need that exists at the Federal level and not at the level of the Länder and municipalities by charging the income of natural persons and corporations (instead of charging consumption by increasing federal excise taxes) if a general increase in income tax and corporate income tax with a proportionate revenue effect in </a:t>
            </a:r>
            <a:r>
              <a:rPr lang="en-GB" sz="1800" dirty="0" err="1">
                <a:latin typeface="Times New Roman" panose="02020603050405020304" pitchFamily="18" charset="0"/>
                <a:cs typeface="Times New Roman" panose="02020603050405020304" pitchFamily="18" charset="0"/>
              </a:rPr>
              <a:t>favor</a:t>
            </a:r>
            <a:r>
              <a:rPr lang="en-GB" sz="1800" dirty="0">
                <a:latin typeface="Times New Roman" panose="02020603050405020304" pitchFamily="18" charset="0"/>
                <a:cs typeface="Times New Roman" panose="02020603050405020304" pitchFamily="18" charset="0"/>
              </a:rPr>
              <a:t> of the Länder and municipalities is not necessary. The solidarity surcharge levied since 1995 on the basis of the Solidarity Surcharge Act 1995 is a </a:t>
            </a:r>
            <a:r>
              <a:rPr lang="en-GB" sz="1800" b="1" dirty="0">
                <a:latin typeface="Times New Roman" panose="02020603050405020304" pitchFamily="18" charset="0"/>
                <a:cs typeface="Times New Roman" panose="02020603050405020304" pitchFamily="18" charset="0"/>
              </a:rPr>
              <a:t>supplementary levy.</a:t>
            </a:r>
          </a:p>
          <a:p>
            <a:pPr algn="just">
              <a:lnSpc>
                <a:spcPct val="100000"/>
              </a:lnSpc>
            </a:pPr>
            <a:r>
              <a:rPr lang="en-GB" sz="1800" b="1" dirty="0">
                <a:latin typeface="Times New Roman" panose="02020603050405020304" pitchFamily="18" charset="0"/>
                <a:cs typeface="Times New Roman" panose="02020603050405020304" pitchFamily="18" charset="0"/>
              </a:rPr>
              <a:t>As a supplement to income tax and corporate income tax, the supplementary levy is similar in structure to these taxes and builds on their system. The </a:t>
            </a:r>
            <a:r>
              <a:rPr lang="en-GB" sz="1800" b="1" dirty="0" err="1">
                <a:latin typeface="Times New Roman" panose="02020603050405020304" pitchFamily="18" charset="0"/>
                <a:cs typeface="Times New Roman" panose="02020603050405020304" pitchFamily="18" charset="0"/>
              </a:rPr>
              <a:t>BVerfG</a:t>
            </a:r>
            <a:r>
              <a:rPr lang="en-GB" sz="1800" b="1" dirty="0">
                <a:latin typeface="Times New Roman" panose="02020603050405020304" pitchFamily="18" charset="0"/>
                <a:cs typeface="Times New Roman" panose="02020603050405020304" pitchFamily="18" charset="0"/>
              </a:rPr>
              <a:t> therefore requires that the supplementary levy be kept in proportion to income tax and corporate income tax so as not to undermine these joint taxes, to which the Länder are also entitled. It follows from the requirements formulated by the </a:t>
            </a:r>
            <a:r>
              <a:rPr lang="en-GB" sz="1800" b="1" dirty="0" err="1">
                <a:latin typeface="Times New Roman" panose="02020603050405020304" pitchFamily="18" charset="0"/>
                <a:cs typeface="Times New Roman" panose="02020603050405020304" pitchFamily="18" charset="0"/>
              </a:rPr>
              <a:t>BVerfG</a:t>
            </a:r>
            <a:r>
              <a:rPr lang="en-GB" sz="1800" b="1" dirty="0">
                <a:latin typeface="Times New Roman" panose="02020603050405020304" pitchFamily="18" charset="0"/>
                <a:cs typeface="Times New Roman" panose="02020603050405020304" pitchFamily="18" charset="0"/>
              </a:rPr>
              <a:t> that the supplementary levy may not exceed a "small percentage" of income tax and corporate income tax.</a:t>
            </a:r>
          </a:p>
        </p:txBody>
      </p:sp>
    </p:spTree>
    <p:extLst>
      <p:ext uri="{BB962C8B-B14F-4D97-AF65-F5344CB8AC3E}">
        <p14:creationId xmlns:p14="http://schemas.microsoft.com/office/powerpoint/2010/main" val="17793805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0DFC828-B326-C1AD-732A-8F7489F9EBD6}"/>
              </a:ext>
            </a:extLst>
          </p:cNvPr>
          <p:cNvSpPr>
            <a:spLocks noGrp="1"/>
          </p:cNvSpPr>
          <p:nvPr>
            <p:ph idx="1"/>
          </p:nvPr>
        </p:nvSpPr>
        <p:spPr>
          <a:xfrm>
            <a:off x="838200" y="287676"/>
            <a:ext cx="10515600" cy="5889287"/>
          </a:xfrm>
        </p:spPr>
        <p:txBody>
          <a:bodyPr/>
          <a:lstStyle/>
          <a:p>
            <a:pPr marL="0" indent="0">
              <a:buNone/>
            </a:pPr>
            <a:r>
              <a:rPr lang="en-GB" b="1" dirty="0"/>
              <a:t>Constitutional requirements for an excess profits tax from a German point of view</a:t>
            </a:r>
          </a:p>
          <a:p>
            <a:r>
              <a:rPr lang="en-GB" dirty="0"/>
              <a:t>Prohibition of retroactivity</a:t>
            </a:r>
          </a:p>
          <a:p>
            <a:pPr algn="just"/>
            <a:r>
              <a:rPr lang="en-GB" dirty="0"/>
              <a:t>Windfall taxes were introduced primarily in times of crisis and under a certain time </a:t>
            </a:r>
            <a:r>
              <a:rPr lang="en-GB" dirty="0" err="1"/>
              <a:t>pressure,often</a:t>
            </a:r>
            <a:r>
              <a:rPr lang="en-GB" dirty="0"/>
              <a:t> with retroactive effect. The constitutional principle of the protection of legitimate expectations sets limits to retroactivity. The </a:t>
            </a:r>
            <a:r>
              <a:rPr lang="en-GB" dirty="0" err="1"/>
              <a:t>BVerfG</a:t>
            </a:r>
            <a:r>
              <a:rPr lang="en-GB" dirty="0"/>
              <a:t> distinguishes between genuine and non-genuine retroactivity for the admissibility of retroactivity. Genuine retroactivity occurs when a law subsequently intervenes in matters that have already been completed and changes legal consequences that have already occurred; non-genuine retroactivity occurs when the law affects present matters that have not yet been completed and changes the legal consequences for the future.</a:t>
            </a:r>
          </a:p>
        </p:txBody>
      </p:sp>
    </p:spTree>
    <p:extLst>
      <p:ext uri="{BB962C8B-B14F-4D97-AF65-F5344CB8AC3E}">
        <p14:creationId xmlns:p14="http://schemas.microsoft.com/office/powerpoint/2010/main" val="19025077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6C539CBD-2695-4B41-5F1F-24615B920B54}"/>
              </a:ext>
            </a:extLst>
          </p:cNvPr>
          <p:cNvSpPr>
            <a:spLocks noGrp="1"/>
          </p:cNvSpPr>
          <p:nvPr>
            <p:ph idx="1"/>
          </p:nvPr>
        </p:nvSpPr>
        <p:spPr>
          <a:xfrm>
            <a:off x="838200" y="226031"/>
            <a:ext cx="10515600" cy="5950932"/>
          </a:xfrm>
        </p:spPr>
        <p:txBody>
          <a:bodyPr>
            <a:normAutofit/>
          </a:bodyPr>
          <a:lstStyle/>
          <a:p>
            <a:r>
              <a:rPr lang="en-GB" b="1" dirty="0"/>
              <a:t>Prohibition of strangulation tax</a:t>
            </a:r>
          </a:p>
          <a:p>
            <a:r>
              <a:rPr lang="en-GB" dirty="0"/>
              <a:t>Some historical over-profit taxes had very high tax rates of up to 95%. The question then arises as to whether there is a strangulation tax in it. Strangulation taxes are not taxes, since they do not serve to generate revenue. They cannot be based on Art. 105 </a:t>
            </a:r>
            <a:r>
              <a:rPr lang="en-GB" dirty="0" err="1"/>
              <a:t>GGcan</a:t>
            </a:r>
            <a:r>
              <a:rPr lang="en-GB" dirty="0"/>
              <a:t> still be based on the substantive legislative competence.</a:t>
            </a:r>
          </a:p>
          <a:p>
            <a:endParaRPr lang="en-GB" dirty="0"/>
          </a:p>
          <a:p>
            <a:r>
              <a:rPr lang="en-GB" dirty="0"/>
              <a:t>A violation of fundamental freedoms due to a disproportionate, strangling tax access is only </a:t>
            </a:r>
            <a:r>
              <a:rPr lang="en-GB" dirty="0" err="1"/>
              <a:t>present,if</a:t>
            </a:r>
            <a:r>
              <a:rPr lang="en-GB" dirty="0"/>
              <a:t> the entrepreneurial activity becomes economically meaningless due to total taxation and amounts to a de facto prohibition (violation of Art. 12 sec. 1 GG) or to abandon the forces ownership of a specific asset (violation of Art. 14 sec. 1 GG)</a:t>
            </a:r>
          </a:p>
        </p:txBody>
      </p:sp>
    </p:spTree>
    <p:extLst>
      <p:ext uri="{BB962C8B-B14F-4D97-AF65-F5344CB8AC3E}">
        <p14:creationId xmlns:p14="http://schemas.microsoft.com/office/powerpoint/2010/main" val="794875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DE55801-0CFF-A7AF-9440-89D5729C12CB}"/>
              </a:ext>
            </a:extLst>
          </p:cNvPr>
          <p:cNvSpPr>
            <a:spLocks noGrp="1"/>
          </p:cNvSpPr>
          <p:nvPr>
            <p:ph idx="1"/>
          </p:nvPr>
        </p:nvSpPr>
        <p:spPr>
          <a:xfrm>
            <a:off x="838200" y="287676"/>
            <a:ext cx="10515600" cy="5889287"/>
          </a:xfrm>
        </p:spPr>
        <p:txBody>
          <a:bodyPr/>
          <a:lstStyle/>
          <a:p>
            <a:pPr marL="0" indent="0">
              <a:buNone/>
            </a:pPr>
            <a:r>
              <a:rPr lang="en-GB" dirty="0"/>
              <a:t>Uniformity of taxation</a:t>
            </a:r>
          </a:p>
          <a:p>
            <a:r>
              <a:rPr lang="en-GB" dirty="0"/>
              <a:t>The negative effects of the surplus profit tax must be in line with the general principle of equality of the Art.3 paragraph 1 GG. A difference in treatment may result from the fact that the excess profit tax only certain parts of net income are subject to an increased tax rate. The negative effects are therefore dependent on the calculation of the excess profit distributed differently</a:t>
            </a:r>
          </a:p>
        </p:txBody>
      </p:sp>
    </p:spTree>
    <p:extLst>
      <p:ext uri="{BB962C8B-B14F-4D97-AF65-F5344CB8AC3E}">
        <p14:creationId xmlns:p14="http://schemas.microsoft.com/office/powerpoint/2010/main" val="27931523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82ACC9C-9AF0-C303-C053-0014A8917ED3}"/>
              </a:ext>
            </a:extLst>
          </p:cNvPr>
          <p:cNvSpPr>
            <a:spLocks noGrp="1"/>
          </p:cNvSpPr>
          <p:nvPr>
            <p:ph type="title"/>
          </p:nvPr>
        </p:nvSpPr>
        <p:spPr>
          <a:xfrm>
            <a:off x="632717" y="-1443126"/>
            <a:ext cx="10515600" cy="1325563"/>
          </a:xfrm>
        </p:spPr>
        <p:txBody>
          <a:bodyPr/>
          <a:lstStyle/>
          <a:p>
            <a:endParaRPr lang="en-GB" dirty="0"/>
          </a:p>
        </p:txBody>
      </p:sp>
      <p:sp>
        <p:nvSpPr>
          <p:cNvPr id="3" name="Segnaposto contenuto 2">
            <a:extLst>
              <a:ext uri="{FF2B5EF4-FFF2-40B4-BE49-F238E27FC236}">
                <a16:creationId xmlns:a16="http://schemas.microsoft.com/office/drawing/2014/main" id="{80F1ECA5-BBDD-DAC0-3009-DFDA572A2F49}"/>
              </a:ext>
            </a:extLst>
          </p:cNvPr>
          <p:cNvSpPr>
            <a:spLocks noGrp="1"/>
          </p:cNvSpPr>
          <p:nvPr>
            <p:ph idx="1"/>
          </p:nvPr>
        </p:nvSpPr>
        <p:spPr>
          <a:xfrm>
            <a:off x="838200" y="92467"/>
            <a:ext cx="10515600" cy="6084496"/>
          </a:xfrm>
        </p:spPr>
        <p:txBody>
          <a:bodyPr/>
          <a:lstStyle/>
          <a:p>
            <a:r>
              <a:rPr lang="en-GB" dirty="0"/>
              <a:t>Requirements of the General Principle of Equality</a:t>
            </a:r>
          </a:p>
          <a:p>
            <a:r>
              <a:rPr lang="en-GB" sz="1800" dirty="0"/>
              <a:t>The general principle of equality in Article 3 (1) of the Basic Law requires that essentially equal things be treated equally and essentially unequal things be treated unequally; this applies to unequal burdens and unequal benefits. Differentiations must be justified by factual reasons that are appropriate to the objective and the extent of the unequal treatment.</a:t>
            </a:r>
          </a:p>
          <a:p>
            <a:r>
              <a:rPr lang="en-GB" sz="1800" dirty="0"/>
              <a:t>According to the principle of equality of burdens, taxpayers must be equally burdened in law and in fact by a tax law. In this respect, the legislator has a wide scope for decision-making both in the selection of the tax object and in the determination of the tax rate. Once this choice or burden decision has been made, any deviations from it must be measured against the principle of equality (requirement of consistent structuring of the initial tax law) and require a special objective reason that is capable of justifying the unequal treatment.</a:t>
            </a:r>
          </a:p>
          <a:p>
            <a:r>
              <a:rPr lang="en-GB" sz="1800" dirty="0"/>
              <a:t>The principle of equality is concretized in tax law by the principle of taxation according to economic capacity, especially in income tax law; according to this principle, the legislator may not - at least for direct taxes - access financial resources if there is no individual capacity.</a:t>
            </a:r>
          </a:p>
        </p:txBody>
      </p:sp>
    </p:spTree>
    <p:extLst>
      <p:ext uri="{BB962C8B-B14F-4D97-AF65-F5344CB8AC3E}">
        <p14:creationId xmlns:p14="http://schemas.microsoft.com/office/powerpoint/2010/main" val="32178526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27A3BA7-70A8-30D3-3D2E-8D833F907001}"/>
              </a:ext>
            </a:extLst>
          </p:cNvPr>
          <p:cNvSpPr>
            <a:spLocks noGrp="1"/>
          </p:cNvSpPr>
          <p:nvPr>
            <p:ph idx="1"/>
          </p:nvPr>
        </p:nvSpPr>
        <p:spPr>
          <a:xfrm>
            <a:off x="838200" y="328773"/>
            <a:ext cx="10515600" cy="5848190"/>
          </a:xfrm>
        </p:spPr>
        <p:txBody>
          <a:bodyPr>
            <a:normAutofit fontScale="92500" lnSpcReduction="10000"/>
          </a:bodyPr>
          <a:lstStyle/>
          <a:p>
            <a:pPr marL="0" indent="0">
              <a:buNone/>
            </a:pPr>
            <a:r>
              <a:rPr lang="en-GB" b="1" dirty="0"/>
              <a:t>Existing exceptions to the equal taxation of income</a:t>
            </a:r>
          </a:p>
          <a:p>
            <a:r>
              <a:rPr lang="en-GB" dirty="0"/>
              <a:t>Income tax law recognizes several, also fundamental, exceptions to the equal taxation of income of the same amount. Due to the fact that income tax law depends on the legal form of the entity, the income of legal entities is taxed in a fundamentally different way than the income of natural persons and partnerships. There are considerable differences in the tax burden, especially in the case of retained </a:t>
            </a:r>
            <a:r>
              <a:rPr lang="en-GB" dirty="0" err="1"/>
              <a:t>earnings.Taxpayers</a:t>
            </a:r>
            <a:r>
              <a:rPr lang="en-GB" dirty="0"/>
              <a:t> with income from business operations have always been subject to an additional tax, the trade tax. Even though this tax can be offset against the income tax of natural persons, there are still different tax burdens, for example due to additions and high trade tax rates. The Federal Constitutional Court did not regard this additional burden on the same income for different taxpayers as unconstitutional unequal treatment. Due to the wide leeway of the legislator in defining the subject of the tax and the tax rate when creating taxes, the Federal Constitutional Court only measured the different burden of taxpayers by the trade tax against the prohibition of arbitrariness.</a:t>
            </a:r>
          </a:p>
        </p:txBody>
      </p:sp>
    </p:spTree>
    <p:extLst>
      <p:ext uri="{BB962C8B-B14F-4D97-AF65-F5344CB8AC3E}">
        <p14:creationId xmlns:p14="http://schemas.microsoft.com/office/powerpoint/2010/main" val="18543136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003E2CD-E2B2-7609-06D1-7049B339E2B9}"/>
              </a:ext>
            </a:extLst>
          </p:cNvPr>
          <p:cNvSpPr>
            <a:spLocks noGrp="1"/>
          </p:cNvSpPr>
          <p:nvPr>
            <p:ph type="title"/>
          </p:nvPr>
        </p:nvSpPr>
        <p:spPr>
          <a:xfrm>
            <a:off x="838200" y="365125"/>
            <a:ext cx="10515600" cy="415711"/>
          </a:xfrm>
        </p:spPr>
        <p:txBody>
          <a:bodyPr>
            <a:normAutofit fontScale="90000"/>
          </a:bodyPr>
          <a:lstStyle/>
          <a:p>
            <a:r>
              <a:rPr lang="en-GB" dirty="0"/>
              <a:t>Conclusions</a:t>
            </a:r>
          </a:p>
        </p:txBody>
      </p:sp>
      <p:sp>
        <p:nvSpPr>
          <p:cNvPr id="3" name="Segnaposto contenuto 2">
            <a:extLst>
              <a:ext uri="{FF2B5EF4-FFF2-40B4-BE49-F238E27FC236}">
                <a16:creationId xmlns:a16="http://schemas.microsoft.com/office/drawing/2014/main" id="{FE83DA29-F4FC-9BB2-EDE6-908FF29CA5E3}"/>
              </a:ext>
            </a:extLst>
          </p:cNvPr>
          <p:cNvSpPr>
            <a:spLocks noGrp="1"/>
          </p:cNvSpPr>
          <p:nvPr>
            <p:ph idx="1"/>
          </p:nvPr>
        </p:nvSpPr>
        <p:spPr>
          <a:xfrm>
            <a:off x="838200" y="852756"/>
            <a:ext cx="10515600" cy="5324208"/>
          </a:xfrm>
        </p:spPr>
        <p:txBody>
          <a:bodyPr>
            <a:normAutofit/>
          </a:bodyPr>
          <a:lstStyle/>
          <a:p>
            <a:r>
              <a:rPr lang="en-GB" dirty="0"/>
              <a:t>Conclusion on the principle of equal treatment (Germany)</a:t>
            </a:r>
          </a:p>
          <a:p>
            <a:endParaRPr lang="en-GB" dirty="0"/>
          </a:p>
          <a:p>
            <a:r>
              <a:rPr lang="en-GB" sz="2100" dirty="0"/>
              <a:t>Income tax law already has an increasing tendency to have - in each case objectively justifiable - different burdening effects on net incomes of the same amount. In the case of the excess profits tax, the objective reason may be that the taxpaying companies concerned achieved higher profits during the Corona pandemic compared with a reference profit, while other parts of the economy were severely affected by the pandemic, resulting in a large additional financial requirement for public budgets. The design of the tax base is crucial for the impact of the excess profits tax, which must be based on an objectively justified and comprehensible reference profit . In order to mitigate the impact of the tax, this reference profit can be supplemented - following historical examples - by an alternative calculation rule, a minimum reference profit or allowances. However, the technical problems known from the history of excess profits taxes cannot be avoided. Insofar as the introduction of such a tax falls within the broad scope of the legislator, it is only to be measured against the prohibition of arbitrariness. In this case, a factual reason for the introduction of an excess profits tax is sufficient for the legislator.</a:t>
            </a:r>
          </a:p>
        </p:txBody>
      </p:sp>
    </p:spTree>
    <p:extLst>
      <p:ext uri="{BB962C8B-B14F-4D97-AF65-F5344CB8AC3E}">
        <p14:creationId xmlns:p14="http://schemas.microsoft.com/office/powerpoint/2010/main" val="35084777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4912F336-2D00-148F-D276-3D4837BCF9CB}"/>
              </a:ext>
            </a:extLst>
          </p:cNvPr>
          <p:cNvSpPr>
            <a:spLocks noGrp="1"/>
          </p:cNvSpPr>
          <p:nvPr>
            <p:ph idx="1"/>
          </p:nvPr>
        </p:nvSpPr>
        <p:spPr>
          <a:xfrm>
            <a:off x="838200" y="154112"/>
            <a:ext cx="10515600" cy="6022851"/>
          </a:xfrm>
        </p:spPr>
        <p:txBody>
          <a:bodyPr>
            <a:normAutofit/>
          </a:bodyPr>
          <a:lstStyle/>
          <a:p>
            <a:pPr marL="0" indent="0">
              <a:buNone/>
            </a:pPr>
            <a:r>
              <a:rPr lang="en-GB" sz="1800" b="1" dirty="0">
                <a:latin typeface="Times New Roman" panose="02020603050405020304" pitchFamily="18" charset="0"/>
                <a:cs typeface="Times New Roman" panose="02020603050405020304" pitchFamily="18" charset="0"/>
              </a:rPr>
              <a:t>ITALY: Law Decree of 17 May 2022</a:t>
            </a:r>
          </a:p>
          <a:p>
            <a:pPr marL="0" indent="0">
              <a:buNone/>
            </a:pPr>
            <a:r>
              <a:rPr lang="en-GB" sz="1800" b="1" dirty="0">
                <a:latin typeface="Times New Roman" panose="02020603050405020304" pitchFamily="18" charset="0"/>
                <a:cs typeface="Times New Roman" panose="02020603050405020304" pitchFamily="18" charset="0"/>
              </a:rPr>
              <a:t>Basis of assessment (Art. 37 paras. 2 and 3 DL)</a:t>
            </a:r>
          </a:p>
          <a:p>
            <a:pPr marL="0" indent="0" algn="just">
              <a:lnSpc>
                <a:spcPct val="100000"/>
              </a:lnSpc>
              <a:buNone/>
            </a:pPr>
            <a:r>
              <a:rPr lang="en-GB" sz="1800" dirty="0">
                <a:latin typeface="Times New Roman" panose="02020603050405020304" pitchFamily="18" charset="0"/>
                <a:cs typeface="Times New Roman" panose="02020603050405020304" pitchFamily="18" charset="0"/>
              </a:rPr>
              <a:t>The reference value for the calculation of the surplus profit is the turnover of the taxable companies within the meaning of VAT law. </a:t>
            </a:r>
            <a:r>
              <a:rPr lang="en-GB" sz="1800" b="1" dirty="0">
                <a:latin typeface="Times New Roman" panose="02020603050405020304" pitchFamily="18" charset="0"/>
                <a:cs typeface="Times New Roman" panose="02020603050405020304" pitchFamily="18" charset="0"/>
              </a:rPr>
              <a:t>The tax base is the difference between the balance of output transactions and input transactions in the period from 1 October 2021 to 30 April 2022 (tax period)</a:t>
            </a:r>
          </a:p>
          <a:p>
            <a:pPr marL="0" indent="0" algn="just">
              <a:lnSpc>
                <a:spcPct val="100000"/>
              </a:lnSpc>
              <a:buNone/>
            </a:pPr>
            <a:r>
              <a:rPr lang="en-GB" sz="1800" dirty="0">
                <a:latin typeface="Times New Roman" panose="02020603050405020304" pitchFamily="18" charset="0"/>
                <a:cs typeface="Times New Roman" panose="02020603050405020304" pitchFamily="18" charset="0"/>
              </a:rPr>
              <a:t>- on the one hand and the balance of output and input sales in the period from 1 October 2020 to 30 April 2021 (comparative period)</a:t>
            </a:r>
          </a:p>
          <a:p>
            <a:pPr marL="0" indent="0" algn="just">
              <a:lnSpc>
                <a:spcPct val="100000"/>
              </a:lnSpc>
              <a:buNone/>
            </a:pPr>
            <a:r>
              <a:rPr lang="en-GB" sz="1800" dirty="0">
                <a:latin typeface="Times New Roman" panose="02020603050405020304" pitchFamily="18" charset="0"/>
                <a:cs typeface="Times New Roman" panose="02020603050405020304" pitchFamily="18" charset="0"/>
              </a:rPr>
              <a:t>- on the other hand if the difference is positive, i.e. if the balance has increased compared to the reference period, the tax rate is applied to this increase ("</a:t>
            </a:r>
            <a:r>
              <a:rPr lang="en-GB" sz="1800" dirty="0" err="1">
                <a:latin typeface="Times New Roman" panose="02020603050405020304" pitchFamily="18" charset="0"/>
                <a:cs typeface="Times New Roman" panose="02020603050405020304" pitchFamily="18" charset="0"/>
              </a:rPr>
              <a:t>incremento</a:t>
            </a:r>
            <a:r>
              <a:rPr lang="en-GB" sz="1800" dirty="0">
                <a:latin typeface="Times New Roman" panose="02020603050405020304" pitchFamily="18" charset="0"/>
                <a:cs typeface="Times New Roman" panose="02020603050405020304" pitchFamily="18" charset="0"/>
              </a:rPr>
              <a:t>").</a:t>
            </a:r>
          </a:p>
          <a:p>
            <a:pPr algn="just">
              <a:lnSpc>
                <a:spcPct val="100000"/>
              </a:lnSpc>
              <a:buFontTx/>
              <a:buChar char="-"/>
            </a:pPr>
            <a:r>
              <a:rPr lang="en-GB" sz="1800" dirty="0">
                <a:latin typeface="Times New Roman" panose="02020603050405020304" pitchFamily="18" charset="0"/>
                <a:cs typeface="Times New Roman" panose="02020603050405020304" pitchFamily="18" charset="0"/>
              </a:rPr>
              <a:t>The following two exceptions apply. The tax is levied only if the increase is greater than 5,000,000 euros (absolute increase) and is at least 10%  and after increased to 25 % by decree 2002 (relative increase).</a:t>
            </a:r>
          </a:p>
          <a:p>
            <a:pPr marL="0" indent="0">
              <a:buNone/>
            </a:pPr>
            <a:r>
              <a:rPr lang="en-GB" sz="1800" dirty="0">
                <a:latin typeface="Times New Roman" panose="02020603050405020304" pitchFamily="18" charset="0"/>
                <a:cs typeface="Times New Roman" panose="02020603050405020304" pitchFamily="18" charset="0"/>
              </a:rPr>
              <a:t>The relevant output and input transactions (each net excluding VAT) can be found in the VAT declarations of the taxable companies. In line VP2, the Italian VAT pre-declaration forms contain the combined total amount (taxable, non-taxable and tax-exempt) so-called active transactions of the pre-registration period, including those that are not taxable in Italy due to the place of supply provisions, and in line VP3 the combined total amount of so-called passive transactions. Therefore, the tax base can, in principle, be easily derived from these data available on a monthly basis. In the case of quarterly submissions, a special calculation must be made for the month of April.</a:t>
            </a:r>
          </a:p>
        </p:txBody>
      </p:sp>
    </p:spTree>
    <p:extLst>
      <p:ext uri="{BB962C8B-B14F-4D97-AF65-F5344CB8AC3E}">
        <p14:creationId xmlns:p14="http://schemas.microsoft.com/office/powerpoint/2010/main" val="12311869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CFA0858B-525C-D898-9FF5-D369290E16D2}"/>
              </a:ext>
            </a:extLst>
          </p:cNvPr>
          <p:cNvSpPr>
            <a:spLocks noGrp="1"/>
          </p:cNvSpPr>
          <p:nvPr>
            <p:ph idx="1"/>
          </p:nvPr>
        </p:nvSpPr>
        <p:spPr>
          <a:xfrm>
            <a:off x="838200" y="82193"/>
            <a:ext cx="10515600" cy="6094770"/>
          </a:xfrm>
        </p:spPr>
        <p:txBody>
          <a:bodyPr>
            <a:normAutofit/>
          </a:bodyPr>
          <a:lstStyle/>
          <a:p>
            <a:pPr marL="0" indent="0" algn="just">
              <a:lnSpc>
                <a:spcPct val="110000"/>
              </a:lnSpc>
              <a:buNone/>
            </a:pPr>
            <a:r>
              <a:rPr lang="en-GB" sz="1800" dirty="0">
                <a:latin typeface="Times New Roman" panose="02020603050405020304" pitchFamily="18" charset="0"/>
                <a:cs typeface="Times New Roman" panose="02020603050405020304" pitchFamily="18" charset="0"/>
              </a:rPr>
              <a:t>However, the calculation of the excess profits tax is more complex for taxable entities that belong to a fiscal unity for VAT purposes. These companies are subject to the excess profits tax irrespective of the fiscal unity; they must therefore calculate the sales or balances relevant to them specifically for the purposes of the excess profits tax as if they did not belong </a:t>
            </a:r>
            <a:r>
              <a:rPr lang="en-GB" sz="1800" b="1" dirty="0">
                <a:latin typeface="Times New Roman" panose="02020603050405020304" pitchFamily="18" charset="0"/>
                <a:cs typeface="Times New Roman" panose="02020603050405020304" pitchFamily="18" charset="0"/>
              </a:rPr>
              <a:t>to a VAT fiscal unity. </a:t>
            </a:r>
            <a:r>
              <a:rPr lang="en-GB" sz="1800" dirty="0">
                <a:latin typeface="Times New Roman" panose="02020603050405020304" pitchFamily="18" charset="0"/>
                <a:cs typeface="Times New Roman" panose="02020603050405020304" pitchFamily="18" charset="0"/>
              </a:rPr>
              <a:t>This prevents, for example, non-taxable intercompany sales between members of the fiscal unity from being excluded for taxation purposes.</a:t>
            </a:r>
          </a:p>
          <a:p>
            <a:pPr marL="0" indent="0" algn="just">
              <a:lnSpc>
                <a:spcPct val="110000"/>
              </a:lnSpc>
              <a:buNone/>
            </a:pPr>
            <a:r>
              <a:rPr lang="en-GB" sz="1800" dirty="0">
                <a:latin typeface="Times New Roman" panose="02020603050405020304" pitchFamily="18" charset="0"/>
                <a:cs typeface="Times New Roman" panose="02020603050405020304" pitchFamily="18" charset="0"/>
              </a:rPr>
              <a:t>Taxable entities that, in addition to taxable activities, also carry out other, non-taxable activities, nevertheless calculate their tax base on the basis of the wording of the law according to the total of their output and input sales without adjustment, i.e. without the values attributable to the non-taxable activities being separated from the sales</a:t>
            </a:r>
            <a:r>
              <a:rPr lang="en-GB" sz="1800" b="1" dirty="0">
                <a:latin typeface="Times New Roman" panose="02020603050405020304" pitchFamily="18" charset="0"/>
                <a:cs typeface="Times New Roman" panose="02020603050405020304" pitchFamily="18" charset="0"/>
              </a:rPr>
              <a:t>. In this way, it is accepted that increases in profits from activities that are not taxable in themselves are taxed as excess profits. </a:t>
            </a:r>
            <a:r>
              <a:rPr lang="en-GB" sz="1800" dirty="0">
                <a:latin typeface="Times New Roman" panose="02020603050405020304" pitchFamily="18" charset="0"/>
                <a:cs typeface="Times New Roman" panose="02020603050405020304" pitchFamily="18" charset="0"/>
              </a:rPr>
              <a:t>Confusion has arisen over the question of whether output sales that are not taxable in Italy due to the place of performance provisions are included in the calculation of the balances. In this regard, the Italian tax authorities have clarified that such output sales are only not to be taken into account if the corresponding input sales are also not relevant for VAT due to the place of performance. Due to the reference to the declared sales in terms of the VAT law, problematic consequences may arise with regard to the purpose of the law if the relationship between input and output sales is "distorted" by extraordinary business transactions. Practitioners have been awaiting clarification on this from the tax authorities; the inclusion of all sales in these cases will probably result in a constitutional review.</a:t>
            </a:r>
          </a:p>
          <a:p>
            <a:pPr marL="0" indent="0">
              <a:buNone/>
            </a:pPr>
            <a:endParaRPr lang="en-GB" dirty="0"/>
          </a:p>
        </p:txBody>
      </p:sp>
    </p:spTree>
    <p:extLst>
      <p:ext uri="{BB962C8B-B14F-4D97-AF65-F5344CB8AC3E}">
        <p14:creationId xmlns:p14="http://schemas.microsoft.com/office/powerpoint/2010/main" val="19156407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72062F3-DEF8-6E70-DDFA-6886BE40A0F1}"/>
              </a:ext>
            </a:extLst>
          </p:cNvPr>
          <p:cNvSpPr>
            <a:spLocks noGrp="1"/>
          </p:cNvSpPr>
          <p:nvPr>
            <p:ph type="title"/>
          </p:nvPr>
        </p:nvSpPr>
        <p:spPr>
          <a:xfrm>
            <a:off x="838200" y="365125"/>
            <a:ext cx="10515600" cy="395163"/>
          </a:xfrm>
        </p:spPr>
        <p:txBody>
          <a:bodyPr>
            <a:normAutofit fontScale="90000"/>
          </a:bodyPr>
          <a:lstStyle/>
          <a:p>
            <a:r>
              <a:rPr lang="en-GB" b="1" dirty="0"/>
              <a:t>Conclusions for Italy</a:t>
            </a:r>
          </a:p>
        </p:txBody>
      </p:sp>
      <p:sp>
        <p:nvSpPr>
          <p:cNvPr id="3" name="Segnaposto contenuto 2">
            <a:extLst>
              <a:ext uri="{FF2B5EF4-FFF2-40B4-BE49-F238E27FC236}">
                <a16:creationId xmlns:a16="http://schemas.microsoft.com/office/drawing/2014/main" id="{36F4E792-439E-0B57-1705-22FD3559C426}"/>
              </a:ext>
            </a:extLst>
          </p:cNvPr>
          <p:cNvSpPr>
            <a:spLocks noGrp="1"/>
          </p:cNvSpPr>
          <p:nvPr>
            <p:ph idx="1"/>
          </p:nvPr>
        </p:nvSpPr>
        <p:spPr>
          <a:xfrm>
            <a:off x="838200" y="852755"/>
            <a:ext cx="10515600" cy="5324208"/>
          </a:xfrm>
        </p:spPr>
        <p:txBody>
          <a:bodyPr>
            <a:normAutofit/>
          </a:bodyPr>
          <a:lstStyle/>
          <a:p>
            <a:pPr algn="just">
              <a:lnSpc>
                <a:spcPct val="150000"/>
              </a:lnSpc>
            </a:pP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Also</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in the light of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these</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precedents</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the new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levy</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raises</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many</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doubts</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from a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constitutional</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point of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view</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as</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well</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as</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in relation to the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criteria</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for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determining</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the tax base and the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configuration</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of the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taxable</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case.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Probably</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the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reasons</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of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urgency</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that</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have</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informed</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the new discipline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have</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not</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allowed</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the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necessary</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deepening</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of the delicate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underlying</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legal</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issues</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and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perhaps</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have</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even</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made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us</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lose</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sight</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of the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objectives</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of the energy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transition</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set by the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European</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Union. Once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again</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strategic</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choices</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do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not</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support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regulatory</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landings</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not</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even</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entirely</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consistent</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with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each</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other</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In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particular</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serious</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doubts</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arise</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600" b="1" i="0" u="none" strike="noStrike" dirty="0">
                <a:solidFill>
                  <a:srgbClr val="000000"/>
                </a:solidFill>
                <a:effectLst/>
                <a:latin typeface="Times New Roman" panose="02020603050405020304" pitchFamily="18" charset="0"/>
                <a:cs typeface="Times New Roman" panose="02020603050405020304" pitchFamily="18" charset="0"/>
              </a:rPr>
              <a:t>with </a:t>
            </a:r>
            <a:r>
              <a:rPr lang="it-IT" sz="1600" b="1" i="0" u="none" strike="noStrike" dirty="0" err="1">
                <a:solidFill>
                  <a:srgbClr val="000000"/>
                </a:solidFill>
                <a:effectLst/>
                <a:latin typeface="Times New Roman" panose="02020603050405020304" pitchFamily="18" charset="0"/>
                <a:cs typeface="Times New Roman" panose="02020603050405020304" pitchFamily="18" charset="0"/>
              </a:rPr>
              <a:t>regard</a:t>
            </a:r>
            <a:r>
              <a:rPr lang="it-IT" sz="1600" b="1" i="0" u="none" strike="noStrike" dirty="0">
                <a:solidFill>
                  <a:srgbClr val="000000"/>
                </a:solidFill>
                <a:effectLst/>
                <a:latin typeface="Times New Roman" panose="02020603050405020304" pitchFamily="18" charset="0"/>
                <a:cs typeface="Times New Roman" panose="02020603050405020304" pitchFamily="18" charset="0"/>
              </a:rPr>
              <a:t> to the </a:t>
            </a:r>
            <a:r>
              <a:rPr lang="it-IT" sz="1600" b="1" i="0" u="none" strike="noStrike" dirty="0" err="1">
                <a:solidFill>
                  <a:srgbClr val="000000"/>
                </a:solidFill>
                <a:effectLst/>
                <a:latin typeface="Times New Roman" panose="02020603050405020304" pitchFamily="18" charset="0"/>
                <a:cs typeface="Times New Roman" panose="02020603050405020304" pitchFamily="18" charset="0"/>
              </a:rPr>
              <a:t>attraction</a:t>
            </a:r>
            <a:r>
              <a:rPr lang="it-IT" sz="1600" b="1" i="0" u="none" strike="noStrike" dirty="0">
                <a:solidFill>
                  <a:srgbClr val="000000"/>
                </a:solidFill>
                <a:effectLst/>
                <a:latin typeface="Times New Roman" panose="02020603050405020304" pitchFamily="18" charset="0"/>
                <a:cs typeface="Times New Roman" panose="02020603050405020304" pitchFamily="18" charset="0"/>
              </a:rPr>
              <a:t> of </a:t>
            </a:r>
            <a:r>
              <a:rPr lang="it-IT" sz="1600" b="1" i="0" u="none" strike="noStrike" dirty="0" err="1">
                <a:solidFill>
                  <a:srgbClr val="000000"/>
                </a:solidFill>
                <a:effectLst/>
                <a:latin typeface="Times New Roman" panose="02020603050405020304" pitchFamily="18" charset="0"/>
                <a:cs typeface="Times New Roman" panose="02020603050405020304" pitchFamily="18" charset="0"/>
              </a:rPr>
              <a:t>excise</a:t>
            </a:r>
            <a:r>
              <a:rPr lang="it-IT" sz="1600" b="1" i="0" u="none" strike="noStrike" dirty="0">
                <a:solidFill>
                  <a:srgbClr val="000000"/>
                </a:solidFill>
                <a:effectLst/>
                <a:latin typeface="Times New Roman" panose="02020603050405020304" pitchFamily="18" charset="0"/>
                <a:cs typeface="Times New Roman" panose="02020603050405020304" pitchFamily="18" charset="0"/>
              </a:rPr>
              <a:t> duties in the tax base of the new </a:t>
            </a:r>
            <a:r>
              <a:rPr lang="it-IT" sz="1600" b="1" i="0" u="none" strike="noStrike" dirty="0" err="1">
                <a:solidFill>
                  <a:srgbClr val="000000"/>
                </a:solidFill>
                <a:effectLst/>
                <a:latin typeface="Times New Roman" panose="02020603050405020304" pitchFamily="18" charset="0"/>
                <a:cs typeface="Times New Roman" panose="02020603050405020304" pitchFamily="18" charset="0"/>
              </a:rPr>
              <a:t>levy</a:t>
            </a:r>
            <a:r>
              <a:rPr lang="it-IT" sz="1600" b="1" i="0" u="none" strike="noStrike" dirty="0">
                <a:solidFill>
                  <a:srgbClr val="000000"/>
                </a:solidFill>
                <a:effectLst/>
                <a:latin typeface="Times New Roman" panose="02020603050405020304" pitchFamily="18" charset="0"/>
                <a:cs typeface="Times New Roman" panose="02020603050405020304" pitchFamily="18" charset="0"/>
              </a:rPr>
              <a:t>, </a:t>
            </a:r>
            <a:r>
              <a:rPr lang="it-IT" sz="1600" b="1" i="0" u="none" strike="noStrike" dirty="0" err="1">
                <a:solidFill>
                  <a:srgbClr val="000000"/>
                </a:solidFill>
                <a:effectLst/>
                <a:latin typeface="Times New Roman" panose="02020603050405020304" pitchFamily="18" charset="0"/>
                <a:cs typeface="Times New Roman" panose="02020603050405020304" pitchFamily="18" charset="0"/>
              </a:rPr>
              <a:t>being</a:t>
            </a:r>
            <a:r>
              <a:rPr lang="it-IT" sz="1600" b="1" i="0" u="none" strike="noStrike" dirty="0">
                <a:solidFill>
                  <a:srgbClr val="000000"/>
                </a:solidFill>
                <a:effectLst/>
                <a:latin typeface="Times New Roman" panose="02020603050405020304" pitchFamily="18" charset="0"/>
                <a:cs typeface="Times New Roman" panose="02020603050405020304" pitchFamily="18" charset="0"/>
              </a:rPr>
              <a:t> </a:t>
            </a:r>
            <a:r>
              <a:rPr lang="it-IT" sz="1600" b="1" i="0" u="none" strike="noStrike" dirty="0" err="1">
                <a:solidFill>
                  <a:srgbClr val="000000"/>
                </a:solidFill>
                <a:effectLst/>
                <a:latin typeface="Times New Roman" panose="02020603050405020304" pitchFamily="18" charset="0"/>
                <a:cs typeface="Times New Roman" panose="02020603050405020304" pitchFamily="18" charset="0"/>
              </a:rPr>
              <a:t>exposed</a:t>
            </a:r>
            <a:r>
              <a:rPr lang="it-IT" sz="1600" b="1" i="0" u="none" strike="noStrike" dirty="0">
                <a:solidFill>
                  <a:srgbClr val="000000"/>
                </a:solidFill>
                <a:effectLst/>
                <a:latin typeface="Times New Roman" panose="02020603050405020304" pitchFamily="18" charset="0"/>
                <a:cs typeface="Times New Roman" panose="02020603050405020304" pitchFamily="18" charset="0"/>
              </a:rPr>
              <a:t> in the </a:t>
            </a:r>
            <a:r>
              <a:rPr lang="it-IT" sz="1600" b="1" i="0" u="none" strike="noStrike" dirty="0" err="1">
                <a:solidFill>
                  <a:srgbClr val="000000"/>
                </a:solidFill>
                <a:effectLst/>
                <a:latin typeface="Times New Roman" panose="02020603050405020304" pitchFamily="18" charset="0"/>
                <a:cs typeface="Times New Roman" panose="02020603050405020304" pitchFamily="18" charset="0"/>
              </a:rPr>
              <a:t>active</a:t>
            </a:r>
            <a:r>
              <a:rPr lang="it-IT" sz="1600" b="1" i="0" u="none" strike="noStrike" dirty="0">
                <a:solidFill>
                  <a:srgbClr val="000000"/>
                </a:solidFill>
                <a:effectLst/>
                <a:latin typeface="Times New Roman" panose="02020603050405020304" pitchFamily="18" charset="0"/>
                <a:cs typeface="Times New Roman" panose="02020603050405020304" pitchFamily="18" charset="0"/>
              </a:rPr>
              <a:t> </a:t>
            </a:r>
            <a:r>
              <a:rPr lang="it-IT" sz="1600" b="1" i="0" u="none" strike="noStrike" dirty="0" err="1">
                <a:solidFill>
                  <a:srgbClr val="000000"/>
                </a:solidFill>
                <a:effectLst/>
                <a:latin typeface="Times New Roman" panose="02020603050405020304" pitchFamily="18" charset="0"/>
                <a:cs typeface="Times New Roman" panose="02020603050405020304" pitchFamily="18" charset="0"/>
              </a:rPr>
              <a:t>invoices</a:t>
            </a:r>
            <a:r>
              <a:rPr lang="it-IT" sz="1600" b="1" i="0" u="none" strike="noStrike" dirty="0">
                <a:solidFill>
                  <a:srgbClr val="000000"/>
                </a:solidFill>
                <a:effectLst/>
                <a:latin typeface="Times New Roman" panose="02020603050405020304" pitchFamily="18" charset="0"/>
                <a:cs typeface="Times New Roman" panose="02020603050405020304" pitchFamily="18" charset="0"/>
              </a:rPr>
              <a:t> (and in the sums </a:t>
            </a:r>
            <a:r>
              <a:rPr lang="it-IT" sz="1600" b="1" i="0" u="none" strike="noStrike" dirty="0" err="1">
                <a:solidFill>
                  <a:srgbClr val="000000"/>
                </a:solidFill>
                <a:effectLst/>
                <a:latin typeface="Times New Roman" panose="02020603050405020304" pitchFamily="18" charset="0"/>
                <a:cs typeface="Times New Roman" panose="02020603050405020304" pitchFamily="18" charset="0"/>
              </a:rPr>
              <a:t>collected</a:t>
            </a:r>
            <a:r>
              <a:rPr lang="it-IT" sz="1600" b="1" i="0" u="none" strike="noStrike" dirty="0">
                <a:solidFill>
                  <a:srgbClr val="000000"/>
                </a:solidFill>
                <a:effectLst/>
                <a:latin typeface="Times New Roman" panose="02020603050405020304" pitchFamily="18" charset="0"/>
                <a:cs typeface="Times New Roman" panose="02020603050405020304" pitchFamily="18" charset="0"/>
              </a:rPr>
              <a:t>), to </a:t>
            </a:r>
            <a:r>
              <a:rPr lang="it-IT" sz="1600" b="1" i="0" u="none" strike="noStrike" dirty="0" err="1">
                <a:solidFill>
                  <a:srgbClr val="000000"/>
                </a:solidFill>
                <a:effectLst/>
                <a:latin typeface="Times New Roman" panose="02020603050405020304" pitchFamily="18" charset="0"/>
                <a:cs typeface="Times New Roman" panose="02020603050405020304" pitchFamily="18" charset="0"/>
              </a:rPr>
              <a:t>then</a:t>
            </a:r>
            <a:r>
              <a:rPr lang="it-IT" sz="1600" b="1" i="0" u="none" strike="noStrike" dirty="0">
                <a:solidFill>
                  <a:srgbClr val="000000"/>
                </a:solidFill>
                <a:effectLst/>
                <a:latin typeface="Times New Roman" panose="02020603050405020304" pitchFamily="18" charset="0"/>
                <a:cs typeface="Times New Roman" panose="02020603050405020304" pitchFamily="18" charset="0"/>
              </a:rPr>
              <a:t> be </a:t>
            </a:r>
            <a:r>
              <a:rPr lang="it-IT" sz="1600" b="1" i="0" u="none" strike="noStrike" dirty="0" err="1">
                <a:solidFill>
                  <a:srgbClr val="000000"/>
                </a:solidFill>
                <a:effectLst/>
                <a:latin typeface="Times New Roman" panose="02020603050405020304" pitchFamily="18" charset="0"/>
                <a:cs typeface="Times New Roman" panose="02020603050405020304" pitchFamily="18" charset="0"/>
              </a:rPr>
              <a:t>paid</a:t>
            </a:r>
            <a:r>
              <a:rPr lang="it-IT" sz="1600" b="1" i="0" u="none" strike="noStrike" dirty="0">
                <a:solidFill>
                  <a:srgbClr val="000000"/>
                </a:solidFill>
                <a:effectLst/>
                <a:latin typeface="Times New Roman" panose="02020603050405020304" pitchFamily="18" charset="0"/>
                <a:cs typeface="Times New Roman" panose="02020603050405020304" pitchFamily="18" charset="0"/>
              </a:rPr>
              <a:t> to the Treasury; The </a:t>
            </a:r>
            <a:r>
              <a:rPr lang="it-IT" sz="1600" b="1" i="0" u="none" strike="noStrike" dirty="0" err="1">
                <a:solidFill>
                  <a:srgbClr val="000000"/>
                </a:solidFill>
                <a:effectLst/>
                <a:latin typeface="Times New Roman" panose="02020603050405020304" pitchFamily="18" charset="0"/>
                <a:cs typeface="Times New Roman" panose="02020603050405020304" pitchFamily="18" charset="0"/>
              </a:rPr>
              <a:t>prohibition</a:t>
            </a:r>
            <a:r>
              <a:rPr lang="it-IT" sz="1600" b="1" i="0" u="none" strike="noStrike" dirty="0">
                <a:solidFill>
                  <a:srgbClr val="000000"/>
                </a:solidFill>
                <a:effectLst/>
                <a:latin typeface="Times New Roman" panose="02020603050405020304" pitchFamily="18" charset="0"/>
                <a:cs typeface="Times New Roman" panose="02020603050405020304" pitchFamily="18" charset="0"/>
              </a:rPr>
              <a:t> of </a:t>
            </a:r>
            <a:r>
              <a:rPr lang="it-IT" sz="1600" b="1" i="0" u="none" strike="noStrike" dirty="0" err="1">
                <a:solidFill>
                  <a:srgbClr val="000000"/>
                </a:solidFill>
                <a:effectLst/>
                <a:latin typeface="Times New Roman" panose="02020603050405020304" pitchFamily="18" charset="0"/>
                <a:cs typeface="Times New Roman" panose="02020603050405020304" pitchFamily="18" charset="0"/>
              </a:rPr>
              <a:t>application</a:t>
            </a:r>
            <a:r>
              <a:rPr lang="it-IT" sz="1600" b="1" i="0" u="none" strike="noStrike" dirty="0">
                <a:solidFill>
                  <a:srgbClr val="000000"/>
                </a:solidFill>
                <a:effectLst/>
                <a:latin typeface="Times New Roman" panose="02020603050405020304" pitchFamily="18" charset="0"/>
                <a:cs typeface="Times New Roman" panose="02020603050405020304" pitchFamily="18" charset="0"/>
              </a:rPr>
              <a:t> of tax on tax </a:t>
            </a:r>
            <a:r>
              <a:rPr lang="it-IT" sz="1600" b="1" i="0" u="none" strike="noStrike" dirty="0" err="1">
                <a:solidFill>
                  <a:srgbClr val="000000"/>
                </a:solidFill>
                <a:effectLst/>
                <a:latin typeface="Times New Roman" panose="02020603050405020304" pitchFamily="18" charset="0"/>
                <a:cs typeface="Times New Roman" panose="02020603050405020304" pitchFamily="18" charset="0"/>
              </a:rPr>
              <a:t>therefore</a:t>
            </a:r>
            <a:r>
              <a:rPr lang="it-IT" sz="1600" b="1" i="0" u="none" strike="noStrike" dirty="0">
                <a:solidFill>
                  <a:srgbClr val="000000"/>
                </a:solidFill>
                <a:effectLst/>
                <a:latin typeface="Times New Roman" panose="02020603050405020304" pitchFamily="18" charset="0"/>
                <a:cs typeface="Times New Roman" panose="02020603050405020304" pitchFamily="18" charset="0"/>
              </a:rPr>
              <a:t> </a:t>
            </a:r>
            <a:r>
              <a:rPr lang="it-IT" sz="1600" b="1" i="0" u="none" strike="noStrike" dirty="0" err="1">
                <a:solidFill>
                  <a:srgbClr val="000000"/>
                </a:solidFill>
                <a:effectLst/>
                <a:latin typeface="Times New Roman" panose="02020603050405020304" pitchFamily="18" charset="0"/>
                <a:cs typeface="Times New Roman" panose="02020603050405020304" pitchFamily="18" charset="0"/>
              </a:rPr>
              <a:t>seems</a:t>
            </a:r>
            <a:r>
              <a:rPr lang="it-IT" sz="1600" b="1" i="0" u="none" strike="noStrike" dirty="0">
                <a:solidFill>
                  <a:srgbClr val="000000"/>
                </a:solidFill>
                <a:effectLst/>
                <a:latin typeface="Times New Roman" panose="02020603050405020304" pitchFamily="18" charset="0"/>
                <a:cs typeface="Times New Roman" panose="02020603050405020304" pitchFamily="18" charset="0"/>
              </a:rPr>
              <a:t> to be </a:t>
            </a:r>
            <a:r>
              <a:rPr lang="it-IT" sz="1600" b="1" i="0" u="none" strike="noStrike" dirty="0" err="1">
                <a:solidFill>
                  <a:srgbClr val="000000"/>
                </a:solidFill>
                <a:effectLst/>
                <a:latin typeface="Times New Roman" panose="02020603050405020304" pitchFamily="18" charset="0"/>
                <a:cs typeface="Times New Roman" panose="02020603050405020304" pitchFamily="18" charset="0"/>
              </a:rPr>
              <a:t>disregarded</a:t>
            </a:r>
            <a:r>
              <a:rPr lang="it-IT" sz="1600" b="1" i="0" u="none" strike="noStrike" dirty="0">
                <a:solidFill>
                  <a:srgbClr val="000000"/>
                </a:solidFill>
                <a:effectLst/>
                <a:latin typeface="Times New Roman" panose="02020603050405020304" pitchFamily="18" charset="0"/>
                <a:cs typeface="Times New Roman" panose="02020603050405020304" pitchFamily="18" charset="0"/>
              </a:rPr>
              <a:t> with </a:t>
            </a:r>
            <a:r>
              <a:rPr lang="it-IT" sz="1600" b="1" i="0" u="none" strike="noStrike" dirty="0" err="1">
                <a:solidFill>
                  <a:srgbClr val="000000"/>
                </a:solidFill>
                <a:effectLst/>
                <a:latin typeface="Times New Roman" panose="02020603050405020304" pitchFamily="18" charset="0"/>
                <a:cs typeface="Times New Roman" panose="02020603050405020304" pitchFamily="18" charset="0"/>
              </a:rPr>
              <a:t>consequences</a:t>
            </a:r>
            <a:r>
              <a:rPr lang="it-IT" sz="1600" b="1" i="0" u="none" strike="noStrike" dirty="0">
                <a:solidFill>
                  <a:srgbClr val="000000"/>
                </a:solidFill>
                <a:effectLst/>
                <a:latin typeface="Times New Roman" panose="02020603050405020304" pitchFamily="18" charset="0"/>
                <a:cs typeface="Times New Roman" panose="02020603050405020304" pitchFamily="18" charset="0"/>
              </a:rPr>
              <a:t> </a:t>
            </a:r>
            <a:r>
              <a:rPr lang="it-IT" sz="1600" b="1" i="0" u="none" strike="noStrike" dirty="0" err="1">
                <a:solidFill>
                  <a:srgbClr val="000000"/>
                </a:solidFill>
                <a:effectLst/>
                <a:latin typeface="Times New Roman" panose="02020603050405020304" pitchFamily="18" charset="0"/>
                <a:cs typeface="Times New Roman" panose="02020603050405020304" pitchFamily="18" charset="0"/>
              </a:rPr>
              <a:t>regarding</a:t>
            </a:r>
            <a:r>
              <a:rPr lang="it-IT" sz="1600" b="1" i="0" u="none" strike="noStrike" dirty="0">
                <a:solidFill>
                  <a:srgbClr val="000000"/>
                </a:solidFill>
                <a:effectLst/>
                <a:latin typeface="Times New Roman" panose="02020603050405020304" pitchFamily="18" charset="0"/>
                <a:cs typeface="Times New Roman" panose="02020603050405020304" pitchFamily="18" charset="0"/>
              </a:rPr>
              <a:t> the </a:t>
            </a:r>
            <a:r>
              <a:rPr lang="it-IT" sz="1600" b="1" i="0" u="none" strike="noStrike" dirty="0" err="1">
                <a:solidFill>
                  <a:srgbClr val="000000"/>
                </a:solidFill>
                <a:effectLst/>
                <a:latin typeface="Times New Roman" panose="02020603050405020304" pitchFamily="18" charset="0"/>
                <a:cs typeface="Times New Roman" panose="02020603050405020304" pitchFamily="18" charset="0"/>
              </a:rPr>
              <a:t>violation</a:t>
            </a:r>
            <a:r>
              <a:rPr lang="it-IT" sz="1600" b="1" i="0" u="none" strike="noStrike" dirty="0">
                <a:solidFill>
                  <a:srgbClr val="000000"/>
                </a:solidFill>
                <a:effectLst/>
                <a:latin typeface="Times New Roman" panose="02020603050405020304" pitchFamily="18" charset="0"/>
                <a:cs typeface="Times New Roman" panose="02020603050405020304" pitchFamily="18" charset="0"/>
              </a:rPr>
              <a:t> of </a:t>
            </a:r>
            <a:r>
              <a:rPr lang="it-IT" sz="1600" b="1" i="0" u="none" strike="noStrike" dirty="0" err="1">
                <a:solidFill>
                  <a:srgbClr val="000000"/>
                </a:solidFill>
                <a:effectLst/>
                <a:latin typeface="Times New Roman" panose="02020603050405020304" pitchFamily="18" charset="0"/>
                <a:cs typeface="Times New Roman" panose="02020603050405020304" pitchFamily="18" charset="0"/>
              </a:rPr>
              <a:t>Articles</a:t>
            </a:r>
            <a:r>
              <a:rPr lang="it-IT" sz="1600" b="1" i="0" u="none" strike="noStrike" dirty="0">
                <a:solidFill>
                  <a:srgbClr val="000000"/>
                </a:solidFill>
                <a:effectLst/>
                <a:latin typeface="Times New Roman" panose="02020603050405020304" pitchFamily="18" charset="0"/>
                <a:cs typeface="Times New Roman" panose="02020603050405020304" pitchFamily="18" charset="0"/>
              </a:rPr>
              <a:t>. 3 and 53 of the </a:t>
            </a:r>
            <a:r>
              <a:rPr lang="it-IT" sz="1600" b="1" i="0" u="none" strike="noStrike" dirty="0" err="1">
                <a:solidFill>
                  <a:srgbClr val="000000"/>
                </a:solidFill>
                <a:effectLst/>
                <a:latin typeface="Times New Roman" panose="02020603050405020304" pitchFamily="18" charset="0"/>
                <a:cs typeface="Times New Roman" panose="02020603050405020304" pitchFamily="18" charset="0"/>
              </a:rPr>
              <a:t>Constitution</a:t>
            </a:r>
            <a:r>
              <a:rPr lang="it-IT" sz="1600" b="1" i="0" u="none" strike="noStrike" dirty="0">
                <a:solidFill>
                  <a:srgbClr val="000000"/>
                </a:solidFill>
                <a:effectLst/>
                <a:latin typeface="Times New Roman" panose="02020603050405020304" pitchFamily="18" charset="0"/>
                <a:cs typeface="Times New Roman" panose="02020603050405020304" pitchFamily="18" charset="0"/>
              </a:rPr>
              <a:t>. </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At the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same</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time, the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calculation</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of the tax base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does</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not</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provide</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for the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deduction</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of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financial</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charges</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nor</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the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deductibility</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of the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extraordinary</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tax from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income</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taxes and IRAP (The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regional</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tax on production activities),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contrary</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to the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recent</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jurisprudence</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of the Court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as</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well</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as</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with the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most</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recent</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regulatory</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guidelines and more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generally</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to the principle of </a:t>
            </a:r>
            <a:r>
              <a:rPr lang="it-IT" sz="1600" b="0" i="0" u="none" strike="noStrike" dirty="0" err="1">
                <a:solidFill>
                  <a:srgbClr val="000000"/>
                </a:solidFill>
                <a:effectLst/>
                <a:latin typeface="Times New Roman" panose="02020603050405020304" pitchFamily="18" charset="0"/>
                <a:cs typeface="Times New Roman" panose="02020603050405020304" pitchFamily="18" charset="0"/>
              </a:rPr>
              <a:t>inherence</a:t>
            </a:r>
            <a:r>
              <a:rPr lang="it-IT" sz="1600" b="0" i="0" u="none" strike="noStrike" dirty="0">
                <a:solidFill>
                  <a:srgbClr val="000000"/>
                </a:solidFill>
                <a:effectLst/>
                <a:latin typeface="Times New Roman" panose="02020603050405020304" pitchFamily="18" charset="0"/>
                <a:cs typeface="Times New Roman" panose="02020603050405020304" pitchFamily="18" charset="0"/>
              </a:rPr>
              <a:t>. </a:t>
            </a:r>
            <a:endParaRPr lang="en-GB"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500608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AF93AD89-D7CA-1154-2903-D774FF782DFB}"/>
              </a:ext>
            </a:extLst>
          </p:cNvPr>
          <p:cNvSpPr>
            <a:spLocks noGrp="1"/>
          </p:cNvSpPr>
          <p:nvPr>
            <p:ph idx="1"/>
          </p:nvPr>
        </p:nvSpPr>
        <p:spPr>
          <a:xfrm>
            <a:off x="838200" y="236306"/>
            <a:ext cx="10515600" cy="5940657"/>
          </a:xfrm>
        </p:spPr>
        <p:txBody>
          <a:bodyPr>
            <a:normAutofit/>
          </a:bodyPr>
          <a:lstStyle/>
          <a:p>
            <a:pPr marL="0" indent="0" algn="just">
              <a:lnSpc>
                <a:spcPct val="100000"/>
              </a:lnSpc>
              <a:buNone/>
            </a:pPr>
            <a:r>
              <a:rPr lang="en-US" sz="1800" b="1" dirty="0">
                <a:effectLst/>
                <a:latin typeface="Times New Roman" panose="02020603050405020304" pitchFamily="18" charset="0"/>
                <a:ea typeface="Calibri" panose="020F0502020204030204" pitchFamily="34" charset="0"/>
              </a:rPr>
              <a:t>Current discussion of windfall taxes from an international point of view</a:t>
            </a:r>
            <a:endParaRPr lang="it-IT" sz="1800" dirty="0">
              <a:effectLst/>
              <a:latin typeface="Times New Roman" panose="02020603050405020304" pitchFamily="18" charset="0"/>
              <a:ea typeface="Calibri" panose="020F0502020204030204" pitchFamily="34" charset="0"/>
            </a:endParaRPr>
          </a:p>
          <a:p>
            <a:pPr algn="just">
              <a:lnSpc>
                <a:spcPct val="150000"/>
              </a:lnSpc>
            </a:pPr>
            <a:r>
              <a:rPr lang="en-US" sz="1800" dirty="0">
                <a:effectLst/>
                <a:latin typeface="Times New Roman" panose="02020603050405020304" pitchFamily="18" charset="0"/>
                <a:ea typeface="Calibri" panose="020F0502020204030204" pitchFamily="34" charset="0"/>
              </a:rPr>
              <a:t>Based on the OECD BEPS project, </a:t>
            </a:r>
            <a:r>
              <a:rPr lang="en-US" sz="1800" b="1" dirty="0">
                <a:effectLst/>
                <a:latin typeface="Times New Roman" panose="02020603050405020304" pitchFamily="18" charset="0"/>
                <a:ea typeface="Calibri" panose="020F0502020204030204" pitchFamily="34" charset="0"/>
              </a:rPr>
              <a:t>the Inclusive Framework provides for two pillars (Pillars), with the first to redistribute income taxing rights. The multinational operating company involving so-called market states and the second includes the introduction of a minimum level of taxation for corporate profits.</a:t>
            </a:r>
            <a:r>
              <a:rPr lang="en-US" sz="1800" dirty="0">
                <a:effectLst/>
                <a:latin typeface="Times New Roman" panose="02020603050405020304" pitchFamily="18" charset="0"/>
                <a:ea typeface="Calibri" panose="020F0502020204030204" pitchFamily="34" charset="0"/>
              </a:rPr>
              <a:t> The first pillar distinguishes between the so-called routine profit and the so-called residual profit. Therefore, part of the  literature, developed the concept of an over-profit tax at the OECD level. After that, the third pillar (Pillar 3) aims to establish a special tax on the excess profits of global companies during the coronavirus pandemic. The structures </a:t>
            </a:r>
            <a:r>
              <a:rPr lang="en-US" sz="1800" b="1" dirty="0">
                <a:effectLst/>
                <a:latin typeface="Times New Roman" panose="02020603050405020304" pitchFamily="18" charset="0"/>
                <a:ea typeface="Calibri" panose="020F0502020204030204" pitchFamily="34" charset="0"/>
              </a:rPr>
              <a:t>laid down in Pillars 1 and 2, i</a:t>
            </a:r>
            <a:r>
              <a:rPr lang="en-US" sz="1800" dirty="0">
                <a:effectLst/>
                <a:latin typeface="Times New Roman" panose="02020603050405020304" pitchFamily="18" charset="0"/>
                <a:ea typeface="Calibri" panose="020F0502020204030204" pitchFamily="34" charset="0"/>
              </a:rPr>
              <a:t>n particular the distinction between routine and residual gains, are to be made fruitful to determine over-profit. The tax resources collected are to be distributed according to the level of the pandemic-specific need. At  international level, the Centre on Economic and Social Rights (CESR) has highlighted excess tax as a useful tool to address the economic consequences of the coronavirus pandemic and emphasized the relevance of global taxation and tax revenue distribution among multinationals in this regard</a:t>
            </a:r>
            <a:endParaRPr lang="it-IT" sz="1800" dirty="0">
              <a:effectLst/>
              <a:latin typeface="Times New Roman" panose="02020603050405020304" pitchFamily="18" charset="0"/>
              <a:ea typeface="Calibri" panose="020F0502020204030204" pitchFamily="34" charset="0"/>
            </a:endParaRPr>
          </a:p>
          <a:p>
            <a:pPr algn="just">
              <a:lnSpc>
                <a:spcPct val="100000"/>
              </a:lnSpc>
            </a:pPr>
            <a:endParaRPr lang="en-GB"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1963571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654E62ED-E758-E31B-7431-F46C17FE6B2E}"/>
              </a:ext>
            </a:extLst>
          </p:cNvPr>
          <p:cNvSpPr>
            <a:spLocks noGrp="1"/>
          </p:cNvSpPr>
          <p:nvPr>
            <p:ph idx="1"/>
          </p:nvPr>
        </p:nvSpPr>
        <p:spPr>
          <a:xfrm>
            <a:off x="838200" y="431515"/>
            <a:ext cx="10515600" cy="5745448"/>
          </a:xfrm>
        </p:spPr>
        <p:txBody>
          <a:bodyPr>
            <a:normAutofit fontScale="92500"/>
          </a:bodyPr>
          <a:lstStyle/>
          <a:p>
            <a:pPr algn="just">
              <a:lnSpc>
                <a:spcPct val="150000"/>
              </a:lnSpc>
            </a:pPr>
            <a:r>
              <a:rPr lang="it-IT" sz="2000" b="0" i="0" u="none" strike="noStrike" dirty="0">
                <a:solidFill>
                  <a:srgbClr val="000000"/>
                </a:solidFill>
                <a:effectLst/>
                <a:latin typeface="Times New Roman" panose="02020603050405020304" pitchFamily="18" charset="0"/>
                <a:cs typeface="Times New Roman" panose="02020603050405020304" pitchFamily="18" charset="0"/>
              </a:rPr>
              <a:t>On a general </a:t>
            </a:r>
            <a:r>
              <a:rPr lang="it-IT" sz="2000" b="0" i="0" u="none" strike="noStrike" dirty="0" err="1">
                <a:solidFill>
                  <a:srgbClr val="000000"/>
                </a:solidFill>
                <a:effectLst/>
                <a:latin typeface="Times New Roman" panose="02020603050405020304" pitchFamily="18" charset="0"/>
                <a:cs typeface="Times New Roman" panose="02020603050405020304" pitchFamily="18" charset="0"/>
              </a:rPr>
              <a:t>level</a:t>
            </a:r>
            <a:r>
              <a:rPr lang="it-IT" sz="2000" b="0" i="0" u="none" strike="noStrike" dirty="0">
                <a:solidFill>
                  <a:srgbClr val="000000"/>
                </a:solidFill>
                <a:effectLst/>
                <a:latin typeface="Times New Roman" panose="02020603050405020304" pitchFamily="18" charset="0"/>
                <a:cs typeface="Times New Roman" panose="02020603050405020304" pitchFamily="18" charset="0"/>
              </a:rPr>
              <a:t>, the tax </a:t>
            </a:r>
            <a:r>
              <a:rPr lang="it-IT" sz="2000" b="0" i="0" u="none" strike="noStrike" dirty="0" err="1">
                <a:solidFill>
                  <a:srgbClr val="000000"/>
                </a:solidFill>
                <a:effectLst/>
                <a:latin typeface="Times New Roman" panose="02020603050405020304" pitchFamily="18" charset="0"/>
                <a:cs typeface="Times New Roman" panose="02020603050405020304" pitchFamily="18" charset="0"/>
              </a:rPr>
              <a:t>insists</a:t>
            </a:r>
            <a:r>
              <a:rPr lang="it-IT" sz="2000" b="0" i="0" u="none" strike="noStrike" dirty="0">
                <a:solidFill>
                  <a:srgbClr val="000000"/>
                </a:solidFill>
                <a:effectLst/>
                <a:latin typeface="Times New Roman" panose="02020603050405020304" pitchFamily="18" charset="0"/>
                <a:cs typeface="Times New Roman" panose="02020603050405020304" pitchFamily="18" charset="0"/>
              </a:rPr>
              <a:t> on turnover balances, </a:t>
            </a:r>
            <a:r>
              <a:rPr lang="it-IT" sz="2000" b="0" i="0" u="none" strike="noStrike" dirty="0" err="1">
                <a:solidFill>
                  <a:srgbClr val="000000"/>
                </a:solidFill>
                <a:effectLst/>
                <a:latin typeface="Times New Roman" panose="02020603050405020304" pitchFamily="18" charset="0"/>
                <a:cs typeface="Times New Roman" panose="02020603050405020304" pitchFamily="18" charset="0"/>
              </a:rPr>
              <a:t>which</a:t>
            </a:r>
            <a:r>
              <a:rPr lang="it-IT" sz="20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2000" b="0" i="0" u="none" strike="noStrike" dirty="0" err="1">
                <a:solidFill>
                  <a:srgbClr val="000000"/>
                </a:solidFill>
                <a:effectLst/>
                <a:latin typeface="Times New Roman" panose="02020603050405020304" pitchFamily="18" charset="0"/>
                <a:cs typeface="Times New Roman" panose="02020603050405020304" pitchFamily="18" charset="0"/>
              </a:rPr>
              <a:t>moreover</a:t>
            </a:r>
            <a:r>
              <a:rPr lang="it-IT" sz="20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2000" b="0" i="0" u="none" strike="noStrike" dirty="0" err="1">
                <a:solidFill>
                  <a:srgbClr val="000000"/>
                </a:solidFill>
                <a:effectLst/>
                <a:latin typeface="Times New Roman" panose="02020603050405020304" pitchFamily="18" charset="0"/>
                <a:cs typeface="Times New Roman" panose="02020603050405020304" pitchFamily="18" charset="0"/>
              </a:rPr>
              <a:t>refer</a:t>
            </a:r>
            <a:r>
              <a:rPr lang="it-IT" sz="2000" b="0" i="0" u="none" strike="noStrike" dirty="0">
                <a:solidFill>
                  <a:srgbClr val="000000"/>
                </a:solidFill>
                <a:effectLst/>
                <a:latin typeface="Times New Roman" panose="02020603050405020304" pitchFamily="18" charset="0"/>
                <a:cs typeface="Times New Roman" panose="02020603050405020304" pitchFamily="18" charset="0"/>
              </a:rPr>
              <a:t> to a '</a:t>
            </a:r>
            <a:r>
              <a:rPr lang="it-IT" sz="2000" b="0" i="0" u="none" strike="noStrike" dirty="0" err="1">
                <a:solidFill>
                  <a:srgbClr val="000000"/>
                </a:solidFill>
                <a:effectLst/>
                <a:latin typeface="Times New Roman" panose="02020603050405020304" pitchFamily="18" charset="0"/>
                <a:cs typeface="Times New Roman" panose="02020603050405020304" pitchFamily="18" charset="0"/>
              </a:rPr>
              <a:t>conventional</a:t>
            </a:r>
            <a:r>
              <a:rPr lang="it-IT" sz="2000" b="0" i="0" u="none" strike="noStrike" dirty="0">
                <a:solidFill>
                  <a:srgbClr val="000000"/>
                </a:solidFill>
                <a:effectLst/>
                <a:latin typeface="Times New Roman" panose="02020603050405020304" pitchFamily="18" charset="0"/>
                <a:cs typeface="Times New Roman" panose="02020603050405020304" pitchFamily="18" charset="0"/>
              </a:rPr>
              <a:t>' (and </a:t>
            </a:r>
            <a:r>
              <a:rPr lang="it-IT" sz="2000" b="0" i="0" u="none" strike="noStrike" dirty="0" err="1">
                <a:solidFill>
                  <a:srgbClr val="000000"/>
                </a:solidFill>
                <a:effectLst/>
                <a:latin typeface="Times New Roman" panose="02020603050405020304" pitchFamily="18" charset="0"/>
                <a:cs typeface="Times New Roman" panose="02020603050405020304" pitchFamily="18" charset="0"/>
              </a:rPr>
              <a:t>only</a:t>
            </a:r>
            <a:r>
              <a:rPr lang="it-IT" sz="20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2000" b="0" i="0" u="none" strike="noStrike" dirty="0" err="1">
                <a:solidFill>
                  <a:srgbClr val="000000"/>
                </a:solidFill>
                <a:effectLst/>
                <a:latin typeface="Times New Roman" panose="02020603050405020304" pitchFamily="18" charset="0"/>
                <a:cs typeface="Times New Roman" panose="02020603050405020304" pitchFamily="18" charset="0"/>
              </a:rPr>
              <a:t>partly</a:t>
            </a:r>
            <a:r>
              <a:rPr lang="it-IT" sz="20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2000" b="0" i="0" u="none" strike="noStrike" dirty="0" err="1">
                <a:solidFill>
                  <a:srgbClr val="000000"/>
                </a:solidFill>
                <a:effectLst/>
                <a:latin typeface="Times New Roman" panose="02020603050405020304" pitchFamily="18" charset="0"/>
                <a:cs typeface="Times New Roman" panose="02020603050405020304" pitchFamily="18" charset="0"/>
              </a:rPr>
              <a:t>representative</a:t>
            </a:r>
            <a:r>
              <a:rPr lang="it-IT" sz="20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2000" b="0" i="0" u="none" strike="noStrike" dirty="0" err="1">
                <a:solidFill>
                  <a:srgbClr val="000000"/>
                </a:solidFill>
                <a:effectLst/>
                <a:latin typeface="Times New Roman" panose="02020603050405020304" pitchFamily="18" charset="0"/>
                <a:cs typeface="Times New Roman" panose="02020603050405020304" pitchFamily="18" charset="0"/>
              </a:rPr>
              <a:t>period</a:t>
            </a:r>
            <a:r>
              <a:rPr lang="it-IT" sz="2000" b="0" i="0" u="none" strike="noStrike" dirty="0">
                <a:solidFill>
                  <a:srgbClr val="000000"/>
                </a:solidFill>
                <a:effectLst/>
                <a:latin typeface="Times New Roman" panose="02020603050405020304" pitchFamily="18" charset="0"/>
                <a:cs typeface="Times New Roman" panose="02020603050405020304" pitchFamily="18" charset="0"/>
              </a:rPr>
              <a:t> of time, </a:t>
            </a:r>
            <a:r>
              <a:rPr lang="it-IT" sz="2000" b="0" i="0" u="none" strike="noStrike" dirty="0" err="1">
                <a:solidFill>
                  <a:srgbClr val="000000"/>
                </a:solidFill>
                <a:effectLst/>
                <a:latin typeface="Times New Roman" panose="02020603050405020304" pitchFamily="18" charset="0"/>
                <a:cs typeface="Times New Roman" panose="02020603050405020304" pitchFamily="18" charset="0"/>
              </a:rPr>
              <a:t>rather</a:t>
            </a:r>
            <a:r>
              <a:rPr lang="it-IT" sz="20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2000" b="0" i="0" u="none" strike="noStrike" dirty="0" err="1">
                <a:solidFill>
                  <a:srgbClr val="000000"/>
                </a:solidFill>
                <a:effectLst/>
                <a:latin typeface="Times New Roman" panose="02020603050405020304" pitchFamily="18" charset="0"/>
                <a:cs typeface="Times New Roman" panose="02020603050405020304" pitchFamily="18" charset="0"/>
              </a:rPr>
              <a:t>than</a:t>
            </a:r>
            <a:r>
              <a:rPr lang="it-IT" sz="2000" b="0" i="0" u="none" strike="noStrike" dirty="0">
                <a:solidFill>
                  <a:srgbClr val="000000"/>
                </a:solidFill>
                <a:effectLst/>
                <a:latin typeface="Times New Roman" panose="02020603050405020304" pitchFamily="18" charset="0"/>
                <a:cs typeface="Times New Roman" panose="02020603050405020304" pitchFamily="18" charset="0"/>
              </a:rPr>
              <a:t> on the net </a:t>
            </a:r>
            <a:r>
              <a:rPr lang="it-IT" sz="2000" b="0" i="0" u="none" strike="noStrike" dirty="0" err="1">
                <a:solidFill>
                  <a:srgbClr val="000000"/>
                </a:solidFill>
                <a:effectLst/>
                <a:latin typeface="Times New Roman" panose="02020603050405020304" pitchFamily="18" charset="0"/>
                <a:cs typeface="Times New Roman" panose="02020603050405020304" pitchFamily="18" charset="0"/>
              </a:rPr>
              <a:t>result</a:t>
            </a:r>
            <a:r>
              <a:rPr lang="it-IT" sz="2000" b="0" i="0" u="none" strike="noStrike" dirty="0">
                <a:solidFill>
                  <a:srgbClr val="000000"/>
                </a:solidFill>
                <a:effectLst/>
                <a:latin typeface="Times New Roman" panose="02020603050405020304" pitchFamily="18" charset="0"/>
                <a:cs typeface="Times New Roman" panose="02020603050405020304" pitchFamily="18" charset="0"/>
              </a:rPr>
              <a:t> (extra profit) </a:t>
            </a:r>
            <a:r>
              <a:rPr lang="it-IT" sz="2000" b="0" i="0" u="none" strike="noStrike" dirty="0" err="1">
                <a:solidFill>
                  <a:srgbClr val="000000"/>
                </a:solidFill>
                <a:effectLst/>
                <a:latin typeface="Times New Roman" panose="02020603050405020304" pitchFamily="18" charset="0"/>
                <a:cs typeface="Times New Roman" panose="02020603050405020304" pitchFamily="18" charset="0"/>
              </a:rPr>
              <a:t>achieved</a:t>
            </a:r>
            <a:r>
              <a:rPr lang="it-IT" sz="2000" b="0" i="0" u="none" strike="noStrike" dirty="0">
                <a:solidFill>
                  <a:srgbClr val="000000"/>
                </a:solidFill>
                <a:effectLst/>
                <a:latin typeface="Times New Roman" panose="02020603050405020304" pitchFamily="18" charset="0"/>
                <a:cs typeface="Times New Roman" panose="02020603050405020304" pitchFamily="18" charset="0"/>
              </a:rPr>
              <a:t> by the </a:t>
            </a:r>
            <a:r>
              <a:rPr lang="it-IT" sz="2000" b="0" i="0" u="none" strike="noStrike" dirty="0" err="1">
                <a:solidFill>
                  <a:srgbClr val="000000"/>
                </a:solidFill>
                <a:effectLst/>
                <a:latin typeface="Times New Roman" panose="02020603050405020304" pitchFamily="18" charset="0"/>
                <a:cs typeface="Times New Roman" panose="02020603050405020304" pitchFamily="18" charset="0"/>
              </a:rPr>
              <a:t>taxable</a:t>
            </a:r>
            <a:r>
              <a:rPr lang="it-IT" sz="20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2000" b="0" i="0" u="none" strike="noStrike" dirty="0" err="1">
                <a:solidFill>
                  <a:srgbClr val="000000"/>
                </a:solidFill>
                <a:effectLst/>
                <a:latin typeface="Times New Roman" panose="02020603050405020304" pitchFamily="18" charset="0"/>
                <a:cs typeface="Times New Roman" panose="02020603050405020304" pitchFamily="18" charset="0"/>
              </a:rPr>
              <a:t>undertakings</a:t>
            </a:r>
            <a:r>
              <a:rPr lang="it-IT" sz="20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2000" b="0" i="0" u="none" strike="noStrike" dirty="0" err="1">
                <a:solidFill>
                  <a:srgbClr val="000000"/>
                </a:solidFill>
                <a:effectLst/>
                <a:latin typeface="Times New Roman" panose="02020603050405020304" pitchFamily="18" charset="0"/>
                <a:cs typeface="Times New Roman" panose="02020603050405020304" pitchFamily="18" charset="0"/>
              </a:rPr>
              <a:t>It</a:t>
            </a:r>
            <a:r>
              <a:rPr lang="it-IT" sz="20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2000" b="0" i="0" u="none" strike="noStrike" dirty="0" err="1">
                <a:solidFill>
                  <a:srgbClr val="000000"/>
                </a:solidFill>
                <a:effectLst/>
                <a:latin typeface="Times New Roman" panose="02020603050405020304" pitchFamily="18" charset="0"/>
                <a:cs typeface="Times New Roman" panose="02020603050405020304" pitchFamily="18" charset="0"/>
              </a:rPr>
              <a:t>is</a:t>
            </a:r>
            <a:r>
              <a:rPr lang="it-IT" sz="20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2000" b="0" i="0" u="none" strike="noStrike" dirty="0" err="1">
                <a:solidFill>
                  <a:srgbClr val="000000"/>
                </a:solidFill>
                <a:effectLst/>
                <a:latin typeface="Times New Roman" panose="02020603050405020304" pitchFamily="18" charset="0"/>
                <a:cs typeface="Times New Roman" panose="02020603050405020304" pitchFamily="18" charset="0"/>
              </a:rPr>
              <a:t>also</a:t>
            </a:r>
            <a:r>
              <a:rPr lang="it-IT" sz="20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2000" b="0" i="0" u="none" strike="noStrike" dirty="0" err="1">
                <a:solidFill>
                  <a:srgbClr val="000000"/>
                </a:solidFill>
                <a:effectLst/>
                <a:latin typeface="Times New Roman" panose="02020603050405020304" pitchFamily="18" charset="0"/>
                <a:cs typeface="Times New Roman" panose="02020603050405020304" pitchFamily="18" charset="0"/>
              </a:rPr>
              <a:t>easily</a:t>
            </a:r>
            <a:r>
              <a:rPr lang="it-IT" sz="20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2000" b="0" i="0" u="none" strike="noStrike" dirty="0" err="1">
                <a:solidFill>
                  <a:srgbClr val="000000"/>
                </a:solidFill>
                <a:effectLst/>
                <a:latin typeface="Times New Roman" panose="02020603050405020304" pitchFamily="18" charset="0"/>
                <a:cs typeface="Times New Roman" panose="02020603050405020304" pitchFamily="18" charset="0"/>
              </a:rPr>
              <a:t>transferred</a:t>
            </a:r>
            <a:r>
              <a:rPr lang="it-IT" sz="2000" b="0" i="0" u="none" strike="noStrike" dirty="0">
                <a:solidFill>
                  <a:srgbClr val="000000"/>
                </a:solidFill>
                <a:effectLst/>
                <a:latin typeface="Times New Roman" panose="02020603050405020304" pitchFamily="18" charset="0"/>
                <a:cs typeface="Times New Roman" panose="02020603050405020304" pitchFamily="18" charset="0"/>
              </a:rPr>
              <a:t> to the price (</a:t>
            </a:r>
            <a:r>
              <a:rPr lang="it-IT" sz="2000" b="0" i="0" u="none" strike="noStrike" dirty="0" err="1">
                <a:solidFill>
                  <a:srgbClr val="000000"/>
                </a:solidFill>
                <a:effectLst/>
                <a:latin typeface="Times New Roman" panose="02020603050405020304" pitchFamily="18" charset="0"/>
                <a:cs typeface="Times New Roman" panose="02020603050405020304" pitchFamily="18" charset="0"/>
              </a:rPr>
              <a:t>not</a:t>
            </a:r>
            <a:r>
              <a:rPr lang="it-IT" sz="20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2000" b="0" i="0" u="none" strike="noStrike" dirty="0" err="1">
                <a:solidFill>
                  <a:srgbClr val="000000"/>
                </a:solidFill>
                <a:effectLst/>
                <a:latin typeface="Times New Roman" panose="02020603050405020304" pitchFamily="18" charset="0"/>
                <a:cs typeface="Times New Roman" panose="02020603050405020304" pitchFamily="18" charset="0"/>
              </a:rPr>
              <a:t>surprisingly</a:t>
            </a:r>
            <a:r>
              <a:rPr lang="it-IT" sz="20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2000" b="0" i="0" u="none" strike="noStrike" dirty="0" err="1">
                <a:solidFill>
                  <a:srgbClr val="000000"/>
                </a:solidFill>
                <a:effectLst/>
                <a:latin typeface="Times New Roman" panose="02020603050405020304" pitchFamily="18" charset="0"/>
                <a:cs typeface="Times New Roman" panose="02020603050405020304" pitchFamily="18" charset="0"/>
              </a:rPr>
              <a:t>still</a:t>
            </a:r>
            <a:r>
              <a:rPr lang="it-IT" sz="20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2000" b="0" i="0" u="none" strike="noStrike" dirty="0" err="1">
                <a:solidFill>
                  <a:srgbClr val="000000"/>
                </a:solidFill>
                <a:effectLst/>
                <a:latin typeface="Times New Roman" panose="02020603050405020304" pitchFamily="18" charset="0"/>
                <a:cs typeface="Times New Roman" panose="02020603050405020304" pitchFamily="18" charset="0"/>
              </a:rPr>
              <a:t>increased</a:t>
            </a:r>
            <a:r>
              <a:rPr lang="it-IT" sz="2000" b="0" i="0" u="none" strike="noStrike" dirty="0">
                <a:solidFill>
                  <a:srgbClr val="000000"/>
                </a:solidFill>
                <a:effectLst/>
                <a:latin typeface="Times New Roman" panose="02020603050405020304" pitchFamily="18" charset="0"/>
                <a:cs typeface="Times New Roman" panose="02020603050405020304" pitchFamily="18" charset="0"/>
              </a:rPr>
              <a:t> after the </a:t>
            </a:r>
            <a:r>
              <a:rPr lang="it-IT" sz="2000" b="0" i="0" u="none" strike="noStrike" dirty="0" err="1">
                <a:solidFill>
                  <a:srgbClr val="000000"/>
                </a:solidFill>
                <a:effectLst/>
                <a:latin typeface="Times New Roman" panose="02020603050405020304" pitchFamily="18" charset="0"/>
                <a:cs typeface="Times New Roman" panose="02020603050405020304" pitchFamily="18" charset="0"/>
              </a:rPr>
              <a:t>introduction</a:t>
            </a:r>
            <a:r>
              <a:rPr lang="it-IT" sz="2000" b="0" i="0" u="none" strike="noStrike" dirty="0">
                <a:solidFill>
                  <a:srgbClr val="000000"/>
                </a:solidFill>
                <a:effectLst/>
                <a:latin typeface="Times New Roman" panose="02020603050405020304" pitchFamily="18" charset="0"/>
                <a:cs typeface="Times New Roman" panose="02020603050405020304" pitchFamily="18" charset="0"/>
              </a:rPr>
              <a:t> of the tax), </a:t>
            </a:r>
            <a:r>
              <a:rPr lang="it-IT" sz="2000" b="0" i="0" u="none" strike="noStrike" dirty="0" err="1">
                <a:solidFill>
                  <a:srgbClr val="000000"/>
                </a:solidFill>
                <a:effectLst/>
                <a:latin typeface="Times New Roman" panose="02020603050405020304" pitchFamily="18" charset="0"/>
                <a:cs typeface="Times New Roman" panose="02020603050405020304" pitchFamily="18" charset="0"/>
              </a:rPr>
              <a:t>as</a:t>
            </a:r>
            <a:r>
              <a:rPr lang="it-IT" sz="20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2000" b="0" i="0" u="none" strike="noStrike" dirty="0" err="1">
                <a:solidFill>
                  <a:srgbClr val="000000"/>
                </a:solidFill>
                <a:effectLst/>
                <a:latin typeface="Times New Roman" panose="02020603050405020304" pitchFamily="18" charset="0"/>
                <a:cs typeface="Times New Roman" panose="02020603050405020304" pitchFamily="18" charset="0"/>
              </a:rPr>
              <a:t>also</a:t>
            </a:r>
            <a:r>
              <a:rPr lang="it-IT" sz="20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2000" b="0" i="0" u="none" strike="noStrike" dirty="0" err="1">
                <a:solidFill>
                  <a:srgbClr val="000000"/>
                </a:solidFill>
                <a:effectLst/>
                <a:latin typeface="Times New Roman" panose="02020603050405020304" pitchFamily="18" charset="0"/>
                <a:cs typeface="Times New Roman" panose="02020603050405020304" pitchFamily="18" charset="0"/>
              </a:rPr>
              <a:t>recognized</a:t>
            </a:r>
            <a:r>
              <a:rPr lang="it-IT" sz="2000" b="0" i="0" u="none" strike="noStrike" dirty="0">
                <a:solidFill>
                  <a:srgbClr val="000000"/>
                </a:solidFill>
                <a:effectLst/>
                <a:latin typeface="Times New Roman" panose="02020603050405020304" pitchFamily="18" charset="0"/>
                <a:cs typeface="Times New Roman" panose="02020603050405020304" pitchFamily="18" charset="0"/>
              </a:rPr>
              <a:t> by AREA, in </a:t>
            </a:r>
            <a:r>
              <a:rPr lang="it-IT" sz="2000" b="0" i="0" u="none" strike="noStrike" dirty="0" err="1">
                <a:solidFill>
                  <a:srgbClr val="000000"/>
                </a:solidFill>
                <a:effectLst/>
                <a:latin typeface="Times New Roman" panose="02020603050405020304" pitchFamily="18" charset="0"/>
                <a:cs typeface="Times New Roman" panose="02020603050405020304" pitchFamily="18" charset="0"/>
              </a:rPr>
              <a:t>its</a:t>
            </a:r>
            <a:r>
              <a:rPr lang="it-IT" sz="20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2000" b="0" i="0" u="none" strike="noStrike" dirty="0" err="1">
                <a:solidFill>
                  <a:srgbClr val="000000"/>
                </a:solidFill>
                <a:effectLst/>
                <a:latin typeface="Times New Roman" panose="02020603050405020304" pitchFamily="18" charset="0"/>
                <a:cs typeface="Times New Roman" panose="02020603050405020304" pitchFamily="18" charset="0"/>
              </a:rPr>
              <a:t>documents</a:t>
            </a:r>
            <a:r>
              <a:rPr lang="it-IT" sz="2000" b="0" i="0" u="none" strike="noStrike" dirty="0">
                <a:solidFill>
                  <a:srgbClr val="000000"/>
                </a:solidFill>
                <a:effectLst/>
                <a:latin typeface="Times New Roman" panose="02020603050405020304" pitchFamily="18" charset="0"/>
                <a:cs typeface="Times New Roman" panose="02020603050405020304" pitchFamily="18" charset="0"/>
              </a:rPr>
              <a:t> on market monitoring. At the </a:t>
            </a:r>
            <a:r>
              <a:rPr lang="it-IT" sz="2000" b="0" i="0" u="none" strike="noStrike" dirty="0" err="1">
                <a:solidFill>
                  <a:srgbClr val="000000"/>
                </a:solidFill>
                <a:effectLst/>
                <a:latin typeface="Times New Roman" panose="02020603050405020304" pitchFamily="18" charset="0"/>
                <a:cs typeface="Times New Roman" panose="02020603050405020304" pitchFamily="18" charset="0"/>
              </a:rPr>
              <a:t>same</a:t>
            </a:r>
            <a:r>
              <a:rPr lang="it-IT" sz="2000" b="0" i="0" u="none" strike="noStrike" dirty="0">
                <a:solidFill>
                  <a:srgbClr val="000000"/>
                </a:solidFill>
                <a:effectLst/>
                <a:latin typeface="Times New Roman" panose="02020603050405020304" pitchFamily="18" charset="0"/>
                <a:cs typeface="Times New Roman" panose="02020603050405020304" pitchFamily="18" charset="0"/>
              </a:rPr>
              <a:t> time, </a:t>
            </a:r>
            <a:r>
              <a:rPr lang="it-IT" sz="2000" b="0" i="0" u="none" strike="noStrike" dirty="0" err="1">
                <a:solidFill>
                  <a:srgbClr val="000000"/>
                </a:solidFill>
                <a:effectLst/>
                <a:latin typeface="Times New Roman" panose="02020603050405020304" pitchFamily="18" charset="0"/>
                <a:cs typeface="Times New Roman" panose="02020603050405020304" pitchFamily="18" charset="0"/>
              </a:rPr>
              <a:t>there</a:t>
            </a:r>
            <a:r>
              <a:rPr lang="it-IT" sz="2000" b="0" i="0" u="none" strike="noStrike" dirty="0">
                <a:solidFill>
                  <a:srgbClr val="000000"/>
                </a:solidFill>
                <a:effectLst/>
                <a:latin typeface="Times New Roman" panose="02020603050405020304" pitchFamily="18" charset="0"/>
                <a:cs typeface="Times New Roman" panose="02020603050405020304" pitchFamily="18" charset="0"/>
              </a:rPr>
              <a:t> are no </a:t>
            </a:r>
            <a:r>
              <a:rPr lang="it-IT" sz="2000" b="0" i="0" u="none" strike="noStrike" dirty="0" err="1">
                <a:solidFill>
                  <a:srgbClr val="000000"/>
                </a:solidFill>
                <a:effectLst/>
                <a:latin typeface="Times New Roman" panose="02020603050405020304" pitchFamily="18" charset="0"/>
                <a:cs typeface="Times New Roman" panose="02020603050405020304" pitchFamily="18" charset="0"/>
              </a:rPr>
              <a:t>specific</a:t>
            </a:r>
            <a:r>
              <a:rPr lang="it-IT" sz="20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2000" b="0" i="0" u="none" strike="noStrike" dirty="0" err="1">
                <a:solidFill>
                  <a:srgbClr val="000000"/>
                </a:solidFill>
                <a:effectLst/>
                <a:latin typeface="Times New Roman" panose="02020603050405020304" pitchFamily="18" charset="0"/>
                <a:cs typeface="Times New Roman" panose="02020603050405020304" pitchFamily="18" charset="0"/>
              </a:rPr>
              <a:t>provisions</a:t>
            </a:r>
            <a:r>
              <a:rPr lang="it-IT" sz="20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2000" b="0" i="0" u="none" strike="noStrike" dirty="0" err="1">
                <a:solidFill>
                  <a:srgbClr val="000000"/>
                </a:solidFill>
                <a:effectLst/>
                <a:latin typeface="Times New Roman" panose="02020603050405020304" pitchFamily="18" charset="0"/>
                <a:cs typeface="Times New Roman" panose="02020603050405020304" pitchFamily="18" charset="0"/>
              </a:rPr>
              <a:t>also</a:t>
            </a:r>
            <a:r>
              <a:rPr lang="it-IT" sz="2000" b="0" i="0" u="none" strike="noStrike" dirty="0">
                <a:solidFill>
                  <a:srgbClr val="000000"/>
                </a:solidFill>
                <a:effectLst/>
                <a:latin typeface="Times New Roman" panose="02020603050405020304" pitchFamily="18" charset="0"/>
                <a:cs typeface="Times New Roman" panose="02020603050405020304" pitchFamily="18" charset="0"/>
              </a:rPr>
              <a:t> of an </a:t>
            </a:r>
            <a:r>
              <a:rPr lang="it-IT" sz="2000" b="0" i="0" u="none" strike="noStrike" dirty="0" err="1">
                <a:solidFill>
                  <a:srgbClr val="000000"/>
                </a:solidFill>
                <a:effectLst/>
                <a:latin typeface="Times New Roman" panose="02020603050405020304" pitchFamily="18" charset="0"/>
                <a:cs typeface="Times New Roman" panose="02020603050405020304" pitchFamily="18" charset="0"/>
              </a:rPr>
              <a:t>exemptive</a:t>
            </a:r>
            <a:r>
              <a:rPr lang="it-IT" sz="2000" b="0" i="0" u="none" strike="noStrike" dirty="0">
                <a:solidFill>
                  <a:srgbClr val="000000"/>
                </a:solidFill>
                <a:effectLst/>
                <a:latin typeface="Times New Roman" panose="02020603050405020304" pitchFamily="18" charset="0"/>
                <a:cs typeface="Times New Roman" panose="02020603050405020304" pitchFamily="18" charset="0"/>
              </a:rPr>
              <a:t> nature with </a:t>
            </a:r>
            <a:r>
              <a:rPr lang="it-IT" sz="2000" b="0" i="0" u="none" strike="noStrike" dirty="0" err="1">
                <a:solidFill>
                  <a:srgbClr val="000000"/>
                </a:solidFill>
                <a:effectLst/>
                <a:latin typeface="Times New Roman" panose="02020603050405020304" pitchFamily="18" charset="0"/>
                <a:cs typeface="Times New Roman" panose="02020603050405020304" pitchFamily="18" charset="0"/>
              </a:rPr>
              <a:t>regard</a:t>
            </a:r>
            <a:r>
              <a:rPr lang="it-IT" sz="2000" b="0" i="0" u="none" strike="noStrike" dirty="0">
                <a:solidFill>
                  <a:srgbClr val="000000"/>
                </a:solidFill>
                <a:effectLst/>
                <a:latin typeface="Times New Roman" panose="02020603050405020304" pitchFamily="18" charset="0"/>
                <a:cs typeface="Times New Roman" panose="02020603050405020304" pitchFamily="18" charset="0"/>
              </a:rPr>
              <a:t> to </a:t>
            </a:r>
            <a:r>
              <a:rPr lang="it-IT" sz="2000" b="0" i="0" u="none" strike="noStrike" dirty="0" err="1">
                <a:solidFill>
                  <a:srgbClr val="000000"/>
                </a:solidFill>
                <a:effectLst/>
                <a:latin typeface="Times New Roman" panose="02020603050405020304" pitchFamily="18" charset="0"/>
                <a:cs typeface="Times New Roman" panose="02020603050405020304" pitchFamily="18" charset="0"/>
              </a:rPr>
              <a:t>renewable</a:t>
            </a:r>
            <a:r>
              <a:rPr lang="it-IT" sz="2000" b="0" i="0" u="none" strike="noStrike" dirty="0">
                <a:solidFill>
                  <a:srgbClr val="000000"/>
                </a:solidFill>
                <a:effectLst/>
                <a:latin typeface="Times New Roman" panose="02020603050405020304" pitchFamily="18" charset="0"/>
                <a:cs typeface="Times New Roman" panose="02020603050405020304" pitchFamily="18" charset="0"/>
              </a:rPr>
              <a:t> energies, </a:t>
            </a:r>
            <a:r>
              <a:rPr lang="it-IT" sz="2000" b="0" i="0" u="none" strike="noStrike" dirty="0" err="1">
                <a:solidFill>
                  <a:srgbClr val="000000"/>
                </a:solidFill>
                <a:effectLst/>
                <a:latin typeface="Times New Roman" panose="02020603050405020304" pitchFamily="18" charset="0"/>
                <a:cs typeface="Times New Roman" panose="02020603050405020304" pitchFamily="18" charset="0"/>
              </a:rPr>
              <a:t>essential</a:t>
            </a:r>
            <a:r>
              <a:rPr lang="it-IT" sz="2000" b="0" i="0" u="none" strike="noStrike" dirty="0">
                <a:solidFill>
                  <a:srgbClr val="000000"/>
                </a:solidFill>
                <a:effectLst/>
                <a:latin typeface="Times New Roman" panose="02020603050405020304" pitchFamily="18" charset="0"/>
                <a:cs typeface="Times New Roman" panose="02020603050405020304" pitchFamily="18" charset="0"/>
              </a:rPr>
              <a:t> for the energy </a:t>
            </a:r>
            <a:r>
              <a:rPr lang="it-IT" sz="2000" b="0" i="0" u="none" strike="noStrike" dirty="0" err="1">
                <a:solidFill>
                  <a:srgbClr val="000000"/>
                </a:solidFill>
                <a:effectLst/>
                <a:latin typeface="Times New Roman" panose="02020603050405020304" pitchFamily="18" charset="0"/>
                <a:cs typeface="Times New Roman" panose="02020603050405020304" pitchFamily="18" charset="0"/>
              </a:rPr>
              <a:t>transition</a:t>
            </a:r>
            <a:r>
              <a:rPr lang="it-IT" sz="2000" b="0" i="0" u="none" strike="noStrike" dirty="0">
                <a:solidFill>
                  <a:srgbClr val="000000"/>
                </a:solidFill>
                <a:effectLst/>
                <a:latin typeface="Times New Roman" panose="02020603050405020304" pitchFamily="18" charset="0"/>
                <a:cs typeface="Times New Roman" panose="02020603050405020304" pitchFamily="18" charset="0"/>
              </a:rPr>
              <a:t> and, on the </a:t>
            </a:r>
            <a:r>
              <a:rPr lang="it-IT" sz="2000" b="0" i="0" u="none" strike="noStrike" dirty="0" err="1">
                <a:solidFill>
                  <a:srgbClr val="000000"/>
                </a:solidFill>
                <a:effectLst/>
                <a:latin typeface="Times New Roman" panose="02020603050405020304" pitchFamily="18" charset="0"/>
                <a:cs typeface="Times New Roman" panose="02020603050405020304" pitchFamily="18" charset="0"/>
              </a:rPr>
              <a:t>contrary</a:t>
            </a:r>
            <a:r>
              <a:rPr lang="it-IT" sz="20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2000" b="0" i="0" u="none" strike="noStrike" dirty="0" err="1">
                <a:solidFill>
                  <a:srgbClr val="000000"/>
                </a:solidFill>
                <a:effectLst/>
                <a:latin typeface="Times New Roman" panose="02020603050405020304" pitchFamily="18" charset="0"/>
                <a:cs typeface="Times New Roman" panose="02020603050405020304" pitchFamily="18" charset="0"/>
              </a:rPr>
              <a:t>even</a:t>
            </a:r>
            <a:r>
              <a:rPr lang="it-IT" sz="2000" b="0" i="0" u="none" strike="noStrike" dirty="0">
                <a:solidFill>
                  <a:srgbClr val="000000"/>
                </a:solidFill>
                <a:effectLst/>
                <a:latin typeface="Times New Roman" panose="02020603050405020304" pitchFamily="18" charset="0"/>
                <a:cs typeface="Times New Roman" panose="02020603050405020304" pitchFamily="18" charset="0"/>
              </a:rPr>
              <a:t> the price for the </a:t>
            </a:r>
            <a:r>
              <a:rPr lang="it-IT" sz="2000" b="0" i="0" u="none" strike="noStrike" dirty="0" err="1">
                <a:solidFill>
                  <a:srgbClr val="000000"/>
                </a:solidFill>
                <a:effectLst/>
                <a:latin typeface="Times New Roman" panose="02020603050405020304" pitchFamily="18" charset="0"/>
                <a:cs typeface="Times New Roman" panose="02020603050405020304" pitchFamily="18" charset="0"/>
              </a:rPr>
              <a:t>purchase</a:t>
            </a:r>
            <a:r>
              <a:rPr lang="it-IT" sz="2000" b="0" i="0" u="none" strike="noStrike" dirty="0">
                <a:solidFill>
                  <a:srgbClr val="000000"/>
                </a:solidFill>
                <a:effectLst/>
                <a:latin typeface="Times New Roman" panose="02020603050405020304" pitchFamily="18" charset="0"/>
                <a:cs typeface="Times New Roman" panose="02020603050405020304" pitchFamily="18" charset="0"/>
              </a:rPr>
              <a:t> of </a:t>
            </a:r>
            <a:r>
              <a:rPr lang="it-IT" sz="2000" b="0" i="0" u="none" strike="noStrike" dirty="0" err="1">
                <a:solidFill>
                  <a:srgbClr val="000000"/>
                </a:solidFill>
                <a:effectLst/>
                <a:latin typeface="Times New Roman" panose="02020603050405020304" pitchFamily="18" charset="0"/>
                <a:cs typeface="Times New Roman" panose="02020603050405020304" pitchFamily="18" charset="0"/>
              </a:rPr>
              <a:t>clean</a:t>
            </a:r>
            <a:r>
              <a:rPr lang="it-IT" sz="2000" b="0" i="0" u="none" strike="noStrike" dirty="0">
                <a:solidFill>
                  <a:srgbClr val="000000"/>
                </a:solidFill>
                <a:effectLst/>
                <a:latin typeface="Times New Roman" panose="02020603050405020304" pitchFamily="18" charset="0"/>
                <a:cs typeface="Times New Roman" panose="02020603050405020304" pitchFamily="18" charset="0"/>
              </a:rPr>
              <a:t> energy </a:t>
            </a:r>
            <a:r>
              <a:rPr lang="it-IT" sz="2000" b="0" i="0" u="none" strike="noStrike" dirty="0" err="1">
                <a:solidFill>
                  <a:srgbClr val="000000"/>
                </a:solidFill>
                <a:effectLst/>
                <a:latin typeface="Times New Roman" panose="02020603050405020304" pitchFamily="18" charset="0"/>
                <a:cs typeface="Times New Roman" panose="02020603050405020304" pitchFamily="18" charset="0"/>
              </a:rPr>
              <a:t>is</a:t>
            </a:r>
            <a:r>
              <a:rPr lang="it-IT" sz="20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2000" b="0" i="0" u="none" strike="noStrike" dirty="0" err="1">
                <a:solidFill>
                  <a:srgbClr val="000000"/>
                </a:solidFill>
                <a:effectLst/>
                <a:latin typeface="Times New Roman" panose="02020603050405020304" pitchFamily="18" charset="0"/>
                <a:cs typeface="Times New Roman" panose="02020603050405020304" pitchFamily="18" charset="0"/>
              </a:rPr>
              <a:t>still</a:t>
            </a:r>
            <a:r>
              <a:rPr lang="it-IT" sz="20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2000" b="0" i="0" u="none" strike="noStrike" dirty="0" err="1">
                <a:solidFill>
                  <a:srgbClr val="000000"/>
                </a:solidFill>
                <a:effectLst/>
                <a:latin typeface="Times New Roman" panose="02020603050405020304" pitchFamily="18" charset="0"/>
                <a:cs typeface="Times New Roman" panose="02020603050405020304" pitchFamily="18" charset="0"/>
              </a:rPr>
              <a:t>linked</a:t>
            </a:r>
            <a:r>
              <a:rPr lang="it-IT" sz="2000" b="0" i="0" u="none" strike="noStrike" dirty="0">
                <a:solidFill>
                  <a:srgbClr val="000000"/>
                </a:solidFill>
                <a:effectLst/>
                <a:latin typeface="Times New Roman" panose="02020603050405020304" pitchFamily="18" charset="0"/>
                <a:cs typeface="Times New Roman" panose="02020603050405020304" pitchFamily="18" charset="0"/>
              </a:rPr>
              <a:t> to </a:t>
            </a:r>
            <a:r>
              <a:rPr lang="it-IT" sz="2000" b="0" i="0" u="none" strike="noStrike" dirty="0" err="1">
                <a:solidFill>
                  <a:srgbClr val="000000"/>
                </a:solidFill>
                <a:effectLst/>
                <a:latin typeface="Times New Roman" panose="02020603050405020304" pitchFamily="18" charset="0"/>
                <a:cs typeface="Times New Roman" panose="02020603050405020304" pitchFamily="18" charset="0"/>
              </a:rPr>
              <a:t>that</a:t>
            </a:r>
            <a:r>
              <a:rPr lang="it-IT" sz="2000" b="0" i="0" u="none" strike="noStrike" dirty="0">
                <a:solidFill>
                  <a:srgbClr val="000000"/>
                </a:solidFill>
                <a:effectLst/>
                <a:latin typeface="Times New Roman" panose="02020603050405020304" pitchFamily="18" charset="0"/>
                <a:cs typeface="Times New Roman" panose="02020603050405020304" pitchFamily="18" charset="0"/>
              </a:rPr>
              <a:t> of </a:t>
            </a:r>
            <a:r>
              <a:rPr lang="it-IT" sz="2000" b="0" i="0" u="none" strike="noStrike" dirty="0" err="1">
                <a:solidFill>
                  <a:srgbClr val="000000"/>
                </a:solidFill>
                <a:effectLst/>
                <a:latin typeface="Times New Roman" panose="02020603050405020304" pitchFamily="18" charset="0"/>
                <a:cs typeface="Times New Roman" panose="02020603050405020304" pitchFamily="18" charset="0"/>
              </a:rPr>
              <a:t>fossil</a:t>
            </a:r>
            <a:r>
              <a:rPr lang="it-IT" sz="20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2000" b="0" i="0" u="none" strike="noStrike" dirty="0" err="1">
                <a:solidFill>
                  <a:srgbClr val="000000"/>
                </a:solidFill>
                <a:effectLst/>
                <a:latin typeface="Times New Roman" panose="02020603050405020304" pitchFamily="18" charset="0"/>
                <a:cs typeface="Times New Roman" panose="02020603050405020304" pitchFamily="18" charset="0"/>
              </a:rPr>
              <a:t>fuels</a:t>
            </a:r>
            <a:r>
              <a:rPr lang="it-IT" sz="2000" b="0" i="0" u="none" strike="noStrike" dirty="0">
                <a:solidFill>
                  <a:srgbClr val="000000"/>
                </a:solidFill>
                <a:effectLst/>
                <a:latin typeface="Times New Roman" panose="02020603050405020304" pitchFamily="18" charset="0"/>
                <a:cs typeface="Times New Roman" panose="02020603050405020304" pitchFamily="18" charset="0"/>
              </a:rPr>
              <a:t>. More </a:t>
            </a:r>
            <a:r>
              <a:rPr lang="it-IT" sz="2000" b="0" i="0" u="none" strike="noStrike" dirty="0" err="1">
                <a:solidFill>
                  <a:srgbClr val="000000"/>
                </a:solidFill>
                <a:effectLst/>
                <a:latin typeface="Times New Roman" panose="02020603050405020304" pitchFamily="18" charset="0"/>
                <a:cs typeface="Times New Roman" panose="02020603050405020304" pitchFamily="18" charset="0"/>
              </a:rPr>
              <a:t>effective</a:t>
            </a:r>
            <a:r>
              <a:rPr lang="it-IT" sz="2000" b="0" i="0" u="none" strike="noStrike" dirty="0">
                <a:solidFill>
                  <a:srgbClr val="000000"/>
                </a:solidFill>
                <a:effectLst/>
                <a:latin typeface="Times New Roman" panose="02020603050405020304" pitchFamily="18" charset="0"/>
                <a:cs typeface="Times New Roman" panose="02020603050405020304" pitchFamily="18" charset="0"/>
              </a:rPr>
              <a:t> are more incisive and </a:t>
            </a:r>
            <a:r>
              <a:rPr lang="it-IT" sz="2000" b="0" i="0" u="none" strike="noStrike" dirty="0" err="1">
                <a:solidFill>
                  <a:srgbClr val="000000"/>
                </a:solidFill>
                <a:effectLst/>
                <a:latin typeface="Times New Roman" panose="02020603050405020304" pitchFamily="18" charset="0"/>
                <a:cs typeface="Times New Roman" panose="02020603050405020304" pitchFamily="18" charset="0"/>
              </a:rPr>
              <a:t>penetrating</a:t>
            </a:r>
            <a:r>
              <a:rPr lang="it-IT" sz="20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2000" b="0" i="0" u="none" strike="noStrike" dirty="0" err="1">
                <a:solidFill>
                  <a:srgbClr val="000000"/>
                </a:solidFill>
                <a:effectLst/>
                <a:latin typeface="Times New Roman" panose="02020603050405020304" pitchFamily="18" charset="0"/>
                <a:cs typeface="Times New Roman" panose="02020603050405020304" pitchFamily="18" charset="0"/>
              </a:rPr>
              <a:t>instruments</a:t>
            </a:r>
            <a:r>
              <a:rPr lang="it-IT" sz="2000" b="0" i="0" u="none" strike="noStrike" dirty="0">
                <a:solidFill>
                  <a:srgbClr val="000000"/>
                </a:solidFill>
                <a:effectLst/>
                <a:latin typeface="Times New Roman" panose="02020603050405020304" pitchFamily="18" charset="0"/>
                <a:cs typeface="Times New Roman" panose="02020603050405020304" pitchFamily="18" charset="0"/>
              </a:rPr>
              <a:t> of price </a:t>
            </a:r>
            <a:r>
              <a:rPr lang="it-IT" sz="2000" b="0" i="0" u="none" strike="noStrike" dirty="0" err="1">
                <a:solidFill>
                  <a:srgbClr val="000000"/>
                </a:solidFill>
                <a:effectLst/>
                <a:latin typeface="Times New Roman" panose="02020603050405020304" pitchFamily="18" charset="0"/>
                <a:cs typeface="Times New Roman" panose="02020603050405020304" pitchFamily="18" charset="0"/>
              </a:rPr>
              <a:t>regulation</a:t>
            </a:r>
            <a:r>
              <a:rPr lang="it-IT" sz="20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2000" b="0" i="0" u="none" strike="noStrike" dirty="0" err="1">
                <a:solidFill>
                  <a:srgbClr val="000000"/>
                </a:solidFill>
                <a:effectLst/>
                <a:latin typeface="Times New Roman" panose="02020603050405020304" pitchFamily="18" charset="0"/>
                <a:cs typeface="Times New Roman" panose="02020603050405020304" pitchFamily="18" charset="0"/>
              </a:rPr>
              <a:t>through</a:t>
            </a:r>
            <a:r>
              <a:rPr lang="it-IT" sz="2000" b="0" i="0" u="none" strike="noStrike" dirty="0">
                <a:solidFill>
                  <a:srgbClr val="000000"/>
                </a:solidFill>
                <a:effectLst/>
                <a:latin typeface="Times New Roman" panose="02020603050405020304" pitchFamily="18" charset="0"/>
                <a:cs typeface="Times New Roman" panose="02020603050405020304" pitchFamily="18" charset="0"/>
              </a:rPr>
              <a:t> the </a:t>
            </a:r>
            <a:r>
              <a:rPr lang="it-IT" sz="2000" b="0" i="0" u="none" strike="noStrike" dirty="0" err="1">
                <a:solidFill>
                  <a:srgbClr val="000000"/>
                </a:solidFill>
                <a:effectLst/>
                <a:latin typeface="Times New Roman" panose="02020603050405020304" pitchFamily="18" charset="0"/>
                <a:cs typeface="Times New Roman" panose="02020603050405020304" pitchFamily="18" charset="0"/>
              </a:rPr>
              <a:t>definition</a:t>
            </a:r>
            <a:r>
              <a:rPr lang="it-IT" sz="2000" b="0" i="0" u="none" strike="noStrike" dirty="0">
                <a:solidFill>
                  <a:srgbClr val="000000"/>
                </a:solidFill>
                <a:effectLst/>
                <a:latin typeface="Times New Roman" panose="02020603050405020304" pitchFamily="18" charset="0"/>
                <a:cs typeface="Times New Roman" panose="02020603050405020304" pitchFamily="18" charset="0"/>
              </a:rPr>
              <a:t> of maximum </a:t>
            </a:r>
            <a:r>
              <a:rPr lang="it-IT" sz="2000" b="0" i="0" u="none" strike="noStrike" dirty="0" err="1">
                <a:solidFill>
                  <a:srgbClr val="000000"/>
                </a:solidFill>
                <a:effectLst/>
                <a:latin typeface="Times New Roman" panose="02020603050405020304" pitchFamily="18" charset="0"/>
                <a:cs typeface="Times New Roman" panose="02020603050405020304" pitchFamily="18" charset="0"/>
              </a:rPr>
              <a:t>limits</a:t>
            </a:r>
            <a:r>
              <a:rPr lang="it-IT" sz="2000" b="0" i="0" u="none" strike="noStrike" dirty="0">
                <a:solidFill>
                  <a:srgbClr val="000000"/>
                </a:solidFill>
                <a:effectLst/>
                <a:latin typeface="Times New Roman" panose="02020603050405020304" pitchFamily="18" charset="0"/>
                <a:cs typeface="Times New Roman" panose="02020603050405020304" pitchFamily="18" charset="0"/>
              </a:rPr>
              <a:t> for </a:t>
            </a:r>
            <a:r>
              <a:rPr lang="it-IT" sz="2000" b="0" i="0" u="none" strike="noStrike" dirty="0" err="1">
                <a:solidFill>
                  <a:srgbClr val="000000"/>
                </a:solidFill>
                <a:effectLst/>
                <a:latin typeface="Times New Roman" panose="02020603050405020304" pitchFamily="18" charset="0"/>
                <a:cs typeface="Times New Roman" panose="02020603050405020304" pitchFamily="18" charset="0"/>
              </a:rPr>
              <a:t>fossil</a:t>
            </a:r>
            <a:r>
              <a:rPr lang="it-IT" sz="20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2000" b="0" i="0" u="none" strike="noStrike" dirty="0" err="1">
                <a:solidFill>
                  <a:srgbClr val="000000"/>
                </a:solidFill>
                <a:effectLst/>
                <a:latin typeface="Times New Roman" panose="02020603050405020304" pitchFamily="18" charset="0"/>
                <a:cs typeface="Times New Roman" panose="02020603050405020304" pitchFamily="18" charset="0"/>
              </a:rPr>
              <a:t>fuels</a:t>
            </a:r>
            <a:r>
              <a:rPr lang="it-IT" sz="20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2000" b="0" i="0" u="none" strike="noStrike" dirty="0" err="1">
                <a:solidFill>
                  <a:srgbClr val="000000"/>
                </a:solidFill>
                <a:effectLst/>
                <a:latin typeface="Times New Roman" panose="02020603050405020304" pitchFamily="18" charset="0"/>
                <a:cs typeface="Times New Roman" panose="02020603050405020304" pitchFamily="18" charset="0"/>
              </a:rPr>
              <a:t>at</a:t>
            </a:r>
            <a:r>
              <a:rPr lang="it-IT" sz="20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2000" b="0" i="0" u="none" strike="noStrike" dirty="0" err="1">
                <a:solidFill>
                  <a:srgbClr val="000000"/>
                </a:solidFill>
                <a:effectLst/>
                <a:latin typeface="Times New Roman" panose="02020603050405020304" pitchFamily="18" charset="0"/>
                <a:cs typeface="Times New Roman" panose="02020603050405020304" pitchFamily="18" charset="0"/>
              </a:rPr>
              <a:t>least</a:t>
            </a:r>
            <a:r>
              <a:rPr lang="it-IT" sz="2000" b="0" i="0" u="none" strike="noStrike" dirty="0">
                <a:solidFill>
                  <a:srgbClr val="000000"/>
                </a:solidFill>
                <a:effectLst/>
                <a:latin typeface="Times New Roman" panose="02020603050405020304" pitchFamily="18" charset="0"/>
                <a:cs typeface="Times New Roman" panose="02020603050405020304" pitchFamily="18" charset="0"/>
              </a:rPr>
              <a:t> in the </a:t>
            </a:r>
            <a:r>
              <a:rPr lang="it-IT" sz="2000" b="0" i="0" u="none" strike="noStrike" dirty="0" err="1">
                <a:solidFill>
                  <a:srgbClr val="000000"/>
                </a:solidFill>
                <a:effectLst/>
                <a:latin typeface="Times New Roman" panose="02020603050405020304" pitchFamily="18" charset="0"/>
                <a:cs typeface="Times New Roman" panose="02020603050405020304" pitchFamily="18" charset="0"/>
              </a:rPr>
              <a:t>phase</a:t>
            </a:r>
            <a:r>
              <a:rPr lang="it-IT" sz="2000" b="0" i="0" u="none" strike="noStrike" dirty="0">
                <a:solidFill>
                  <a:srgbClr val="000000"/>
                </a:solidFill>
                <a:effectLst/>
                <a:latin typeface="Times New Roman" panose="02020603050405020304" pitchFamily="18" charset="0"/>
                <a:cs typeface="Times New Roman" panose="02020603050405020304" pitchFamily="18" charset="0"/>
              </a:rPr>
              <a:t> of release for </a:t>
            </a:r>
            <a:r>
              <a:rPr lang="it-IT" sz="2000" b="0" i="0" u="none" strike="noStrike" dirty="0" err="1">
                <a:solidFill>
                  <a:srgbClr val="000000"/>
                </a:solidFill>
                <a:effectLst/>
                <a:latin typeface="Times New Roman" panose="02020603050405020304" pitchFamily="18" charset="0"/>
                <a:cs typeface="Times New Roman" panose="02020603050405020304" pitchFamily="18" charset="0"/>
              </a:rPr>
              <a:t>consumption</a:t>
            </a:r>
            <a:r>
              <a:rPr lang="it-IT" sz="20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2000" b="0" i="0" u="none" strike="noStrike" dirty="0" err="1">
                <a:solidFill>
                  <a:srgbClr val="000000"/>
                </a:solidFill>
                <a:effectLst/>
                <a:latin typeface="Times New Roman" panose="02020603050405020304" pitchFamily="18" charset="0"/>
                <a:cs typeface="Times New Roman" panose="02020603050405020304" pitchFamily="18" charset="0"/>
              </a:rPr>
              <a:t>similar</a:t>
            </a:r>
            <a:r>
              <a:rPr lang="it-IT" sz="2000" b="0" i="0" u="none" strike="noStrike" dirty="0">
                <a:solidFill>
                  <a:srgbClr val="000000"/>
                </a:solidFill>
                <a:effectLst/>
                <a:latin typeface="Times New Roman" panose="02020603050405020304" pitchFamily="18" charset="0"/>
                <a:cs typeface="Times New Roman" panose="02020603050405020304" pitchFamily="18" charset="0"/>
              </a:rPr>
              <a:t> to </a:t>
            </a:r>
            <a:r>
              <a:rPr lang="it-IT" sz="2000" b="0" i="0" u="none" strike="noStrike" dirty="0" err="1">
                <a:solidFill>
                  <a:srgbClr val="000000"/>
                </a:solidFill>
                <a:effectLst/>
                <a:latin typeface="Times New Roman" panose="02020603050405020304" pitchFamily="18" charset="0"/>
                <a:cs typeface="Times New Roman" panose="02020603050405020304" pitchFamily="18" charset="0"/>
              </a:rPr>
              <a:t>what</a:t>
            </a:r>
            <a:r>
              <a:rPr lang="it-IT" sz="20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2000" b="0" i="0" u="none" strike="noStrike" dirty="0" err="1">
                <a:solidFill>
                  <a:srgbClr val="000000"/>
                </a:solidFill>
                <a:effectLst/>
                <a:latin typeface="Times New Roman" panose="02020603050405020304" pitchFamily="18" charset="0"/>
                <a:cs typeface="Times New Roman" panose="02020603050405020304" pitchFamily="18" charset="0"/>
              </a:rPr>
              <a:t>is</a:t>
            </a:r>
            <a:r>
              <a:rPr lang="it-IT" sz="20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2000" b="0" i="0" u="none" strike="noStrike" dirty="0" err="1">
                <a:solidFill>
                  <a:srgbClr val="000000"/>
                </a:solidFill>
                <a:effectLst/>
                <a:latin typeface="Times New Roman" panose="02020603050405020304" pitchFamily="18" charset="0"/>
                <a:cs typeface="Times New Roman" panose="02020603050405020304" pitchFamily="18" charset="0"/>
              </a:rPr>
              <a:t>provided</a:t>
            </a:r>
            <a:r>
              <a:rPr lang="it-IT" sz="2000" b="0" i="0" u="none" strike="noStrike" dirty="0">
                <a:solidFill>
                  <a:srgbClr val="000000"/>
                </a:solidFill>
                <a:effectLst/>
                <a:latin typeface="Times New Roman" panose="02020603050405020304" pitchFamily="18" charset="0"/>
                <a:cs typeface="Times New Roman" panose="02020603050405020304" pitchFamily="18" charset="0"/>
              </a:rPr>
              <a:t> by France and </a:t>
            </a:r>
            <a:r>
              <a:rPr lang="it-IT" sz="2000" b="0" i="0" u="none" strike="noStrike" dirty="0" err="1">
                <a:solidFill>
                  <a:srgbClr val="000000"/>
                </a:solidFill>
                <a:effectLst/>
                <a:latin typeface="Times New Roman" panose="02020603050405020304" pitchFamily="18" charset="0"/>
                <a:cs typeface="Times New Roman" panose="02020603050405020304" pitchFamily="18" charset="0"/>
              </a:rPr>
              <a:t>Spain</a:t>
            </a:r>
            <a:r>
              <a:rPr lang="it-IT" sz="2000" b="0" i="0" u="none" strike="noStrike" dirty="0">
                <a:solidFill>
                  <a:srgbClr val="000000"/>
                </a:solidFill>
                <a:effectLst/>
                <a:latin typeface="Times New Roman" panose="02020603050405020304" pitchFamily="18" charset="0"/>
                <a:cs typeface="Times New Roman" panose="02020603050405020304" pitchFamily="18" charset="0"/>
              </a:rPr>
              <a:t>) and </a:t>
            </a:r>
            <a:r>
              <a:rPr lang="it-IT" sz="2000" b="0" i="0" u="none" strike="noStrike" dirty="0" err="1">
                <a:solidFill>
                  <a:srgbClr val="000000"/>
                </a:solidFill>
                <a:effectLst/>
                <a:latin typeface="Times New Roman" panose="02020603050405020304" pitchFamily="18" charset="0"/>
                <a:cs typeface="Times New Roman" panose="02020603050405020304" pitchFamily="18" charset="0"/>
              </a:rPr>
              <a:t>above</a:t>
            </a:r>
            <a:r>
              <a:rPr lang="it-IT" sz="20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2000" b="0" i="0" u="none" strike="noStrike" dirty="0" err="1">
                <a:solidFill>
                  <a:srgbClr val="000000"/>
                </a:solidFill>
                <a:effectLst/>
                <a:latin typeface="Times New Roman" panose="02020603050405020304" pitchFamily="18" charset="0"/>
                <a:cs typeface="Times New Roman" panose="02020603050405020304" pitchFamily="18" charset="0"/>
              </a:rPr>
              <a:t>all</a:t>
            </a:r>
            <a:r>
              <a:rPr lang="it-IT" sz="2000" b="0" i="0" u="none" strike="noStrike" dirty="0">
                <a:solidFill>
                  <a:srgbClr val="000000"/>
                </a:solidFill>
                <a:effectLst/>
                <a:latin typeface="Times New Roman" panose="02020603050405020304" pitchFamily="18" charset="0"/>
                <a:cs typeface="Times New Roman" panose="02020603050405020304" pitchFamily="18" charset="0"/>
              </a:rPr>
              <a:t> a </a:t>
            </a:r>
            <a:r>
              <a:rPr lang="it-IT" sz="2000" b="0" i="0" u="none" strike="noStrike" dirty="0" err="1">
                <a:solidFill>
                  <a:srgbClr val="000000"/>
                </a:solidFill>
                <a:effectLst/>
                <a:latin typeface="Times New Roman" panose="02020603050405020304" pitchFamily="18" charset="0"/>
                <a:cs typeface="Times New Roman" panose="02020603050405020304" pitchFamily="18" charset="0"/>
              </a:rPr>
              <a:t>greater</a:t>
            </a:r>
            <a:r>
              <a:rPr lang="it-IT" sz="20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2000" b="0" i="0" u="none" strike="noStrike" dirty="0" err="1">
                <a:solidFill>
                  <a:srgbClr val="000000"/>
                </a:solidFill>
                <a:effectLst/>
                <a:latin typeface="Times New Roman" panose="02020603050405020304" pitchFamily="18" charset="0"/>
                <a:cs typeface="Times New Roman" panose="02020603050405020304" pitchFamily="18" charset="0"/>
              </a:rPr>
              <a:t>adherence</a:t>
            </a:r>
            <a:r>
              <a:rPr lang="it-IT" sz="20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2000" b="0" i="0" u="none" strike="noStrike" dirty="0" err="1">
                <a:solidFill>
                  <a:srgbClr val="000000"/>
                </a:solidFill>
                <a:effectLst/>
                <a:latin typeface="Times New Roman" panose="02020603050405020304" pitchFamily="18" charset="0"/>
                <a:cs typeface="Times New Roman" panose="02020603050405020304" pitchFamily="18" charset="0"/>
              </a:rPr>
              <a:t>between</a:t>
            </a:r>
            <a:r>
              <a:rPr lang="it-IT" sz="2000" b="0" i="0" u="none" strike="noStrike" dirty="0">
                <a:solidFill>
                  <a:srgbClr val="000000"/>
                </a:solidFill>
                <a:effectLst/>
                <a:latin typeface="Times New Roman" panose="02020603050405020304" pitchFamily="18" charset="0"/>
                <a:cs typeface="Times New Roman" panose="02020603050405020304" pitchFamily="18" charset="0"/>
              </a:rPr>
              <a:t> fiscal policies and energy strategies. </a:t>
            </a:r>
            <a:r>
              <a:rPr lang="it-IT" sz="2000" b="0" i="0" u="none" strike="noStrike" dirty="0" err="1">
                <a:solidFill>
                  <a:srgbClr val="000000"/>
                </a:solidFill>
                <a:effectLst/>
                <a:latin typeface="Times New Roman" panose="02020603050405020304" pitchFamily="18" charset="0"/>
                <a:cs typeface="Times New Roman" panose="02020603050405020304" pitchFamily="18" charset="0"/>
              </a:rPr>
              <a:t>It</a:t>
            </a:r>
            <a:r>
              <a:rPr lang="it-IT" sz="20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2000" b="0" i="0" u="none" strike="noStrike" dirty="0" err="1">
                <a:solidFill>
                  <a:srgbClr val="000000"/>
                </a:solidFill>
                <a:effectLst/>
                <a:latin typeface="Times New Roman" panose="02020603050405020304" pitchFamily="18" charset="0"/>
                <a:cs typeface="Times New Roman" panose="02020603050405020304" pitchFamily="18" charset="0"/>
              </a:rPr>
              <a:t>is</a:t>
            </a:r>
            <a:r>
              <a:rPr lang="it-IT" sz="2000" b="0" i="0" u="none" strike="noStrike" dirty="0">
                <a:solidFill>
                  <a:srgbClr val="000000"/>
                </a:solidFill>
                <a:effectLst/>
                <a:latin typeface="Times New Roman" panose="02020603050405020304" pitchFamily="18" charset="0"/>
                <a:cs typeface="Times New Roman" panose="02020603050405020304" pitchFamily="18" charset="0"/>
              </a:rPr>
              <a:t> clear </a:t>
            </a:r>
            <a:r>
              <a:rPr lang="it-IT" sz="2000" b="0" i="0" u="none" strike="noStrike" dirty="0" err="1">
                <a:solidFill>
                  <a:srgbClr val="000000"/>
                </a:solidFill>
                <a:effectLst/>
                <a:latin typeface="Times New Roman" panose="02020603050405020304" pitchFamily="18" charset="0"/>
                <a:cs typeface="Times New Roman" panose="02020603050405020304" pitchFamily="18" charset="0"/>
              </a:rPr>
              <a:t>that</a:t>
            </a:r>
            <a:r>
              <a:rPr lang="it-IT" sz="20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2000" b="0" i="0" u="none" strike="noStrike" dirty="0" err="1">
                <a:solidFill>
                  <a:srgbClr val="000000"/>
                </a:solidFill>
                <a:effectLst/>
                <a:latin typeface="Times New Roman" panose="02020603050405020304" pitchFamily="18" charset="0"/>
                <a:cs typeface="Times New Roman" panose="02020603050405020304" pitchFamily="18" charset="0"/>
              </a:rPr>
              <a:t>internal</a:t>
            </a:r>
            <a:r>
              <a:rPr lang="it-IT" sz="20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2000" b="0" i="0" u="none" strike="noStrike" dirty="0" err="1">
                <a:solidFill>
                  <a:srgbClr val="000000"/>
                </a:solidFill>
                <a:effectLst/>
                <a:latin typeface="Times New Roman" panose="02020603050405020304" pitchFamily="18" charset="0"/>
                <a:cs typeface="Times New Roman" panose="02020603050405020304" pitchFamily="18" charset="0"/>
              </a:rPr>
              <a:t>choices</a:t>
            </a:r>
            <a:r>
              <a:rPr lang="it-IT" sz="2000" b="0" i="0" u="none" strike="noStrike" dirty="0">
                <a:solidFill>
                  <a:srgbClr val="000000"/>
                </a:solidFill>
                <a:effectLst/>
                <a:latin typeface="Times New Roman" panose="02020603050405020304" pitchFamily="18" charset="0"/>
                <a:cs typeface="Times New Roman" panose="02020603050405020304" pitchFamily="18" charset="0"/>
              </a:rPr>
              <a:t> must be </a:t>
            </a:r>
            <a:r>
              <a:rPr lang="it-IT" sz="2000" b="0" i="0" u="none" strike="noStrike" dirty="0" err="1">
                <a:solidFill>
                  <a:srgbClr val="000000"/>
                </a:solidFill>
                <a:effectLst/>
                <a:latin typeface="Times New Roman" panose="02020603050405020304" pitchFamily="18" charset="0"/>
                <a:cs typeface="Times New Roman" panose="02020603050405020304" pitchFamily="18" charset="0"/>
              </a:rPr>
              <a:t>placed</a:t>
            </a:r>
            <a:r>
              <a:rPr lang="it-IT" sz="2000" b="0" i="0" u="none" strike="noStrike" dirty="0">
                <a:solidFill>
                  <a:srgbClr val="000000"/>
                </a:solidFill>
                <a:effectLst/>
                <a:latin typeface="Times New Roman" panose="02020603050405020304" pitchFamily="18" charset="0"/>
                <a:cs typeface="Times New Roman" panose="02020603050405020304" pitchFamily="18" charset="0"/>
              </a:rPr>
              <a:t> and </a:t>
            </a:r>
            <a:r>
              <a:rPr lang="it-IT" sz="2000" b="0" i="0" u="none" strike="noStrike" dirty="0" err="1">
                <a:solidFill>
                  <a:srgbClr val="000000"/>
                </a:solidFill>
                <a:effectLst/>
                <a:latin typeface="Times New Roman" panose="02020603050405020304" pitchFamily="18" charset="0"/>
                <a:cs typeface="Times New Roman" panose="02020603050405020304" pitchFamily="18" charset="0"/>
              </a:rPr>
              <a:t>linked</a:t>
            </a:r>
            <a:r>
              <a:rPr lang="it-IT" sz="2000" b="0" i="0" u="none" strike="noStrike" dirty="0">
                <a:solidFill>
                  <a:srgbClr val="000000"/>
                </a:solidFill>
                <a:effectLst/>
                <a:latin typeface="Times New Roman" panose="02020603050405020304" pitchFamily="18" charset="0"/>
                <a:cs typeface="Times New Roman" panose="02020603050405020304" pitchFamily="18" charset="0"/>
              </a:rPr>
              <a:t> to </a:t>
            </a:r>
            <a:r>
              <a:rPr lang="it-IT" sz="2000" b="0" i="0" u="none" strike="noStrike" dirty="0" err="1">
                <a:solidFill>
                  <a:srgbClr val="000000"/>
                </a:solidFill>
                <a:effectLst/>
                <a:latin typeface="Times New Roman" panose="02020603050405020304" pitchFamily="18" charset="0"/>
                <a:cs typeface="Times New Roman" panose="02020603050405020304" pitchFamily="18" charset="0"/>
              </a:rPr>
              <a:t>European</a:t>
            </a:r>
            <a:r>
              <a:rPr lang="it-IT" sz="20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2000" b="0" i="0" u="none" strike="noStrike" dirty="0" err="1">
                <a:solidFill>
                  <a:srgbClr val="000000"/>
                </a:solidFill>
                <a:effectLst/>
                <a:latin typeface="Times New Roman" panose="02020603050405020304" pitchFamily="18" charset="0"/>
                <a:cs typeface="Times New Roman" panose="02020603050405020304" pitchFamily="18" charset="0"/>
              </a:rPr>
              <a:t>ones</a:t>
            </a:r>
            <a:r>
              <a:rPr lang="it-IT" sz="20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2000" b="0" i="0" u="none" strike="noStrike" dirty="0" err="1">
                <a:solidFill>
                  <a:srgbClr val="000000"/>
                </a:solidFill>
                <a:effectLst/>
                <a:latin typeface="Times New Roman" panose="02020603050405020304" pitchFamily="18" charset="0"/>
                <a:cs typeface="Times New Roman" panose="02020603050405020304" pitchFamily="18" charset="0"/>
              </a:rPr>
              <a:t>through</a:t>
            </a:r>
            <a:r>
              <a:rPr lang="it-IT" sz="20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2000" b="0" i="0" u="none" strike="noStrike" dirty="0" err="1">
                <a:solidFill>
                  <a:srgbClr val="000000"/>
                </a:solidFill>
                <a:effectLst/>
                <a:latin typeface="Times New Roman" panose="02020603050405020304" pitchFamily="18" charset="0"/>
                <a:cs typeface="Times New Roman" panose="02020603050405020304" pitchFamily="18" charset="0"/>
              </a:rPr>
              <a:t>measures</a:t>
            </a:r>
            <a:r>
              <a:rPr lang="it-IT" sz="2000" b="0" i="0" u="none" strike="noStrike" dirty="0">
                <a:solidFill>
                  <a:srgbClr val="000000"/>
                </a:solidFill>
                <a:effectLst/>
                <a:latin typeface="Times New Roman" panose="02020603050405020304" pitchFamily="18" charset="0"/>
                <a:cs typeface="Times New Roman" panose="02020603050405020304" pitchFamily="18" charset="0"/>
              </a:rPr>
              <a:t> to </a:t>
            </a:r>
            <a:r>
              <a:rPr lang="it-IT" sz="2000" b="0" i="0" u="none" strike="noStrike" dirty="0" err="1">
                <a:solidFill>
                  <a:srgbClr val="000000"/>
                </a:solidFill>
                <a:effectLst/>
                <a:latin typeface="Times New Roman" panose="02020603050405020304" pitchFamily="18" charset="0"/>
                <a:cs typeface="Times New Roman" panose="02020603050405020304" pitchFamily="18" charset="0"/>
              </a:rPr>
              <a:t>stabilize</a:t>
            </a:r>
            <a:r>
              <a:rPr lang="it-IT" sz="2000" b="0" i="0" u="none" strike="noStrike" dirty="0">
                <a:solidFill>
                  <a:srgbClr val="000000"/>
                </a:solidFill>
                <a:effectLst/>
                <a:latin typeface="Times New Roman" panose="02020603050405020304" pitchFamily="18" charset="0"/>
                <a:cs typeface="Times New Roman" panose="02020603050405020304" pitchFamily="18" charset="0"/>
              </a:rPr>
              <a:t> and </a:t>
            </a:r>
            <a:r>
              <a:rPr lang="it-IT" sz="2000" b="0" i="0" u="none" strike="noStrike" dirty="0" err="1">
                <a:solidFill>
                  <a:srgbClr val="000000"/>
                </a:solidFill>
                <a:effectLst/>
                <a:latin typeface="Times New Roman" panose="02020603050405020304" pitchFamily="18" charset="0"/>
                <a:cs typeface="Times New Roman" panose="02020603050405020304" pitchFamily="18" charset="0"/>
              </a:rPr>
              <a:t>contain</a:t>
            </a:r>
            <a:r>
              <a:rPr lang="it-IT" sz="2000" b="0" i="0" u="none" strike="noStrike" dirty="0">
                <a:solidFill>
                  <a:srgbClr val="000000"/>
                </a:solidFill>
                <a:effectLst/>
                <a:latin typeface="Times New Roman" panose="02020603050405020304" pitchFamily="18" charset="0"/>
                <a:cs typeface="Times New Roman" panose="02020603050405020304" pitchFamily="18" charset="0"/>
              </a:rPr>
              <a:t> prices and </a:t>
            </a:r>
            <a:r>
              <a:rPr lang="it-IT" sz="2000" b="0" i="0" u="none" strike="noStrike" dirty="0" err="1">
                <a:solidFill>
                  <a:srgbClr val="000000"/>
                </a:solidFill>
                <a:effectLst/>
                <a:latin typeface="Times New Roman" panose="02020603050405020304" pitchFamily="18" charset="0"/>
                <a:cs typeface="Times New Roman" panose="02020603050405020304" pitchFamily="18" charset="0"/>
              </a:rPr>
              <a:t>above</a:t>
            </a:r>
            <a:r>
              <a:rPr lang="it-IT" sz="2000" b="0" i="0" u="none" strike="noStrike" dirty="0">
                <a:solidFill>
                  <a:srgbClr val="000000"/>
                </a:solidFill>
                <a:effectLst/>
                <a:latin typeface="Times New Roman" panose="02020603050405020304" pitchFamily="18" charset="0"/>
                <a:cs typeface="Times New Roman" panose="02020603050405020304" pitchFamily="18" charset="0"/>
              </a:rPr>
              <a:t> </a:t>
            </a:r>
            <a:r>
              <a:rPr lang="it-IT" sz="2000" b="0" i="0" u="none" strike="noStrike" dirty="0" err="1">
                <a:solidFill>
                  <a:srgbClr val="000000"/>
                </a:solidFill>
                <a:effectLst/>
                <a:latin typeface="Times New Roman" panose="02020603050405020304" pitchFamily="18" charset="0"/>
                <a:cs typeface="Times New Roman" panose="02020603050405020304" pitchFamily="18" charset="0"/>
              </a:rPr>
              <a:t>all</a:t>
            </a:r>
            <a:r>
              <a:rPr lang="it-IT" sz="2000" b="0" i="0" u="none" strike="noStrike" dirty="0">
                <a:solidFill>
                  <a:srgbClr val="000000"/>
                </a:solidFill>
                <a:effectLst/>
                <a:latin typeface="Times New Roman" panose="02020603050405020304" pitchFamily="18" charset="0"/>
                <a:cs typeface="Times New Roman" panose="02020603050405020304" pitchFamily="18" charset="0"/>
              </a:rPr>
              <a:t> by </a:t>
            </a:r>
            <a:r>
              <a:rPr lang="it-IT" sz="2000" b="0" i="0" u="none" strike="noStrike" dirty="0" err="1">
                <a:solidFill>
                  <a:srgbClr val="000000"/>
                </a:solidFill>
                <a:effectLst/>
                <a:latin typeface="Times New Roman" panose="02020603050405020304" pitchFamily="18" charset="0"/>
                <a:cs typeface="Times New Roman" panose="02020603050405020304" pitchFamily="18" charset="0"/>
              </a:rPr>
              <a:t>boosting</a:t>
            </a:r>
            <a:r>
              <a:rPr lang="it-IT" sz="2000" b="0" i="0" u="none" strike="noStrike" dirty="0">
                <a:solidFill>
                  <a:srgbClr val="000000"/>
                </a:solidFill>
                <a:effectLst/>
                <a:latin typeface="Times New Roman" panose="02020603050405020304" pitchFamily="18" charset="0"/>
                <a:cs typeface="Times New Roman" panose="02020603050405020304" pitchFamily="18" charset="0"/>
              </a:rPr>
              <a:t> the production and self-production of </a:t>
            </a:r>
            <a:r>
              <a:rPr lang="it-IT" sz="2000" b="0" i="0" u="none" strike="noStrike" dirty="0" err="1">
                <a:solidFill>
                  <a:srgbClr val="000000"/>
                </a:solidFill>
                <a:effectLst/>
                <a:latin typeface="Times New Roman" panose="02020603050405020304" pitchFamily="18" charset="0"/>
                <a:cs typeface="Times New Roman" panose="02020603050405020304" pitchFamily="18" charset="0"/>
              </a:rPr>
              <a:t>renewable</a:t>
            </a:r>
            <a:r>
              <a:rPr lang="it-IT" sz="2000" b="0" i="0" u="none" strike="noStrike" dirty="0">
                <a:solidFill>
                  <a:srgbClr val="000000"/>
                </a:solidFill>
                <a:effectLst/>
                <a:latin typeface="Times New Roman" panose="02020603050405020304" pitchFamily="18" charset="0"/>
                <a:cs typeface="Times New Roman" panose="02020603050405020304" pitchFamily="18" charset="0"/>
              </a:rPr>
              <a:t> energy, </a:t>
            </a:r>
            <a:r>
              <a:rPr lang="it-IT" sz="2000" b="0" i="0" u="none" strike="noStrike" dirty="0" err="1">
                <a:solidFill>
                  <a:srgbClr val="000000"/>
                </a:solidFill>
                <a:effectLst/>
                <a:latin typeface="Times New Roman" panose="02020603050405020304" pitchFamily="18" charset="0"/>
                <a:cs typeface="Times New Roman" panose="02020603050405020304" pitchFamily="18" charset="0"/>
              </a:rPr>
              <a:t>also</a:t>
            </a:r>
            <a:r>
              <a:rPr lang="it-IT" sz="2000" b="0" i="0" u="none" strike="noStrike" dirty="0">
                <a:solidFill>
                  <a:srgbClr val="000000"/>
                </a:solidFill>
                <a:effectLst/>
                <a:latin typeface="Times New Roman" panose="02020603050405020304" pitchFamily="18" charset="0"/>
                <a:cs typeface="Times New Roman" panose="02020603050405020304" pitchFamily="18" charset="0"/>
              </a:rPr>
              <a:t> to free </a:t>
            </a:r>
            <a:r>
              <a:rPr lang="it-IT" sz="2000" b="0" i="0" u="none" strike="noStrike" dirty="0" err="1">
                <a:solidFill>
                  <a:srgbClr val="000000"/>
                </a:solidFill>
                <a:effectLst/>
                <a:latin typeface="Times New Roman" panose="02020603050405020304" pitchFamily="18" charset="0"/>
                <a:cs typeface="Times New Roman" panose="02020603050405020304" pitchFamily="18" charset="0"/>
              </a:rPr>
              <a:t>themselves</a:t>
            </a:r>
            <a:r>
              <a:rPr lang="it-IT" sz="2000" b="0" i="0" u="none" strike="noStrike" dirty="0">
                <a:solidFill>
                  <a:srgbClr val="000000"/>
                </a:solidFill>
                <a:effectLst/>
                <a:latin typeface="Times New Roman" panose="02020603050405020304" pitchFamily="18" charset="0"/>
                <a:cs typeface="Times New Roman" panose="02020603050405020304" pitchFamily="18" charset="0"/>
              </a:rPr>
              <a:t> from the </a:t>
            </a:r>
            <a:r>
              <a:rPr lang="it-IT" sz="2000" b="0" i="0" u="none" strike="noStrike" dirty="0" err="1">
                <a:solidFill>
                  <a:srgbClr val="000000"/>
                </a:solidFill>
                <a:effectLst/>
                <a:latin typeface="Times New Roman" panose="02020603050405020304" pitchFamily="18" charset="0"/>
                <a:cs typeface="Times New Roman" panose="02020603050405020304" pitchFamily="18" charset="0"/>
              </a:rPr>
              <a:t>yoke</a:t>
            </a:r>
            <a:r>
              <a:rPr lang="it-IT" sz="2000" b="0" i="0" u="none" strike="noStrike" dirty="0">
                <a:solidFill>
                  <a:srgbClr val="000000"/>
                </a:solidFill>
                <a:effectLst/>
                <a:latin typeface="Times New Roman" panose="02020603050405020304" pitchFamily="18" charset="0"/>
                <a:cs typeface="Times New Roman" panose="02020603050405020304" pitchFamily="18" charset="0"/>
              </a:rPr>
              <a:t> of </a:t>
            </a:r>
            <a:r>
              <a:rPr lang="it-IT" sz="2000" b="0" i="0" u="none" strike="noStrike" dirty="0" err="1">
                <a:solidFill>
                  <a:srgbClr val="000000"/>
                </a:solidFill>
                <a:effectLst/>
                <a:latin typeface="Times New Roman" panose="02020603050405020304" pitchFamily="18" charset="0"/>
                <a:cs typeface="Times New Roman" panose="02020603050405020304" pitchFamily="18" charset="0"/>
              </a:rPr>
              <a:t>rogue</a:t>
            </a:r>
            <a:r>
              <a:rPr lang="it-IT" sz="2000" b="0" i="0" u="none" strike="noStrike" dirty="0">
                <a:solidFill>
                  <a:srgbClr val="000000"/>
                </a:solidFill>
                <a:effectLst/>
                <a:latin typeface="Times New Roman" panose="02020603050405020304" pitchFamily="18" charset="0"/>
                <a:cs typeface="Times New Roman" panose="02020603050405020304" pitchFamily="18" charset="0"/>
              </a:rPr>
              <a:t> countries and speculative lobbies.</a:t>
            </a:r>
            <a:endParaRPr lang="en-GB"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86105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91D5122-0641-20E0-8598-07C8FCC6C785}"/>
              </a:ext>
            </a:extLst>
          </p:cNvPr>
          <p:cNvSpPr>
            <a:spLocks noGrp="1"/>
          </p:cNvSpPr>
          <p:nvPr>
            <p:ph type="title"/>
          </p:nvPr>
        </p:nvSpPr>
        <p:spPr>
          <a:xfrm>
            <a:off x="838200" y="365126"/>
            <a:ext cx="10515600" cy="467082"/>
          </a:xfrm>
        </p:spPr>
        <p:txBody>
          <a:bodyPr>
            <a:normAutofit fontScale="90000"/>
          </a:bodyPr>
          <a:lstStyle/>
          <a:p>
            <a:r>
              <a:rPr lang="en-US" sz="1800" b="1" dirty="0">
                <a:effectLst/>
                <a:latin typeface="Times New Roman" panose="02020603050405020304" pitchFamily="18" charset="0"/>
                <a:ea typeface="Calibri" panose="020F0502020204030204" pitchFamily="34" charset="0"/>
              </a:rPr>
              <a:t>Pillar 1 and Pillar 2 OECD to determine excess gains</a:t>
            </a:r>
            <a:r>
              <a:rPr lang="it-IT" dirty="0">
                <a:effectLst/>
              </a:rPr>
              <a:t> </a:t>
            </a:r>
            <a:endParaRPr lang="en-GB" dirty="0"/>
          </a:p>
        </p:txBody>
      </p:sp>
      <p:sp>
        <p:nvSpPr>
          <p:cNvPr id="3" name="Segnaposto contenuto 2">
            <a:extLst>
              <a:ext uri="{FF2B5EF4-FFF2-40B4-BE49-F238E27FC236}">
                <a16:creationId xmlns:a16="http://schemas.microsoft.com/office/drawing/2014/main" id="{B8DEDB5C-2AB8-1269-323F-020F080F13B1}"/>
              </a:ext>
            </a:extLst>
          </p:cNvPr>
          <p:cNvSpPr>
            <a:spLocks noGrp="1"/>
          </p:cNvSpPr>
          <p:nvPr>
            <p:ph idx="1"/>
          </p:nvPr>
        </p:nvSpPr>
        <p:spPr>
          <a:xfrm>
            <a:off x="838200" y="832208"/>
            <a:ext cx="10515600" cy="5344755"/>
          </a:xfrm>
        </p:spPr>
        <p:txBody>
          <a:bodyPr>
            <a:normAutofit/>
          </a:bodyPr>
          <a:lstStyle/>
          <a:p>
            <a:pPr algn="just"/>
            <a:r>
              <a:rPr lang="en-US" sz="2000" dirty="0">
                <a:effectLst/>
                <a:latin typeface="Times New Roman" panose="02020603050405020304" pitchFamily="18" charset="0"/>
                <a:ea typeface="Calibri" panose="020F0502020204030204" pitchFamily="34" charset="0"/>
              </a:rPr>
              <a:t>The BEPS Multilateral Convention contains a series of provisions which, with a view to pursuing the aforementioned purposes, amend the double taxation treaties concluded bilaterally by the same States that adhere to the aforementioned Multilateral Convention, without the need to provide for the usual procedures for amending the same treaties. </a:t>
            </a:r>
          </a:p>
          <a:p>
            <a:pPr algn="just"/>
            <a:r>
              <a:rPr lang="en-US" sz="2000" dirty="0">
                <a:effectLst/>
                <a:latin typeface="Times New Roman" panose="02020603050405020304" pitchFamily="18" charset="0"/>
                <a:ea typeface="Calibri" panose="020F0502020204030204" pitchFamily="34" charset="0"/>
              </a:rPr>
              <a:t>With regard of Pillar 1 this concerns multinational groups with a worldwide turnover of more than EUR 20 billion and a profitability of more than 10 % (pre-tax profit in relation to turnover), calculated according to an average method; the turnover threshold is to be reduced to EUR 10 billion, subject to successful implementation, including tax certainty on amount A, with the examination of this issue starting 7 years after the entry into force of the agreement and completed within one year. </a:t>
            </a:r>
          </a:p>
          <a:p>
            <a:pPr algn="just"/>
            <a:r>
              <a:rPr lang="en-US" sz="2000" dirty="0">
                <a:effectLst/>
                <a:latin typeface="Times New Roman" panose="02020603050405020304" pitchFamily="18" charset="0"/>
                <a:ea typeface="Calibri" panose="020F0502020204030204" pitchFamily="34" charset="0"/>
                <a:cs typeface="Times New Roman" panose="02020603050405020304" pitchFamily="18" charset="0"/>
              </a:rPr>
              <a:t>Pillar 2 consists of two interlocking rules (collectively referred to as the Global anti Base Erosion Rules or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GloBE</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rules to prevent the erosion of the tax base): (</a:t>
            </a:r>
            <a:r>
              <a:rPr lang="en-US" sz="2000" dirty="0" err="1">
                <a:effectLst/>
                <a:latin typeface="Times New Roman" panose="02020603050405020304" pitchFamily="18" charset="0"/>
                <a:ea typeface="Calibri" panose="020F0502020204030204" pitchFamily="34" charset="0"/>
                <a:cs typeface="Times New Roman" panose="02020603050405020304" pitchFamily="18" charset="0"/>
              </a:rPr>
              <a:t>i</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 an Income Inclusion Rule (IIR), which provides for retroactive taxation of a group company's low-taxed income from the parent company, and (ii) an Undertaxed Payment Rule (UTPR), which denies deductions for operating expenses or requires an equivalent adjustment;  if the low-taxed income of a group company is not retrospectively taxed in accordance with an IIR, and a subject-to-tax rule (STTR) that allows source states to levy a limited withholding tax on certain payments to affiliates that have been taxed below a minimum rate.</a:t>
            </a:r>
            <a:r>
              <a:rPr lang="it-IT" sz="2000" dirty="0">
                <a:effectLst/>
                <a:latin typeface="Times New Roman" panose="02020603050405020304" pitchFamily="18" charset="0"/>
                <a:cs typeface="Times New Roman" panose="02020603050405020304" pitchFamily="18" charset="0"/>
              </a:rPr>
              <a:t> </a:t>
            </a:r>
            <a:endParaRPr lang="en-GB"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32983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CF97630E-6C97-E579-6864-A75AA74D67CC}"/>
              </a:ext>
            </a:extLst>
          </p:cNvPr>
          <p:cNvSpPr>
            <a:spLocks noGrp="1"/>
          </p:cNvSpPr>
          <p:nvPr>
            <p:ph idx="1"/>
          </p:nvPr>
        </p:nvSpPr>
        <p:spPr>
          <a:xfrm>
            <a:off x="838200" y="750013"/>
            <a:ext cx="10515600" cy="5426950"/>
          </a:xfrm>
        </p:spPr>
        <p:txBody>
          <a:bodyPr/>
          <a:lstStyle/>
          <a:p>
            <a:pPr algn="just"/>
            <a:r>
              <a:rPr lang="en-US" sz="1800" dirty="0">
                <a:effectLst/>
                <a:latin typeface="Times New Roman" panose="02020603050405020304" pitchFamily="18" charset="0"/>
                <a:ea typeface="Calibri" panose="020F0502020204030204" pitchFamily="34" charset="0"/>
              </a:rPr>
              <a:t>Firstly, the old rules provide that the profits of a company can only be taxed in another country if that company has a physical presence there. A hundred years ago, when the economy was still about factories, warehouses and the production of physical goods, this made perfect sense. However, in today's </a:t>
            </a:r>
            <a:r>
              <a:rPr lang="en-US" sz="1800" dirty="0" err="1">
                <a:effectLst/>
                <a:latin typeface="Times New Roman" panose="02020603050405020304" pitchFamily="18" charset="0"/>
                <a:ea typeface="Calibri" panose="020F0502020204030204" pitchFamily="34" charset="0"/>
              </a:rPr>
              <a:t>digitised</a:t>
            </a:r>
            <a:r>
              <a:rPr lang="en-US" sz="1800" dirty="0">
                <a:effectLst/>
                <a:latin typeface="Times New Roman" panose="02020603050405020304" pitchFamily="18" charset="0"/>
                <a:ea typeface="Calibri" panose="020F0502020204030204" pitchFamily="34" charset="0"/>
              </a:rPr>
              <a:t> world, multinational companies often operate on a large scale in countries where they have little or no physical presence. Second, most countries tax only the domestic income of their multinationals, not the foreign ones. Thereby is assumed that foreign profits are taxed where they are generated. However, because intangibles such as trademarks, copyrights and patents are becoming increasingly important, and because multinational companies can shift profits to states and territories that levy little or no tax, their income often remains untaxed. </a:t>
            </a:r>
          </a:p>
          <a:p>
            <a:pPr algn="just">
              <a:lnSpc>
                <a:spcPct val="115000"/>
              </a:lnSpc>
            </a:pPr>
            <a:r>
              <a:rPr lang="en-US" sz="1800" dirty="0">
                <a:effectLst/>
                <a:latin typeface="Times New Roman" panose="02020603050405020304" pitchFamily="18" charset="0"/>
                <a:ea typeface="Calibri" panose="020F0502020204030204" pitchFamily="34" charset="0"/>
              </a:rPr>
              <a:t>Pillar 2 provides for a minimum tax of 15% on corporate profits, thus limiting downward tax competition. States around the world have agreed to allow additional taxation of the foreign income of multinational corporations domiciled on their territory at least up to the agreed minimum. This limits tax competition through a minimum level of taxation, regardless of where a company operates.</a:t>
            </a:r>
            <a:endParaRPr lang="it-IT" sz="1800" dirty="0">
              <a:effectLst/>
              <a:latin typeface="Times New Roman" panose="02020603050405020304" pitchFamily="18" charset="0"/>
              <a:ea typeface="Calibri" panose="020F0502020204030204" pitchFamily="34" charset="0"/>
            </a:endParaRPr>
          </a:p>
          <a:p>
            <a:r>
              <a:rPr lang="en-US" sz="1800" dirty="0">
                <a:effectLst/>
                <a:latin typeface="Times New Roman" panose="02020603050405020304" pitchFamily="18" charset="0"/>
                <a:ea typeface="Calibri" panose="020F0502020204030204" pitchFamily="34" charset="0"/>
              </a:rPr>
              <a:t>An exception is provided for tax incentives designed to encourage activities with real economic substance, such as the construction of a hotel or investment in a factory. Pillar 1 gives market states rights to tax corporate profits expected to exceed USD 125 billion annually. Pillar 2 is expected to exceed the global minimum tax rate of 15% worldwide generate around USD 150 billion in additional tax revenue per year. </a:t>
            </a:r>
            <a:endParaRPr lang="en-GB" dirty="0"/>
          </a:p>
        </p:txBody>
      </p:sp>
      <p:sp>
        <p:nvSpPr>
          <p:cNvPr id="5" name="Titolo 4">
            <a:extLst>
              <a:ext uri="{FF2B5EF4-FFF2-40B4-BE49-F238E27FC236}">
                <a16:creationId xmlns:a16="http://schemas.microsoft.com/office/drawing/2014/main" id="{BEFF341E-FC9D-09B9-F096-5C20671495BF}"/>
              </a:ext>
            </a:extLst>
          </p:cNvPr>
          <p:cNvSpPr>
            <a:spLocks noGrp="1"/>
          </p:cNvSpPr>
          <p:nvPr>
            <p:ph type="title"/>
          </p:nvPr>
        </p:nvSpPr>
        <p:spPr>
          <a:xfrm>
            <a:off x="838200" y="365125"/>
            <a:ext cx="10515600" cy="528727"/>
          </a:xfrm>
        </p:spPr>
        <p:txBody>
          <a:bodyPr>
            <a:normAutofit fontScale="90000"/>
          </a:bodyPr>
          <a:lstStyle/>
          <a:p>
            <a:r>
              <a:rPr lang="en-US" sz="1800" b="1" dirty="0">
                <a:effectLst/>
                <a:latin typeface="Times New Roman" panose="02020603050405020304" pitchFamily="18" charset="0"/>
                <a:ea typeface="Calibri" panose="020F0502020204030204" pitchFamily="34" charset="0"/>
              </a:rPr>
              <a:t>Concluding remarks of pillar 1 and Pillar 2</a:t>
            </a:r>
            <a:br>
              <a:rPr lang="it-IT" sz="1800" dirty="0">
                <a:effectLst/>
                <a:latin typeface="Times New Roman" panose="02020603050405020304" pitchFamily="18" charset="0"/>
                <a:ea typeface="Calibri" panose="020F0502020204030204" pitchFamily="34" charset="0"/>
              </a:rPr>
            </a:br>
            <a:endParaRPr lang="en-GB" dirty="0"/>
          </a:p>
        </p:txBody>
      </p:sp>
    </p:spTree>
    <p:extLst>
      <p:ext uri="{BB962C8B-B14F-4D97-AF65-F5344CB8AC3E}">
        <p14:creationId xmlns:p14="http://schemas.microsoft.com/office/powerpoint/2010/main" val="7761604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0F9F711-A8B9-7E51-7DE0-FBB52F4C5D3E}"/>
              </a:ext>
            </a:extLst>
          </p:cNvPr>
          <p:cNvSpPr>
            <a:spLocks noGrp="1"/>
          </p:cNvSpPr>
          <p:nvPr>
            <p:ph type="title"/>
          </p:nvPr>
        </p:nvSpPr>
        <p:spPr>
          <a:xfrm>
            <a:off x="838200" y="606174"/>
            <a:ext cx="10515600" cy="246581"/>
          </a:xfrm>
        </p:spPr>
        <p:txBody>
          <a:bodyPr>
            <a:normAutofit fontScale="90000"/>
          </a:bodyPr>
          <a:lstStyle/>
          <a:p>
            <a:r>
              <a:rPr lang="en-US" sz="1800" b="1" dirty="0">
                <a:effectLst/>
                <a:latin typeface="Times New Roman" panose="02020603050405020304" pitchFamily="18" charset="0"/>
                <a:ea typeface="Calibri" panose="020F0502020204030204" pitchFamily="34" charset="0"/>
              </a:rPr>
              <a:t>Possible 3. Pillar of the OECD</a:t>
            </a:r>
            <a:br>
              <a:rPr lang="it-IT" sz="4400" dirty="0">
                <a:effectLst/>
                <a:latin typeface="Times New Roman" panose="02020603050405020304" pitchFamily="18" charset="0"/>
                <a:ea typeface="Calibri" panose="020F0502020204030204" pitchFamily="34" charset="0"/>
              </a:rPr>
            </a:br>
            <a:endParaRPr lang="en-GB" dirty="0"/>
          </a:p>
        </p:txBody>
      </p:sp>
      <p:sp>
        <p:nvSpPr>
          <p:cNvPr id="3" name="Segnaposto contenuto 2">
            <a:extLst>
              <a:ext uri="{FF2B5EF4-FFF2-40B4-BE49-F238E27FC236}">
                <a16:creationId xmlns:a16="http://schemas.microsoft.com/office/drawing/2014/main" id="{399E018C-CF00-E70F-5ED5-987ECD698F17}"/>
              </a:ext>
            </a:extLst>
          </p:cNvPr>
          <p:cNvSpPr>
            <a:spLocks noGrp="1"/>
          </p:cNvSpPr>
          <p:nvPr>
            <p:ph idx="1"/>
          </p:nvPr>
        </p:nvSpPr>
        <p:spPr>
          <a:xfrm>
            <a:off x="838200" y="852755"/>
            <a:ext cx="10515600" cy="5324208"/>
          </a:xfrm>
        </p:spPr>
        <p:txBody>
          <a:bodyPr>
            <a:normAutofit/>
          </a:bodyPr>
          <a:lstStyle/>
          <a:p>
            <a:pPr algn="just">
              <a:lnSpc>
                <a:spcPct val="115000"/>
              </a:lnSpc>
            </a:pPr>
            <a:r>
              <a:rPr lang="en-US" sz="1800" dirty="0">
                <a:effectLst/>
                <a:latin typeface="Times New Roman" panose="02020603050405020304" pitchFamily="18" charset="0"/>
                <a:ea typeface="Calibri" panose="020F0502020204030204" pitchFamily="34" charset="0"/>
              </a:rPr>
              <a:t>In Germany, in addition to the existing discussion about a "Pillar 3" of the BEPS project,– occasionally discusses or calls for the introduction of a surplus tax at national </a:t>
            </a:r>
            <a:r>
              <a:rPr lang="en-US" sz="1800" dirty="0" err="1">
                <a:effectLst/>
                <a:latin typeface="Times New Roman" panose="02020603050405020304" pitchFamily="18" charset="0"/>
                <a:ea typeface="Calibri" panose="020F0502020204030204" pitchFamily="34" charset="0"/>
              </a:rPr>
              <a:t>level.A</a:t>
            </a:r>
            <a:r>
              <a:rPr lang="en-US" sz="1800" dirty="0">
                <a:effectLst/>
                <a:latin typeface="Times New Roman" panose="02020603050405020304" pitchFamily="18" charset="0"/>
                <a:ea typeface="Calibri" panose="020F0502020204030204" pitchFamily="34" charset="0"/>
              </a:rPr>
              <a:t> Global Excess Profits tax is appropriate because now, more than ever, we can see that the construction of a global capital market is the product of countries working cooperatively in the common interest. </a:t>
            </a:r>
          </a:p>
          <a:p>
            <a:pPr algn="just">
              <a:lnSpc>
                <a:spcPct val="115000"/>
              </a:lnSpc>
            </a:pPr>
            <a:r>
              <a:rPr lang="en-US" sz="1800" dirty="0">
                <a:latin typeface="Times New Roman" panose="02020603050405020304" pitchFamily="18" charset="0"/>
                <a:ea typeface="Calibri" panose="020F0502020204030204" pitchFamily="34" charset="0"/>
              </a:rPr>
              <a:t>M</a:t>
            </a:r>
            <a:r>
              <a:rPr lang="en-US" sz="1800" dirty="0">
                <a:effectLst/>
                <a:latin typeface="Times New Roman" panose="02020603050405020304" pitchFamily="18" charset="0"/>
                <a:ea typeface="Calibri" panose="020F0502020204030204" pitchFamily="34" charset="0"/>
              </a:rPr>
              <a:t>ore than ever, we have the information flows necessary to design a Global Excess Profits tax, to figure out how much it could raise, and to have a discussion among all stakeholders about how it should be distributed. Using the structures we have available for immediate action today, a GEP (GLOBAL EXCESS PROFIT ) tax could be formed as a stabilizing third pillar in the ongoing global consensus-building program on revising international tax rules to cope with the digital economy. </a:t>
            </a:r>
          </a:p>
          <a:p>
            <a:pPr algn="just">
              <a:lnSpc>
                <a:spcPct val="115000"/>
              </a:lnSpc>
            </a:pPr>
            <a:r>
              <a:rPr lang="en-GB" sz="1700" dirty="0">
                <a:latin typeface="Times New Roman" panose="02020603050405020304" pitchFamily="18" charset="0"/>
                <a:cs typeface="Times New Roman" panose="02020603050405020304" pitchFamily="18" charset="0"/>
              </a:rPr>
              <a:t>such a third pillar ("Pillar 3") of a global excess profits tax ("Global Excess </a:t>
            </a:r>
            <a:r>
              <a:rPr lang="en-GB" sz="1700" dirty="0" err="1">
                <a:latin typeface="Times New Roman" panose="02020603050405020304" pitchFamily="18" charset="0"/>
                <a:cs typeface="Times New Roman" panose="02020603050405020304" pitchFamily="18" charset="0"/>
              </a:rPr>
              <a:t>ProfitsTax</a:t>
            </a:r>
            <a:r>
              <a:rPr lang="en-GB" sz="1700" dirty="0">
                <a:latin typeface="Times New Roman" panose="02020603050405020304" pitchFamily="18" charset="0"/>
                <a:cs typeface="Times New Roman" panose="02020603050405020304" pitchFamily="18" charset="0"/>
              </a:rPr>
              <a:t>") justifies such an excess profits tax by the absence of a global antitrust authority. Without globally coordinated competition law intervention, global platform companies with a dominant market position could only be inadequately regulated. Market power gives rise to an economic rent, which the excess profits tax is designed to capture (Christians and </a:t>
            </a:r>
            <a:r>
              <a:rPr lang="en-GB" sz="1700" dirty="0" err="1">
                <a:latin typeface="Times New Roman" panose="02020603050405020304" pitchFamily="18" charset="0"/>
                <a:cs typeface="Times New Roman" panose="02020603050405020304" pitchFamily="18" charset="0"/>
              </a:rPr>
              <a:t>Diniz</a:t>
            </a:r>
            <a:r>
              <a:rPr lang="en-GB" sz="1700" dirty="0">
                <a:latin typeface="Times New Roman" panose="02020603050405020304" pitchFamily="18" charset="0"/>
                <a:cs typeface="Times New Roman" panose="02020603050405020304" pitchFamily="18" charset="0"/>
              </a:rPr>
              <a:t> </a:t>
            </a:r>
            <a:r>
              <a:rPr lang="en-GB" sz="1700" dirty="0" err="1">
                <a:latin typeface="Times New Roman" panose="02020603050405020304" pitchFamily="18" charset="0"/>
                <a:cs typeface="Times New Roman" panose="02020603050405020304" pitchFamily="18" charset="0"/>
              </a:rPr>
              <a:t>Magalhães</a:t>
            </a:r>
            <a:r>
              <a:rPr lang="en-GB" sz="1700" dirty="0">
                <a:latin typeface="Times New Roman" panose="02020603050405020304" pitchFamily="18" charset="0"/>
                <a:cs typeface="Times New Roman" panose="02020603050405020304" pitchFamily="18" charset="0"/>
              </a:rPr>
              <a:t>, 2020).14 The definition of excess profits should be based on the distinction made in Pillar 1 between routine profits (average return for normal entrepreneurial activities, e.g. a return on sales of 10%) and residual profits (actual return on sales in excess of routine profits).</a:t>
            </a:r>
          </a:p>
        </p:txBody>
      </p:sp>
    </p:spTree>
    <p:extLst>
      <p:ext uri="{BB962C8B-B14F-4D97-AF65-F5344CB8AC3E}">
        <p14:creationId xmlns:p14="http://schemas.microsoft.com/office/powerpoint/2010/main" val="9982388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06F4C9E7-583B-DFE6-0A10-B483A99368A8}"/>
              </a:ext>
            </a:extLst>
          </p:cNvPr>
          <p:cNvSpPr>
            <a:spLocks noGrp="1"/>
          </p:cNvSpPr>
          <p:nvPr>
            <p:ph idx="1"/>
          </p:nvPr>
        </p:nvSpPr>
        <p:spPr>
          <a:xfrm>
            <a:off x="694362" y="212582"/>
            <a:ext cx="10515600" cy="6085476"/>
          </a:xfrm>
        </p:spPr>
        <p:txBody>
          <a:bodyPr>
            <a:normAutofit lnSpcReduction="10000"/>
          </a:bodyPr>
          <a:lstStyle/>
          <a:p>
            <a:r>
              <a:rPr lang="it-IT" sz="1600" b="0" i="0" u="none" strike="noStrike" dirty="0">
                <a:solidFill>
                  <a:srgbClr val="222222"/>
                </a:solidFill>
                <a:effectLst/>
                <a:latin typeface="Times New Roman" panose="02020603050405020304" pitchFamily="18" charset="0"/>
                <a:cs typeface="Times New Roman" panose="02020603050405020304" pitchFamily="18" charset="0"/>
              </a:rPr>
              <a:t>The first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consideration</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in building an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excess</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profit tax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is</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the design of the tax base.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Typically</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an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excess</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profits tax base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consists</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of net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income</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as</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calculated</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under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normal</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tax rules.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Undertaking</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this</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calculation</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at</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the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domestic</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level</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would</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simply</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bake</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in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existing</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problems</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associated</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with base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erosion</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and profit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shifting</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However</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we</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now</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have</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profit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assessment</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tools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at</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the international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level</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that</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were</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not</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available</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during</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prior</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economic</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crises</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and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that</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largely</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arose</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because</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of the global revenue impacts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created</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by the last fiscal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crisis</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a:t>
            </a:r>
          </a:p>
          <a:p>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Within</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the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OECD’s</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ongoing</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work on a new consensus to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measure</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and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distribute</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the profits of digital-</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centric</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and consumer-</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facing</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multinationals</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is</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a project to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distinguish</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between</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routine and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residual</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profit. The framework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is</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laid</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out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as</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amount</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A” in pillar 1 of the OECD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secretariat’s</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proposed</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rubric</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The general idea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is</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that</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it</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is</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possible</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to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establish</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average</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returns</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to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various</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core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functions</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undertaken</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by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firms</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such</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as</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marketing and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distribution</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whether</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on a country,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industry</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firm</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or line-of-business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basis</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Doing</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so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defines</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a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firm’s</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normal</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or routine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return</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while</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its</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residual</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return</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is</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deemed</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to be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everything</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that</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remains</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a:t>
            </a:r>
            <a:endParaRPr lang="it-IT" sz="1600" dirty="0">
              <a:solidFill>
                <a:srgbClr val="222222"/>
              </a:solidFill>
              <a:latin typeface="Times New Roman" panose="02020603050405020304" pitchFamily="18" charset="0"/>
              <a:cs typeface="Times New Roman" panose="02020603050405020304" pitchFamily="18" charset="0"/>
            </a:endParaRPr>
          </a:p>
          <a:p>
            <a:pPr algn="l"/>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Finally</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it</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is</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necessary</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to determine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which</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countries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should</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be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eligible</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to impose the GEP tax and on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what</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amount</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of the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available</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base.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This</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requires</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contending</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with the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possibility</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that</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some governments are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not</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likely</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to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want</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to tax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their</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highly</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successful</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multinationals</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at</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extranormal</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rates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themselves</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and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certainly</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do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not</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want</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other</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countries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doing</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so.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Again</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starting</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with the tools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we</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will</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have</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available</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in the immediate future, some of the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principles</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forming</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within</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the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OECD’s</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digitalization</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project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should</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be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consulted</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a:t>
            </a:r>
          </a:p>
          <a:p>
            <a:pPr algn="l"/>
            <a:r>
              <a:rPr lang="it-IT" sz="1600" b="0" i="0" u="none" strike="noStrike" dirty="0">
                <a:solidFill>
                  <a:srgbClr val="222222"/>
                </a:solidFill>
                <a:effectLst/>
                <a:latin typeface="Times New Roman" panose="02020603050405020304" pitchFamily="18" charset="0"/>
                <a:cs typeface="Times New Roman" panose="02020603050405020304" pitchFamily="18" charset="0"/>
              </a:rPr>
              <a:t>In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particular</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a GEP tax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could</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take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advantage</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of the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ideas</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developing</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within</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pillar 2,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also</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called</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the global anti-base-</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erosion</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proposal</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(GLOBE). GLOBE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aims</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to set a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floor</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for tax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competition</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according</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to the principle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that</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if</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one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jurisdiction</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does</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not</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tax the profits of a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multinational</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at</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least</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at</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a minimum rate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agreed</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among</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countries, the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other</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jurisdiction</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(in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which</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a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parent</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a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subsidiary</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or a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permanent</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establishment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is</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located</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can do so. Pillar 2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thus</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proposes</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four</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complementary</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rules:</a:t>
            </a:r>
          </a:p>
          <a:p>
            <a:pPr algn="l"/>
            <a:r>
              <a:rPr lang="it-IT" sz="1600" b="0" i="0" u="none" strike="noStrike" dirty="0">
                <a:solidFill>
                  <a:srgbClr val="222222"/>
                </a:solidFill>
                <a:effectLst/>
                <a:latin typeface="Times New Roman" panose="02020603050405020304" pitchFamily="18" charset="0"/>
                <a:cs typeface="Times New Roman" panose="02020603050405020304" pitchFamily="18" charset="0"/>
              </a:rPr>
              <a:t>1) an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income</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inclusion</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rule;</a:t>
            </a:r>
          </a:p>
          <a:p>
            <a:pPr algn="l"/>
            <a:r>
              <a:rPr lang="it-IT" sz="1600" b="0" i="0" u="none" strike="noStrike" dirty="0">
                <a:solidFill>
                  <a:srgbClr val="222222"/>
                </a:solidFill>
                <a:effectLst/>
                <a:latin typeface="Times New Roman" panose="02020603050405020304" pitchFamily="18" charset="0"/>
                <a:cs typeface="Times New Roman" panose="02020603050405020304" pitchFamily="18" charset="0"/>
              </a:rPr>
              <a:t>2) an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undertaxed</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payments rule;</a:t>
            </a:r>
          </a:p>
          <a:p>
            <a:pPr algn="l"/>
            <a:r>
              <a:rPr lang="it-IT" sz="1600" b="0" i="0" u="none" strike="noStrike" dirty="0">
                <a:solidFill>
                  <a:srgbClr val="222222"/>
                </a:solidFill>
                <a:effectLst/>
                <a:latin typeface="Times New Roman" panose="02020603050405020304" pitchFamily="18" charset="0"/>
                <a:cs typeface="Times New Roman" panose="02020603050405020304" pitchFamily="18" charset="0"/>
              </a:rPr>
              <a:t>3) a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switchover</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 rule; and</a:t>
            </a:r>
          </a:p>
          <a:p>
            <a:pPr algn="l"/>
            <a:r>
              <a:rPr lang="it-IT" sz="1600" b="0" i="0" u="none" strike="noStrike" dirty="0">
                <a:solidFill>
                  <a:srgbClr val="222222"/>
                </a:solidFill>
                <a:effectLst/>
                <a:latin typeface="Times New Roman" panose="02020603050405020304" pitchFamily="18" charset="0"/>
                <a:cs typeface="Times New Roman" panose="02020603050405020304" pitchFamily="18" charset="0"/>
              </a:rPr>
              <a:t>4) a </a:t>
            </a:r>
            <a:r>
              <a:rPr lang="it-IT" sz="1600" b="0" i="0" u="none" strike="noStrike" dirty="0" err="1">
                <a:solidFill>
                  <a:srgbClr val="222222"/>
                </a:solidFill>
                <a:effectLst/>
                <a:latin typeface="Times New Roman" panose="02020603050405020304" pitchFamily="18" charset="0"/>
                <a:cs typeface="Times New Roman" panose="02020603050405020304" pitchFamily="18" charset="0"/>
              </a:rPr>
              <a:t>subject</a:t>
            </a:r>
            <a:r>
              <a:rPr lang="it-IT" sz="1600" b="0" i="0" u="none" strike="noStrike" dirty="0">
                <a:solidFill>
                  <a:srgbClr val="222222"/>
                </a:solidFill>
                <a:effectLst/>
                <a:latin typeface="Times New Roman" panose="02020603050405020304" pitchFamily="18" charset="0"/>
                <a:cs typeface="Times New Roman" panose="02020603050405020304" pitchFamily="18" charset="0"/>
              </a:rPr>
              <a:t>-to-tax rule.</a:t>
            </a:r>
          </a:p>
          <a:p>
            <a:endParaRPr lang="it-IT" sz="1600" b="0" i="0" u="none" strike="noStrike" dirty="0">
              <a:solidFill>
                <a:srgbClr val="222222"/>
              </a:solidFill>
              <a:effectLst/>
              <a:latin typeface="Times New Roman" panose="02020603050405020304" pitchFamily="18" charset="0"/>
              <a:cs typeface="Times New Roman" panose="02020603050405020304" pitchFamily="18" charset="0"/>
            </a:endParaRPr>
          </a:p>
          <a:p>
            <a:endParaRPr lang="en-GB" sz="1600" dirty="0"/>
          </a:p>
        </p:txBody>
      </p:sp>
    </p:spTree>
    <p:extLst>
      <p:ext uri="{BB962C8B-B14F-4D97-AF65-F5344CB8AC3E}">
        <p14:creationId xmlns:p14="http://schemas.microsoft.com/office/powerpoint/2010/main" val="4339101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C83413F2-FFE9-ECB2-3D68-B0D25EDCE7D0}"/>
              </a:ext>
            </a:extLst>
          </p:cNvPr>
          <p:cNvSpPr>
            <a:spLocks noGrp="1"/>
          </p:cNvSpPr>
          <p:nvPr>
            <p:ph idx="1"/>
          </p:nvPr>
        </p:nvSpPr>
        <p:spPr>
          <a:xfrm>
            <a:off x="838200" y="184935"/>
            <a:ext cx="10515600" cy="5992028"/>
          </a:xfrm>
        </p:spPr>
        <p:txBody>
          <a:bodyPr>
            <a:normAutofit/>
          </a:bodyPr>
          <a:lstStyle/>
          <a:p>
            <a:pPr algn="l">
              <a:lnSpc>
                <a:spcPct val="150000"/>
              </a:lnSpc>
            </a:pPr>
            <a:r>
              <a:rPr lang="it-IT" sz="1700" b="0" i="0" u="none" strike="noStrike" dirty="0">
                <a:solidFill>
                  <a:srgbClr val="222222"/>
                </a:solidFill>
                <a:effectLst/>
                <a:latin typeface="Times New Roman" panose="02020603050405020304" pitchFamily="18" charset="0"/>
                <a:cs typeface="Times New Roman" panose="02020603050405020304" pitchFamily="18" charset="0"/>
              </a:rPr>
              <a:t>A GEP tax </a:t>
            </a:r>
            <a:r>
              <a:rPr lang="it-IT" sz="1700" b="0" i="0" u="none" strike="noStrike" dirty="0" err="1">
                <a:solidFill>
                  <a:srgbClr val="222222"/>
                </a:solidFill>
                <a:effectLst/>
                <a:latin typeface="Times New Roman" panose="02020603050405020304" pitchFamily="18" charset="0"/>
                <a:cs typeface="Times New Roman" panose="02020603050405020304" pitchFamily="18" charset="0"/>
              </a:rPr>
              <a:t>could</a:t>
            </a:r>
            <a:r>
              <a:rPr lang="it-IT" sz="1700" b="0" i="0" u="none" strike="noStrike" dirty="0">
                <a:solidFill>
                  <a:srgbClr val="222222"/>
                </a:solidFill>
                <a:effectLst/>
                <a:latin typeface="Times New Roman" panose="02020603050405020304" pitchFamily="18" charset="0"/>
                <a:cs typeface="Times New Roman" panose="02020603050405020304" pitchFamily="18" charset="0"/>
              </a:rPr>
              <a:t> be </a:t>
            </a:r>
            <a:r>
              <a:rPr lang="it-IT" sz="1700" b="0" i="0" u="none" strike="noStrike" dirty="0" err="1">
                <a:solidFill>
                  <a:srgbClr val="222222"/>
                </a:solidFill>
                <a:effectLst/>
                <a:latin typeface="Times New Roman" panose="02020603050405020304" pitchFamily="18" charset="0"/>
                <a:cs typeface="Times New Roman" panose="02020603050405020304" pitchFamily="18" charset="0"/>
              </a:rPr>
              <a:t>built</a:t>
            </a:r>
            <a:r>
              <a:rPr lang="it-IT" sz="1700" b="0" i="0" u="none" strike="noStrike" dirty="0">
                <a:solidFill>
                  <a:srgbClr val="222222"/>
                </a:solidFill>
                <a:effectLst/>
                <a:latin typeface="Times New Roman" panose="02020603050405020304" pitchFamily="18" charset="0"/>
                <a:cs typeface="Times New Roman" panose="02020603050405020304" pitchFamily="18" charset="0"/>
              </a:rPr>
              <a:t> </a:t>
            </a:r>
            <a:r>
              <a:rPr lang="it-IT" sz="1700" b="0" i="0" u="none" strike="noStrike" dirty="0" err="1">
                <a:solidFill>
                  <a:srgbClr val="222222"/>
                </a:solidFill>
                <a:effectLst/>
                <a:latin typeface="Times New Roman" panose="02020603050405020304" pitchFamily="18" charset="0"/>
                <a:cs typeface="Times New Roman" panose="02020603050405020304" pitchFamily="18" charset="0"/>
              </a:rPr>
              <a:t>as</a:t>
            </a:r>
            <a:r>
              <a:rPr lang="it-IT" sz="1700" b="0" i="0" u="none" strike="noStrike" dirty="0">
                <a:solidFill>
                  <a:srgbClr val="222222"/>
                </a:solidFill>
                <a:effectLst/>
                <a:latin typeface="Times New Roman" panose="02020603050405020304" pitchFamily="18" charset="0"/>
                <a:cs typeface="Times New Roman" panose="02020603050405020304" pitchFamily="18" charset="0"/>
              </a:rPr>
              <a:t> a pillar 3 </a:t>
            </a:r>
            <a:r>
              <a:rPr lang="it-IT" sz="1700" b="0" i="0" u="none" strike="noStrike" dirty="0" err="1">
                <a:solidFill>
                  <a:srgbClr val="222222"/>
                </a:solidFill>
                <a:effectLst/>
                <a:latin typeface="Times New Roman" panose="02020603050405020304" pitchFamily="18" charset="0"/>
                <a:cs typeface="Times New Roman" panose="02020603050405020304" pitchFamily="18" charset="0"/>
              </a:rPr>
              <a:t>alongside</a:t>
            </a:r>
            <a:r>
              <a:rPr lang="it-IT" sz="1700" b="0" i="0" u="none" strike="noStrike" dirty="0">
                <a:solidFill>
                  <a:srgbClr val="222222"/>
                </a:solidFill>
                <a:effectLst/>
                <a:latin typeface="Times New Roman" panose="02020603050405020304" pitchFamily="18" charset="0"/>
                <a:cs typeface="Times New Roman" panose="02020603050405020304" pitchFamily="18" charset="0"/>
              </a:rPr>
              <a:t> </a:t>
            </a:r>
            <a:r>
              <a:rPr lang="it-IT" sz="1700" b="0" i="0" u="none" strike="noStrike" dirty="0" err="1">
                <a:solidFill>
                  <a:srgbClr val="222222"/>
                </a:solidFill>
                <a:effectLst/>
                <a:latin typeface="Times New Roman" panose="02020603050405020304" pitchFamily="18" charset="0"/>
                <a:cs typeface="Times New Roman" panose="02020603050405020304" pitchFamily="18" charset="0"/>
              </a:rPr>
              <a:t>pillars</a:t>
            </a:r>
            <a:r>
              <a:rPr lang="it-IT" sz="1700" b="0" i="0" u="none" strike="noStrike" dirty="0">
                <a:solidFill>
                  <a:srgbClr val="222222"/>
                </a:solidFill>
                <a:effectLst/>
                <a:latin typeface="Times New Roman" panose="02020603050405020304" pitchFamily="18" charset="0"/>
                <a:cs typeface="Times New Roman" panose="02020603050405020304" pitchFamily="18" charset="0"/>
              </a:rPr>
              <a:t> 1 and 2, </a:t>
            </a:r>
            <a:r>
              <a:rPr lang="it-IT" sz="1700" b="0" i="0" u="none" strike="noStrike" dirty="0" err="1">
                <a:solidFill>
                  <a:srgbClr val="222222"/>
                </a:solidFill>
                <a:effectLst/>
                <a:latin typeface="Times New Roman" panose="02020603050405020304" pitchFamily="18" charset="0"/>
                <a:cs typeface="Times New Roman" panose="02020603050405020304" pitchFamily="18" charset="0"/>
              </a:rPr>
              <a:t>combining</a:t>
            </a:r>
            <a:r>
              <a:rPr lang="it-IT" sz="1700" b="0" i="0" u="none" strike="noStrike" dirty="0">
                <a:solidFill>
                  <a:srgbClr val="222222"/>
                </a:solidFill>
                <a:effectLst/>
                <a:latin typeface="Times New Roman" panose="02020603050405020304" pitchFamily="18" charset="0"/>
                <a:cs typeface="Times New Roman" panose="02020603050405020304" pitchFamily="18" charset="0"/>
              </a:rPr>
              <a:t> the </a:t>
            </a:r>
            <a:r>
              <a:rPr lang="it-IT" sz="1700" b="0" i="0" u="none" strike="noStrike" dirty="0" err="1">
                <a:solidFill>
                  <a:srgbClr val="222222"/>
                </a:solidFill>
                <a:effectLst/>
                <a:latin typeface="Times New Roman" panose="02020603050405020304" pitchFamily="18" charset="0"/>
                <a:cs typeface="Times New Roman" panose="02020603050405020304" pitchFamily="18" charset="0"/>
              </a:rPr>
              <a:t>income</a:t>
            </a:r>
            <a:r>
              <a:rPr lang="it-IT" sz="1700" b="0" i="0" u="none" strike="noStrike" dirty="0">
                <a:solidFill>
                  <a:srgbClr val="222222"/>
                </a:solidFill>
                <a:effectLst/>
                <a:latin typeface="Times New Roman" panose="02020603050405020304" pitchFamily="18" charset="0"/>
                <a:cs typeface="Times New Roman" panose="02020603050405020304" pitchFamily="18" charset="0"/>
              </a:rPr>
              <a:t> </a:t>
            </a:r>
            <a:r>
              <a:rPr lang="it-IT" sz="1700" b="0" i="0" u="none" strike="noStrike" dirty="0" err="1">
                <a:solidFill>
                  <a:srgbClr val="222222"/>
                </a:solidFill>
                <a:effectLst/>
                <a:latin typeface="Times New Roman" panose="02020603050405020304" pitchFamily="18" charset="0"/>
                <a:cs typeface="Times New Roman" panose="02020603050405020304" pitchFamily="18" charset="0"/>
              </a:rPr>
              <a:t>characterization</a:t>
            </a:r>
            <a:r>
              <a:rPr lang="it-IT" sz="1700" b="0" i="0" u="none" strike="noStrike" dirty="0">
                <a:solidFill>
                  <a:srgbClr val="222222"/>
                </a:solidFill>
                <a:effectLst/>
                <a:latin typeface="Times New Roman" panose="02020603050405020304" pitchFamily="18" charset="0"/>
                <a:cs typeface="Times New Roman" panose="02020603050405020304" pitchFamily="18" charset="0"/>
              </a:rPr>
              <a:t> and </a:t>
            </a:r>
            <a:r>
              <a:rPr lang="it-IT" sz="1700" b="0" i="0" u="none" strike="noStrike" dirty="0" err="1">
                <a:solidFill>
                  <a:srgbClr val="222222"/>
                </a:solidFill>
                <a:effectLst/>
                <a:latin typeface="Times New Roman" panose="02020603050405020304" pitchFamily="18" charset="0"/>
                <a:cs typeface="Times New Roman" panose="02020603050405020304" pitchFamily="18" charset="0"/>
              </a:rPr>
              <a:t>allocation</a:t>
            </a:r>
            <a:r>
              <a:rPr lang="it-IT" sz="1700" b="0" i="0" u="none" strike="noStrike" dirty="0">
                <a:solidFill>
                  <a:srgbClr val="222222"/>
                </a:solidFill>
                <a:effectLst/>
                <a:latin typeface="Times New Roman" panose="02020603050405020304" pitchFamily="18" charset="0"/>
                <a:cs typeface="Times New Roman" panose="02020603050405020304" pitchFamily="18" charset="0"/>
              </a:rPr>
              <a:t> </a:t>
            </a:r>
            <a:r>
              <a:rPr lang="it-IT" sz="1700" b="0" i="0" u="none" strike="noStrike" dirty="0" err="1">
                <a:solidFill>
                  <a:srgbClr val="222222"/>
                </a:solidFill>
                <a:effectLst/>
                <a:latin typeface="Times New Roman" panose="02020603050405020304" pitchFamily="18" charset="0"/>
                <a:cs typeface="Times New Roman" panose="02020603050405020304" pitchFamily="18" charset="0"/>
              </a:rPr>
              <a:t>principles</a:t>
            </a:r>
            <a:r>
              <a:rPr lang="it-IT" sz="1700" b="0" i="0" u="none" strike="noStrike" dirty="0">
                <a:solidFill>
                  <a:srgbClr val="222222"/>
                </a:solidFill>
                <a:effectLst/>
                <a:latin typeface="Times New Roman" panose="02020603050405020304" pitchFamily="18" charset="0"/>
                <a:cs typeface="Times New Roman" panose="02020603050405020304" pitchFamily="18" charset="0"/>
              </a:rPr>
              <a:t> of pillar 1 with the backstop </a:t>
            </a:r>
            <a:r>
              <a:rPr lang="it-IT" sz="1700" b="0" i="0" u="none" strike="noStrike" dirty="0" err="1">
                <a:solidFill>
                  <a:srgbClr val="222222"/>
                </a:solidFill>
                <a:effectLst/>
                <a:latin typeface="Times New Roman" panose="02020603050405020304" pitchFamily="18" charset="0"/>
                <a:cs typeface="Times New Roman" panose="02020603050405020304" pitchFamily="18" charset="0"/>
              </a:rPr>
              <a:t>taxation</a:t>
            </a:r>
            <a:r>
              <a:rPr lang="it-IT" sz="1700" b="0" i="0" u="none" strike="noStrike" dirty="0">
                <a:solidFill>
                  <a:srgbClr val="222222"/>
                </a:solidFill>
                <a:effectLst/>
                <a:latin typeface="Times New Roman" panose="02020603050405020304" pitchFamily="18" charset="0"/>
                <a:cs typeface="Times New Roman" panose="02020603050405020304" pitchFamily="18" charset="0"/>
              </a:rPr>
              <a:t> setup of pillar 2. Pillar 1 </a:t>
            </a:r>
            <a:r>
              <a:rPr lang="it-IT" sz="1700" b="0" i="0" u="none" strike="noStrike" dirty="0" err="1">
                <a:solidFill>
                  <a:srgbClr val="222222"/>
                </a:solidFill>
                <a:effectLst/>
                <a:latin typeface="Times New Roman" panose="02020603050405020304" pitchFamily="18" charset="0"/>
                <a:cs typeface="Times New Roman" panose="02020603050405020304" pitchFamily="18" charset="0"/>
              </a:rPr>
              <a:t>establishes</a:t>
            </a:r>
            <a:r>
              <a:rPr lang="it-IT" sz="1700" b="0" i="0" u="none" strike="noStrike" dirty="0">
                <a:solidFill>
                  <a:srgbClr val="222222"/>
                </a:solidFill>
                <a:effectLst/>
                <a:latin typeface="Times New Roman" panose="02020603050405020304" pitchFamily="18" charset="0"/>
                <a:cs typeface="Times New Roman" panose="02020603050405020304" pitchFamily="18" charset="0"/>
              </a:rPr>
              <a:t> </a:t>
            </a:r>
            <a:r>
              <a:rPr lang="it-IT" sz="1700" b="0" i="0" u="none" strike="noStrike" dirty="0" err="1">
                <a:solidFill>
                  <a:srgbClr val="222222"/>
                </a:solidFill>
                <a:effectLst/>
                <a:latin typeface="Times New Roman" panose="02020603050405020304" pitchFamily="18" charset="0"/>
                <a:cs typeface="Times New Roman" panose="02020603050405020304" pitchFamily="18" charset="0"/>
              </a:rPr>
              <a:t>that</a:t>
            </a:r>
            <a:r>
              <a:rPr lang="it-IT" sz="1700" b="0" i="0" u="none" strike="noStrike" dirty="0">
                <a:solidFill>
                  <a:srgbClr val="222222"/>
                </a:solidFill>
                <a:effectLst/>
                <a:latin typeface="Times New Roman" panose="02020603050405020304" pitchFamily="18" charset="0"/>
                <a:cs typeface="Times New Roman" panose="02020603050405020304" pitchFamily="18" charset="0"/>
              </a:rPr>
              <a:t> </a:t>
            </a:r>
            <a:r>
              <a:rPr lang="it-IT" sz="1700" b="0" i="0" u="none" strike="noStrike" dirty="0" err="1">
                <a:solidFill>
                  <a:srgbClr val="222222"/>
                </a:solidFill>
                <a:effectLst/>
                <a:latin typeface="Times New Roman" panose="02020603050405020304" pitchFamily="18" charset="0"/>
                <a:cs typeface="Times New Roman" panose="02020603050405020304" pitchFamily="18" charset="0"/>
              </a:rPr>
              <a:t>it</a:t>
            </a:r>
            <a:r>
              <a:rPr lang="it-IT" sz="1700" b="0" i="0" u="none" strike="noStrike" dirty="0">
                <a:solidFill>
                  <a:srgbClr val="222222"/>
                </a:solidFill>
                <a:effectLst/>
                <a:latin typeface="Times New Roman" panose="02020603050405020304" pitchFamily="18" charset="0"/>
                <a:cs typeface="Times New Roman" panose="02020603050405020304" pitchFamily="18" charset="0"/>
              </a:rPr>
              <a:t> </a:t>
            </a:r>
            <a:r>
              <a:rPr lang="it-IT" sz="1700" b="0" i="0" u="none" strike="noStrike" dirty="0" err="1">
                <a:solidFill>
                  <a:srgbClr val="222222"/>
                </a:solidFill>
                <a:effectLst/>
                <a:latin typeface="Times New Roman" panose="02020603050405020304" pitchFamily="18" charset="0"/>
                <a:cs typeface="Times New Roman" panose="02020603050405020304" pitchFamily="18" charset="0"/>
              </a:rPr>
              <a:t>is</a:t>
            </a:r>
            <a:r>
              <a:rPr lang="it-IT" sz="1700" b="0" i="0" u="none" strike="noStrike" dirty="0">
                <a:solidFill>
                  <a:srgbClr val="222222"/>
                </a:solidFill>
                <a:effectLst/>
                <a:latin typeface="Times New Roman" panose="02020603050405020304" pitchFamily="18" charset="0"/>
                <a:cs typeface="Times New Roman" panose="02020603050405020304" pitchFamily="18" charset="0"/>
              </a:rPr>
              <a:t> </a:t>
            </a:r>
            <a:r>
              <a:rPr lang="it-IT" sz="1700" b="0" i="0" u="none" strike="noStrike" dirty="0" err="1">
                <a:solidFill>
                  <a:srgbClr val="222222"/>
                </a:solidFill>
                <a:effectLst/>
                <a:latin typeface="Times New Roman" panose="02020603050405020304" pitchFamily="18" charset="0"/>
                <a:cs typeface="Times New Roman" panose="02020603050405020304" pitchFamily="18" charset="0"/>
              </a:rPr>
              <a:t>possible</a:t>
            </a:r>
            <a:r>
              <a:rPr lang="it-IT" sz="1700" b="0" i="0" u="none" strike="noStrike" dirty="0">
                <a:solidFill>
                  <a:srgbClr val="222222"/>
                </a:solidFill>
                <a:effectLst/>
                <a:latin typeface="Times New Roman" panose="02020603050405020304" pitchFamily="18" charset="0"/>
                <a:cs typeface="Times New Roman" panose="02020603050405020304" pitchFamily="18" charset="0"/>
              </a:rPr>
              <a:t> to </a:t>
            </a:r>
            <a:r>
              <a:rPr lang="it-IT" sz="1700" b="0" i="0" u="none" strike="noStrike" dirty="0" err="1">
                <a:solidFill>
                  <a:srgbClr val="222222"/>
                </a:solidFill>
                <a:effectLst/>
                <a:latin typeface="Times New Roman" panose="02020603050405020304" pitchFamily="18" charset="0"/>
                <a:cs typeface="Times New Roman" panose="02020603050405020304" pitchFamily="18" charset="0"/>
              </a:rPr>
              <a:t>differentiate</a:t>
            </a:r>
            <a:r>
              <a:rPr lang="it-IT" sz="1700" b="0" i="0" u="none" strike="noStrike" dirty="0">
                <a:solidFill>
                  <a:srgbClr val="222222"/>
                </a:solidFill>
                <a:effectLst/>
                <a:latin typeface="Times New Roman" panose="02020603050405020304" pitchFamily="18" charset="0"/>
                <a:cs typeface="Times New Roman" panose="02020603050405020304" pitchFamily="18" charset="0"/>
              </a:rPr>
              <a:t> and allocate </a:t>
            </a:r>
            <a:r>
              <a:rPr lang="it-IT" sz="1700" b="0" i="0" u="none" strike="noStrike" dirty="0" err="1">
                <a:solidFill>
                  <a:srgbClr val="222222"/>
                </a:solidFill>
                <a:effectLst/>
                <a:latin typeface="Times New Roman" panose="02020603050405020304" pitchFamily="18" charset="0"/>
                <a:cs typeface="Times New Roman" panose="02020603050405020304" pitchFamily="18" charset="0"/>
              </a:rPr>
              <a:t>distinct</a:t>
            </a:r>
            <a:r>
              <a:rPr lang="it-IT" sz="1700" b="0" i="0" u="none" strike="noStrike" dirty="0">
                <a:solidFill>
                  <a:srgbClr val="222222"/>
                </a:solidFill>
                <a:effectLst/>
                <a:latin typeface="Times New Roman" panose="02020603050405020304" pitchFamily="18" charset="0"/>
                <a:cs typeface="Times New Roman" panose="02020603050405020304" pitchFamily="18" charset="0"/>
              </a:rPr>
              <a:t> </a:t>
            </a:r>
            <a:r>
              <a:rPr lang="it-IT" sz="1700" b="0" i="0" u="none" strike="noStrike" dirty="0" err="1">
                <a:solidFill>
                  <a:srgbClr val="222222"/>
                </a:solidFill>
                <a:effectLst/>
                <a:latin typeface="Times New Roman" panose="02020603050405020304" pitchFamily="18" charset="0"/>
                <a:cs typeface="Times New Roman" panose="02020603050405020304" pitchFamily="18" charset="0"/>
              </a:rPr>
              <a:t>categories</a:t>
            </a:r>
            <a:r>
              <a:rPr lang="it-IT" sz="1700" b="0" i="0" u="none" strike="noStrike" dirty="0">
                <a:solidFill>
                  <a:srgbClr val="222222"/>
                </a:solidFill>
                <a:effectLst/>
                <a:latin typeface="Times New Roman" panose="02020603050405020304" pitchFamily="18" charset="0"/>
                <a:cs typeface="Times New Roman" panose="02020603050405020304" pitchFamily="18" charset="0"/>
              </a:rPr>
              <a:t> of profits on a global </a:t>
            </a:r>
            <a:r>
              <a:rPr lang="it-IT" sz="1700" b="0" i="0" u="none" strike="noStrike" dirty="0" err="1">
                <a:solidFill>
                  <a:srgbClr val="222222"/>
                </a:solidFill>
                <a:effectLst/>
                <a:latin typeface="Times New Roman" panose="02020603050405020304" pitchFamily="18" charset="0"/>
                <a:cs typeface="Times New Roman" panose="02020603050405020304" pitchFamily="18" charset="0"/>
              </a:rPr>
              <a:t>basis</a:t>
            </a:r>
            <a:r>
              <a:rPr lang="it-IT" sz="1700" b="0" i="0" u="none" strike="noStrike" dirty="0">
                <a:solidFill>
                  <a:srgbClr val="222222"/>
                </a:solidFill>
                <a:effectLst/>
                <a:latin typeface="Times New Roman" panose="02020603050405020304" pitchFamily="18" charset="0"/>
                <a:cs typeface="Times New Roman" panose="02020603050405020304" pitchFamily="18" charset="0"/>
              </a:rPr>
              <a:t>. In turn, pillar 2 </a:t>
            </a:r>
            <a:r>
              <a:rPr lang="it-IT" sz="1700" b="0" i="0" u="none" strike="noStrike" dirty="0" err="1">
                <a:solidFill>
                  <a:srgbClr val="222222"/>
                </a:solidFill>
                <a:effectLst/>
                <a:latin typeface="Times New Roman" panose="02020603050405020304" pitchFamily="18" charset="0"/>
                <a:cs typeface="Times New Roman" panose="02020603050405020304" pitchFamily="18" charset="0"/>
              </a:rPr>
              <a:t>establishes</a:t>
            </a:r>
            <a:r>
              <a:rPr lang="it-IT" sz="1700" b="0" i="0" u="none" strike="noStrike" dirty="0">
                <a:solidFill>
                  <a:srgbClr val="222222"/>
                </a:solidFill>
                <a:effectLst/>
                <a:latin typeface="Times New Roman" panose="02020603050405020304" pitchFamily="18" charset="0"/>
                <a:cs typeface="Times New Roman" panose="02020603050405020304" pitchFamily="18" charset="0"/>
              </a:rPr>
              <a:t> </a:t>
            </a:r>
            <a:r>
              <a:rPr lang="it-IT" sz="1700" b="0" i="0" u="none" strike="noStrike" dirty="0" err="1">
                <a:solidFill>
                  <a:srgbClr val="222222"/>
                </a:solidFill>
                <a:effectLst/>
                <a:latin typeface="Times New Roman" panose="02020603050405020304" pitchFamily="18" charset="0"/>
                <a:cs typeface="Times New Roman" panose="02020603050405020304" pitchFamily="18" charset="0"/>
              </a:rPr>
              <a:t>that</a:t>
            </a:r>
            <a:r>
              <a:rPr lang="it-IT" sz="1700" b="0" i="0" u="none" strike="noStrike" dirty="0">
                <a:solidFill>
                  <a:srgbClr val="222222"/>
                </a:solidFill>
                <a:effectLst/>
                <a:latin typeface="Times New Roman" panose="02020603050405020304" pitchFamily="18" charset="0"/>
                <a:cs typeface="Times New Roman" panose="02020603050405020304" pitchFamily="18" charset="0"/>
              </a:rPr>
              <a:t> </a:t>
            </a:r>
            <a:r>
              <a:rPr lang="it-IT" sz="1700" b="0" i="0" u="none" strike="noStrike" dirty="0" err="1">
                <a:solidFill>
                  <a:srgbClr val="222222"/>
                </a:solidFill>
                <a:effectLst/>
                <a:latin typeface="Times New Roman" panose="02020603050405020304" pitchFamily="18" charset="0"/>
                <a:cs typeface="Times New Roman" panose="02020603050405020304" pitchFamily="18" charset="0"/>
              </a:rPr>
              <a:t>wherever</a:t>
            </a:r>
            <a:r>
              <a:rPr lang="it-IT" sz="1700" b="0" i="0" u="none" strike="noStrike" dirty="0">
                <a:solidFill>
                  <a:srgbClr val="222222"/>
                </a:solidFill>
                <a:effectLst/>
                <a:latin typeface="Times New Roman" panose="02020603050405020304" pitchFamily="18" charset="0"/>
                <a:cs typeface="Times New Roman" panose="02020603050405020304" pitchFamily="18" charset="0"/>
              </a:rPr>
              <a:t> profits are </a:t>
            </a:r>
            <a:r>
              <a:rPr lang="it-IT" sz="1700" b="0" i="0" u="none" strike="noStrike" dirty="0" err="1">
                <a:solidFill>
                  <a:srgbClr val="222222"/>
                </a:solidFill>
                <a:effectLst/>
                <a:latin typeface="Times New Roman" panose="02020603050405020304" pitchFamily="18" charset="0"/>
                <a:cs typeface="Times New Roman" panose="02020603050405020304" pitchFamily="18" charset="0"/>
              </a:rPr>
              <a:t>allocated</a:t>
            </a:r>
            <a:r>
              <a:rPr lang="it-IT" sz="1700" b="0" i="0" u="none" strike="noStrike" dirty="0">
                <a:solidFill>
                  <a:srgbClr val="222222"/>
                </a:solidFill>
                <a:effectLst/>
                <a:latin typeface="Times New Roman" panose="02020603050405020304" pitchFamily="18" charset="0"/>
                <a:cs typeface="Times New Roman" panose="02020603050405020304" pitchFamily="18" charset="0"/>
              </a:rPr>
              <a:t>, </a:t>
            </a:r>
            <a:r>
              <a:rPr lang="it-IT" sz="1700" b="0" i="0" u="none" strike="noStrike" dirty="0" err="1">
                <a:solidFill>
                  <a:srgbClr val="222222"/>
                </a:solidFill>
                <a:effectLst/>
                <a:latin typeface="Times New Roman" panose="02020603050405020304" pitchFamily="18" charset="0"/>
                <a:cs typeface="Times New Roman" panose="02020603050405020304" pitchFamily="18" charset="0"/>
              </a:rPr>
              <a:t>all</a:t>
            </a:r>
            <a:r>
              <a:rPr lang="it-IT" sz="1700" b="0" i="0" u="none" strike="noStrike" dirty="0">
                <a:solidFill>
                  <a:srgbClr val="222222"/>
                </a:solidFill>
                <a:effectLst/>
                <a:latin typeface="Times New Roman" panose="02020603050405020304" pitchFamily="18" charset="0"/>
                <a:cs typeface="Times New Roman" panose="02020603050405020304" pitchFamily="18" charset="0"/>
              </a:rPr>
              <a:t> profits can </a:t>
            </a:r>
            <a:r>
              <a:rPr lang="it-IT" sz="1700" b="0" i="0" u="none" strike="noStrike" dirty="0" err="1">
                <a:solidFill>
                  <a:srgbClr val="222222"/>
                </a:solidFill>
                <a:effectLst/>
                <a:latin typeface="Times New Roman" panose="02020603050405020304" pitchFamily="18" charset="0"/>
                <a:cs typeface="Times New Roman" panose="02020603050405020304" pitchFamily="18" charset="0"/>
              </a:rPr>
              <a:t>ultimately</a:t>
            </a:r>
            <a:r>
              <a:rPr lang="it-IT" sz="1700" b="0" i="0" u="none" strike="noStrike" dirty="0">
                <a:solidFill>
                  <a:srgbClr val="222222"/>
                </a:solidFill>
                <a:effectLst/>
                <a:latin typeface="Times New Roman" panose="02020603050405020304" pitchFamily="18" charset="0"/>
                <a:cs typeface="Times New Roman" panose="02020603050405020304" pitchFamily="18" charset="0"/>
              </a:rPr>
              <a:t> be </a:t>
            </a:r>
            <a:r>
              <a:rPr lang="it-IT" sz="1700" b="0" i="0" u="none" strike="noStrike" dirty="0" err="1">
                <a:solidFill>
                  <a:srgbClr val="222222"/>
                </a:solidFill>
                <a:effectLst/>
                <a:latin typeface="Times New Roman" panose="02020603050405020304" pitchFamily="18" charset="0"/>
                <a:cs typeface="Times New Roman" panose="02020603050405020304" pitchFamily="18" charset="0"/>
              </a:rPr>
              <a:t>taxed</a:t>
            </a:r>
            <a:r>
              <a:rPr lang="it-IT" sz="1700" b="0" i="0" u="none" strike="noStrike" dirty="0">
                <a:solidFill>
                  <a:srgbClr val="222222"/>
                </a:solidFill>
                <a:effectLst/>
                <a:latin typeface="Times New Roman" panose="02020603050405020304" pitchFamily="18" charset="0"/>
                <a:cs typeface="Times New Roman" panose="02020603050405020304" pitchFamily="18" charset="0"/>
              </a:rPr>
              <a:t> </a:t>
            </a:r>
            <a:r>
              <a:rPr lang="it-IT" sz="1700" b="0" i="0" u="none" strike="noStrike" dirty="0" err="1">
                <a:solidFill>
                  <a:srgbClr val="222222"/>
                </a:solidFill>
                <a:effectLst/>
                <a:latin typeface="Times New Roman" panose="02020603050405020304" pitchFamily="18" charset="0"/>
                <a:cs typeface="Times New Roman" panose="02020603050405020304" pitchFamily="18" charset="0"/>
              </a:rPr>
              <a:t>at</a:t>
            </a:r>
            <a:r>
              <a:rPr lang="it-IT" sz="1700" b="0" i="0" u="none" strike="noStrike" dirty="0">
                <a:solidFill>
                  <a:srgbClr val="222222"/>
                </a:solidFill>
                <a:effectLst/>
                <a:latin typeface="Times New Roman" panose="02020603050405020304" pitchFamily="18" charset="0"/>
                <a:cs typeface="Times New Roman" panose="02020603050405020304" pitchFamily="18" charset="0"/>
              </a:rPr>
              <a:t> a </a:t>
            </a:r>
            <a:r>
              <a:rPr lang="it-IT" sz="1700" b="0" i="0" u="none" strike="noStrike" dirty="0" err="1">
                <a:solidFill>
                  <a:srgbClr val="222222"/>
                </a:solidFill>
                <a:effectLst/>
                <a:latin typeface="Times New Roman" panose="02020603050405020304" pitchFamily="18" charset="0"/>
                <a:cs typeface="Times New Roman" panose="02020603050405020304" pitchFamily="18" charset="0"/>
              </a:rPr>
              <a:t>specified</a:t>
            </a:r>
            <a:r>
              <a:rPr lang="it-IT" sz="1700" b="0" i="0" u="none" strike="noStrike" dirty="0">
                <a:solidFill>
                  <a:srgbClr val="222222"/>
                </a:solidFill>
                <a:effectLst/>
                <a:latin typeface="Times New Roman" panose="02020603050405020304" pitchFamily="18" charset="0"/>
                <a:cs typeface="Times New Roman" panose="02020603050405020304" pitchFamily="18" charset="0"/>
              </a:rPr>
              <a:t> minimum rate. </a:t>
            </a:r>
            <a:r>
              <a:rPr lang="it-IT" sz="1700" b="0" i="0" u="none" strike="noStrike" dirty="0" err="1">
                <a:solidFill>
                  <a:srgbClr val="222222"/>
                </a:solidFill>
                <a:effectLst/>
                <a:latin typeface="Times New Roman" panose="02020603050405020304" pitchFamily="18" charset="0"/>
                <a:cs typeface="Times New Roman" panose="02020603050405020304" pitchFamily="18" charset="0"/>
              </a:rPr>
              <a:t>Accordingly</a:t>
            </a:r>
            <a:r>
              <a:rPr lang="it-IT" sz="1700" b="0" i="0" u="none" strike="noStrike" dirty="0">
                <a:solidFill>
                  <a:srgbClr val="222222"/>
                </a:solidFill>
                <a:effectLst/>
                <a:latin typeface="Times New Roman" panose="02020603050405020304" pitchFamily="18" charset="0"/>
                <a:cs typeface="Times New Roman" panose="02020603050405020304" pitchFamily="18" charset="0"/>
              </a:rPr>
              <a:t>, </a:t>
            </a:r>
            <a:r>
              <a:rPr lang="it-IT" sz="1700" b="0" i="0" u="none" strike="noStrike" dirty="0" err="1">
                <a:solidFill>
                  <a:srgbClr val="222222"/>
                </a:solidFill>
                <a:effectLst/>
                <a:latin typeface="Times New Roman" panose="02020603050405020304" pitchFamily="18" charset="0"/>
                <a:cs typeface="Times New Roman" panose="02020603050405020304" pitchFamily="18" charset="0"/>
              </a:rPr>
              <a:t>as</a:t>
            </a:r>
            <a:r>
              <a:rPr lang="it-IT" sz="1700" b="0" i="0" u="none" strike="noStrike" dirty="0">
                <a:solidFill>
                  <a:srgbClr val="222222"/>
                </a:solidFill>
                <a:effectLst/>
                <a:latin typeface="Times New Roman" panose="02020603050405020304" pitchFamily="18" charset="0"/>
                <a:cs typeface="Times New Roman" panose="02020603050405020304" pitchFamily="18" charset="0"/>
              </a:rPr>
              <a:t> a </a:t>
            </a:r>
            <a:r>
              <a:rPr lang="it-IT" sz="1700" b="0" i="0" u="none" strike="noStrike" dirty="0" err="1">
                <a:solidFill>
                  <a:srgbClr val="222222"/>
                </a:solidFill>
                <a:effectLst/>
                <a:latin typeface="Times New Roman" panose="02020603050405020304" pitchFamily="18" charset="0"/>
                <a:cs typeface="Times New Roman" panose="02020603050405020304" pitchFamily="18" charset="0"/>
              </a:rPr>
              <a:t>stabilizing</a:t>
            </a:r>
            <a:r>
              <a:rPr lang="it-IT" sz="1700" b="0" i="0" u="none" strike="noStrike" dirty="0">
                <a:solidFill>
                  <a:srgbClr val="222222"/>
                </a:solidFill>
                <a:effectLst/>
                <a:latin typeface="Times New Roman" panose="02020603050405020304" pitchFamily="18" charset="0"/>
                <a:cs typeface="Times New Roman" panose="02020603050405020304" pitchFamily="18" charset="0"/>
              </a:rPr>
              <a:t> </a:t>
            </a:r>
            <a:r>
              <a:rPr lang="it-IT" sz="1700" b="0" i="0" u="none" strike="noStrike" dirty="0" err="1">
                <a:solidFill>
                  <a:srgbClr val="222222"/>
                </a:solidFill>
                <a:effectLst/>
                <a:latin typeface="Times New Roman" panose="02020603050405020304" pitchFamily="18" charset="0"/>
                <a:cs typeface="Times New Roman" panose="02020603050405020304" pitchFamily="18" charset="0"/>
              </a:rPr>
              <a:t>third</a:t>
            </a:r>
            <a:r>
              <a:rPr lang="it-IT" sz="1700" b="0" i="0" u="none" strike="noStrike" dirty="0">
                <a:solidFill>
                  <a:srgbClr val="222222"/>
                </a:solidFill>
                <a:effectLst/>
                <a:latin typeface="Times New Roman" panose="02020603050405020304" pitchFamily="18" charset="0"/>
                <a:cs typeface="Times New Roman" panose="02020603050405020304" pitchFamily="18" charset="0"/>
              </a:rPr>
              <a:t> pillar, a GEP tax base </a:t>
            </a:r>
            <a:r>
              <a:rPr lang="it-IT" sz="1700" b="0" i="0" u="none" strike="noStrike" dirty="0" err="1">
                <a:solidFill>
                  <a:srgbClr val="222222"/>
                </a:solidFill>
                <a:effectLst/>
                <a:latin typeface="Times New Roman" panose="02020603050405020304" pitchFamily="18" charset="0"/>
                <a:cs typeface="Times New Roman" panose="02020603050405020304" pitchFamily="18" charset="0"/>
              </a:rPr>
              <a:t>could</a:t>
            </a:r>
            <a:r>
              <a:rPr lang="it-IT" sz="1700" b="0" i="0" u="none" strike="noStrike" dirty="0">
                <a:solidFill>
                  <a:srgbClr val="222222"/>
                </a:solidFill>
                <a:effectLst/>
                <a:latin typeface="Times New Roman" panose="02020603050405020304" pitchFamily="18" charset="0"/>
                <a:cs typeface="Times New Roman" panose="02020603050405020304" pitchFamily="18" charset="0"/>
              </a:rPr>
              <a:t> be </a:t>
            </a:r>
            <a:r>
              <a:rPr lang="it-IT" sz="1700" b="0" i="0" u="none" strike="noStrike" dirty="0" err="1">
                <a:solidFill>
                  <a:srgbClr val="222222"/>
                </a:solidFill>
                <a:effectLst/>
                <a:latin typeface="Times New Roman" panose="02020603050405020304" pitchFamily="18" charset="0"/>
                <a:cs typeface="Times New Roman" panose="02020603050405020304" pitchFamily="18" charset="0"/>
              </a:rPr>
              <a:t>calculated</a:t>
            </a:r>
            <a:r>
              <a:rPr lang="it-IT" sz="1700" b="0" i="0" u="none" strike="noStrike" dirty="0">
                <a:solidFill>
                  <a:srgbClr val="222222"/>
                </a:solidFill>
                <a:effectLst/>
                <a:latin typeface="Times New Roman" panose="02020603050405020304" pitchFamily="18" charset="0"/>
                <a:cs typeface="Times New Roman" panose="02020603050405020304" pitchFamily="18" charset="0"/>
              </a:rPr>
              <a:t> </a:t>
            </a:r>
            <a:r>
              <a:rPr lang="it-IT" sz="1700" b="0" i="0" u="none" strike="noStrike" dirty="0" err="1">
                <a:solidFill>
                  <a:srgbClr val="222222"/>
                </a:solidFill>
                <a:effectLst/>
                <a:latin typeface="Times New Roman" panose="02020603050405020304" pitchFamily="18" charset="0"/>
                <a:cs typeface="Times New Roman" panose="02020603050405020304" pitchFamily="18" charset="0"/>
              </a:rPr>
              <a:t>using</a:t>
            </a:r>
            <a:r>
              <a:rPr lang="it-IT" sz="1700" b="0" i="0" u="none" strike="noStrike" dirty="0">
                <a:solidFill>
                  <a:srgbClr val="222222"/>
                </a:solidFill>
                <a:effectLst/>
                <a:latin typeface="Times New Roman" panose="02020603050405020304" pitchFamily="18" charset="0"/>
                <a:cs typeface="Times New Roman" panose="02020603050405020304" pitchFamily="18" charset="0"/>
              </a:rPr>
              <a:t> global tools, with global </a:t>
            </a:r>
            <a:r>
              <a:rPr lang="it-IT" sz="1700" b="0" i="0" u="none" strike="noStrike" dirty="0" err="1">
                <a:solidFill>
                  <a:srgbClr val="222222"/>
                </a:solidFill>
                <a:effectLst/>
                <a:latin typeface="Times New Roman" panose="02020603050405020304" pitchFamily="18" charset="0"/>
                <a:cs typeface="Times New Roman" panose="02020603050405020304" pitchFamily="18" charset="0"/>
              </a:rPr>
              <a:t>cooperation</a:t>
            </a:r>
            <a:r>
              <a:rPr lang="it-IT" sz="1700" b="0" i="0" u="none" strike="noStrike" dirty="0">
                <a:solidFill>
                  <a:srgbClr val="222222"/>
                </a:solidFill>
                <a:effectLst/>
                <a:latin typeface="Times New Roman" panose="02020603050405020304" pitchFamily="18" charset="0"/>
                <a:cs typeface="Times New Roman" panose="02020603050405020304" pitchFamily="18" charset="0"/>
              </a:rPr>
              <a:t>, in a way </a:t>
            </a:r>
            <a:r>
              <a:rPr lang="it-IT" sz="1700" b="0" i="0" u="none" strike="noStrike" dirty="0" err="1">
                <a:solidFill>
                  <a:srgbClr val="222222"/>
                </a:solidFill>
                <a:effectLst/>
                <a:latin typeface="Times New Roman" panose="02020603050405020304" pitchFamily="18" charset="0"/>
                <a:cs typeface="Times New Roman" panose="02020603050405020304" pitchFamily="18" charset="0"/>
              </a:rPr>
              <a:t>that</a:t>
            </a:r>
            <a:r>
              <a:rPr lang="it-IT" sz="1700" b="0" i="0" u="none" strike="noStrike" dirty="0">
                <a:solidFill>
                  <a:srgbClr val="222222"/>
                </a:solidFill>
                <a:effectLst/>
                <a:latin typeface="Times New Roman" panose="02020603050405020304" pitchFamily="18" charset="0"/>
                <a:cs typeface="Times New Roman" panose="02020603050405020304" pitchFamily="18" charset="0"/>
              </a:rPr>
              <a:t> stands to be more </a:t>
            </a:r>
            <a:r>
              <a:rPr lang="it-IT" sz="1700" b="0" i="0" u="none" strike="noStrike" dirty="0" err="1">
                <a:solidFill>
                  <a:srgbClr val="222222"/>
                </a:solidFill>
                <a:effectLst/>
                <a:latin typeface="Times New Roman" panose="02020603050405020304" pitchFamily="18" charset="0"/>
                <a:cs typeface="Times New Roman" panose="02020603050405020304" pitchFamily="18" charset="0"/>
              </a:rPr>
              <a:t>effective</a:t>
            </a:r>
            <a:r>
              <a:rPr lang="it-IT" sz="1700" b="0" i="0" u="none" strike="noStrike" dirty="0">
                <a:solidFill>
                  <a:srgbClr val="222222"/>
                </a:solidFill>
                <a:effectLst/>
                <a:latin typeface="Times New Roman" panose="02020603050405020304" pitchFamily="18" charset="0"/>
                <a:cs typeface="Times New Roman" panose="02020603050405020304" pitchFamily="18" charset="0"/>
              </a:rPr>
              <a:t> </a:t>
            </a:r>
            <a:r>
              <a:rPr lang="it-IT" sz="1700" b="0" i="0" u="none" strike="noStrike" dirty="0" err="1">
                <a:solidFill>
                  <a:srgbClr val="222222"/>
                </a:solidFill>
                <a:effectLst/>
                <a:latin typeface="Times New Roman" panose="02020603050405020304" pitchFamily="18" charset="0"/>
                <a:cs typeface="Times New Roman" panose="02020603050405020304" pitchFamily="18" charset="0"/>
              </a:rPr>
              <a:t>than</a:t>
            </a:r>
            <a:r>
              <a:rPr lang="it-IT" sz="1700" b="0" i="0" u="none" strike="noStrike" dirty="0">
                <a:solidFill>
                  <a:srgbClr val="222222"/>
                </a:solidFill>
                <a:effectLst/>
                <a:latin typeface="Times New Roman" panose="02020603050405020304" pitchFamily="18" charset="0"/>
                <a:cs typeface="Times New Roman" panose="02020603050405020304" pitchFamily="18" charset="0"/>
              </a:rPr>
              <a:t> </a:t>
            </a:r>
            <a:r>
              <a:rPr lang="it-IT" sz="1700" b="0" i="0" u="none" strike="noStrike" dirty="0" err="1">
                <a:solidFill>
                  <a:srgbClr val="222222"/>
                </a:solidFill>
                <a:effectLst/>
                <a:latin typeface="Times New Roman" panose="02020603050405020304" pitchFamily="18" charset="0"/>
                <a:cs typeface="Times New Roman" panose="02020603050405020304" pitchFamily="18" charset="0"/>
              </a:rPr>
              <a:t>any</a:t>
            </a:r>
            <a:r>
              <a:rPr lang="it-IT" sz="1700" b="0" i="0" u="none" strike="noStrike" dirty="0">
                <a:solidFill>
                  <a:srgbClr val="222222"/>
                </a:solidFill>
                <a:effectLst/>
                <a:latin typeface="Times New Roman" panose="02020603050405020304" pitchFamily="18" charset="0"/>
                <a:cs typeface="Times New Roman" panose="02020603050405020304" pitchFamily="18" charset="0"/>
              </a:rPr>
              <a:t> one national </a:t>
            </a:r>
            <a:r>
              <a:rPr lang="it-IT" sz="1700" b="0" i="0" u="none" strike="noStrike" dirty="0" err="1">
                <a:solidFill>
                  <a:srgbClr val="222222"/>
                </a:solidFill>
                <a:effectLst/>
                <a:latin typeface="Times New Roman" panose="02020603050405020304" pitchFamily="18" charset="0"/>
                <a:cs typeface="Times New Roman" panose="02020603050405020304" pitchFamily="18" charset="0"/>
              </a:rPr>
              <a:t>approach</a:t>
            </a:r>
            <a:r>
              <a:rPr lang="it-IT" sz="1700" b="0" i="0" u="none" strike="noStrike" dirty="0">
                <a:solidFill>
                  <a:srgbClr val="222222"/>
                </a:solidFill>
                <a:effectLst/>
                <a:latin typeface="Times New Roman" panose="02020603050405020304" pitchFamily="18" charset="0"/>
                <a:cs typeface="Times New Roman" panose="02020603050405020304" pitchFamily="18" charset="0"/>
              </a:rPr>
              <a:t>.</a:t>
            </a:r>
          </a:p>
          <a:p>
            <a:pPr algn="l">
              <a:lnSpc>
                <a:spcPct val="150000"/>
              </a:lnSpc>
            </a:pPr>
            <a:r>
              <a:rPr lang="it-IT" sz="1700" b="0" i="0" u="none" strike="noStrike" dirty="0" err="1">
                <a:solidFill>
                  <a:srgbClr val="222222"/>
                </a:solidFill>
                <a:effectLst/>
                <a:latin typeface="Times New Roman" panose="02020603050405020304" pitchFamily="18" charset="0"/>
                <a:cs typeface="Times New Roman" panose="02020603050405020304" pitchFamily="18" charset="0"/>
              </a:rPr>
              <a:t>As</a:t>
            </a:r>
            <a:r>
              <a:rPr lang="it-IT" sz="1700" b="0" i="0" u="none" strike="noStrike" dirty="0">
                <a:solidFill>
                  <a:srgbClr val="222222"/>
                </a:solidFill>
                <a:effectLst/>
                <a:latin typeface="Times New Roman" panose="02020603050405020304" pitchFamily="18" charset="0"/>
                <a:cs typeface="Times New Roman" panose="02020603050405020304" pitchFamily="18" charset="0"/>
              </a:rPr>
              <a:t> a </a:t>
            </a:r>
            <a:r>
              <a:rPr lang="it-IT" sz="1700" b="0" i="0" u="none" strike="noStrike" dirty="0" err="1">
                <a:solidFill>
                  <a:srgbClr val="222222"/>
                </a:solidFill>
                <a:effectLst/>
                <a:latin typeface="Times New Roman" panose="02020603050405020304" pitchFamily="18" charset="0"/>
                <a:cs typeface="Times New Roman" panose="02020603050405020304" pitchFamily="18" charset="0"/>
              </a:rPr>
              <a:t>final</a:t>
            </a:r>
            <a:r>
              <a:rPr lang="it-IT" sz="1700" b="0" i="0" u="none" strike="noStrike" dirty="0">
                <a:solidFill>
                  <a:srgbClr val="222222"/>
                </a:solidFill>
                <a:effectLst/>
                <a:latin typeface="Times New Roman" panose="02020603050405020304" pitchFamily="18" charset="0"/>
                <a:cs typeface="Times New Roman" panose="02020603050405020304" pitchFamily="18" charset="0"/>
              </a:rPr>
              <a:t> component, </a:t>
            </a:r>
            <a:r>
              <a:rPr lang="it-IT" sz="1700" b="0" i="0" u="none" strike="noStrike" dirty="0" err="1">
                <a:solidFill>
                  <a:srgbClr val="222222"/>
                </a:solidFill>
                <a:effectLst/>
                <a:latin typeface="Times New Roman" panose="02020603050405020304" pitchFamily="18" charset="0"/>
                <a:cs typeface="Times New Roman" panose="02020603050405020304" pitchFamily="18" charset="0"/>
              </a:rPr>
              <a:t>because</a:t>
            </a:r>
            <a:r>
              <a:rPr lang="it-IT" sz="1700" b="0" i="0" u="none" strike="noStrike" dirty="0">
                <a:solidFill>
                  <a:srgbClr val="222222"/>
                </a:solidFill>
                <a:effectLst/>
                <a:latin typeface="Times New Roman" panose="02020603050405020304" pitchFamily="18" charset="0"/>
                <a:cs typeface="Times New Roman" panose="02020603050405020304" pitchFamily="18" charset="0"/>
              </a:rPr>
              <a:t> a GEP tax </a:t>
            </a:r>
            <a:r>
              <a:rPr lang="it-IT" sz="1700" b="0" i="0" u="none" strike="noStrike" dirty="0" err="1">
                <a:solidFill>
                  <a:srgbClr val="222222"/>
                </a:solidFill>
                <a:effectLst/>
                <a:latin typeface="Times New Roman" panose="02020603050405020304" pitchFamily="18" charset="0"/>
                <a:cs typeface="Times New Roman" panose="02020603050405020304" pitchFamily="18" charset="0"/>
              </a:rPr>
              <a:t>would</a:t>
            </a:r>
            <a:r>
              <a:rPr lang="it-IT" sz="1700" b="0" i="0" u="none" strike="noStrike" dirty="0">
                <a:solidFill>
                  <a:srgbClr val="222222"/>
                </a:solidFill>
                <a:effectLst/>
                <a:latin typeface="Times New Roman" panose="02020603050405020304" pitchFamily="18" charset="0"/>
                <a:cs typeface="Times New Roman" panose="02020603050405020304" pitchFamily="18" charset="0"/>
              </a:rPr>
              <a:t> be an </a:t>
            </a:r>
            <a:r>
              <a:rPr lang="it-IT" sz="1700" b="0" i="0" u="none" strike="noStrike" dirty="0" err="1">
                <a:solidFill>
                  <a:srgbClr val="222222"/>
                </a:solidFill>
                <a:effectLst/>
                <a:latin typeface="Times New Roman" panose="02020603050405020304" pitchFamily="18" charset="0"/>
                <a:cs typeface="Times New Roman" panose="02020603050405020304" pitchFamily="18" charset="0"/>
              </a:rPr>
              <a:t>emergency</a:t>
            </a:r>
            <a:r>
              <a:rPr lang="it-IT" sz="1700" b="0" i="0" u="none" strike="noStrike" dirty="0">
                <a:solidFill>
                  <a:srgbClr val="222222"/>
                </a:solidFill>
                <a:effectLst/>
                <a:latin typeface="Times New Roman" panose="02020603050405020304" pitchFamily="18" charset="0"/>
                <a:cs typeface="Times New Roman" panose="02020603050405020304" pitchFamily="18" charset="0"/>
              </a:rPr>
              <a:t> </a:t>
            </a:r>
            <a:r>
              <a:rPr lang="it-IT" sz="1700" b="0" i="0" u="none" strike="noStrike" dirty="0" err="1">
                <a:solidFill>
                  <a:srgbClr val="222222"/>
                </a:solidFill>
                <a:effectLst/>
                <a:latin typeface="Times New Roman" panose="02020603050405020304" pitchFamily="18" charset="0"/>
                <a:cs typeface="Times New Roman" panose="02020603050405020304" pitchFamily="18" charset="0"/>
              </a:rPr>
              <a:t>measure</a:t>
            </a:r>
            <a:r>
              <a:rPr lang="it-IT" sz="1700" b="0" i="0" u="none" strike="noStrike" dirty="0">
                <a:solidFill>
                  <a:srgbClr val="222222"/>
                </a:solidFill>
                <a:effectLst/>
                <a:latin typeface="Times New Roman" panose="02020603050405020304" pitchFamily="18" charset="0"/>
                <a:cs typeface="Times New Roman" panose="02020603050405020304" pitchFamily="18" charset="0"/>
              </a:rPr>
              <a:t>, the countries </a:t>
            </a:r>
            <a:r>
              <a:rPr lang="it-IT" sz="1700" b="0" i="0" u="none" strike="noStrike" dirty="0" err="1">
                <a:solidFill>
                  <a:srgbClr val="222222"/>
                </a:solidFill>
                <a:effectLst/>
                <a:latin typeface="Times New Roman" panose="02020603050405020304" pitchFamily="18" charset="0"/>
                <a:cs typeface="Times New Roman" panose="02020603050405020304" pitchFamily="18" charset="0"/>
              </a:rPr>
              <a:t>involved</a:t>
            </a:r>
            <a:r>
              <a:rPr lang="it-IT" sz="1700" b="0" i="0" u="none" strike="noStrike" dirty="0">
                <a:solidFill>
                  <a:srgbClr val="222222"/>
                </a:solidFill>
                <a:effectLst/>
                <a:latin typeface="Times New Roman" panose="02020603050405020304" pitchFamily="18" charset="0"/>
                <a:cs typeface="Times New Roman" panose="02020603050405020304" pitchFamily="18" charset="0"/>
              </a:rPr>
              <a:t> in </a:t>
            </a:r>
            <a:r>
              <a:rPr lang="it-IT" sz="1700" b="0" i="0" u="none" strike="noStrike" dirty="0" err="1">
                <a:solidFill>
                  <a:srgbClr val="222222"/>
                </a:solidFill>
                <a:effectLst/>
                <a:latin typeface="Times New Roman" panose="02020603050405020304" pitchFamily="18" charset="0"/>
                <a:cs typeface="Times New Roman" panose="02020603050405020304" pitchFamily="18" charset="0"/>
              </a:rPr>
              <a:t>its</a:t>
            </a:r>
            <a:r>
              <a:rPr lang="it-IT" sz="1700" b="0" i="0" u="none" strike="noStrike" dirty="0">
                <a:solidFill>
                  <a:srgbClr val="222222"/>
                </a:solidFill>
                <a:effectLst/>
                <a:latin typeface="Times New Roman" panose="02020603050405020304" pitchFamily="18" charset="0"/>
                <a:cs typeface="Times New Roman" panose="02020603050405020304" pitchFamily="18" charset="0"/>
              </a:rPr>
              <a:t> </a:t>
            </a:r>
            <a:r>
              <a:rPr lang="it-IT" sz="1700" b="0" i="0" u="none" strike="noStrike" dirty="0" err="1">
                <a:solidFill>
                  <a:srgbClr val="222222"/>
                </a:solidFill>
                <a:effectLst/>
                <a:latin typeface="Times New Roman" panose="02020603050405020304" pitchFamily="18" charset="0"/>
                <a:cs typeface="Times New Roman" panose="02020603050405020304" pitchFamily="18" charset="0"/>
              </a:rPr>
              <a:t>development</a:t>
            </a:r>
            <a:r>
              <a:rPr lang="it-IT" sz="1700" b="0" i="0" u="none" strike="noStrike" dirty="0">
                <a:solidFill>
                  <a:srgbClr val="222222"/>
                </a:solidFill>
                <a:effectLst/>
                <a:latin typeface="Times New Roman" panose="02020603050405020304" pitchFamily="18" charset="0"/>
                <a:cs typeface="Times New Roman" panose="02020603050405020304" pitchFamily="18" charset="0"/>
              </a:rPr>
              <a:t> </a:t>
            </a:r>
            <a:r>
              <a:rPr lang="it-IT" sz="1700" b="0" i="0" u="none" strike="noStrike" dirty="0" err="1">
                <a:solidFill>
                  <a:srgbClr val="222222"/>
                </a:solidFill>
                <a:effectLst/>
                <a:latin typeface="Times New Roman" panose="02020603050405020304" pitchFamily="18" charset="0"/>
                <a:cs typeface="Times New Roman" panose="02020603050405020304" pitchFamily="18" charset="0"/>
              </a:rPr>
              <a:t>have</a:t>
            </a:r>
            <a:r>
              <a:rPr lang="it-IT" sz="1700" b="0" i="0" u="none" strike="noStrike" dirty="0">
                <a:solidFill>
                  <a:srgbClr val="222222"/>
                </a:solidFill>
                <a:effectLst/>
                <a:latin typeface="Times New Roman" panose="02020603050405020304" pitchFamily="18" charset="0"/>
                <a:cs typeface="Times New Roman" panose="02020603050405020304" pitchFamily="18" charset="0"/>
              </a:rPr>
              <a:t> an </a:t>
            </a:r>
            <a:r>
              <a:rPr lang="it-IT" sz="1700" b="0" i="0" u="none" strike="noStrike" dirty="0" err="1">
                <a:solidFill>
                  <a:srgbClr val="222222"/>
                </a:solidFill>
                <a:effectLst/>
                <a:latin typeface="Times New Roman" panose="02020603050405020304" pitchFamily="18" charset="0"/>
                <a:cs typeface="Times New Roman" panose="02020603050405020304" pitchFamily="18" charset="0"/>
              </a:rPr>
              <a:t>equal</a:t>
            </a:r>
            <a:r>
              <a:rPr lang="it-IT" sz="1700" b="0" i="0" u="none" strike="noStrike" dirty="0">
                <a:solidFill>
                  <a:srgbClr val="222222"/>
                </a:solidFill>
                <a:effectLst/>
                <a:latin typeface="Times New Roman" panose="02020603050405020304" pitchFamily="18" charset="0"/>
                <a:cs typeface="Times New Roman" panose="02020603050405020304" pitchFamily="18" charset="0"/>
              </a:rPr>
              <a:t> </a:t>
            </a:r>
            <a:r>
              <a:rPr lang="it-IT" sz="1700" b="0" i="0" u="none" strike="noStrike" dirty="0" err="1">
                <a:solidFill>
                  <a:srgbClr val="222222"/>
                </a:solidFill>
                <a:effectLst/>
                <a:latin typeface="Times New Roman" panose="02020603050405020304" pitchFamily="18" charset="0"/>
                <a:cs typeface="Times New Roman" panose="02020603050405020304" pitchFamily="18" charset="0"/>
              </a:rPr>
              <a:t>stake</a:t>
            </a:r>
            <a:r>
              <a:rPr lang="it-IT" sz="1700" b="0" i="0" u="none" strike="noStrike" dirty="0">
                <a:solidFill>
                  <a:srgbClr val="222222"/>
                </a:solidFill>
                <a:effectLst/>
                <a:latin typeface="Times New Roman" panose="02020603050405020304" pitchFamily="18" charset="0"/>
                <a:cs typeface="Times New Roman" panose="02020603050405020304" pitchFamily="18" charset="0"/>
              </a:rPr>
              <a:t> in </a:t>
            </a:r>
            <a:r>
              <a:rPr lang="it-IT" sz="1700" b="0" i="0" u="none" strike="noStrike" dirty="0" err="1">
                <a:solidFill>
                  <a:srgbClr val="222222"/>
                </a:solidFill>
                <a:effectLst/>
                <a:latin typeface="Times New Roman" panose="02020603050405020304" pitchFamily="18" charset="0"/>
                <a:cs typeface="Times New Roman" panose="02020603050405020304" pitchFamily="18" charset="0"/>
              </a:rPr>
              <a:t>not</a:t>
            </a:r>
            <a:r>
              <a:rPr lang="it-IT" sz="1700" b="0" i="0" u="none" strike="noStrike" dirty="0">
                <a:solidFill>
                  <a:srgbClr val="222222"/>
                </a:solidFill>
                <a:effectLst/>
                <a:latin typeface="Times New Roman" panose="02020603050405020304" pitchFamily="18" charset="0"/>
                <a:cs typeface="Times New Roman" panose="02020603050405020304" pitchFamily="18" charset="0"/>
              </a:rPr>
              <a:t> </a:t>
            </a:r>
            <a:r>
              <a:rPr lang="it-IT" sz="1700" b="0" i="0" u="none" strike="noStrike" dirty="0" err="1">
                <a:solidFill>
                  <a:srgbClr val="222222"/>
                </a:solidFill>
                <a:effectLst/>
                <a:latin typeface="Times New Roman" panose="02020603050405020304" pitchFamily="18" charset="0"/>
                <a:cs typeface="Times New Roman" panose="02020603050405020304" pitchFamily="18" charset="0"/>
              </a:rPr>
              <a:t>only</a:t>
            </a:r>
            <a:r>
              <a:rPr lang="it-IT" sz="1700" b="0" i="0" u="none" strike="noStrike" dirty="0">
                <a:solidFill>
                  <a:srgbClr val="222222"/>
                </a:solidFill>
                <a:effectLst/>
                <a:latin typeface="Times New Roman" panose="02020603050405020304" pitchFamily="18" charset="0"/>
                <a:cs typeface="Times New Roman" panose="02020603050405020304" pitchFamily="18" charset="0"/>
              </a:rPr>
              <a:t> building out the framework </a:t>
            </a:r>
            <a:r>
              <a:rPr lang="it-IT" sz="1700" b="0" i="0" u="none" strike="noStrike" dirty="0" err="1">
                <a:solidFill>
                  <a:srgbClr val="222222"/>
                </a:solidFill>
                <a:effectLst/>
                <a:latin typeface="Times New Roman" panose="02020603050405020304" pitchFamily="18" charset="0"/>
                <a:cs typeface="Times New Roman" panose="02020603050405020304" pitchFamily="18" charset="0"/>
              </a:rPr>
              <a:t>but</a:t>
            </a:r>
            <a:r>
              <a:rPr lang="it-IT" sz="1700" b="0" i="0" u="none" strike="noStrike" dirty="0">
                <a:solidFill>
                  <a:srgbClr val="222222"/>
                </a:solidFill>
                <a:effectLst/>
                <a:latin typeface="Times New Roman" panose="02020603050405020304" pitchFamily="18" charset="0"/>
                <a:cs typeface="Times New Roman" panose="02020603050405020304" pitchFamily="18" charset="0"/>
              </a:rPr>
              <a:t> </a:t>
            </a:r>
            <a:r>
              <a:rPr lang="it-IT" sz="1700" b="0" i="0" u="none" strike="noStrike" dirty="0" err="1">
                <a:solidFill>
                  <a:srgbClr val="222222"/>
                </a:solidFill>
                <a:effectLst/>
                <a:latin typeface="Times New Roman" panose="02020603050405020304" pitchFamily="18" charset="0"/>
                <a:cs typeface="Times New Roman" panose="02020603050405020304" pitchFamily="18" charset="0"/>
              </a:rPr>
              <a:t>also</a:t>
            </a:r>
            <a:r>
              <a:rPr lang="it-IT" sz="1700" b="0" i="0" u="none" strike="noStrike" dirty="0">
                <a:solidFill>
                  <a:srgbClr val="222222"/>
                </a:solidFill>
                <a:effectLst/>
                <a:latin typeface="Times New Roman" panose="02020603050405020304" pitchFamily="18" charset="0"/>
                <a:cs typeface="Times New Roman" panose="02020603050405020304" pitchFamily="18" charset="0"/>
              </a:rPr>
              <a:t> </a:t>
            </a:r>
            <a:r>
              <a:rPr lang="it-IT" sz="1700" b="0" i="0" u="none" strike="noStrike" dirty="0" err="1">
                <a:solidFill>
                  <a:srgbClr val="222222"/>
                </a:solidFill>
                <a:effectLst/>
                <a:latin typeface="Times New Roman" panose="02020603050405020304" pitchFamily="18" charset="0"/>
                <a:cs typeface="Times New Roman" panose="02020603050405020304" pitchFamily="18" charset="0"/>
              </a:rPr>
              <a:t>ensuring</a:t>
            </a:r>
            <a:r>
              <a:rPr lang="it-IT" sz="1700" b="0" i="0" u="none" strike="noStrike" dirty="0">
                <a:solidFill>
                  <a:srgbClr val="222222"/>
                </a:solidFill>
                <a:effectLst/>
                <a:latin typeface="Times New Roman" panose="02020603050405020304" pitchFamily="18" charset="0"/>
                <a:cs typeface="Times New Roman" panose="02020603050405020304" pitchFamily="18" charset="0"/>
              </a:rPr>
              <a:t> </a:t>
            </a:r>
            <a:r>
              <a:rPr lang="it-IT" sz="1700" b="0" i="0" u="none" strike="noStrike" dirty="0" err="1">
                <a:solidFill>
                  <a:srgbClr val="222222"/>
                </a:solidFill>
                <a:effectLst/>
                <a:latin typeface="Times New Roman" panose="02020603050405020304" pitchFamily="18" charset="0"/>
                <a:cs typeface="Times New Roman" panose="02020603050405020304" pitchFamily="18" charset="0"/>
              </a:rPr>
              <a:t>that</a:t>
            </a:r>
            <a:r>
              <a:rPr lang="it-IT" sz="1700" b="0" i="0" u="none" strike="noStrike" dirty="0">
                <a:solidFill>
                  <a:srgbClr val="222222"/>
                </a:solidFill>
                <a:effectLst/>
                <a:latin typeface="Times New Roman" panose="02020603050405020304" pitchFamily="18" charset="0"/>
                <a:cs typeface="Times New Roman" panose="02020603050405020304" pitchFamily="18" charset="0"/>
              </a:rPr>
              <a:t> the revenues </a:t>
            </a:r>
            <a:r>
              <a:rPr lang="it-IT" sz="1700" b="0" i="0" u="none" strike="noStrike" dirty="0" err="1">
                <a:solidFill>
                  <a:srgbClr val="222222"/>
                </a:solidFill>
                <a:effectLst/>
                <a:latin typeface="Times New Roman" panose="02020603050405020304" pitchFamily="18" charset="0"/>
                <a:cs typeface="Times New Roman" panose="02020603050405020304" pitchFamily="18" charset="0"/>
              </a:rPr>
              <a:t>it</a:t>
            </a:r>
            <a:r>
              <a:rPr lang="it-IT" sz="1700" b="0" i="0" u="none" strike="noStrike" dirty="0">
                <a:solidFill>
                  <a:srgbClr val="222222"/>
                </a:solidFill>
                <a:effectLst/>
                <a:latin typeface="Times New Roman" panose="02020603050405020304" pitchFamily="18" charset="0"/>
                <a:cs typeface="Times New Roman" panose="02020603050405020304" pitchFamily="18" charset="0"/>
              </a:rPr>
              <a:t> </a:t>
            </a:r>
            <a:r>
              <a:rPr lang="it-IT" sz="1700" b="0" i="0" u="none" strike="noStrike" dirty="0" err="1">
                <a:solidFill>
                  <a:srgbClr val="222222"/>
                </a:solidFill>
                <a:effectLst/>
                <a:latin typeface="Times New Roman" panose="02020603050405020304" pitchFamily="18" charset="0"/>
                <a:cs typeface="Times New Roman" panose="02020603050405020304" pitchFamily="18" charset="0"/>
              </a:rPr>
              <a:t>raises</a:t>
            </a:r>
            <a:r>
              <a:rPr lang="it-IT" sz="1700" b="0" i="0" u="none" strike="noStrike" dirty="0">
                <a:solidFill>
                  <a:srgbClr val="222222"/>
                </a:solidFill>
                <a:effectLst/>
                <a:latin typeface="Times New Roman" panose="02020603050405020304" pitchFamily="18" charset="0"/>
                <a:cs typeface="Times New Roman" panose="02020603050405020304" pitchFamily="18" charset="0"/>
              </a:rPr>
              <a:t> are </a:t>
            </a:r>
            <a:r>
              <a:rPr lang="it-IT" sz="1700" b="0" i="0" u="none" strike="noStrike" dirty="0" err="1">
                <a:solidFill>
                  <a:srgbClr val="222222"/>
                </a:solidFill>
                <a:effectLst/>
                <a:latin typeface="Times New Roman" panose="02020603050405020304" pitchFamily="18" charset="0"/>
                <a:cs typeface="Times New Roman" panose="02020603050405020304" pitchFamily="18" charset="0"/>
              </a:rPr>
              <a:t>appropriately</a:t>
            </a:r>
            <a:r>
              <a:rPr lang="it-IT" sz="1700" b="0" i="0" u="none" strike="noStrike" dirty="0">
                <a:solidFill>
                  <a:srgbClr val="222222"/>
                </a:solidFill>
                <a:effectLst/>
                <a:latin typeface="Times New Roman" panose="02020603050405020304" pitchFamily="18" charset="0"/>
                <a:cs typeface="Times New Roman" panose="02020603050405020304" pitchFamily="18" charset="0"/>
              </a:rPr>
              <a:t> </a:t>
            </a:r>
            <a:r>
              <a:rPr lang="it-IT" sz="1700" b="0" i="0" u="none" strike="noStrike" dirty="0" err="1">
                <a:solidFill>
                  <a:srgbClr val="222222"/>
                </a:solidFill>
                <a:effectLst/>
                <a:latin typeface="Times New Roman" panose="02020603050405020304" pitchFamily="18" charset="0"/>
                <a:cs typeface="Times New Roman" panose="02020603050405020304" pitchFamily="18" charset="0"/>
              </a:rPr>
              <a:t>deployed</a:t>
            </a:r>
            <a:r>
              <a:rPr lang="it-IT" sz="1700" b="0" i="0" u="none" strike="noStrike" dirty="0">
                <a:solidFill>
                  <a:srgbClr val="222222"/>
                </a:solidFill>
                <a:effectLst/>
                <a:latin typeface="Times New Roman" panose="02020603050405020304" pitchFamily="18" charset="0"/>
                <a:cs typeface="Times New Roman" panose="02020603050405020304" pitchFamily="18" charset="0"/>
              </a:rPr>
              <a:t> to </a:t>
            </a:r>
            <a:r>
              <a:rPr lang="it-IT" sz="1700" b="0" i="0" u="none" strike="noStrike" dirty="0" err="1">
                <a:solidFill>
                  <a:srgbClr val="222222"/>
                </a:solidFill>
                <a:effectLst/>
                <a:latin typeface="Times New Roman" panose="02020603050405020304" pitchFamily="18" charset="0"/>
                <a:cs typeface="Times New Roman" panose="02020603050405020304" pitchFamily="18" charset="0"/>
              </a:rPr>
              <a:t>meet</a:t>
            </a:r>
            <a:r>
              <a:rPr lang="it-IT" sz="1700" b="0" i="0" u="none" strike="noStrike" dirty="0">
                <a:solidFill>
                  <a:srgbClr val="222222"/>
                </a:solidFill>
                <a:effectLst/>
                <a:latin typeface="Times New Roman" panose="02020603050405020304" pitchFamily="18" charset="0"/>
                <a:cs typeface="Times New Roman" panose="02020603050405020304" pitchFamily="18" charset="0"/>
              </a:rPr>
              <a:t> the global </a:t>
            </a:r>
            <a:r>
              <a:rPr lang="it-IT" sz="1700" b="0" i="0" u="none" strike="noStrike" dirty="0" err="1">
                <a:solidFill>
                  <a:srgbClr val="222222"/>
                </a:solidFill>
                <a:effectLst/>
                <a:latin typeface="Times New Roman" panose="02020603050405020304" pitchFamily="18" charset="0"/>
                <a:cs typeface="Times New Roman" panose="02020603050405020304" pitchFamily="18" charset="0"/>
              </a:rPr>
              <a:t>crisis</a:t>
            </a:r>
            <a:r>
              <a:rPr lang="it-IT" sz="1700" b="0" i="0" u="none" strike="noStrike" dirty="0">
                <a:solidFill>
                  <a:srgbClr val="222222"/>
                </a:solidFill>
                <a:effectLst/>
                <a:latin typeface="Times New Roman" panose="02020603050405020304" pitchFamily="18" charset="0"/>
                <a:cs typeface="Times New Roman" panose="02020603050405020304" pitchFamily="18" charset="0"/>
              </a:rPr>
              <a:t> </a:t>
            </a:r>
            <a:r>
              <a:rPr lang="it-IT" sz="1700" b="0" i="0" u="none" strike="noStrike" dirty="0" err="1">
                <a:solidFill>
                  <a:srgbClr val="222222"/>
                </a:solidFill>
                <a:effectLst/>
                <a:latin typeface="Times New Roman" panose="02020603050405020304" pitchFamily="18" charset="0"/>
                <a:cs typeface="Times New Roman" panose="02020603050405020304" pitchFamily="18" charset="0"/>
              </a:rPr>
              <a:t>presented</a:t>
            </a:r>
            <a:r>
              <a:rPr lang="it-IT" sz="1700" b="0" i="0" u="none" strike="noStrike" dirty="0">
                <a:solidFill>
                  <a:srgbClr val="222222"/>
                </a:solidFill>
                <a:effectLst/>
                <a:latin typeface="Times New Roman" panose="02020603050405020304" pitchFamily="18" charset="0"/>
                <a:cs typeface="Times New Roman" panose="02020603050405020304" pitchFamily="18" charset="0"/>
              </a:rPr>
              <a:t> by the pandemic. The inclusive framework, </a:t>
            </a:r>
            <a:r>
              <a:rPr lang="it-IT" sz="1700" b="0" i="0" u="none" strike="noStrike" dirty="0" err="1">
                <a:solidFill>
                  <a:srgbClr val="222222"/>
                </a:solidFill>
                <a:effectLst/>
                <a:latin typeface="Times New Roman" panose="02020603050405020304" pitchFamily="18" charset="0"/>
                <a:cs typeface="Times New Roman" panose="02020603050405020304" pitchFamily="18" charset="0"/>
              </a:rPr>
              <a:t>now</a:t>
            </a:r>
            <a:r>
              <a:rPr lang="it-IT" sz="1700" b="0" i="0" u="none" strike="noStrike" dirty="0">
                <a:solidFill>
                  <a:srgbClr val="222222"/>
                </a:solidFill>
                <a:effectLst/>
                <a:latin typeface="Times New Roman" panose="02020603050405020304" pitchFamily="18" charset="0"/>
                <a:cs typeface="Times New Roman" panose="02020603050405020304" pitchFamily="18" charset="0"/>
              </a:rPr>
              <a:t> with 137 </a:t>
            </a:r>
            <a:r>
              <a:rPr lang="it-IT" sz="1700" b="0" i="0" u="none" strike="noStrike" dirty="0" err="1">
                <a:solidFill>
                  <a:srgbClr val="222222"/>
                </a:solidFill>
                <a:effectLst/>
                <a:latin typeface="Times New Roman" panose="02020603050405020304" pitchFamily="18" charset="0"/>
                <a:cs typeface="Times New Roman" panose="02020603050405020304" pitchFamily="18" charset="0"/>
              </a:rPr>
              <a:t>member</a:t>
            </a:r>
            <a:r>
              <a:rPr lang="it-IT" sz="1700" b="0" i="0" u="none" strike="noStrike" dirty="0">
                <a:solidFill>
                  <a:srgbClr val="222222"/>
                </a:solidFill>
                <a:effectLst/>
                <a:latin typeface="Times New Roman" panose="02020603050405020304" pitchFamily="18" charset="0"/>
                <a:cs typeface="Times New Roman" panose="02020603050405020304" pitchFamily="18" charset="0"/>
              </a:rPr>
              <a:t> countries, </a:t>
            </a:r>
            <a:r>
              <a:rPr lang="it-IT" sz="1700" b="0" i="0" u="none" strike="noStrike" dirty="0" err="1">
                <a:solidFill>
                  <a:srgbClr val="222222"/>
                </a:solidFill>
                <a:effectLst/>
                <a:latin typeface="Times New Roman" panose="02020603050405020304" pitchFamily="18" charset="0"/>
                <a:cs typeface="Times New Roman" panose="02020603050405020304" pitchFamily="18" charset="0"/>
              </a:rPr>
              <a:t>could</a:t>
            </a:r>
            <a:r>
              <a:rPr lang="it-IT" sz="1700" b="0" i="0" u="none" strike="noStrike" dirty="0">
                <a:solidFill>
                  <a:srgbClr val="222222"/>
                </a:solidFill>
                <a:effectLst/>
                <a:latin typeface="Times New Roman" panose="02020603050405020304" pitchFamily="18" charset="0"/>
                <a:cs typeface="Times New Roman" panose="02020603050405020304" pitchFamily="18" charset="0"/>
              </a:rPr>
              <a:t> be </a:t>
            </a:r>
            <a:r>
              <a:rPr lang="it-IT" sz="1700" b="0" i="0" u="none" strike="noStrike" dirty="0" err="1">
                <a:solidFill>
                  <a:srgbClr val="222222"/>
                </a:solidFill>
                <a:effectLst/>
                <a:latin typeface="Times New Roman" panose="02020603050405020304" pitchFamily="18" charset="0"/>
                <a:cs typeface="Times New Roman" panose="02020603050405020304" pitchFamily="18" charset="0"/>
              </a:rPr>
              <a:t>invited</a:t>
            </a:r>
            <a:r>
              <a:rPr lang="it-IT" sz="1700" b="0" i="0" u="none" strike="noStrike" dirty="0">
                <a:solidFill>
                  <a:srgbClr val="222222"/>
                </a:solidFill>
                <a:effectLst/>
                <a:latin typeface="Times New Roman" panose="02020603050405020304" pitchFamily="18" charset="0"/>
                <a:cs typeface="Times New Roman" panose="02020603050405020304" pitchFamily="18" charset="0"/>
              </a:rPr>
              <a:t> to </a:t>
            </a:r>
            <a:r>
              <a:rPr lang="it-IT" sz="1700" b="0" i="0" u="none" strike="noStrike" dirty="0" err="1">
                <a:solidFill>
                  <a:srgbClr val="222222"/>
                </a:solidFill>
                <a:effectLst/>
                <a:latin typeface="Times New Roman" panose="02020603050405020304" pitchFamily="18" charset="0"/>
                <a:cs typeface="Times New Roman" panose="02020603050405020304" pitchFamily="18" charset="0"/>
              </a:rPr>
              <a:t>consider</a:t>
            </a:r>
            <a:r>
              <a:rPr lang="it-IT" sz="1700" b="0" i="0" u="none" strike="noStrike" dirty="0">
                <a:solidFill>
                  <a:srgbClr val="222222"/>
                </a:solidFill>
                <a:effectLst/>
                <a:latin typeface="Times New Roman" panose="02020603050405020304" pitchFamily="18" charset="0"/>
                <a:cs typeface="Times New Roman" panose="02020603050405020304" pitchFamily="18" charset="0"/>
              </a:rPr>
              <a:t> </a:t>
            </a:r>
            <a:r>
              <a:rPr lang="it-IT" sz="1700" b="0" i="0" u="none" strike="noStrike" dirty="0" err="1">
                <a:solidFill>
                  <a:srgbClr val="222222"/>
                </a:solidFill>
                <a:effectLst/>
                <a:latin typeface="Times New Roman" panose="02020603050405020304" pitchFamily="18" charset="0"/>
                <a:cs typeface="Times New Roman" panose="02020603050405020304" pitchFamily="18" charset="0"/>
              </a:rPr>
              <a:t>how</a:t>
            </a:r>
            <a:r>
              <a:rPr lang="it-IT" sz="1700" b="0" i="0" u="none" strike="noStrike" dirty="0">
                <a:solidFill>
                  <a:srgbClr val="222222"/>
                </a:solidFill>
                <a:effectLst/>
                <a:latin typeface="Times New Roman" panose="02020603050405020304" pitchFamily="18" charset="0"/>
                <a:cs typeface="Times New Roman" panose="02020603050405020304" pitchFamily="18" charset="0"/>
              </a:rPr>
              <a:t> money </a:t>
            </a:r>
            <a:r>
              <a:rPr lang="it-IT" sz="1700" b="0" i="0" u="none" strike="noStrike" dirty="0" err="1">
                <a:solidFill>
                  <a:srgbClr val="222222"/>
                </a:solidFill>
                <a:effectLst/>
                <a:latin typeface="Times New Roman" panose="02020603050405020304" pitchFamily="18" charset="0"/>
                <a:cs typeface="Times New Roman" panose="02020603050405020304" pitchFamily="18" charset="0"/>
              </a:rPr>
              <a:t>collected</a:t>
            </a:r>
            <a:r>
              <a:rPr lang="it-IT" sz="1700" b="0" i="0" u="none" strike="noStrike" dirty="0">
                <a:solidFill>
                  <a:srgbClr val="222222"/>
                </a:solidFill>
                <a:effectLst/>
                <a:latin typeface="Times New Roman" panose="02020603050405020304" pitchFamily="18" charset="0"/>
                <a:cs typeface="Times New Roman" panose="02020603050405020304" pitchFamily="18" charset="0"/>
              </a:rPr>
              <a:t> by the GEP tax </a:t>
            </a:r>
            <a:r>
              <a:rPr lang="it-IT" sz="1700" b="0" i="0" u="none" strike="noStrike" dirty="0" err="1">
                <a:solidFill>
                  <a:srgbClr val="222222"/>
                </a:solidFill>
                <a:effectLst/>
                <a:latin typeface="Times New Roman" panose="02020603050405020304" pitchFamily="18" charset="0"/>
                <a:cs typeface="Times New Roman" panose="02020603050405020304" pitchFamily="18" charset="0"/>
              </a:rPr>
              <a:t>might</a:t>
            </a:r>
            <a:r>
              <a:rPr lang="it-IT" sz="1700" b="0" i="0" u="none" strike="noStrike" dirty="0">
                <a:solidFill>
                  <a:srgbClr val="222222"/>
                </a:solidFill>
                <a:effectLst/>
                <a:latin typeface="Times New Roman" panose="02020603050405020304" pitchFamily="18" charset="0"/>
                <a:cs typeface="Times New Roman" panose="02020603050405020304" pitchFamily="18" charset="0"/>
              </a:rPr>
              <a:t> be </a:t>
            </a:r>
            <a:r>
              <a:rPr lang="it-IT" sz="1700" b="0" i="0" u="none" strike="noStrike" dirty="0" err="1">
                <a:solidFill>
                  <a:srgbClr val="222222"/>
                </a:solidFill>
                <a:effectLst/>
                <a:latin typeface="Times New Roman" panose="02020603050405020304" pitchFamily="18" charset="0"/>
                <a:cs typeface="Times New Roman" panose="02020603050405020304" pitchFamily="18" charset="0"/>
              </a:rPr>
              <a:t>used</a:t>
            </a:r>
            <a:r>
              <a:rPr lang="it-IT" sz="1700" b="0" i="0" u="none" strike="noStrike" dirty="0">
                <a:solidFill>
                  <a:srgbClr val="222222"/>
                </a:solidFill>
                <a:effectLst/>
                <a:latin typeface="Times New Roman" panose="02020603050405020304" pitchFamily="18" charset="0"/>
                <a:cs typeface="Times New Roman" panose="02020603050405020304" pitchFamily="18" charset="0"/>
              </a:rPr>
              <a:t> to fund </a:t>
            </a:r>
            <a:r>
              <a:rPr lang="it-IT" sz="1700" b="0" i="0" u="none" strike="noStrike" dirty="0" err="1">
                <a:solidFill>
                  <a:srgbClr val="222222"/>
                </a:solidFill>
                <a:effectLst/>
                <a:latin typeface="Times New Roman" panose="02020603050405020304" pitchFamily="18" charset="0"/>
                <a:cs typeface="Times New Roman" panose="02020603050405020304" pitchFamily="18" charset="0"/>
              </a:rPr>
              <a:t>measures</a:t>
            </a:r>
            <a:r>
              <a:rPr lang="it-IT" sz="1700" b="0" i="0" u="none" strike="noStrike" dirty="0">
                <a:solidFill>
                  <a:srgbClr val="222222"/>
                </a:solidFill>
                <a:effectLst/>
                <a:latin typeface="Times New Roman" panose="02020603050405020304" pitchFamily="18" charset="0"/>
                <a:cs typeface="Times New Roman" panose="02020603050405020304" pitchFamily="18" charset="0"/>
              </a:rPr>
              <a:t> to counter the </a:t>
            </a:r>
            <a:r>
              <a:rPr lang="it-IT" sz="1700" b="0" i="0" u="none" strike="noStrike" dirty="0" err="1">
                <a:solidFill>
                  <a:srgbClr val="222222"/>
                </a:solidFill>
                <a:effectLst/>
                <a:latin typeface="Times New Roman" panose="02020603050405020304" pitchFamily="18" charset="0"/>
                <a:cs typeface="Times New Roman" panose="02020603050405020304" pitchFamily="18" charset="0"/>
              </a:rPr>
              <a:t>effects</a:t>
            </a:r>
            <a:r>
              <a:rPr lang="it-IT" sz="1700" b="0" i="0" u="none" strike="noStrike" dirty="0">
                <a:solidFill>
                  <a:srgbClr val="222222"/>
                </a:solidFill>
                <a:effectLst/>
                <a:latin typeface="Times New Roman" panose="02020603050405020304" pitchFamily="18" charset="0"/>
                <a:cs typeface="Times New Roman" panose="02020603050405020304" pitchFamily="18" charset="0"/>
              </a:rPr>
              <a:t> of the pandemic </a:t>
            </a:r>
            <a:r>
              <a:rPr lang="it-IT" sz="1700" b="0" i="0" u="none" strike="noStrike" dirty="0" err="1">
                <a:solidFill>
                  <a:srgbClr val="222222"/>
                </a:solidFill>
                <a:effectLst/>
                <a:latin typeface="Times New Roman" panose="02020603050405020304" pitchFamily="18" charset="0"/>
                <a:cs typeface="Times New Roman" panose="02020603050405020304" pitchFamily="18" charset="0"/>
              </a:rPr>
              <a:t>at</a:t>
            </a:r>
            <a:r>
              <a:rPr lang="it-IT" sz="1700" b="0" i="0" u="none" strike="noStrike" dirty="0">
                <a:solidFill>
                  <a:srgbClr val="222222"/>
                </a:solidFill>
                <a:effectLst/>
                <a:latin typeface="Times New Roman" panose="02020603050405020304" pitchFamily="18" charset="0"/>
                <a:cs typeface="Times New Roman" panose="02020603050405020304" pitchFamily="18" charset="0"/>
              </a:rPr>
              <a:t> the national and international </a:t>
            </a:r>
            <a:r>
              <a:rPr lang="it-IT" sz="1700" b="0" i="0" u="none" strike="noStrike" dirty="0" err="1">
                <a:solidFill>
                  <a:srgbClr val="222222"/>
                </a:solidFill>
                <a:effectLst/>
                <a:latin typeface="Times New Roman" panose="02020603050405020304" pitchFamily="18" charset="0"/>
                <a:cs typeface="Times New Roman" panose="02020603050405020304" pitchFamily="18" charset="0"/>
              </a:rPr>
              <a:t>level</a:t>
            </a:r>
            <a:r>
              <a:rPr lang="it-IT" sz="1700" b="0" i="0" u="none" strike="noStrike" dirty="0">
                <a:solidFill>
                  <a:srgbClr val="222222"/>
                </a:solidFill>
                <a:effectLst/>
                <a:latin typeface="Times New Roman" panose="02020603050405020304" pitchFamily="18" charset="0"/>
                <a:cs typeface="Times New Roman" panose="02020603050405020304" pitchFamily="18" charset="0"/>
              </a:rPr>
              <a:t>.</a:t>
            </a:r>
          </a:p>
          <a:p>
            <a:endParaRPr lang="en-GB" dirty="0"/>
          </a:p>
        </p:txBody>
      </p:sp>
    </p:spTree>
    <p:extLst>
      <p:ext uri="{BB962C8B-B14F-4D97-AF65-F5344CB8AC3E}">
        <p14:creationId xmlns:p14="http://schemas.microsoft.com/office/powerpoint/2010/main" val="21231489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E99955D-B4B7-B644-9B0D-29F3FC1EF7E4}"/>
              </a:ext>
            </a:extLst>
          </p:cNvPr>
          <p:cNvSpPr>
            <a:spLocks noGrp="1"/>
          </p:cNvSpPr>
          <p:nvPr>
            <p:ph type="title"/>
          </p:nvPr>
        </p:nvSpPr>
        <p:spPr>
          <a:xfrm>
            <a:off x="838200" y="365125"/>
            <a:ext cx="10515600" cy="415711"/>
          </a:xfrm>
        </p:spPr>
        <p:txBody>
          <a:bodyPr>
            <a:normAutofit fontScale="90000"/>
          </a:bodyPr>
          <a:lstStyle/>
          <a:p>
            <a:r>
              <a:rPr lang="en-US" sz="1800" b="1" dirty="0">
                <a:effectLst/>
                <a:latin typeface="Times New Roman" panose="02020603050405020304" pitchFamily="18" charset="0"/>
                <a:ea typeface="Calibri" panose="020F0502020204030204" pitchFamily="34" charset="0"/>
              </a:rPr>
              <a:t>Constitutional questions of a windfall-profit tax in Germany </a:t>
            </a:r>
            <a:br>
              <a:rPr lang="it-IT" sz="1800" dirty="0">
                <a:effectLst/>
                <a:latin typeface="Times New Roman" panose="02020603050405020304" pitchFamily="18" charset="0"/>
                <a:ea typeface="Calibri" panose="020F0502020204030204" pitchFamily="34" charset="0"/>
              </a:rPr>
            </a:br>
            <a:endParaRPr lang="en-GB" dirty="0"/>
          </a:p>
        </p:txBody>
      </p:sp>
      <p:sp>
        <p:nvSpPr>
          <p:cNvPr id="3" name="Segnaposto contenuto 2">
            <a:extLst>
              <a:ext uri="{FF2B5EF4-FFF2-40B4-BE49-F238E27FC236}">
                <a16:creationId xmlns:a16="http://schemas.microsoft.com/office/drawing/2014/main" id="{18900CE1-977D-B1DB-EF13-CDCBC2A3AD04}"/>
              </a:ext>
            </a:extLst>
          </p:cNvPr>
          <p:cNvSpPr>
            <a:spLocks noGrp="1"/>
          </p:cNvSpPr>
          <p:nvPr>
            <p:ph idx="1"/>
          </p:nvPr>
        </p:nvSpPr>
        <p:spPr>
          <a:xfrm>
            <a:off x="838200" y="678094"/>
            <a:ext cx="10515600" cy="5498869"/>
          </a:xfrm>
        </p:spPr>
        <p:txBody>
          <a:bodyPr>
            <a:normAutofit fontScale="92500" lnSpcReduction="10000"/>
          </a:bodyPr>
          <a:lstStyle/>
          <a:p>
            <a:pPr algn="just">
              <a:lnSpc>
                <a:spcPct val="115000"/>
              </a:lnSpc>
            </a:pPr>
            <a:r>
              <a:rPr lang="en-US" sz="1800" dirty="0">
                <a:effectLst/>
                <a:latin typeface="Times New Roman" panose="02020603050405020304" pitchFamily="18" charset="0"/>
                <a:ea typeface="Calibri" panose="020F0502020204030204" pitchFamily="34" charset="0"/>
              </a:rPr>
              <a:t>From the point of view of German tax law, the legislative, revenue and administrative competences</a:t>
            </a:r>
            <a:endParaRPr lang="it-IT" sz="1800" dirty="0">
              <a:latin typeface="Times New Roman" panose="02020603050405020304" pitchFamily="18" charset="0"/>
              <a:ea typeface="Calibri" panose="020F0502020204030204" pitchFamily="34" charset="0"/>
            </a:endParaRPr>
          </a:p>
          <a:p>
            <a:pPr marL="0" indent="0" algn="just">
              <a:lnSpc>
                <a:spcPct val="115000"/>
              </a:lnSpc>
              <a:buNone/>
            </a:pPr>
            <a:r>
              <a:rPr lang="en-US" sz="1800" dirty="0">
                <a:effectLst/>
                <a:latin typeface="Times New Roman" panose="02020603050405020304" pitchFamily="18" charset="0"/>
                <a:ea typeface="Calibri" panose="020F0502020204030204" pitchFamily="34" charset="0"/>
              </a:rPr>
              <a:t>as well as the substantive requirements for a levy, duties are to be determined to classify. If there is a tax in the constitutional sense, the Legislative competence according to Art. 105 GG, revenue competence according to Art. 106 GG and administrative competence according to Art. 108 GG.</a:t>
            </a:r>
            <a:r>
              <a:rPr lang="it-IT" dirty="0">
                <a:effectLst/>
              </a:rPr>
              <a:t> </a:t>
            </a:r>
          </a:p>
          <a:p>
            <a:pPr marL="0" indent="0" algn="just">
              <a:lnSpc>
                <a:spcPct val="115000"/>
              </a:lnSpc>
              <a:buNone/>
            </a:pPr>
            <a:r>
              <a:rPr lang="en-US" sz="1800" dirty="0">
                <a:effectLst/>
                <a:latin typeface="Times New Roman" panose="02020603050405020304" pitchFamily="18" charset="0"/>
                <a:ea typeface="Calibri" panose="020F0502020204030204" pitchFamily="34" charset="0"/>
              </a:rPr>
              <a:t>Taxes are public levies which, as a general charge, without individual consideration (“unconditional”) to meet the general financial needs of a public community. Under Paragraph 3(1) of the AO, taxes are one-off or current cash benefits which do not constitute consideration for a particular supply and which are provided by a public law. In order to generate income, public authorities are imposed on all persons in respect of which the offence is applies to which the law attaches the obligation to perform; the generation of revenue may be ancillary. The outlined surplus tax  fulfils all the characteristics of the constitutional concept of tax.</a:t>
            </a:r>
            <a:endParaRPr lang="it-IT" sz="1800" dirty="0">
              <a:effectLst/>
              <a:latin typeface="Times New Roman" panose="02020603050405020304" pitchFamily="18" charset="0"/>
              <a:ea typeface="Calibri" panose="020F0502020204030204" pitchFamily="34" charset="0"/>
            </a:endParaRPr>
          </a:p>
          <a:p>
            <a:pPr marL="0" indent="0" algn="just">
              <a:lnSpc>
                <a:spcPct val="115000"/>
              </a:lnSpc>
              <a:buNone/>
            </a:pPr>
            <a:r>
              <a:rPr lang="en-GB" sz="2100" dirty="0">
                <a:latin typeface="Times New Roman" panose="02020603050405020304" pitchFamily="18" charset="0"/>
                <a:cs typeface="Times New Roman" panose="02020603050405020304" pitchFamily="18" charset="0"/>
              </a:rPr>
              <a:t>Pursuant to Article 105 (2) of the Basic Law, the Federation shall have concurrent legislative power over other taxes if it is entitled to the revenue of such taxes in whole or in part or if the requirements of Article 72 (2) of the Basic Law are met. Other taxes in this sense are only the taxes or types of taxes mentioned in Article 106 of the Basic Law. The Federation and the Länder have no legislative competence with regard to other taxes or types of tax not expressly mentioned therein; the ordinary legislature has no free right of tax invention to introduce other taxes.</a:t>
            </a:r>
          </a:p>
        </p:txBody>
      </p:sp>
    </p:spTree>
    <p:extLst>
      <p:ext uri="{BB962C8B-B14F-4D97-AF65-F5344CB8AC3E}">
        <p14:creationId xmlns:p14="http://schemas.microsoft.com/office/powerpoint/2010/main" val="2557652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C0E05C53-B338-6416-2737-60B1777AC66E}"/>
              </a:ext>
            </a:extLst>
          </p:cNvPr>
          <p:cNvSpPr>
            <a:spLocks noGrp="1"/>
          </p:cNvSpPr>
          <p:nvPr>
            <p:ph idx="1"/>
          </p:nvPr>
        </p:nvSpPr>
        <p:spPr>
          <a:xfrm>
            <a:off x="838200" y="287676"/>
            <a:ext cx="10515600" cy="5889287"/>
          </a:xfrm>
        </p:spPr>
        <p:txBody>
          <a:bodyPr>
            <a:normAutofit/>
          </a:bodyPr>
          <a:lstStyle/>
          <a:p>
            <a:pPr algn="just">
              <a:lnSpc>
                <a:spcPct val="150000"/>
              </a:lnSpc>
            </a:pPr>
            <a:r>
              <a:rPr lang="en-GB" sz="1800" dirty="0"/>
              <a:t>The taxes and types of taxes listed in Article 105 of the Basic Law and Article 106 of the Basic Law are concepts of types; new taxes must therefore be compared to determine whether they correspond to the type of a conventional tax.64 In order to enable a clear delimitation of competences in the fiscal constitution on the one hand, and to avoid a fossilization of the tax system on the other, the taxes listed in Article 106 of the Basic Law abstractly provide an external framework within which the types of taxes can be adapted in a way that is open to development and also enables fundamental changes to the systems of individual taxes. 106 of the Basic Law provide an abstract external framework within which the types of tax can be adapted in a way that is open to development and also allows for fundamental changes to the system of individual taxes.65 The taxes listed in Article 106 of the Basic Law can therefore also be fundamentally restructured; new types of tax can also be introduced if they can still be assigned to one of the types of tax listed in Article 106 of the Basic Law. The assignment of a tax to a competence title of Article 106 of the Basic Law is determined by the structural characteristics of the tax, i.e. subject (debtor) and object (subject matter), scale of assessment and method of levy; the decisive factor is whether two taxes materially levy the same source of economic performance.</a:t>
            </a:r>
          </a:p>
        </p:txBody>
      </p:sp>
    </p:spTree>
    <p:extLst>
      <p:ext uri="{BB962C8B-B14F-4D97-AF65-F5344CB8AC3E}">
        <p14:creationId xmlns:p14="http://schemas.microsoft.com/office/powerpoint/2010/main" val="69140561"/>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538</TotalTime>
  <Words>5081</Words>
  <Application>Microsoft Macintosh PowerPoint</Application>
  <PresentationFormat>Widescreen</PresentationFormat>
  <Paragraphs>68</Paragraphs>
  <Slides>20</Slides>
  <Notes>0</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20</vt:i4>
      </vt:variant>
    </vt:vector>
  </HeadingPairs>
  <TitlesOfParts>
    <vt:vector size="25" baseType="lpstr">
      <vt:lpstr>Arial</vt:lpstr>
      <vt:lpstr>Calibri</vt:lpstr>
      <vt:lpstr>Calibri Light</vt:lpstr>
      <vt:lpstr>Times New Roman</vt:lpstr>
      <vt:lpstr>Tema di Office</vt:lpstr>
      <vt:lpstr>Windfall taxes from a comparative perspective: the German and Italian example </vt:lpstr>
      <vt:lpstr>Presentazione standard di PowerPoint</vt:lpstr>
      <vt:lpstr>Pillar 1 and Pillar 2 OECD to determine excess gains </vt:lpstr>
      <vt:lpstr>Concluding remarks of pillar 1 and Pillar 2 </vt:lpstr>
      <vt:lpstr>Possible 3. Pillar of the OECD </vt:lpstr>
      <vt:lpstr>Presentazione standard di PowerPoint</vt:lpstr>
      <vt:lpstr>Presentazione standard di PowerPoint</vt:lpstr>
      <vt:lpstr>Constitutional questions of a windfall-profit tax in Germany  </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Conclusions</vt:lpstr>
      <vt:lpstr>Presentazione standard di PowerPoint</vt:lpstr>
      <vt:lpstr>Presentazione standard di PowerPoint</vt:lpstr>
      <vt:lpstr>Conclusions for Italy</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Windfall taxes from an international angle </dc:title>
  <dc:creator>Filippo Giambrone</dc:creator>
  <cp:lastModifiedBy>Filippo Giambrone</cp:lastModifiedBy>
  <cp:revision>14</cp:revision>
  <dcterms:created xsi:type="dcterms:W3CDTF">2023-03-02T12:53:14Z</dcterms:created>
  <dcterms:modified xsi:type="dcterms:W3CDTF">2023-03-04T11:07:52Z</dcterms:modified>
</cp:coreProperties>
</file>