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33" r:id="rId1"/>
  </p:sldMasterIdLst>
  <p:sldIdLst>
    <p:sldId id="256" r:id="rId2"/>
    <p:sldId id="257" r:id="rId3"/>
    <p:sldId id="265"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00" autoAdjust="0"/>
  </p:normalViewPr>
  <p:slideViewPr>
    <p:cSldViewPr>
      <p:cViewPr>
        <p:scale>
          <a:sx n="59" d="100"/>
          <a:sy n="59" d="100"/>
        </p:scale>
        <p:origin x="1500" y="52"/>
      </p:cViewPr>
      <p:guideLst>
        <p:guide orient="horz" pos="2160"/>
        <p:guide pos="2880"/>
      </p:guideLst>
    </p:cSldViewPr>
  </p:slideViewPr>
  <p:outlineViewPr>
    <p:cViewPr>
      <p:scale>
        <a:sx n="33" d="100"/>
        <a:sy n="33" d="100"/>
      </p:scale>
      <p:origin x="0" y="124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D26520-6D9B-4C40-8283-418BF5381A6C}" type="doc">
      <dgm:prSet loTypeId="urn:microsoft.com/office/officeart/2005/8/layout/default" loCatId="list" qsTypeId="urn:microsoft.com/office/officeart/2005/8/quickstyle/simple1" qsCatId="simple" csTypeId="urn:microsoft.com/office/officeart/2005/8/colors/accent5_2" csCatId="accent5" phldr="1"/>
      <dgm:spPr/>
      <dgm:t>
        <a:bodyPr/>
        <a:lstStyle/>
        <a:p>
          <a:endParaRPr lang="en-US"/>
        </a:p>
      </dgm:t>
    </dgm:pt>
    <dgm:pt modelId="{53F5D8CA-8FC3-4526-A4EB-41BB6D1C7549}">
      <dgm:prSet/>
      <dgm:spPr/>
      <dgm:t>
        <a:bodyPr/>
        <a:lstStyle/>
        <a:p>
          <a:r>
            <a:rPr lang="it-IT" baseline="0" dirty="0" err="1"/>
            <a:t>What</a:t>
          </a:r>
          <a:r>
            <a:rPr lang="it-IT" baseline="0" dirty="0"/>
            <a:t> </a:t>
          </a:r>
          <a:r>
            <a:rPr lang="it-IT" baseline="0" dirty="0" err="1"/>
            <a:t>about</a:t>
          </a:r>
          <a:r>
            <a:rPr lang="it-IT" baseline="0" dirty="0"/>
            <a:t> the </a:t>
          </a:r>
          <a:r>
            <a:rPr lang="it-IT" baseline="0" dirty="0" err="1"/>
            <a:t>primacy</a:t>
          </a:r>
          <a:r>
            <a:rPr lang="it-IT" baseline="0" dirty="0"/>
            <a:t> of EU </a:t>
          </a:r>
          <a:r>
            <a:rPr lang="it-IT" baseline="0" dirty="0" err="1"/>
            <a:t>law</a:t>
          </a:r>
          <a:r>
            <a:rPr lang="it-IT" baseline="0" dirty="0"/>
            <a:t>?</a:t>
          </a:r>
          <a:endParaRPr lang="en-US" dirty="0"/>
        </a:p>
      </dgm:t>
    </dgm:pt>
    <dgm:pt modelId="{4ED4300F-4600-4575-A01D-7F64B0D71D9D}" type="parTrans" cxnId="{90BB9151-A1CB-473D-BB94-6B9018EE0A46}">
      <dgm:prSet/>
      <dgm:spPr/>
      <dgm:t>
        <a:bodyPr/>
        <a:lstStyle/>
        <a:p>
          <a:endParaRPr lang="en-US"/>
        </a:p>
      </dgm:t>
    </dgm:pt>
    <dgm:pt modelId="{D6E6790B-4FC5-4DDC-99B8-16CA89A0EC0F}" type="sibTrans" cxnId="{90BB9151-A1CB-473D-BB94-6B9018EE0A46}">
      <dgm:prSet/>
      <dgm:spPr/>
      <dgm:t>
        <a:bodyPr/>
        <a:lstStyle/>
        <a:p>
          <a:endParaRPr lang="en-US"/>
        </a:p>
      </dgm:t>
    </dgm:pt>
    <dgm:pt modelId="{D982D24A-0935-404A-9229-B3936F1073B3}">
      <dgm:prSet/>
      <dgm:spPr/>
      <dgm:t>
        <a:bodyPr/>
        <a:lstStyle/>
        <a:p>
          <a:r>
            <a:rPr lang="it-IT" baseline="0" dirty="0" err="1"/>
            <a:t>What</a:t>
          </a:r>
          <a:r>
            <a:rPr lang="it-IT" baseline="0" dirty="0"/>
            <a:t> </a:t>
          </a:r>
          <a:r>
            <a:rPr lang="it-IT" baseline="0" dirty="0" err="1"/>
            <a:t>about</a:t>
          </a:r>
          <a:r>
            <a:rPr lang="it-IT" baseline="0" dirty="0"/>
            <a:t> the </a:t>
          </a:r>
          <a:r>
            <a:rPr lang="it-IT" baseline="0" dirty="0" err="1"/>
            <a:t>principle</a:t>
          </a:r>
          <a:r>
            <a:rPr lang="it-IT" baseline="0" dirty="0"/>
            <a:t> of </a:t>
          </a:r>
          <a:r>
            <a:rPr lang="it-IT" baseline="0" dirty="0" err="1"/>
            <a:t>conferral</a:t>
          </a:r>
          <a:r>
            <a:rPr lang="it-IT" baseline="0" dirty="0"/>
            <a:t> (</a:t>
          </a:r>
          <a:r>
            <a:rPr lang="it-IT" i="1" baseline="0" dirty="0"/>
            <a:t>cf. </a:t>
          </a:r>
          <a:r>
            <a:rPr lang="it-IT" baseline="0" dirty="0"/>
            <a:t>Art. 1 TEU)?</a:t>
          </a:r>
          <a:endParaRPr lang="en-US" dirty="0"/>
        </a:p>
      </dgm:t>
    </dgm:pt>
    <dgm:pt modelId="{E8BCA35A-8B6D-461B-96E1-97E96330A4DC}" type="parTrans" cxnId="{8D3E1C1E-1806-46FA-8F4B-0E6803F1A106}">
      <dgm:prSet/>
      <dgm:spPr/>
      <dgm:t>
        <a:bodyPr/>
        <a:lstStyle/>
        <a:p>
          <a:endParaRPr lang="en-US"/>
        </a:p>
      </dgm:t>
    </dgm:pt>
    <dgm:pt modelId="{80F76EF1-BAE1-4FBF-8610-86A3DADEAD81}" type="sibTrans" cxnId="{8D3E1C1E-1806-46FA-8F4B-0E6803F1A106}">
      <dgm:prSet/>
      <dgm:spPr/>
      <dgm:t>
        <a:bodyPr/>
        <a:lstStyle/>
        <a:p>
          <a:endParaRPr lang="en-US"/>
        </a:p>
      </dgm:t>
    </dgm:pt>
    <dgm:pt modelId="{7B3F3DFB-8954-455D-9073-48E691969F4A}">
      <dgm:prSet/>
      <dgm:spPr/>
      <dgm:t>
        <a:bodyPr/>
        <a:lstStyle/>
        <a:p>
          <a:r>
            <a:rPr lang="it-IT" baseline="0" dirty="0"/>
            <a:t>IT </a:t>
          </a:r>
          <a:r>
            <a:rPr lang="it-IT" baseline="0" dirty="0" err="1"/>
            <a:t>could</a:t>
          </a:r>
          <a:r>
            <a:rPr lang="it-IT" baseline="0" dirty="0"/>
            <a:t> face an </a:t>
          </a:r>
          <a:r>
            <a:rPr lang="it-IT" baseline="0" dirty="0" err="1"/>
            <a:t>infringement</a:t>
          </a:r>
          <a:r>
            <a:rPr lang="it-IT" baseline="0" dirty="0"/>
            <a:t> procedure</a:t>
          </a:r>
          <a:endParaRPr lang="en-US" dirty="0"/>
        </a:p>
      </dgm:t>
    </dgm:pt>
    <dgm:pt modelId="{AB4922CA-C925-4AAA-BA45-E06E0E4366D1}" type="parTrans" cxnId="{59D5D444-615A-4C05-BB56-EA9715C0E819}">
      <dgm:prSet/>
      <dgm:spPr/>
      <dgm:t>
        <a:bodyPr/>
        <a:lstStyle/>
        <a:p>
          <a:endParaRPr lang="en-US"/>
        </a:p>
      </dgm:t>
    </dgm:pt>
    <dgm:pt modelId="{96679663-156A-4648-9B10-190CAFE8158B}" type="sibTrans" cxnId="{59D5D444-615A-4C05-BB56-EA9715C0E819}">
      <dgm:prSet/>
      <dgm:spPr/>
      <dgm:t>
        <a:bodyPr/>
        <a:lstStyle/>
        <a:p>
          <a:endParaRPr lang="en-US"/>
        </a:p>
      </dgm:t>
    </dgm:pt>
    <dgm:pt modelId="{CE2C4132-56DC-4006-848A-D5022E5D475B}">
      <dgm:prSet/>
      <dgm:spPr/>
      <dgm:t>
        <a:bodyPr/>
        <a:lstStyle/>
        <a:p>
          <a:r>
            <a:rPr lang="en-US" dirty="0"/>
            <a:t>IT could invoke the illegality of the Reg. under Art. 277 TFEU</a:t>
          </a:r>
        </a:p>
      </dgm:t>
    </dgm:pt>
    <dgm:pt modelId="{E28D0D9E-19C7-4610-B728-6E5FAF04EF3B}" type="parTrans" cxnId="{9F0D11FA-6666-44FC-994B-27D7DE28E88C}">
      <dgm:prSet/>
      <dgm:spPr/>
      <dgm:t>
        <a:bodyPr/>
        <a:lstStyle/>
        <a:p>
          <a:endParaRPr lang="it-IT"/>
        </a:p>
      </dgm:t>
    </dgm:pt>
    <dgm:pt modelId="{B9226575-C39D-48A6-8D61-7D1A994F86E4}" type="sibTrans" cxnId="{9F0D11FA-6666-44FC-994B-27D7DE28E88C}">
      <dgm:prSet/>
      <dgm:spPr/>
      <dgm:t>
        <a:bodyPr/>
        <a:lstStyle/>
        <a:p>
          <a:endParaRPr lang="it-IT"/>
        </a:p>
      </dgm:t>
    </dgm:pt>
    <dgm:pt modelId="{6F290398-F904-4446-B90E-401AECFE0989}" type="pres">
      <dgm:prSet presAssocID="{1AD26520-6D9B-4C40-8283-418BF5381A6C}" presName="diagram" presStyleCnt="0">
        <dgm:presLayoutVars>
          <dgm:dir/>
          <dgm:resizeHandles val="exact"/>
        </dgm:presLayoutVars>
      </dgm:prSet>
      <dgm:spPr/>
    </dgm:pt>
    <dgm:pt modelId="{BF604FFA-73FD-438D-AE38-53158AD70414}" type="pres">
      <dgm:prSet presAssocID="{53F5D8CA-8FC3-4526-A4EB-41BB6D1C7549}" presName="node" presStyleLbl="node1" presStyleIdx="0" presStyleCnt="4">
        <dgm:presLayoutVars>
          <dgm:bulletEnabled val="1"/>
        </dgm:presLayoutVars>
      </dgm:prSet>
      <dgm:spPr/>
    </dgm:pt>
    <dgm:pt modelId="{269EC898-1E3F-44A0-8EA0-9AC5CF05994B}" type="pres">
      <dgm:prSet presAssocID="{D6E6790B-4FC5-4DDC-99B8-16CA89A0EC0F}" presName="sibTrans" presStyleCnt="0"/>
      <dgm:spPr/>
    </dgm:pt>
    <dgm:pt modelId="{48F46FB0-2C18-4240-A6A8-7C1A2B43AFBB}" type="pres">
      <dgm:prSet presAssocID="{D982D24A-0935-404A-9229-B3936F1073B3}" presName="node" presStyleLbl="node1" presStyleIdx="1" presStyleCnt="4">
        <dgm:presLayoutVars>
          <dgm:bulletEnabled val="1"/>
        </dgm:presLayoutVars>
      </dgm:prSet>
      <dgm:spPr/>
    </dgm:pt>
    <dgm:pt modelId="{3DFAD68C-FEBB-4D14-97FC-05DCF9BB7986}" type="pres">
      <dgm:prSet presAssocID="{80F76EF1-BAE1-4FBF-8610-86A3DADEAD81}" presName="sibTrans" presStyleCnt="0"/>
      <dgm:spPr/>
    </dgm:pt>
    <dgm:pt modelId="{532CCB14-6445-4CA0-AA12-7A3789B2AEA7}" type="pres">
      <dgm:prSet presAssocID="{7B3F3DFB-8954-455D-9073-48E691969F4A}" presName="node" presStyleLbl="node1" presStyleIdx="2" presStyleCnt="4">
        <dgm:presLayoutVars>
          <dgm:bulletEnabled val="1"/>
        </dgm:presLayoutVars>
      </dgm:prSet>
      <dgm:spPr/>
    </dgm:pt>
    <dgm:pt modelId="{D628B43F-4B30-45D0-8E0F-F4B796DD081B}" type="pres">
      <dgm:prSet presAssocID="{96679663-156A-4648-9B10-190CAFE8158B}" presName="sibTrans" presStyleCnt="0"/>
      <dgm:spPr/>
    </dgm:pt>
    <dgm:pt modelId="{4E2E65FD-E96B-4BEE-BD78-92D3DC023979}" type="pres">
      <dgm:prSet presAssocID="{CE2C4132-56DC-4006-848A-D5022E5D475B}" presName="node" presStyleLbl="node1" presStyleIdx="3" presStyleCnt="4">
        <dgm:presLayoutVars>
          <dgm:bulletEnabled val="1"/>
        </dgm:presLayoutVars>
      </dgm:prSet>
      <dgm:spPr/>
    </dgm:pt>
  </dgm:ptLst>
  <dgm:cxnLst>
    <dgm:cxn modelId="{8D3E1C1E-1806-46FA-8F4B-0E6803F1A106}" srcId="{1AD26520-6D9B-4C40-8283-418BF5381A6C}" destId="{D982D24A-0935-404A-9229-B3936F1073B3}" srcOrd="1" destOrd="0" parTransId="{E8BCA35A-8B6D-461B-96E1-97E96330A4DC}" sibTransId="{80F76EF1-BAE1-4FBF-8610-86A3DADEAD81}"/>
    <dgm:cxn modelId="{B3F2B731-5C1C-486E-8310-B0CC7183B3CA}" type="presOf" srcId="{D982D24A-0935-404A-9229-B3936F1073B3}" destId="{48F46FB0-2C18-4240-A6A8-7C1A2B43AFBB}" srcOrd="0" destOrd="0" presId="urn:microsoft.com/office/officeart/2005/8/layout/default"/>
    <dgm:cxn modelId="{3B6D575C-CA0D-4D9A-8996-9DC674991D67}" type="presOf" srcId="{1AD26520-6D9B-4C40-8283-418BF5381A6C}" destId="{6F290398-F904-4446-B90E-401AECFE0989}" srcOrd="0" destOrd="0" presId="urn:microsoft.com/office/officeart/2005/8/layout/default"/>
    <dgm:cxn modelId="{B156F75E-C40F-4D5A-9AA3-22E661B4A3E0}" type="presOf" srcId="{7B3F3DFB-8954-455D-9073-48E691969F4A}" destId="{532CCB14-6445-4CA0-AA12-7A3789B2AEA7}" srcOrd="0" destOrd="0" presId="urn:microsoft.com/office/officeart/2005/8/layout/default"/>
    <dgm:cxn modelId="{59D5D444-615A-4C05-BB56-EA9715C0E819}" srcId="{1AD26520-6D9B-4C40-8283-418BF5381A6C}" destId="{7B3F3DFB-8954-455D-9073-48E691969F4A}" srcOrd="2" destOrd="0" parTransId="{AB4922CA-C925-4AAA-BA45-E06E0E4366D1}" sibTransId="{96679663-156A-4648-9B10-190CAFE8158B}"/>
    <dgm:cxn modelId="{6B00814C-243B-4E78-BADB-5478C167A2BF}" type="presOf" srcId="{CE2C4132-56DC-4006-848A-D5022E5D475B}" destId="{4E2E65FD-E96B-4BEE-BD78-92D3DC023979}" srcOrd="0" destOrd="0" presId="urn:microsoft.com/office/officeart/2005/8/layout/default"/>
    <dgm:cxn modelId="{90BB9151-A1CB-473D-BB94-6B9018EE0A46}" srcId="{1AD26520-6D9B-4C40-8283-418BF5381A6C}" destId="{53F5D8CA-8FC3-4526-A4EB-41BB6D1C7549}" srcOrd="0" destOrd="0" parTransId="{4ED4300F-4600-4575-A01D-7F64B0D71D9D}" sibTransId="{D6E6790B-4FC5-4DDC-99B8-16CA89A0EC0F}"/>
    <dgm:cxn modelId="{524B6B8D-821A-45B3-9CDE-4F997472508A}" type="presOf" srcId="{53F5D8CA-8FC3-4526-A4EB-41BB6D1C7549}" destId="{BF604FFA-73FD-438D-AE38-53158AD70414}" srcOrd="0" destOrd="0" presId="urn:microsoft.com/office/officeart/2005/8/layout/default"/>
    <dgm:cxn modelId="{9F0D11FA-6666-44FC-994B-27D7DE28E88C}" srcId="{1AD26520-6D9B-4C40-8283-418BF5381A6C}" destId="{CE2C4132-56DC-4006-848A-D5022E5D475B}" srcOrd="3" destOrd="0" parTransId="{E28D0D9E-19C7-4610-B728-6E5FAF04EF3B}" sibTransId="{B9226575-C39D-48A6-8D61-7D1A994F86E4}"/>
    <dgm:cxn modelId="{331DE94E-02F9-4FB2-8A3B-6F2AB566E3DA}" type="presParOf" srcId="{6F290398-F904-4446-B90E-401AECFE0989}" destId="{BF604FFA-73FD-438D-AE38-53158AD70414}" srcOrd="0" destOrd="0" presId="urn:microsoft.com/office/officeart/2005/8/layout/default"/>
    <dgm:cxn modelId="{6C892E64-14D7-4A65-85B1-8E695F90DD7B}" type="presParOf" srcId="{6F290398-F904-4446-B90E-401AECFE0989}" destId="{269EC898-1E3F-44A0-8EA0-9AC5CF05994B}" srcOrd="1" destOrd="0" presId="urn:microsoft.com/office/officeart/2005/8/layout/default"/>
    <dgm:cxn modelId="{0A2903EA-A242-409E-8EEE-1956760E54D5}" type="presParOf" srcId="{6F290398-F904-4446-B90E-401AECFE0989}" destId="{48F46FB0-2C18-4240-A6A8-7C1A2B43AFBB}" srcOrd="2" destOrd="0" presId="urn:microsoft.com/office/officeart/2005/8/layout/default"/>
    <dgm:cxn modelId="{698CD007-00A4-47AA-AE87-1A23A1F3B881}" type="presParOf" srcId="{6F290398-F904-4446-B90E-401AECFE0989}" destId="{3DFAD68C-FEBB-4D14-97FC-05DCF9BB7986}" srcOrd="3" destOrd="0" presId="urn:microsoft.com/office/officeart/2005/8/layout/default"/>
    <dgm:cxn modelId="{24A55AB6-49AE-44BE-AA8E-9E23057F6091}" type="presParOf" srcId="{6F290398-F904-4446-B90E-401AECFE0989}" destId="{532CCB14-6445-4CA0-AA12-7A3789B2AEA7}" srcOrd="4" destOrd="0" presId="urn:microsoft.com/office/officeart/2005/8/layout/default"/>
    <dgm:cxn modelId="{4034E831-DE4C-485E-B068-62008DE0CAF6}" type="presParOf" srcId="{6F290398-F904-4446-B90E-401AECFE0989}" destId="{D628B43F-4B30-45D0-8E0F-F4B796DD081B}" srcOrd="5" destOrd="0" presId="urn:microsoft.com/office/officeart/2005/8/layout/default"/>
    <dgm:cxn modelId="{1DA77995-52B3-45FE-A831-0FAFF9418315}" type="presParOf" srcId="{6F290398-F904-4446-B90E-401AECFE0989}" destId="{4E2E65FD-E96B-4BEE-BD78-92D3DC023979}"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604FFA-73FD-438D-AE38-53158AD70414}">
      <dsp:nvSpPr>
        <dsp:cNvPr id="0" name=""/>
        <dsp:cNvSpPr/>
      </dsp:nvSpPr>
      <dsp:spPr>
        <a:xfrm>
          <a:off x="667" y="828168"/>
          <a:ext cx="2604224" cy="1562534"/>
        </a:xfrm>
        <a:prstGeom prst="rect">
          <a:avLst/>
        </a:prstGeom>
        <a:solidFill>
          <a:schemeClr val="accent5">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it-IT" sz="2400" kern="1200" baseline="0" dirty="0" err="1"/>
            <a:t>What</a:t>
          </a:r>
          <a:r>
            <a:rPr lang="it-IT" sz="2400" kern="1200" baseline="0" dirty="0"/>
            <a:t> </a:t>
          </a:r>
          <a:r>
            <a:rPr lang="it-IT" sz="2400" kern="1200" baseline="0" dirty="0" err="1"/>
            <a:t>about</a:t>
          </a:r>
          <a:r>
            <a:rPr lang="it-IT" sz="2400" kern="1200" baseline="0" dirty="0"/>
            <a:t> the </a:t>
          </a:r>
          <a:r>
            <a:rPr lang="it-IT" sz="2400" kern="1200" baseline="0" dirty="0" err="1"/>
            <a:t>primacy</a:t>
          </a:r>
          <a:r>
            <a:rPr lang="it-IT" sz="2400" kern="1200" baseline="0" dirty="0"/>
            <a:t> of EU </a:t>
          </a:r>
          <a:r>
            <a:rPr lang="it-IT" sz="2400" kern="1200" baseline="0" dirty="0" err="1"/>
            <a:t>law</a:t>
          </a:r>
          <a:r>
            <a:rPr lang="it-IT" sz="2400" kern="1200" baseline="0" dirty="0"/>
            <a:t>?</a:t>
          </a:r>
          <a:endParaRPr lang="en-US" sz="2400" kern="1200" dirty="0"/>
        </a:p>
      </dsp:txBody>
      <dsp:txXfrm>
        <a:off x="667" y="828168"/>
        <a:ext cx="2604224" cy="1562534"/>
      </dsp:txXfrm>
    </dsp:sp>
    <dsp:sp modelId="{48F46FB0-2C18-4240-A6A8-7C1A2B43AFBB}">
      <dsp:nvSpPr>
        <dsp:cNvPr id="0" name=""/>
        <dsp:cNvSpPr/>
      </dsp:nvSpPr>
      <dsp:spPr>
        <a:xfrm>
          <a:off x="2865314" y="828168"/>
          <a:ext cx="2604224" cy="1562534"/>
        </a:xfrm>
        <a:prstGeom prst="rect">
          <a:avLst/>
        </a:prstGeom>
        <a:solidFill>
          <a:schemeClr val="accent5">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it-IT" sz="2400" kern="1200" baseline="0" dirty="0" err="1"/>
            <a:t>What</a:t>
          </a:r>
          <a:r>
            <a:rPr lang="it-IT" sz="2400" kern="1200" baseline="0" dirty="0"/>
            <a:t> </a:t>
          </a:r>
          <a:r>
            <a:rPr lang="it-IT" sz="2400" kern="1200" baseline="0" dirty="0" err="1"/>
            <a:t>about</a:t>
          </a:r>
          <a:r>
            <a:rPr lang="it-IT" sz="2400" kern="1200" baseline="0" dirty="0"/>
            <a:t> the </a:t>
          </a:r>
          <a:r>
            <a:rPr lang="it-IT" sz="2400" kern="1200" baseline="0" dirty="0" err="1"/>
            <a:t>principle</a:t>
          </a:r>
          <a:r>
            <a:rPr lang="it-IT" sz="2400" kern="1200" baseline="0" dirty="0"/>
            <a:t> of </a:t>
          </a:r>
          <a:r>
            <a:rPr lang="it-IT" sz="2400" kern="1200" baseline="0" dirty="0" err="1"/>
            <a:t>conferral</a:t>
          </a:r>
          <a:r>
            <a:rPr lang="it-IT" sz="2400" kern="1200" baseline="0" dirty="0"/>
            <a:t> (</a:t>
          </a:r>
          <a:r>
            <a:rPr lang="it-IT" sz="2400" i="1" kern="1200" baseline="0" dirty="0"/>
            <a:t>cf. </a:t>
          </a:r>
          <a:r>
            <a:rPr lang="it-IT" sz="2400" kern="1200" baseline="0" dirty="0"/>
            <a:t>Art. 1 TEU)?</a:t>
          </a:r>
          <a:endParaRPr lang="en-US" sz="2400" kern="1200" dirty="0"/>
        </a:p>
      </dsp:txBody>
      <dsp:txXfrm>
        <a:off x="2865314" y="828168"/>
        <a:ext cx="2604224" cy="1562534"/>
      </dsp:txXfrm>
    </dsp:sp>
    <dsp:sp modelId="{532CCB14-6445-4CA0-AA12-7A3789B2AEA7}">
      <dsp:nvSpPr>
        <dsp:cNvPr id="0" name=""/>
        <dsp:cNvSpPr/>
      </dsp:nvSpPr>
      <dsp:spPr>
        <a:xfrm>
          <a:off x="667" y="2651125"/>
          <a:ext cx="2604224" cy="1562534"/>
        </a:xfrm>
        <a:prstGeom prst="rect">
          <a:avLst/>
        </a:prstGeom>
        <a:solidFill>
          <a:schemeClr val="accent5">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it-IT" sz="2400" kern="1200" baseline="0" dirty="0"/>
            <a:t>IT </a:t>
          </a:r>
          <a:r>
            <a:rPr lang="it-IT" sz="2400" kern="1200" baseline="0" dirty="0" err="1"/>
            <a:t>could</a:t>
          </a:r>
          <a:r>
            <a:rPr lang="it-IT" sz="2400" kern="1200" baseline="0" dirty="0"/>
            <a:t> face an </a:t>
          </a:r>
          <a:r>
            <a:rPr lang="it-IT" sz="2400" kern="1200" baseline="0" dirty="0" err="1"/>
            <a:t>infringement</a:t>
          </a:r>
          <a:r>
            <a:rPr lang="it-IT" sz="2400" kern="1200" baseline="0" dirty="0"/>
            <a:t> procedure</a:t>
          </a:r>
          <a:endParaRPr lang="en-US" sz="2400" kern="1200" dirty="0"/>
        </a:p>
      </dsp:txBody>
      <dsp:txXfrm>
        <a:off x="667" y="2651125"/>
        <a:ext cx="2604224" cy="1562534"/>
      </dsp:txXfrm>
    </dsp:sp>
    <dsp:sp modelId="{4E2E65FD-E96B-4BEE-BD78-92D3DC023979}">
      <dsp:nvSpPr>
        <dsp:cNvPr id="0" name=""/>
        <dsp:cNvSpPr/>
      </dsp:nvSpPr>
      <dsp:spPr>
        <a:xfrm>
          <a:off x="2865314" y="2651125"/>
          <a:ext cx="2604224" cy="1562534"/>
        </a:xfrm>
        <a:prstGeom prst="rect">
          <a:avLst/>
        </a:prstGeom>
        <a:solidFill>
          <a:schemeClr val="accent5">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IT could invoke the illegality of the Reg. under Art. 277 TFEU</a:t>
          </a:r>
        </a:p>
      </dsp:txBody>
      <dsp:txXfrm>
        <a:off x="2865314" y="2651125"/>
        <a:ext cx="2604224" cy="156253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1" y="762000"/>
            <a:ext cx="685621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952697" y="762000"/>
            <a:ext cx="2193989" cy="5334001"/>
          </a:xfrm>
          <a:prstGeom prst="rect">
            <a:avLst/>
          </a:prstGeom>
          <a:solidFill>
            <a:srgbClr val="C3C3C3">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02386" y="1298448"/>
            <a:ext cx="5486400" cy="3255264"/>
          </a:xfrm>
        </p:spPr>
        <p:txBody>
          <a:bodyPr anchor="b">
            <a:normAutofit/>
          </a:bodyPr>
          <a:lstStyle>
            <a:lvl1pPr algn="l">
              <a:defRPr sz="5400" spc="-100" baseline="0">
                <a:solidFill>
                  <a:srgbClr val="FFFFFF"/>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25011" y="4670246"/>
            <a:ext cx="5486400" cy="914400"/>
          </a:xfrm>
        </p:spPr>
        <p:txBody>
          <a:bodyPr anchor="t">
            <a:normAutofit/>
          </a:bodyPr>
          <a:lstStyle>
            <a:lvl1pPr marL="0" indent="0" algn="l">
              <a:buNone/>
              <a:defRPr sz="2000" cap="none" spc="0" baseline="0">
                <a:solidFill>
                  <a:schemeClr val="accent1">
                    <a:lumMod val="20000"/>
                    <a:lumOff val="80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D51E3C60-DEB5-4549-A3E0-1130276B76D5}" type="datetimeFigureOut">
              <a:rPr lang="it-IT" smtClean="0"/>
              <a:t>07/03/2023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6C62F79-A64A-4E32-AA00-EF840C7FB45A}" type="slidenum">
              <a:rPr lang="it-IT" smtClean="0"/>
              <a:t>‹N›</a:t>
            </a:fld>
            <a:endParaRPr lang="it-IT"/>
          </a:p>
        </p:txBody>
      </p:sp>
    </p:spTree>
    <p:extLst>
      <p:ext uri="{BB962C8B-B14F-4D97-AF65-F5344CB8AC3E}">
        <p14:creationId xmlns:p14="http://schemas.microsoft.com/office/powerpoint/2010/main" val="2939215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51E3C60-DEB5-4549-A3E0-1130276B76D5}" type="datetimeFigureOut">
              <a:rPr lang="it-IT" smtClean="0"/>
              <a:t>07/03/2023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66C62F79-A64A-4E32-AA00-EF840C7FB45A}" type="slidenum">
              <a:rPr lang="it-IT" smtClean="0"/>
              <a:t>‹N›</a:t>
            </a:fld>
            <a:endParaRPr lang="it-IT"/>
          </a:p>
        </p:txBody>
      </p:sp>
    </p:spTree>
    <p:extLst>
      <p:ext uri="{BB962C8B-B14F-4D97-AF65-F5344CB8AC3E}">
        <p14:creationId xmlns:p14="http://schemas.microsoft.com/office/powerpoint/2010/main" val="758988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5750" y="990600"/>
            <a:ext cx="2114550" cy="495300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900934" y="868680"/>
            <a:ext cx="5486400" cy="5120640"/>
          </a:xfrm>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51E3C60-DEB5-4549-A3E0-1130276B76D5}" type="datetimeFigureOut">
              <a:rPr lang="it-IT" smtClean="0"/>
              <a:t>07/03/2023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66C62F79-A64A-4E32-AA00-EF840C7FB45A}" type="slidenum">
              <a:rPr lang="it-IT" smtClean="0"/>
              <a:t>‹N›</a:t>
            </a:fld>
            <a:endParaRPr lang="it-IT"/>
          </a:p>
        </p:txBody>
      </p:sp>
    </p:spTree>
    <p:extLst>
      <p:ext uri="{BB962C8B-B14F-4D97-AF65-F5344CB8AC3E}">
        <p14:creationId xmlns:p14="http://schemas.microsoft.com/office/powerpoint/2010/main" val="4038451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51E3C60-DEB5-4549-A3E0-1130276B76D5}" type="datetimeFigureOut">
              <a:rPr lang="it-IT" smtClean="0"/>
              <a:t>07/03/2023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6C62F79-A64A-4E32-AA00-EF840C7FB45A}" type="slidenum">
              <a:rPr lang="it-IT" smtClean="0"/>
              <a:t>‹N›</a:t>
            </a:fld>
            <a:endParaRPr lang="it-IT"/>
          </a:p>
        </p:txBody>
      </p:sp>
    </p:spTree>
    <p:extLst>
      <p:ext uri="{BB962C8B-B14F-4D97-AF65-F5344CB8AC3E}">
        <p14:creationId xmlns:p14="http://schemas.microsoft.com/office/powerpoint/2010/main" val="3181027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900934" y="1298448"/>
            <a:ext cx="5486400" cy="3255264"/>
          </a:xfrm>
        </p:spPr>
        <p:txBody>
          <a:bodyPr anchor="b">
            <a:normAutofit/>
          </a:bodyPr>
          <a:lstStyle>
            <a:lvl1pPr>
              <a:defRPr sz="5400" b="0" spc="-100" baseline="0">
                <a:solidFill>
                  <a:schemeClr val="tx1">
                    <a:lumMod val="65000"/>
                    <a:lumOff val="35000"/>
                  </a:schemeClr>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914650" y="4672584"/>
            <a:ext cx="5486400" cy="914400"/>
          </a:xfrm>
        </p:spPr>
        <p:txBody>
          <a:bodyPr anchor="t">
            <a:normAutofit/>
          </a:bodyPr>
          <a:lstStyle>
            <a:lvl1pPr marL="0" indent="0">
              <a:buNone/>
              <a:defRPr sz="20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1E3C60-DEB5-4549-A3E0-1130276B76D5}" type="datetimeFigureOut">
              <a:rPr lang="it-IT" smtClean="0"/>
              <a:t>07/03/2023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6C62F79-A64A-4E32-AA00-EF840C7FB45A}" type="slidenum">
              <a:rPr lang="it-IT" smtClean="0"/>
              <a:t>‹N›</a:t>
            </a:fld>
            <a:endParaRPr lang="it-IT"/>
          </a:p>
        </p:txBody>
      </p:sp>
    </p:spTree>
    <p:extLst>
      <p:ext uri="{BB962C8B-B14F-4D97-AF65-F5344CB8AC3E}">
        <p14:creationId xmlns:p14="http://schemas.microsoft.com/office/powerpoint/2010/main" val="3262364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900934"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863590"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8" name="Date Placeholder 7"/>
          <p:cNvSpPr>
            <a:spLocks noGrp="1"/>
          </p:cNvSpPr>
          <p:nvPr>
            <p:ph type="dt" sz="half" idx="10"/>
          </p:nvPr>
        </p:nvSpPr>
        <p:spPr/>
        <p:txBody>
          <a:bodyPr/>
          <a:lstStyle/>
          <a:p>
            <a:fld id="{D51E3C60-DEB5-4549-A3E0-1130276B76D5}" type="datetimeFigureOut">
              <a:rPr lang="it-IT" smtClean="0"/>
              <a:t>07/03/2023</a:t>
            </a:fld>
            <a:endParaRPr lang="it-IT"/>
          </a:p>
        </p:txBody>
      </p:sp>
      <p:sp>
        <p:nvSpPr>
          <p:cNvPr id="9" name="Footer Placeholder 8"/>
          <p:cNvSpPr>
            <a:spLocks noGrp="1"/>
          </p:cNvSpPr>
          <p:nvPr>
            <p:ph type="ftr" sz="quarter" idx="11"/>
          </p:nvPr>
        </p:nvSpPr>
        <p:spPr/>
        <p:txBody>
          <a:bodyPr/>
          <a:lstStyle/>
          <a:p>
            <a:endParaRPr lang="it-IT"/>
          </a:p>
        </p:txBody>
      </p:sp>
      <p:sp>
        <p:nvSpPr>
          <p:cNvPr id="10" name="Slide Number Placeholder 9"/>
          <p:cNvSpPr>
            <a:spLocks noGrp="1"/>
          </p:cNvSpPr>
          <p:nvPr>
            <p:ph type="sldNum" sz="quarter" idx="12"/>
          </p:nvPr>
        </p:nvSpPr>
        <p:spPr/>
        <p:txBody>
          <a:bodyPr/>
          <a:lstStyle/>
          <a:p>
            <a:fld id="{66C62F79-A64A-4E32-AA00-EF840C7FB45A}" type="slidenum">
              <a:rPr lang="it-IT" smtClean="0"/>
              <a:t>‹N›</a:t>
            </a:fld>
            <a:endParaRPr lang="it-IT"/>
          </a:p>
        </p:txBody>
      </p:sp>
    </p:spTree>
    <p:extLst>
      <p:ext uri="{BB962C8B-B14F-4D97-AF65-F5344CB8AC3E}">
        <p14:creationId xmlns:p14="http://schemas.microsoft.com/office/powerpoint/2010/main" val="18119975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00934" y="1023586"/>
            <a:ext cx="2606040" cy="807720"/>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2900934"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863847" y="1023587"/>
            <a:ext cx="2606040" cy="813171"/>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863847"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2" name="Date Placeholder 1"/>
          <p:cNvSpPr>
            <a:spLocks noGrp="1"/>
          </p:cNvSpPr>
          <p:nvPr>
            <p:ph type="dt" sz="half" idx="10"/>
          </p:nvPr>
        </p:nvSpPr>
        <p:spPr/>
        <p:txBody>
          <a:bodyPr/>
          <a:lstStyle/>
          <a:p>
            <a:fld id="{D51E3C60-DEB5-4549-A3E0-1130276B76D5}" type="datetimeFigureOut">
              <a:rPr lang="it-IT" smtClean="0"/>
              <a:t>07/03/2023</a:t>
            </a:fld>
            <a:endParaRPr lang="it-IT"/>
          </a:p>
        </p:txBody>
      </p:sp>
      <p:sp>
        <p:nvSpPr>
          <p:cNvPr id="11" name="Footer Placeholder 10"/>
          <p:cNvSpPr>
            <a:spLocks noGrp="1"/>
          </p:cNvSpPr>
          <p:nvPr>
            <p:ph type="ftr" sz="quarter" idx="11"/>
          </p:nvPr>
        </p:nvSpPr>
        <p:spPr/>
        <p:txBody>
          <a:bodyPr/>
          <a:lstStyle/>
          <a:p>
            <a:endParaRPr lang="it-IT"/>
          </a:p>
        </p:txBody>
      </p:sp>
      <p:sp>
        <p:nvSpPr>
          <p:cNvPr id="12" name="Slide Number Placeholder 11"/>
          <p:cNvSpPr>
            <a:spLocks noGrp="1"/>
          </p:cNvSpPr>
          <p:nvPr>
            <p:ph type="sldNum" sz="quarter" idx="12"/>
          </p:nvPr>
        </p:nvSpPr>
        <p:spPr/>
        <p:txBody>
          <a:bodyPr/>
          <a:lstStyle/>
          <a:p>
            <a:fld id="{66C62F79-A64A-4E32-AA00-EF840C7FB45A}" type="slidenum">
              <a:rPr lang="it-IT" smtClean="0"/>
              <a:t>‹N›</a:t>
            </a:fld>
            <a:endParaRPr lang="it-IT"/>
          </a:p>
        </p:txBody>
      </p:sp>
    </p:spTree>
    <p:extLst>
      <p:ext uri="{BB962C8B-B14F-4D97-AF65-F5344CB8AC3E}">
        <p14:creationId xmlns:p14="http://schemas.microsoft.com/office/powerpoint/2010/main" val="1264403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it-IT"/>
              <a:t>Fare clic per modificare lo stile del titolo dello schema</a:t>
            </a:r>
            <a:endParaRPr lang="en-US" dirty="0"/>
          </a:p>
        </p:txBody>
      </p:sp>
      <p:sp>
        <p:nvSpPr>
          <p:cNvPr id="2" name="Date Placeholder 1"/>
          <p:cNvSpPr>
            <a:spLocks noGrp="1"/>
          </p:cNvSpPr>
          <p:nvPr>
            <p:ph type="dt" sz="half" idx="10"/>
          </p:nvPr>
        </p:nvSpPr>
        <p:spPr/>
        <p:txBody>
          <a:bodyPr/>
          <a:lstStyle/>
          <a:p>
            <a:fld id="{D51E3C60-DEB5-4549-A3E0-1130276B76D5}" type="datetimeFigureOut">
              <a:rPr lang="it-IT" smtClean="0"/>
              <a:t>07/03/2023</a:t>
            </a:fld>
            <a:endParaRPr lang="it-IT"/>
          </a:p>
        </p:txBody>
      </p:sp>
      <p:sp>
        <p:nvSpPr>
          <p:cNvPr id="7" name="Footer Placeholder 6"/>
          <p:cNvSpPr>
            <a:spLocks noGrp="1"/>
          </p:cNvSpPr>
          <p:nvPr>
            <p:ph type="ftr" sz="quarter" idx="11"/>
          </p:nvPr>
        </p:nvSpPr>
        <p:spPr/>
        <p:txBody>
          <a:bodyPr/>
          <a:lstStyle/>
          <a:p>
            <a:endParaRPr lang="it-IT"/>
          </a:p>
        </p:txBody>
      </p:sp>
      <p:sp>
        <p:nvSpPr>
          <p:cNvPr id="8" name="Slide Number Placeholder 7"/>
          <p:cNvSpPr>
            <a:spLocks noGrp="1"/>
          </p:cNvSpPr>
          <p:nvPr>
            <p:ph type="sldNum" sz="quarter" idx="12"/>
          </p:nvPr>
        </p:nvSpPr>
        <p:spPr/>
        <p:txBody>
          <a:bodyPr/>
          <a:lstStyle/>
          <a:p>
            <a:fld id="{66C62F79-A64A-4E32-AA00-EF840C7FB45A}" type="slidenum">
              <a:rPr lang="it-IT" smtClean="0"/>
              <a:t>‹N›</a:t>
            </a:fld>
            <a:endParaRPr lang="it-IT"/>
          </a:p>
        </p:txBody>
      </p:sp>
    </p:spTree>
    <p:extLst>
      <p:ext uri="{BB962C8B-B14F-4D97-AF65-F5344CB8AC3E}">
        <p14:creationId xmlns:p14="http://schemas.microsoft.com/office/powerpoint/2010/main" val="1659538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51E3C60-DEB5-4549-A3E0-1130276B76D5}" type="datetimeFigureOut">
              <a:rPr lang="it-IT" smtClean="0"/>
              <a:t>07/03/2023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66C62F79-A64A-4E32-AA00-EF840C7FB45A}" type="slidenum">
              <a:rPr lang="it-IT" smtClean="0"/>
              <a:t>‹N›</a:t>
            </a:fld>
            <a:endParaRPr lang="it-IT"/>
          </a:p>
        </p:txBody>
      </p:sp>
    </p:spTree>
    <p:extLst>
      <p:ext uri="{BB962C8B-B14F-4D97-AF65-F5344CB8AC3E}">
        <p14:creationId xmlns:p14="http://schemas.microsoft.com/office/powerpoint/2010/main" val="1812039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baseline="0"/>
            </a:lvl1pPr>
          </a:lstStyle>
          <a:p>
            <a:r>
              <a:rPr lang="it-IT"/>
              <a:t>Fare clic per modificare lo stile del titolo dello schema</a:t>
            </a:r>
            <a:endParaRPr lang="en-US" dirty="0"/>
          </a:p>
        </p:txBody>
      </p:sp>
      <p:sp>
        <p:nvSpPr>
          <p:cNvPr id="3" name="Content Placeholder 2"/>
          <p:cNvSpPr>
            <a:spLocks noGrp="1"/>
          </p:cNvSpPr>
          <p:nvPr>
            <p:ph idx="1"/>
          </p:nvPr>
        </p:nvSpPr>
        <p:spPr>
          <a:xfrm>
            <a:off x="2900934" y="868680"/>
            <a:ext cx="54864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92024" y="3337560"/>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8" name="Date Placeholder 7"/>
          <p:cNvSpPr>
            <a:spLocks noGrp="1"/>
          </p:cNvSpPr>
          <p:nvPr>
            <p:ph type="dt" sz="half" idx="10"/>
          </p:nvPr>
        </p:nvSpPr>
        <p:spPr/>
        <p:txBody>
          <a:bodyPr/>
          <a:lstStyle/>
          <a:p>
            <a:fld id="{D51E3C60-DEB5-4549-A3E0-1130276B76D5}" type="datetimeFigureOut">
              <a:rPr lang="it-IT" smtClean="0"/>
              <a:t>07/03/2023</a:t>
            </a:fld>
            <a:endParaRPr lang="it-IT"/>
          </a:p>
        </p:txBody>
      </p:sp>
      <p:sp>
        <p:nvSpPr>
          <p:cNvPr id="9" name="Footer Placeholder 8"/>
          <p:cNvSpPr>
            <a:spLocks noGrp="1"/>
          </p:cNvSpPr>
          <p:nvPr>
            <p:ph type="ftr" sz="quarter" idx="11"/>
          </p:nvPr>
        </p:nvSpPr>
        <p:spPr/>
        <p:txBody>
          <a:bodyPr/>
          <a:lstStyle/>
          <a:p>
            <a:endParaRPr lang="it-IT"/>
          </a:p>
        </p:txBody>
      </p:sp>
      <p:sp>
        <p:nvSpPr>
          <p:cNvPr id="10" name="Slide Number Placeholder 9"/>
          <p:cNvSpPr>
            <a:spLocks noGrp="1"/>
          </p:cNvSpPr>
          <p:nvPr>
            <p:ph type="sldNum" sz="quarter" idx="12"/>
          </p:nvPr>
        </p:nvSpPr>
        <p:spPr/>
        <p:txBody>
          <a:bodyPr/>
          <a:lstStyle/>
          <a:p>
            <a:fld id="{66C62F79-A64A-4E32-AA00-EF840C7FB45A}" type="slidenum">
              <a:rPr lang="it-IT" smtClean="0"/>
              <a:t>‹N›</a:t>
            </a:fld>
            <a:endParaRPr lang="it-IT"/>
          </a:p>
        </p:txBody>
      </p:sp>
    </p:spTree>
    <p:extLst>
      <p:ext uri="{BB962C8B-B14F-4D97-AF65-F5344CB8AC3E}">
        <p14:creationId xmlns:p14="http://schemas.microsoft.com/office/powerpoint/2010/main" val="2712952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677983" y="767419"/>
            <a:ext cx="6086423"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92024" y="3340602"/>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8" name="Date Placeholder 7"/>
          <p:cNvSpPr>
            <a:spLocks noGrp="1"/>
          </p:cNvSpPr>
          <p:nvPr>
            <p:ph type="dt" sz="half" idx="10"/>
          </p:nvPr>
        </p:nvSpPr>
        <p:spPr/>
        <p:txBody>
          <a:bodyPr/>
          <a:lstStyle/>
          <a:p>
            <a:fld id="{D51E3C60-DEB5-4549-A3E0-1130276B76D5}" type="datetimeFigureOut">
              <a:rPr lang="it-IT" smtClean="0"/>
              <a:t>07/03/2023</a:t>
            </a:fld>
            <a:endParaRPr lang="it-IT"/>
          </a:p>
        </p:txBody>
      </p:sp>
      <p:sp>
        <p:nvSpPr>
          <p:cNvPr id="9" name="Footer Placeholder 8"/>
          <p:cNvSpPr>
            <a:spLocks noGrp="1"/>
          </p:cNvSpPr>
          <p:nvPr>
            <p:ph type="ftr" sz="quarter" idx="11"/>
          </p:nvPr>
        </p:nvSpPr>
        <p:spPr>
          <a:xfrm>
            <a:off x="2624326" y="6356351"/>
            <a:ext cx="4433638" cy="365125"/>
          </a:xfrm>
        </p:spPr>
        <p:txBody>
          <a:bodyPr/>
          <a:lstStyle/>
          <a:p>
            <a:endParaRPr lang="it-IT"/>
          </a:p>
        </p:txBody>
      </p:sp>
      <p:sp>
        <p:nvSpPr>
          <p:cNvPr id="10" name="Slide Number Placeholder 9"/>
          <p:cNvSpPr>
            <a:spLocks noGrp="1"/>
          </p:cNvSpPr>
          <p:nvPr>
            <p:ph type="sldNum" sz="quarter" idx="12"/>
          </p:nvPr>
        </p:nvSpPr>
        <p:spPr/>
        <p:txBody>
          <a:bodyPr/>
          <a:lstStyle/>
          <a:p>
            <a:fld id="{66C62F79-A64A-4E32-AA00-EF840C7FB45A}" type="slidenum">
              <a:rPr lang="it-IT" smtClean="0"/>
              <a:t>‹N›</a:t>
            </a:fld>
            <a:endParaRPr lang="it-IT"/>
          </a:p>
        </p:txBody>
      </p:sp>
    </p:spTree>
    <p:extLst>
      <p:ext uri="{BB962C8B-B14F-4D97-AF65-F5344CB8AC3E}">
        <p14:creationId xmlns:p14="http://schemas.microsoft.com/office/powerpoint/2010/main" val="3581846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2582693"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89689" y="1123838"/>
            <a:ext cx="2210612" cy="460118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8" name="Rectangle 37"/>
          <p:cNvSpPr/>
          <p:nvPr/>
        </p:nvSpPr>
        <p:spPr>
          <a:xfrm>
            <a:off x="8861898" y="758952"/>
            <a:ext cx="28803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2901951" y="864108"/>
            <a:ext cx="5486400" cy="5120640"/>
          </a:xfrm>
          <a:prstGeom prst="rect">
            <a:avLst/>
          </a:prstGeom>
        </p:spPr>
        <p:txBody>
          <a:bodyPr vert="horz" lIns="91440" tIns="45720" rIns="91440" bIns="45720" rtlCol="0"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96849" y="6356351"/>
            <a:ext cx="2057400"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fld id="{D51E3C60-DEB5-4549-A3E0-1130276B76D5}" type="datetimeFigureOut">
              <a:rPr lang="it-IT" smtClean="0"/>
              <a:t>07/03/2023</a:t>
            </a:fld>
            <a:endParaRPr lang="it-IT"/>
          </a:p>
        </p:txBody>
      </p:sp>
      <p:sp>
        <p:nvSpPr>
          <p:cNvPr id="5" name="Footer Placeholder 4"/>
          <p:cNvSpPr>
            <a:spLocks noGrp="1"/>
          </p:cNvSpPr>
          <p:nvPr>
            <p:ph type="ftr" sz="quarter" idx="3"/>
          </p:nvPr>
        </p:nvSpPr>
        <p:spPr>
          <a:xfrm>
            <a:off x="2901951" y="6356351"/>
            <a:ext cx="4433638"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endParaRPr lang="it-IT"/>
          </a:p>
        </p:txBody>
      </p:sp>
      <p:sp>
        <p:nvSpPr>
          <p:cNvPr id="6" name="Slide Number Placeholder 5"/>
          <p:cNvSpPr>
            <a:spLocks noGrp="1"/>
          </p:cNvSpPr>
          <p:nvPr>
            <p:ph type="sldNum" sz="quarter" idx="4"/>
          </p:nvPr>
        </p:nvSpPr>
        <p:spPr>
          <a:xfrm>
            <a:off x="7975602" y="6356351"/>
            <a:ext cx="1148195" cy="365125"/>
          </a:xfrm>
          <a:prstGeom prst="rect">
            <a:avLst/>
          </a:prstGeom>
        </p:spPr>
        <p:txBody>
          <a:bodyPr vert="horz" lIns="91440" tIns="45720" rIns="91440" bIns="45720" rtlCol="0" anchor="ctr"/>
          <a:lstStyle>
            <a:lvl1pPr algn="r">
              <a:defRPr sz="1100" b="1">
                <a:solidFill>
                  <a:schemeClr val="accent1"/>
                </a:solidFill>
              </a:defRPr>
            </a:lvl1pPr>
          </a:lstStyle>
          <a:p>
            <a:fld id="{66C62F79-A64A-4E32-AA00-EF840C7FB45A}" type="slidenum">
              <a:rPr lang="it-IT" smtClean="0"/>
              <a:t>‹N›</a:t>
            </a:fld>
            <a:endParaRPr lang="it-IT"/>
          </a:p>
        </p:txBody>
      </p:sp>
    </p:spTree>
    <p:extLst>
      <p:ext uri="{BB962C8B-B14F-4D97-AF65-F5344CB8AC3E}">
        <p14:creationId xmlns:p14="http://schemas.microsoft.com/office/powerpoint/2010/main" val="3288297594"/>
      </p:ext>
    </p:extLst>
  </p:cSld>
  <p:clrMap bg1="lt1" tx1="dk1" bg2="lt2" tx2="dk2" accent1="accent1" accent2="accent2" accent3="accent3" accent4="accent4" accent5="accent5" accent6="accent6" hlink="hlink" folHlink="folHlink"/>
  <p:sldLayoutIdLst>
    <p:sldLayoutId id="2147484334" r:id="rId1"/>
    <p:sldLayoutId id="2147484335" r:id="rId2"/>
    <p:sldLayoutId id="2147484336" r:id="rId3"/>
    <p:sldLayoutId id="2147484337" r:id="rId4"/>
    <p:sldLayoutId id="2147484338" r:id="rId5"/>
    <p:sldLayoutId id="2147484339" r:id="rId6"/>
    <p:sldLayoutId id="2147484340" r:id="rId7"/>
    <p:sldLayoutId id="2147484341" r:id="rId8"/>
    <p:sldLayoutId id="2147484342" r:id="rId9"/>
    <p:sldLayoutId id="2147484343" r:id="rId10"/>
    <p:sldLayoutId id="2147484344" r:id="rId11"/>
  </p:sldLayoutIdLst>
  <p:txStyles>
    <p:title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19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7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162DF2A-64D1-4AA9-BA42-8A4063EADE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685621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5D7C1373-63AF-4A75-909E-990E053566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2697" y="761999"/>
            <a:ext cx="219398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3" name="Rectangle 12">
            <a:extLst>
              <a:ext uri="{FF2B5EF4-FFF2-40B4-BE49-F238E27FC236}">
                <a16:creationId xmlns:a16="http://schemas.microsoft.com/office/drawing/2014/main" id="{57F231E5-F402-49E1-82B4-C762909ED2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reeform: Shape 14">
            <a:extLst>
              <a:ext uri="{FF2B5EF4-FFF2-40B4-BE49-F238E27FC236}">
                <a16:creationId xmlns:a16="http://schemas.microsoft.com/office/drawing/2014/main" id="{6F0BA12B-74D1-4DB1-9A3F-C9BA27B815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762000"/>
            <a:ext cx="3156366"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Freeform: Shape 16">
            <a:extLst>
              <a:ext uri="{FF2B5EF4-FFF2-40B4-BE49-F238E27FC236}">
                <a16:creationId xmlns:a16="http://schemas.microsoft.com/office/drawing/2014/main" id="{515FCC40-AA93-4D3B-90D0-69BC824EAD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8392887" y="1056875"/>
            <a:ext cx="75111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olo 1"/>
          <p:cNvSpPr>
            <a:spLocks noGrp="1"/>
          </p:cNvSpPr>
          <p:nvPr>
            <p:ph type="title"/>
          </p:nvPr>
        </p:nvSpPr>
        <p:spPr>
          <a:xfrm>
            <a:off x="3063298" y="1298448"/>
            <a:ext cx="5486400" cy="3255264"/>
          </a:xfrm>
        </p:spPr>
        <p:txBody>
          <a:bodyPr vert="horz" lIns="91440" tIns="45720" rIns="91440" bIns="45720" rtlCol="0" anchor="b">
            <a:normAutofit/>
          </a:bodyPr>
          <a:lstStyle/>
          <a:p>
            <a:r>
              <a:rPr lang="en-US" sz="4100" dirty="0">
                <a:solidFill>
                  <a:schemeClr val="tx2"/>
                </a:solidFill>
              </a:rPr>
              <a:t>EU Energy Windfall Tax(es), Between Doubtful Legal Bases and National Measures. An Italian Perspective</a:t>
            </a:r>
          </a:p>
        </p:txBody>
      </p:sp>
      <p:sp>
        <p:nvSpPr>
          <p:cNvPr id="3" name="Sottotitolo 2"/>
          <p:cNvSpPr>
            <a:spLocks noGrp="1"/>
          </p:cNvSpPr>
          <p:nvPr>
            <p:ph type="body" idx="1"/>
          </p:nvPr>
        </p:nvSpPr>
        <p:spPr>
          <a:xfrm>
            <a:off x="3063297" y="4670246"/>
            <a:ext cx="5035674" cy="914400"/>
          </a:xfrm>
        </p:spPr>
        <p:txBody>
          <a:bodyPr vert="horz" lIns="91440" tIns="45720" rIns="91440" bIns="45720" rtlCol="0" anchor="t">
            <a:normAutofit/>
          </a:bodyPr>
          <a:lstStyle/>
          <a:p>
            <a:r>
              <a:rPr lang="en-US" sz="2200" dirty="0">
                <a:solidFill>
                  <a:schemeClr val="accent1"/>
                </a:solidFill>
              </a:rPr>
              <a:t>Francesco Bertocco – University of Turin</a:t>
            </a:r>
          </a:p>
        </p:txBody>
      </p:sp>
      <p:sp>
        <p:nvSpPr>
          <p:cNvPr id="4" name="CasellaDiTesto 3"/>
          <p:cNvSpPr txBox="1"/>
          <p:nvPr/>
        </p:nvSpPr>
        <p:spPr>
          <a:xfrm>
            <a:off x="1547664" y="5805264"/>
            <a:ext cx="6336704" cy="338554"/>
          </a:xfrm>
          <a:prstGeom prst="rect">
            <a:avLst/>
          </a:prstGeom>
          <a:noFill/>
        </p:spPr>
        <p:txBody>
          <a:bodyPr wrap="square" rtlCol="0">
            <a:spAutoFit/>
          </a:bodyPr>
          <a:lstStyle/>
          <a:p>
            <a:pPr algn="ctr">
              <a:spcAft>
                <a:spcPts val="600"/>
              </a:spcAft>
            </a:pPr>
            <a:r>
              <a:rPr lang="it-IT" sz="1600" dirty="0" err="1">
                <a:solidFill>
                  <a:schemeClr val="tx1">
                    <a:lumMod val="65000"/>
                    <a:lumOff val="35000"/>
                  </a:schemeClr>
                </a:solidFill>
              </a:rPr>
              <a:t>University</a:t>
            </a:r>
            <a:r>
              <a:rPr lang="it-IT" sz="1600" dirty="0">
                <a:solidFill>
                  <a:schemeClr val="tx1">
                    <a:lumMod val="65000"/>
                    <a:lumOff val="35000"/>
                  </a:schemeClr>
                </a:solidFill>
              </a:rPr>
              <a:t> of Ferrara – March 9th, 2023</a:t>
            </a:r>
            <a:endParaRPr lang="it-IT" sz="1600">
              <a:solidFill>
                <a:schemeClr val="tx1">
                  <a:lumMod val="65000"/>
                  <a:lumOff val="35000"/>
                </a:schemeClr>
              </a:solidFill>
            </a:endParaRPr>
          </a:p>
        </p:txBody>
      </p:sp>
    </p:spTree>
    <p:extLst>
      <p:ext uri="{BB962C8B-B14F-4D97-AF65-F5344CB8AC3E}">
        <p14:creationId xmlns:p14="http://schemas.microsoft.com/office/powerpoint/2010/main" val="1383586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29DC5A77-10C9-4ECF-B7EB-8D917F36A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FFE28B5-FB16-49A9-B851-3C35FAC0C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8952"/>
            <a:ext cx="8179482" cy="16511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4" name="Titolo 3"/>
          <p:cNvSpPr>
            <a:spLocks noGrp="1"/>
          </p:cNvSpPr>
          <p:nvPr>
            <p:ph type="title"/>
          </p:nvPr>
        </p:nvSpPr>
        <p:spPr>
          <a:xfrm>
            <a:off x="1200565" y="1087374"/>
            <a:ext cx="6737617" cy="1000978"/>
          </a:xfrm>
        </p:spPr>
        <p:txBody>
          <a:bodyPr>
            <a:normAutofit/>
          </a:bodyPr>
          <a:lstStyle/>
          <a:p>
            <a:r>
              <a:rPr lang="en-US" sz="2300"/>
              <a:t>EU Energy Windfall Tax(</a:t>
            </a:r>
            <a:r>
              <a:rPr lang="en-US" sz="2300" err="1"/>
              <a:t>es</a:t>
            </a:r>
            <a:r>
              <a:rPr lang="en-US" sz="2300"/>
              <a:t>), Between Doubtful Legal Bases and National Measures. An Italian Perspective</a:t>
            </a:r>
            <a:endParaRPr lang="it-IT" sz="2300"/>
          </a:p>
        </p:txBody>
      </p:sp>
      <p:sp>
        <p:nvSpPr>
          <p:cNvPr id="16" name="Rectangle 15">
            <a:extLst>
              <a:ext uri="{FF2B5EF4-FFF2-40B4-BE49-F238E27FC236}">
                <a16:creationId xmlns:a16="http://schemas.microsoft.com/office/drawing/2014/main" id="{01014442-855A-4E0F-8D09-C314661A48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60899" y="758952"/>
            <a:ext cx="889035" cy="1651133"/>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a:extLst>
              <a:ext uri="{FF2B5EF4-FFF2-40B4-BE49-F238E27FC236}">
                <a16:creationId xmlns:a16="http://schemas.microsoft.com/office/drawing/2014/main" id="{9B1ABF09-86CF-414E-88A5-2B84CC723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 y="2526526"/>
            <a:ext cx="877276" cy="3563378"/>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a:extLst>
              <a:ext uri="{FF2B5EF4-FFF2-40B4-BE49-F238E27FC236}">
                <a16:creationId xmlns:a16="http://schemas.microsoft.com/office/drawing/2014/main" id="{3FE91770-CDBB-4D24-94E5-AD484F36C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9264" y="2526526"/>
            <a:ext cx="8190670" cy="3563377"/>
          </a:xfrm>
          <a:prstGeom prst="rect">
            <a:avLst/>
          </a:prstGeom>
          <a:solidFill>
            <a:schemeClr val="bg2">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15" name="Segnaposto contenuto 6"/>
          <p:cNvSpPr>
            <a:spLocks noGrp="1"/>
          </p:cNvSpPr>
          <p:nvPr>
            <p:ph idx="1"/>
          </p:nvPr>
        </p:nvSpPr>
        <p:spPr>
          <a:xfrm>
            <a:off x="1200564" y="2535446"/>
            <a:ext cx="6737617" cy="3554457"/>
          </a:xfrm>
        </p:spPr>
        <p:txBody>
          <a:bodyPr>
            <a:normAutofit/>
          </a:bodyPr>
          <a:lstStyle/>
          <a:p>
            <a:pPr marL="0" indent="0">
              <a:buNone/>
            </a:pPr>
            <a:r>
              <a:rPr lang="it-IT" dirty="0">
                <a:solidFill>
                  <a:schemeClr val="tx1"/>
                </a:solidFill>
              </a:rPr>
              <a:t>CONTENTS:</a:t>
            </a:r>
          </a:p>
          <a:p>
            <a:pPr marL="514350" indent="-514350">
              <a:buFont typeface="+mj-lt"/>
              <a:buAutoNum type="arabicParenR"/>
            </a:pPr>
            <a:r>
              <a:rPr lang="it-IT" b="1" dirty="0">
                <a:solidFill>
                  <a:schemeClr val="tx1"/>
                </a:solidFill>
              </a:rPr>
              <a:t>Reg. (EU) 2022/1854</a:t>
            </a:r>
            <a:r>
              <a:rPr lang="it-IT" dirty="0">
                <a:solidFill>
                  <a:schemeClr val="tx1"/>
                </a:solidFill>
              </a:rPr>
              <a:t>: </a:t>
            </a:r>
            <a:r>
              <a:rPr lang="it-IT" dirty="0" err="1">
                <a:solidFill>
                  <a:schemeClr val="tx1"/>
                </a:solidFill>
              </a:rPr>
              <a:t>electricity</a:t>
            </a:r>
            <a:r>
              <a:rPr lang="it-IT" dirty="0">
                <a:solidFill>
                  <a:schemeClr val="tx1"/>
                </a:solidFill>
              </a:rPr>
              <a:t> demand </a:t>
            </a:r>
            <a:r>
              <a:rPr lang="it-IT" dirty="0" err="1">
                <a:solidFill>
                  <a:schemeClr val="tx1"/>
                </a:solidFill>
              </a:rPr>
              <a:t>reduction</a:t>
            </a:r>
            <a:r>
              <a:rPr lang="it-IT" dirty="0">
                <a:solidFill>
                  <a:schemeClr val="tx1"/>
                </a:solidFill>
              </a:rPr>
              <a:t> – market revenues </a:t>
            </a:r>
            <a:r>
              <a:rPr lang="it-IT" dirty="0" err="1">
                <a:solidFill>
                  <a:schemeClr val="tx1"/>
                </a:solidFill>
              </a:rPr>
              <a:t>cap</a:t>
            </a:r>
            <a:r>
              <a:rPr lang="it-IT" dirty="0">
                <a:solidFill>
                  <a:schemeClr val="tx1"/>
                </a:solidFill>
              </a:rPr>
              <a:t> – </a:t>
            </a:r>
            <a:r>
              <a:rPr lang="it-IT" dirty="0" err="1">
                <a:solidFill>
                  <a:schemeClr val="tx1"/>
                </a:solidFill>
              </a:rPr>
              <a:t>temporary</a:t>
            </a:r>
            <a:r>
              <a:rPr lang="it-IT" dirty="0">
                <a:solidFill>
                  <a:schemeClr val="tx1"/>
                </a:solidFill>
              </a:rPr>
              <a:t> </a:t>
            </a:r>
            <a:r>
              <a:rPr lang="it-IT" dirty="0" err="1">
                <a:solidFill>
                  <a:schemeClr val="tx1"/>
                </a:solidFill>
              </a:rPr>
              <a:t>solidarity</a:t>
            </a:r>
            <a:r>
              <a:rPr lang="it-IT" dirty="0">
                <a:solidFill>
                  <a:schemeClr val="tx1"/>
                </a:solidFill>
              </a:rPr>
              <a:t> </a:t>
            </a:r>
            <a:r>
              <a:rPr lang="it-IT" dirty="0" err="1">
                <a:solidFill>
                  <a:schemeClr val="tx1"/>
                </a:solidFill>
              </a:rPr>
              <a:t>contribution</a:t>
            </a:r>
            <a:r>
              <a:rPr lang="it-IT" dirty="0">
                <a:solidFill>
                  <a:schemeClr val="tx1"/>
                </a:solidFill>
              </a:rPr>
              <a:t> (TSC)</a:t>
            </a:r>
          </a:p>
          <a:p>
            <a:pPr marL="514350" indent="-514350">
              <a:buFont typeface="+mj-lt"/>
              <a:buAutoNum type="arabicParenR"/>
            </a:pPr>
            <a:r>
              <a:rPr lang="it-IT" dirty="0">
                <a:solidFill>
                  <a:schemeClr val="tx1"/>
                </a:solidFill>
              </a:rPr>
              <a:t>The </a:t>
            </a:r>
            <a:r>
              <a:rPr lang="it-IT" dirty="0" err="1">
                <a:solidFill>
                  <a:schemeClr val="tx1"/>
                </a:solidFill>
              </a:rPr>
              <a:t>cap</a:t>
            </a:r>
            <a:r>
              <a:rPr lang="it-IT" dirty="0">
                <a:solidFill>
                  <a:schemeClr val="tx1"/>
                </a:solidFill>
              </a:rPr>
              <a:t> and the TSC: one or </a:t>
            </a:r>
            <a:r>
              <a:rPr lang="it-IT" dirty="0" err="1">
                <a:solidFill>
                  <a:schemeClr val="tx1"/>
                </a:solidFill>
              </a:rPr>
              <a:t>two</a:t>
            </a:r>
            <a:r>
              <a:rPr lang="it-IT" dirty="0">
                <a:solidFill>
                  <a:schemeClr val="tx1"/>
                </a:solidFill>
              </a:rPr>
              <a:t> taxes?</a:t>
            </a:r>
          </a:p>
          <a:p>
            <a:pPr marL="514350" indent="-514350">
              <a:buFont typeface="+mj-lt"/>
              <a:buAutoNum type="arabicParenR"/>
            </a:pPr>
            <a:r>
              <a:rPr lang="it-IT" dirty="0">
                <a:solidFill>
                  <a:schemeClr val="tx1"/>
                </a:solidFill>
              </a:rPr>
              <a:t>TSC </a:t>
            </a:r>
            <a:r>
              <a:rPr lang="it-IT" dirty="0" err="1">
                <a:solidFill>
                  <a:schemeClr val="tx1"/>
                </a:solidFill>
              </a:rPr>
              <a:t>Implementation</a:t>
            </a:r>
            <a:r>
              <a:rPr lang="it-IT" dirty="0">
                <a:solidFill>
                  <a:schemeClr val="tx1"/>
                </a:solidFill>
              </a:rPr>
              <a:t> &amp; </a:t>
            </a:r>
            <a:r>
              <a:rPr lang="it-IT" dirty="0" err="1">
                <a:solidFill>
                  <a:schemeClr val="tx1"/>
                </a:solidFill>
              </a:rPr>
              <a:t>Equivalent</a:t>
            </a:r>
            <a:r>
              <a:rPr lang="it-IT" dirty="0">
                <a:solidFill>
                  <a:schemeClr val="tx1"/>
                </a:solidFill>
              </a:rPr>
              <a:t> National </a:t>
            </a:r>
            <a:r>
              <a:rPr lang="it-IT" dirty="0" err="1">
                <a:solidFill>
                  <a:schemeClr val="tx1"/>
                </a:solidFill>
              </a:rPr>
              <a:t>Measures</a:t>
            </a:r>
            <a:r>
              <a:rPr lang="it-IT" dirty="0">
                <a:solidFill>
                  <a:schemeClr val="tx1"/>
                </a:solidFill>
              </a:rPr>
              <a:t> (</a:t>
            </a:r>
            <a:r>
              <a:rPr lang="it-IT" dirty="0" err="1">
                <a:solidFill>
                  <a:schemeClr val="tx1"/>
                </a:solidFill>
              </a:rPr>
              <a:t>ENMs</a:t>
            </a:r>
            <a:r>
              <a:rPr lang="it-IT" dirty="0">
                <a:solidFill>
                  <a:schemeClr val="tx1"/>
                </a:solidFill>
              </a:rPr>
              <a:t>): the IT case</a:t>
            </a:r>
          </a:p>
          <a:p>
            <a:pPr marL="514350" indent="-514350">
              <a:buFont typeface="+mj-lt"/>
              <a:buAutoNum type="arabicParenR"/>
            </a:pPr>
            <a:r>
              <a:rPr lang="it-IT" dirty="0">
                <a:solidFill>
                  <a:schemeClr val="tx1"/>
                </a:solidFill>
              </a:rPr>
              <a:t>The </a:t>
            </a:r>
            <a:r>
              <a:rPr lang="it-IT" dirty="0" err="1">
                <a:solidFill>
                  <a:schemeClr val="tx1"/>
                </a:solidFill>
              </a:rPr>
              <a:t>Regulation</a:t>
            </a:r>
            <a:r>
              <a:rPr lang="it-IT" dirty="0">
                <a:solidFill>
                  <a:schemeClr val="tx1"/>
                </a:solidFill>
              </a:rPr>
              <a:t> (</a:t>
            </a:r>
            <a:r>
              <a:rPr lang="it-IT" dirty="0" err="1">
                <a:solidFill>
                  <a:schemeClr val="tx1"/>
                </a:solidFill>
              </a:rPr>
              <a:t>doubtful</a:t>
            </a:r>
            <a:r>
              <a:rPr lang="it-IT" dirty="0">
                <a:solidFill>
                  <a:schemeClr val="tx1"/>
                </a:solidFill>
              </a:rPr>
              <a:t>) </a:t>
            </a:r>
            <a:r>
              <a:rPr lang="it-IT" dirty="0" err="1">
                <a:solidFill>
                  <a:schemeClr val="tx1"/>
                </a:solidFill>
              </a:rPr>
              <a:t>legal</a:t>
            </a:r>
            <a:r>
              <a:rPr lang="it-IT" dirty="0">
                <a:solidFill>
                  <a:schemeClr val="tx1"/>
                </a:solidFill>
              </a:rPr>
              <a:t> </a:t>
            </a:r>
            <a:r>
              <a:rPr lang="it-IT" dirty="0" err="1">
                <a:solidFill>
                  <a:schemeClr val="tx1"/>
                </a:solidFill>
              </a:rPr>
              <a:t>basis</a:t>
            </a:r>
            <a:r>
              <a:rPr lang="it-IT" dirty="0">
                <a:solidFill>
                  <a:schemeClr val="tx1"/>
                </a:solidFill>
              </a:rPr>
              <a:t>: EU taxes </a:t>
            </a:r>
            <a:r>
              <a:rPr lang="it-IT" dirty="0" err="1">
                <a:solidFill>
                  <a:schemeClr val="tx1"/>
                </a:solidFill>
              </a:rPr>
              <a:t>without</a:t>
            </a:r>
            <a:r>
              <a:rPr lang="it-IT" dirty="0">
                <a:solidFill>
                  <a:schemeClr val="tx1"/>
                </a:solidFill>
              </a:rPr>
              <a:t> </a:t>
            </a:r>
            <a:r>
              <a:rPr lang="it-IT" dirty="0" err="1">
                <a:solidFill>
                  <a:schemeClr val="tx1"/>
                </a:solidFill>
              </a:rPr>
              <a:t>unanimity</a:t>
            </a:r>
            <a:r>
              <a:rPr lang="it-IT" dirty="0">
                <a:solidFill>
                  <a:schemeClr val="tx1"/>
                </a:solidFill>
              </a:rPr>
              <a:t>?</a:t>
            </a:r>
          </a:p>
          <a:p>
            <a:pPr marL="514350" indent="-514350">
              <a:buFont typeface="+mj-lt"/>
              <a:buAutoNum type="arabicParenR"/>
            </a:pPr>
            <a:r>
              <a:rPr lang="it-IT" dirty="0" err="1">
                <a:solidFill>
                  <a:schemeClr val="tx1"/>
                </a:solidFill>
              </a:rPr>
              <a:t>Conclusion</a:t>
            </a:r>
            <a:endParaRPr lang="it-IT" dirty="0">
              <a:solidFill>
                <a:schemeClr val="tx1"/>
              </a:solidFill>
            </a:endParaRPr>
          </a:p>
        </p:txBody>
      </p:sp>
    </p:spTree>
    <p:extLst>
      <p:ext uri="{BB962C8B-B14F-4D97-AF65-F5344CB8AC3E}">
        <p14:creationId xmlns:p14="http://schemas.microsoft.com/office/powerpoint/2010/main" val="3677336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F5A7F85-B4F4-483C-29E7-2301E127D269}"/>
              </a:ext>
            </a:extLst>
          </p:cNvPr>
          <p:cNvSpPr>
            <a:spLocks noGrp="1"/>
          </p:cNvSpPr>
          <p:nvPr>
            <p:ph type="title"/>
          </p:nvPr>
        </p:nvSpPr>
        <p:spPr/>
        <p:txBody>
          <a:bodyPr>
            <a:normAutofit/>
          </a:bodyPr>
          <a:lstStyle/>
          <a:p>
            <a:r>
              <a:rPr lang="en-US" sz="2400" dirty="0"/>
              <a:t>TSC Implementation &amp; Equivalent National Measures</a:t>
            </a:r>
          </a:p>
        </p:txBody>
      </p:sp>
      <p:sp>
        <p:nvSpPr>
          <p:cNvPr id="3" name="Segnaposto testo 2">
            <a:extLst>
              <a:ext uri="{FF2B5EF4-FFF2-40B4-BE49-F238E27FC236}">
                <a16:creationId xmlns:a16="http://schemas.microsoft.com/office/drawing/2014/main" id="{10E4E485-50CA-5346-0CFE-80B87C2F5098}"/>
              </a:ext>
            </a:extLst>
          </p:cNvPr>
          <p:cNvSpPr>
            <a:spLocks noGrp="1"/>
          </p:cNvSpPr>
          <p:nvPr>
            <p:ph type="body" idx="1"/>
          </p:nvPr>
        </p:nvSpPr>
        <p:spPr>
          <a:ln w="28575"/>
        </p:spPr>
        <p:style>
          <a:lnRef idx="2">
            <a:schemeClr val="accent1"/>
          </a:lnRef>
          <a:fillRef idx="1">
            <a:schemeClr val="lt1"/>
          </a:fillRef>
          <a:effectRef idx="0">
            <a:schemeClr val="accent1"/>
          </a:effectRef>
          <a:fontRef idx="minor">
            <a:schemeClr val="dk1"/>
          </a:fontRef>
        </p:style>
        <p:txBody>
          <a:bodyPr>
            <a:normAutofit lnSpcReduction="10000"/>
          </a:bodyPr>
          <a:lstStyle/>
          <a:p>
            <a:r>
              <a:rPr lang="it-IT" dirty="0"/>
              <a:t>IMPLEMENTATION?</a:t>
            </a:r>
          </a:p>
        </p:txBody>
      </p:sp>
      <p:sp>
        <p:nvSpPr>
          <p:cNvPr id="4" name="Segnaposto contenuto 3">
            <a:extLst>
              <a:ext uri="{FF2B5EF4-FFF2-40B4-BE49-F238E27FC236}">
                <a16:creationId xmlns:a16="http://schemas.microsoft.com/office/drawing/2014/main" id="{680D44D8-0D46-62BF-3DF7-236F1CA61E12}"/>
              </a:ext>
            </a:extLst>
          </p:cNvPr>
          <p:cNvSpPr>
            <a:spLocks noGrp="1"/>
          </p:cNvSpPr>
          <p:nvPr>
            <p:ph sz="half" idx="2"/>
          </p:nvPr>
        </p:nvSpPr>
        <p:spPr/>
        <p:style>
          <a:lnRef idx="2">
            <a:schemeClr val="accent1"/>
          </a:lnRef>
          <a:fillRef idx="1">
            <a:schemeClr val="lt1"/>
          </a:fillRef>
          <a:effectRef idx="0">
            <a:schemeClr val="accent1"/>
          </a:effectRef>
          <a:fontRef idx="minor">
            <a:schemeClr val="dk1"/>
          </a:fontRef>
        </p:style>
        <p:txBody>
          <a:bodyPr anchor="t"/>
          <a:lstStyle/>
          <a:p>
            <a:pPr marL="0" indent="0">
              <a:buNone/>
            </a:pPr>
            <a:r>
              <a:rPr lang="it-IT" sz="1800" b="1" u="sng" dirty="0" err="1"/>
              <a:t>Articles</a:t>
            </a:r>
            <a:r>
              <a:rPr lang="it-IT" sz="1800" b="1" u="sng" dirty="0"/>
              <a:t> 14-18 </a:t>
            </a:r>
            <a:r>
              <a:rPr lang="it-IT" sz="1800" dirty="0"/>
              <a:t>of the </a:t>
            </a:r>
            <a:r>
              <a:rPr lang="it-IT" sz="1800" dirty="0" err="1"/>
              <a:t>Regulation</a:t>
            </a:r>
            <a:endParaRPr lang="it-IT" sz="1800" dirty="0"/>
          </a:p>
          <a:p>
            <a:pPr marL="0" indent="0">
              <a:buNone/>
            </a:pPr>
            <a:endParaRPr lang="it-IT" dirty="0"/>
          </a:p>
        </p:txBody>
      </p:sp>
      <p:sp>
        <p:nvSpPr>
          <p:cNvPr id="5" name="Segnaposto testo 4">
            <a:extLst>
              <a:ext uri="{FF2B5EF4-FFF2-40B4-BE49-F238E27FC236}">
                <a16:creationId xmlns:a16="http://schemas.microsoft.com/office/drawing/2014/main" id="{A2908193-4875-AEFE-280B-7F0AA94F6C95}"/>
              </a:ext>
            </a:extLst>
          </p:cNvPr>
          <p:cNvSpPr>
            <a:spLocks noGrp="1"/>
          </p:cNvSpPr>
          <p:nvPr>
            <p:ph type="body" sz="quarter" idx="3"/>
          </p:nvPr>
        </p:nvSpPr>
        <p:spPr>
          <a:ln w="28575"/>
        </p:spPr>
        <p:style>
          <a:lnRef idx="2">
            <a:schemeClr val="accent1"/>
          </a:lnRef>
          <a:fillRef idx="1">
            <a:schemeClr val="lt1"/>
          </a:fillRef>
          <a:effectRef idx="0">
            <a:schemeClr val="accent1"/>
          </a:effectRef>
          <a:fontRef idx="minor">
            <a:schemeClr val="dk1"/>
          </a:fontRef>
        </p:style>
        <p:txBody>
          <a:bodyPr>
            <a:normAutofit lnSpcReduction="10000"/>
          </a:bodyPr>
          <a:lstStyle/>
          <a:p>
            <a:r>
              <a:rPr lang="it-IT" dirty="0"/>
              <a:t>EQUIVALENT NATIONAL MEASURE (ENM)?</a:t>
            </a:r>
          </a:p>
        </p:txBody>
      </p:sp>
      <p:sp>
        <p:nvSpPr>
          <p:cNvPr id="6" name="Segnaposto contenuto 5">
            <a:extLst>
              <a:ext uri="{FF2B5EF4-FFF2-40B4-BE49-F238E27FC236}">
                <a16:creationId xmlns:a16="http://schemas.microsoft.com/office/drawing/2014/main" id="{CB45D678-8601-BC7F-EEB3-1EAF5A72FC8B}"/>
              </a:ext>
            </a:extLst>
          </p:cNvPr>
          <p:cNvSpPr>
            <a:spLocks noGrp="1"/>
          </p:cNvSpPr>
          <p:nvPr>
            <p:ph sz="quarter" idx="4"/>
          </p:nvPr>
        </p:nvSpPr>
        <p:spPr/>
        <p:style>
          <a:lnRef idx="2">
            <a:schemeClr val="accent1"/>
          </a:lnRef>
          <a:fillRef idx="1">
            <a:schemeClr val="lt1"/>
          </a:fillRef>
          <a:effectRef idx="0">
            <a:schemeClr val="accent1"/>
          </a:effectRef>
          <a:fontRef idx="minor">
            <a:schemeClr val="dk1"/>
          </a:fontRef>
        </p:style>
        <p:txBody>
          <a:bodyPr/>
          <a:lstStyle/>
          <a:p>
            <a:pPr marL="0" indent="0">
              <a:lnSpc>
                <a:spcPct val="150000"/>
              </a:lnSpc>
              <a:buNone/>
            </a:pPr>
            <a:r>
              <a:rPr lang="it-IT" sz="1800" b="1" u="sng" dirty="0"/>
              <a:t>Recital 63 </a:t>
            </a:r>
            <a:r>
              <a:rPr lang="it-IT" sz="1800" dirty="0"/>
              <a:t>of the </a:t>
            </a:r>
            <a:r>
              <a:rPr lang="it-IT" sz="1800" dirty="0" err="1"/>
              <a:t>Regulation</a:t>
            </a:r>
            <a:r>
              <a:rPr lang="it-IT" sz="1800" dirty="0"/>
              <a:t>:</a:t>
            </a:r>
          </a:p>
          <a:p>
            <a:pPr>
              <a:lnSpc>
                <a:spcPct val="150000"/>
              </a:lnSpc>
            </a:pPr>
            <a:r>
              <a:rPr lang="it-IT" sz="1800" dirty="0" err="1"/>
              <a:t>Same</a:t>
            </a:r>
            <a:r>
              <a:rPr lang="it-IT" sz="1800" dirty="0"/>
              <a:t> goal: energy </a:t>
            </a:r>
            <a:r>
              <a:rPr lang="it-IT" sz="1800" dirty="0" err="1"/>
              <a:t>affordability</a:t>
            </a:r>
            <a:endParaRPr lang="it-IT" sz="1800" dirty="0"/>
          </a:p>
          <a:p>
            <a:pPr>
              <a:lnSpc>
                <a:spcPct val="150000"/>
              </a:lnSpc>
            </a:pPr>
            <a:r>
              <a:rPr lang="it-IT" sz="1800" dirty="0"/>
              <a:t>Tax base – tax rate</a:t>
            </a:r>
          </a:p>
          <a:p>
            <a:pPr>
              <a:lnSpc>
                <a:spcPct val="150000"/>
              </a:lnSpc>
            </a:pPr>
            <a:r>
              <a:rPr lang="it-IT" sz="1800" dirty="0" err="1"/>
              <a:t>Same</a:t>
            </a:r>
            <a:r>
              <a:rPr lang="it-IT" sz="1800" dirty="0"/>
              <a:t> personal scope</a:t>
            </a:r>
          </a:p>
          <a:p>
            <a:pPr>
              <a:lnSpc>
                <a:spcPct val="150000"/>
              </a:lnSpc>
            </a:pPr>
            <a:r>
              <a:rPr lang="it-IT" sz="1800" dirty="0" err="1"/>
              <a:t>Proceeds</a:t>
            </a:r>
            <a:r>
              <a:rPr lang="it-IT" sz="1800" dirty="0"/>
              <a:t> for </a:t>
            </a:r>
            <a:r>
              <a:rPr lang="it-IT" sz="1800" i="1" dirty="0"/>
              <a:t>comparable</a:t>
            </a:r>
            <a:r>
              <a:rPr lang="it-IT" sz="1800" dirty="0"/>
              <a:t> </a:t>
            </a:r>
            <a:r>
              <a:rPr lang="it-IT" sz="1800" dirty="0" err="1"/>
              <a:t>purposes</a:t>
            </a:r>
            <a:endParaRPr lang="it-IT" sz="2000" dirty="0"/>
          </a:p>
        </p:txBody>
      </p:sp>
      <p:pic>
        <p:nvPicPr>
          <p:cNvPr id="9" name="Immagine 8">
            <a:extLst>
              <a:ext uri="{FF2B5EF4-FFF2-40B4-BE49-F238E27FC236}">
                <a16:creationId xmlns:a16="http://schemas.microsoft.com/office/drawing/2014/main" id="{37308F61-BE12-1700-70D3-1E6CA68E1C91}"/>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11200"/>
                    </a14:imgEffect>
                  </a14:imgLayer>
                </a14:imgProps>
              </a:ext>
            </a:extLst>
          </a:blip>
          <a:stretch>
            <a:fillRect/>
          </a:stretch>
        </p:blipFill>
        <p:spPr>
          <a:xfrm>
            <a:off x="2627784" y="5981950"/>
            <a:ext cx="5324475" cy="771525"/>
          </a:xfrm>
          <a:prstGeom prst="rect">
            <a:avLst/>
          </a:prstGeom>
        </p:spPr>
      </p:pic>
    </p:spTree>
    <p:extLst>
      <p:ext uri="{BB962C8B-B14F-4D97-AF65-F5344CB8AC3E}">
        <p14:creationId xmlns:p14="http://schemas.microsoft.com/office/powerpoint/2010/main" val="1874032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p:txBody>
          <a:bodyPr/>
          <a:lstStyle/>
          <a:p>
            <a:r>
              <a:rPr lang="it-IT" dirty="0"/>
              <a:t>The </a:t>
            </a:r>
            <a:r>
              <a:rPr lang="it-IT" dirty="0" err="1"/>
              <a:t>Italian</a:t>
            </a:r>
            <a:r>
              <a:rPr lang="it-IT" dirty="0"/>
              <a:t> Case</a:t>
            </a:r>
          </a:p>
        </p:txBody>
      </p:sp>
      <p:sp>
        <p:nvSpPr>
          <p:cNvPr id="2" name="Segnaposto testo 1"/>
          <p:cNvSpPr>
            <a:spLocks noGrp="1"/>
          </p:cNvSpPr>
          <p:nvPr>
            <p:ph type="body" idx="1"/>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it-IT" dirty="0"/>
              <a:t>The </a:t>
            </a:r>
            <a:r>
              <a:rPr lang="it-IT" dirty="0" err="1"/>
              <a:t>extraordinary</a:t>
            </a:r>
            <a:r>
              <a:rPr lang="it-IT" dirty="0"/>
              <a:t> </a:t>
            </a:r>
            <a:r>
              <a:rPr lang="it-IT" dirty="0" err="1"/>
              <a:t>contribution</a:t>
            </a:r>
            <a:endParaRPr lang="it-IT" dirty="0"/>
          </a:p>
        </p:txBody>
      </p:sp>
      <p:sp>
        <p:nvSpPr>
          <p:cNvPr id="4" name="Segnaposto contenuto 3"/>
          <p:cNvSpPr>
            <a:spLocks noGrp="1"/>
          </p:cNvSpPr>
          <p:nvPr>
            <p:ph sz="half" idx="2"/>
          </p:nvPr>
        </p:nvSpPr>
        <p:spPr/>
        <p:style>
          <a:lnRef idx="2">
            <a:schemeClr val="accent1"/>
          </a:lnRef>
          <a:fillRef idx="1">
            <a:schemeClr val="lt1"/>
          </a:fillRef>
          <a:effectRef idx="0">
            <a:schemeClr val="accent1"/>
          </a:effectRef>
          <a:fontRef idx="minor">
            <a:schemeClr val="dk1"/>
          </a:fontRef>
        </p:style>
        <p:txBody>
          <a:bodyPr anchor="t">
            <a:normAutofit fontScale="92500"/>
          </a:bodyPr>
          <a:lstStyle/>
          <a:p>
            <a:r>
              <a:rPr lang="it-IT" dirty="0"/>
              <a:t>Contributo straordinario contro il caro bollette</a:t>
            </a:r>
          </a:p>
          <a:p>
            <a:r>
              <a:rPr lang="it-IT" dirty="0"/>
              <a:t>Art. 37 DL 21/2022</a:t>
            </a:r>
          </a:p>
          <a:p>
            <a:r>
              <a:rPr lang="it-IT" dirty="0"/>
              <a:t>Fiscal </a:t>
            </a:r>
            <a:r>
              <a:rPr lang="it-IT" dirty="0" err="1"/>
              <a:t>year</a:t>
            </a:r>
            <a:r>
              <a:rPr lang="it-IT" dirty="0"/>
              <a:t> 2022</a:t>
            </a:r>
          </a:p>
          <a:p>
            <a:r>
              <a:rPr lang="it-IT" dirty="0" err="1"/>
              <a:t>Equivalent</a:t>
            </a:r>
            <a:r>
              <a:rPr lang="it-IT" dirty="0"/>
              <a:t> National </a:t>
            </a:r>
            <a:r>
              <a:rPr lang="it-IT" dirty="0" err="1"/>
              <a:t>Measure</a:t>
            </a:r>
            <a:r>
              <a:rPr lang="it-IT" dirty="0"/>
              <a:t>?</a:t>
            </a:r>
          </a:p>
          <a:p>
            <a:pPr lvl="1">
              <a:buFont typeface="Wingdings" panose="05000000000000000000" pitchFamily="2" charset="2"/>
              <a:buChar char="Ø"/>
            </a:pPr>
            <a:r>
              <a:rPr lang="it-IT" u="sng" dirty="0"/>
              <a:t>Personal scope</a:t>
            </a:r>
            <a:r>
              <a:rPr lang="it-IT" dirty="0"/>
              <a:t>: </a:t>
            </a:r>
            <a:r>
              <a:rPr lang="it-IT" i="1" dirty="0" err="1"/>
              <a:t>every</a:t>
            </a:r>
            <a:r>
              <a:rPr lang="it-IT" i="1" dirty="0"/>
              <a:t> </a:t>
            </a:r>
            <a:r>
              <a:rPr lang="it-IT" i="1" dirty="0" err="1"/>
              <a:t>electricity</a:t>
            </a:r>
            <a:r>
              <a:rPr lang="it-IT" i="1" dirty="0"/>
              <a:t> producer</a:t>
            </a:r>
          </a:p>
          <a:p>
            <a:pPr lvl="1">
              <a:buFont typeface="Wingdings" panose="05000000000000000000" pitchFamily="2" charset="2"/>
              <a:buChar char="Ø"/>
            </a:pPr>
            <a:r>
              <a:rPr lang="it-IT" u="sng" dirty="0"/>
              <a:t>Use of the </a:t>
            </a:r>
            <a:r>
              <a:rPr lang="it-IT" u="sng" dirty="0" err="1"/>
              <a:t>proceeds</a:t>
            </a:r>
            <a:r>
              <a:rPr lang="it-IT" u="sng" dirty="0"/>
              <a:t>: </a:t>
            </a:r>
            <a:r>
              <a:rPr lang="it-IT" i="1" dirty="0"/>
              <a:t>no </a:t>
            </a:r>
            <a:r>
              <a:rPr lang="it-IT" i="1" dirty="0" err="1"/>
              <a:t>indication</a:t>
            </a:r>
            <a:r>
              <a:rPr lang="it-IT" i="1" dirty="0"/>
              <a:t> </a:t>
            </a:r>
            <a:r>
              <a:rPr lang="it-IT" i="1" dirty="0" err="1"/>
              <a:t>whatsoever</a:t>
            </a:r>
            <a:r>
              <a:rPr lang="it-IT" i="1" dirty="0"/>
              <a:t>, </a:t>
            </a:r>
            <a:r>
              <a:rPr lang="it-IT" i="1" dirty="0" err="1"/>
              <a:t>except</a:t>
            </a:r>
            <a:r>
              <a:rPr lang="it-IT" i="1" dirty="0"/>
              <a:t> from the </a:t>
            </a:r>
            <a:r>
              <a:rPr lang="it-IT" i="1" dirty="0" err="1"/>
              <a:t>objective</a:t>
            </a:r>
            <a:endParaRPr lang="it-IT" i="1" dirty="0"/>
          </a:p>
        </p:txBody>
      </p:sp>
      <p:sp>
        <p:nvSpPr>
          <p:cNvPr id="3" name="Segnaposto testo 2"/>
          <p:cNvSpPr>
            <a:spLocks noGrp="1"/>
          </p:cNvSpPr>
          <p:nvPr>
            <p:ph type="body" sz="quarter" idx="3"/>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it-IT" dirty="0"/>
              <a:t>The </a:t>
            </a:r>
            <a:r>
              <a:rPr lang="it-IT" dirty="0" err="1"/>
              <a:t>Italian</a:t>
            </a:r>
            <a:r>
              <a:rPr lang="it-IT" dirty="0"/>
              <a:t> TSC</a:t>
            </a:r>
          </a:p>
        </p:txBody>
      </p:sp>
      <p:sp>
        <p:nvSpPr>
          <p:cNvPr id="5" name="Segnaposto contenuto 4"/>
          <p:cNvSpPr>
            <a:spLocks noGrp="1"/>
          </p:cNvSpPr>
          <p:nvPr>
            <p:ph sz="quarter" idx="4"/>
          </p:nvPr>
        </p:nvSpPr>
        <p:spPr/>
        <p:style>
          <a:lnRef idx="2">
            <a:schemeClr val="accent1"/>
          </a:lnRef>
          <a:fillRef idx="1">
            <a:schemeClr val="lt1"/>
          </a:fillRef>
          <a:effectRef idx="0">
            <a:schemeClr val="accent1"/>
          </a:effectRef>
          <a:fontRef idx="minor">
            <a:schemeClr val="dk1"/>
          </a:fontRef>
        </p:style>
        <p:txBody>
          <a:bodyPr>
            <a:normAutofit fontScale="92500"/>
          </a:bodyPr>
          <a:lstStyle/>
          <a:p>
            <a:r>
              <a:rPr lang="it-IT" dirty="0"/>
              <a:t>Contributo di solidarietà temporaneo</a:t>
            </a:r>
          </a:p>
          <a:p>
            <a:r>
              <a:rPr lang="it-IT" dirty="0"/>
              <a:t>Art. 1(115-116) L. 197/2022 (Budget </a:t>
            </a:r>
            <a:r>
              <a:rPr lang="it-IT" dirty="0" err="1"/>
              <a:t>Law</a:t>
            </a:r>
            <a:r>
              <a:rPr lang="it-IT" dirty="0"/>
              <a:t>)</a:t>
            </a:r>
          </a:p>
          <a:p>
            <a:r>
              <a:rPr lang="it-IT" dirty="0"/>
              <a:t>Fiscal </a:t>
            </a:r>
            <a:r>
              <a:rPr lang="it-IT" dirty="0" err="1"/>
              <a:t>year</a:t>
            </a:r>
            <a:r>
              <a:rPr lang="it-IT" dirty="0"/>
              <a:t> 2023</a:t>
            </a:r>
          </a:p>
          <a:p>
            <a:r>
              <a:rPr lang="it-IT" dirty="0" err="1"/>
              <a:t>Implementation</a:t>
            </a:r>
            <a:r>
              <a:rPr lang="it-IT" dirty="0"/>
              <a:t>, ENM, or none of </a:t>
            </a:r>
            <a:r>
              <a:rPr lang="it-IT" dirty="0" err="1"/>
              <a:t>them</a:t>
            </a:r>
            <a:r>
              <a:rPr lang="it-IT" dirty="0"/>
              <a:t>?</a:t>
            </a:r>
          </a:p>
          <a:p>
            <a:pPr lvl="1">
              <a:buFont typeface="Wingdings" panose="05000000000000000000" pitchFamily="2" charset="2"/>
              <a:buChar char="Ø"/>
            </a:pPr>
            <a:r>
              <a:rPr lang="it-IT" dirty="0" err="1"/>
              <a:t>Notion</a:t>
            </a:r>
            <a:r>
              <a:rPr lang="it-IT" dirty="0"/>
              <a:t> of </a:t>
            </a:r>
            <a:r>
              <a:rPr lang="it-IT" dirty="0" err="1"/>
              <a:t>windfall</a:t>
            </a:r>
            <a:r>
              <a:rPr lang="it-IT" dirty="0"/>
              <a:t> profit: 10% vs 20%</a:t>
            </a:r>
          </a:p>
          <a:p>
            <a:pPr lvl="1">
              <a:buFont typeface="Wingdings" panose="05000000000000000000" pitchFamily="2" charset="2"/>
              <a:buChar char="Ø"/>
            </a:pPr>
            <a:r>
              <a:rPr lang="it-IT" dirty="0"/>
              <a:t>See the </a:t>
            </a:r>
            <a:r>
              <a:rPr lang="it-IT" dirty="0" err="1"/>
              <a:t>extraordinary</a:t>
            </a:r>
            <a:r>
              <a:rPr lang="it-IT" dirty="0"/>
              <a:t> </a:t>
            </a:r>
            <a:r>
              <a:rPr lang="it-IT" dirty="0" err="1"/>
              <a:t>contribution</a:t>
            </a:r>
            <a:endParaRPr lang="it-IT" dirty="0"/>
          </a:p>
          <a:p>
            <a:endParaRPr lang="it-IT" dirty="0"/>
          </a:p>
        </p:txBody>
      </p:sp>
      <p:sp>
        <p:nvSpPr>
          <p:cNvPr id="7" name="Freccia in giù 6">
            <a:extLst>
              <a:ext uri="{FF2B5EF4-FFF2-40B4-BE49-F238E27FC236}">
                <a16:creationId xmlns:a16="http://schemas.microsoft.com/office/drawing/2014/main" id="{DDBD6056-3C00-6FC1-542D-F9717B142BB6}"/>
              </a:ext>
            </a:extLst>
          </p:cNvPr>
          <p:cNvSpPr/>
          <p:nvPr/>
        </p:nvSpPr>
        <p:spPr>
          <a:xfrm>
            <a:off x="5445505" y="5430552"/>
            <a:ext cx="427750" cy="80772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CasellaDiTesto 7">
            <a:extLst>
              <a:ext uri="{FF2B5EF4-FFF2-40B4-BE49-F238E27FC236}">
                <a16:creationId xmlns:a16="http://schemas.microsoft.com/office/drawing/2014/main" id="{D0EA7061-FB19-0B30-7891-CFAA7F80208E}"/>
              </a:ext>
            </a:extLst>
          </p:cNvPr>
          <p:cNvSpPr txBox="1"/>
          <p:nvPr/>
        </p:nvSpPr>
        <p:spPr>
          <a:xfrm>
            <a:off x="3953685" y="6223629"/>
            <a:ext cx="1480934" cy="584775"/>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l">
              <a:rot lat="0" lon="0" rev="8700000"/>
            </a:lightRig>
          </a:scene3d>
          <a:sp3d>
            <a:bevelT w="190500" h="38100"/>
          </a:sp3d>
        </p:spPr>
        <p:style>
          <a:lnRef idx="0">
            <a:schemeClr val="accent6"/>
          </a:lnRef>
          <a:fillRef idx="3">
            <a:schemeClr val="accent6"/>
          </a:fillRef>
          <a:effectRef idx="3">
            <a:schemeClr val="accent6"/>
          </a:effectRef>
          <a:fontRef idx="minor">
            <a:schemeClr val="lt1"/>
          </a:fontRef>
        </p:style>
        <p:txBody>
          <a:bodyPr wrap="square" rtlCol="0">
            <a:spAutoFit/>
          </a:bodyPr>
          <a:lstStyle/>
          <a:p>
            <a:r>
              <a:rPr lang="it-IT" sz="1600" b="1" dirty="0" err="1"/>
              <a:t>Infringement</a:t>
            </a:r>
            <a:r>
              <a:rPr lang="it-IT" sz="1600" b="1" dirty="0"/>
              <a:t> procedure</a:t>
            </a:r>
          </a:p>
        </p:txBody>
      </p:sp>
      <p:sp>
        <p:nvSpPr>
          <p:cNvPr id="9" name="CasellaDiTesto 8">
            <a:extLst>
              <a:ext uri="{FF2B5EF4-FFF2-40B4-BE49-F238E27FC236}">
                <a16:creationId xmlns:a16="http://schemas.microsoft.com/office/drawing/2014/main" id="{1228503A-7DB5-D039-A87B-AFB21E2983D2}"/>
              </a:ext>
            </a:extLst>
          </p:cNvPr>
          <p:cNvSpPr txBox="1"/>
          <p:nvPr/>
        </p:nvSpPr>
        <p:spPr>
          <a:xfrm>
            <a:off x="5873255" y="6223628"/>
            <a:ext cx="1847150" cy="584775"/>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l">
              <a:rot lat="0" lon="0" rev="8700000"/>
            </a:lightRig>
          </a:scene3d>
          <a:sp3d>
            <a:bevelT w="190500" h="38100"/>
          </a:sp3d>
        </p:spPr>
        <p:style>
          <a:lnRef idx="0">
            <a:schemeClr val="accent6"/>
          </a:lnRef>
          <a:fillRef idx="3">
            <a:schemeClr val="accent6"/>
          </a:fillRef>
          <a:effectRef idx="3">
            <a:schemeClr val="accent6"/>
          </a:effectRef>
          <a:fontRef idx="minor">
            <a:schemeClr val="lt1"/>
          </a:fontRef>
        </p:style>
        <p:txBody>
          <a:bodyPr wrap="square" rtlCol="0">
            <a:spAutoFit/>
          </a:bodyPr>
          <a:lstStyle/>
          <a:p>
            <a:r>
              <a:rPr lang="it-IT" sz="1600" b="1" dirty="0" err="1"/>
              <a:t>Principle</a:t>
            </a:r>
            <a:r>
              <a:rPr lang="it-IT" sz="1600" b="1" dirty="0"/>
              <a:t> of sincere </a:t>
            </a:r>
            <a:r>
              <a:rPr lang="it-IT" sz="1600" b="1" dirty="0" err="1"/>
              <a:t>cooperation</a:t>
            </a:r>
            <a:endParaRPr lang="it-IT" sz="1600" b="1" dirty="0"/>
          </a:p>
        </p:txBody>
      </p:sp>
    </p:spTree>
    <p:extLst>
      <p:ext uri="{BB962C8B-B14F-4D97-AF65-F5344CB8AC3E}">
        <p14:creationId xmlns:p14="http://schemas.microsoft.com/office/powerpoint/2010/main" val="3987109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p:txBody>
          <a:bodyPr/>
          <a:lstStyle/>
          <a:p>
            <a:r>
              <a:rPr lang="it-IT" dirty="0"/>
              <a:t>The </a:t>
            </a:r>
            <a:r>
              <a:rPr lang="it-IT" dirty="0" err="1"/>
              <a:t>Regulation</a:t>
            </a:r>
            <a:r>
              <a:rPr lang="it-IT" dirty="0"/>
              <a:t> Legal </a:t>
            </a:r>
            <a:r>
              <a:rPr lang="it-IT" dirty="0" err="1"/>
              <a:t>Basis</a:t>
            </a:r>
            <a:endParaRPr lang="it-IT" dirty="0"/>
          </a:p>
        </p:txBody>
      </p:sp>
      <p:sp>
        <p:nvSpPr>
          <p:cNvPr id="2" name="Segnaposto testo 1"/>
          <p:cNvSpPr>
            <a:spLocks noGrp="1"/>
          </p:cNvSpPr>
          <p:nvPr>
            <p:ph type="body" idx="1"/>
          </p:nvPr>
        </p:nvSpPr>
        <p:spPr>
          <a:xfrm>
            <a:off x="2861779" y="194425"/>
            <a:ext cx="2606040" cy="807720"/>
          </a:xfrm>
        </p:spPr>
        <p:txBody>
          <a:bodyPr anchor="t"/>
          <a:lstStyle/>
          <a:p>
            <a:pPr algn="ctr"/>
            <a:r>
              <a:rPr lang="it-IT" dirty="0"/>
              <a:t>Art. 122(1) TFEU</a:t>
            </a:r>
          </a:p>
        </p:txBody>
      </p:sp>
      <p:sp>
        <p:nvSpPr>
          <p:cNvPr id="4" name="Segnaposto contenuto 3"/>
          <p:cNvSpPr>
            <a:spLocks noGrp="1"/>
          </p:cNvSpPr>
          <p:nvPr>
            <p:ph sz="half" idx="2"/>
          </p:nvPr>
        </p:nvSpPr>
        <p:spPr>
          <a:xfrm>
            <a:off x="2987824" y="836712"/>
            <a:ext cx="2606040" cy="5400600"/>
          </a:xfrm>
        </p:spPr>
        <p:txBody>
          <a:bodyPr anchor="t">
            <a:noAutofit/>
          </a:bodyPr>
          <a:lstStyle/>
          <a:p>
            <a:pPr marL="0" indent="0" algn="just">
              <a:lnSpc>
                <a:spcPct val="150000"/>
              </a:lnSpc>
              <a:buNone/>
            </a:pPr>
            <a:r>
              <a:rPr lang="en-US" sz="1200" dirty="0"/>
              <a:t>1. </a:t>
            </a:r>
            <a:r>
              <a:rPr lang="en-US" sz="1200" i="1" dirty="0">
                <a:highlight>
                  <a:srgbClr val="FFFF00"/>
                </a:highlight>
              </a:rPr>
              <a:t>Without prejudice to any other procedures provided for in the Treaties,</a:t>
            </a:r>
            <a:r>
              <a:rPr lang="en-US" sz="1200" dirty="0">
                <a:highlight>
                  <a:srgbClr val="FFFF00"/>
                </a:highlight>
              </a:rPr>
              <a:t> the Council, on a proposal from the Commission, may decide, in a spirit of solidarity between Member States, upon the measures appropriate to the economic situation, </a:t>
            </a:r>
            <a:r>
              <a:rPr lang="en-US" sz="1200" b="1" dirty="0">
                <a:highlight>
                  <a:srgbClr val="FFFF00"/>
                </a:highlight>
              </a:rPr>
              <a:t>in particular if severe difficulties arise in the supply of certain products,</a:t>
            </a:r>
            <a:r>
              <a:rPr lang="en-US" sz="1200" b="1" i="1" dirty="0">
                <a:highlight>
                  <a:srgbClr val="FFFF00"/>
                </a:highlight>
              </a:rPr>
              <a:t> notably in the area of energy</a:t>
            </a:r>
            <a:r>
              <a:rPr lang="en-US" sz="1200" b="1" dirty="0">
                <a:highlight>
                  <a:srgbClr val="FFFF00"/>
                </a:highlight>
              </a:rPr>
              <a:t>.</a:t>
            </a:r>
          </a:p>
          <a:p>
            <a:pPr marL="0" indent="0" algn="just">
              <a:lnSpc>
                <a:spcPct val="150000"/>
              </a:lnSpc>
              <a:buNone/>
            </a:pPr>
            <a:r>
              <a:rPr lang="en-US" sz="1000" dirty="0"/>
              <a:t>2. Where a Member State is in difficulties or is seriously threatened with severe difficulties caused by natural disasters or exceptional occurrences beyond its control, the Council, on a proposal from the Commission, may grant, under certain conditions, Union financial assistance to the Member State concerned. The President of the Council shall inform the European Parliament of the decision taken.</a:t>
            </a:r>
            <a:endParaRPr lang="it-IT" sz="1000" dirty="0"/>
          </a:p>
        </p:txBody>
      </p:sp>
      <p:sp>
        <p:nvSpPr>
          <p:cNvPr id="3" name="Segnaposto testo 2"/>
          <p:cNvSpPr>
            <a:spLocks noGrp="1"/>
          </p:cNvSpPr>
          <p:nvPr>
            <p:ph type="body" sz="quarter" idx="3"/>
          </p:nvPr>
        </p:nvSpPr>
        <p:spPr>
          <a:xfrm>
            <a:off x="5897305" y="188974"/>
            <a:ext cx="2606040" cy="813171"/>
          </a:xfrm>
        </p:spPr>
        <p:txBody>
          <a:bodyPr anchor="t"/>
          <a:lstStyle/>
          <a:p>
            <a:pPr algn="ctr"/>
            <a:r>
              <a:rPr lang="it-IT" dirty="0"/>
              <a:t>Art. 194(3) TFEU</a:t>
            </a:r>
          </a:p>
        </p:txBody>
      </p:sp>
      <p:sp>
        <p:nvSpPr>
          <p:cNvPr id="5" name="Segnaposto contenuto 4"/>
          <p:cNvSpPr>
            <a:spLocks noGrp="1"/>
          </p:cNvSpPr>
          <p:nvPr>
            <p:ph sz="quarter" idx="4"/>
          </p:nvPr>
        </p:nvSpPr>
        <p:spPr>
          <a:xfrm>
            <a:off x="5897305" y="836712"/>
            <a:ext cx="2606040" cy="5472608"/>
          </a:xfrm>
        </p:spPr>
        <p:txBody>
          <a:bodyPr anchor="t">
            <a:normAutofit fontScale="25000" lnSpcReduction="20000"/>
          </a:bodyPr>
          <a:lstStyle/>
          <a:p>
            <a:pPr marL="0" indent="0" algn="just">
              <a:lnSpc>
                <a:spcPct val="170000"/>
              </a:lnSpc>
              <a:buNone/>
            </a:pPr>
            <a:r>
              <a:rPr lang="en-US" sz="4000" dirty="0"/>
              <a:t>1. [….]</a:t>
            </a:r>
          </a:p>
          <a:p>
            <a:pPr marL="0" indent="0" algn="just">
              <a:lnSpc>
                <a:spcPct val="170000"/>
              </a:lnSpc>
              <a:buNone/>
            </a:pPr>
            <a:r>
              <a:rPr lang="en-US" sz="4000" dirty="0"/>
              <a:t>2. Without prejudice to the application of other provisions of the Treaties, the European Parliament and the Council, acting in accordance with the ordinary legislative procedure, shall establish the measures necessary to achieve the objectives in paragraph 1. Such measures shall be adopted after consultation of the Economic and Social Committee and the Committee of the Regions.</a:t>
            </a:r>
          </a:p>
          <a:p>
            <a:pPr marL="0" indent="0" algn="just">
              <a:lnSpc>
                <a:spcPct val="170000"/>
              </a:lnSpc>
              <a:buNone/>
            </a:pPr>
            <a:r>
              <a:rPr lang="en-US" sz="4000" dirty="0"/>
              <a:t>[…]</a:t>
            </a:r>
          </a:p>
          <a:p>
            <a:pPr marL="0" indent="0" algn="just">
              <a:lnSpc>
                <a:spcPct val="170000"/>
              </a:lnSpc>
              <a:buNone/>
            </a:pPr>
            <a:r>
              <a:rPr lang="en-US" sz="4800" dirty="0"/>
              <a:t>3. </a:t>
            </a:r>
            <a:r>
              <a:rPr lang="en-US" sz="4800" dirty="0">
                <a:highlight>
                  <a:srgbClr val="FFFF00"/>
                </a:highlight>
              </a:rPr>
              <a:t>By way of derogation from paragraph 2, the Council, acting in accordance with a special legislative procedure, shall unanimously and after consulting the European Parliament, establish the measures referred to therein when they are primarily of a fiscal nature</a:t>
            </a:r>
            <a:r>
              <a:rPr lang="en-US" sz="4800" dirty="0"/>
              <a:t>.</a:t>
            </a:r>
          </a:p>
          <a:p>
            <a:pPr marL="0" indent="0">
              <a:buNone/>
            </a:pPr>
            <a:endParaRPr lang="it-IT" dirty="0"/>
          </a:p>
        </p:txBody>
      </p:sp>
    </p:spTree>
    <p:extLst>
      <p:ext uri="{BB962C8B-B14F-4D97-AF65-F5344CB8AC3E}">
        <p14:creationId xmlns:p14="http://schemas.microsoft.com/office/powerpoint/2010/main" val="187818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4D545DB-8A58-4FDC-8FF8-F99D917C37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F02532-0429-47BE-B7D5-89B31C0C80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02546" y="757325"/>
            <a:ext cx="2661858" cy="53293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6292236" y="1123837"/>
            <a:ext cx="2210611" cy="4601183"/>
          </a:xfrm>
        </p:spPr>
        <p:txBody>
          <a:bodyPr>
            <a:normAutofit/>
          </a:bodyPr>
          <a:lstStyle/>
          <a:p>
            <a:endParaRPr lang="it-IT"/>
          </a:p>
        </p:txBody>
      </p:sp>
      <p:sp>
        <p:nvSpPr>
          <p:cNvPr id="3" name="Segnaposto contenuto 2"/>
          <p:cNvSpPr>
            <a:spLocks noGrp="1"/>
          </p:cNvSpPr>
          <p:nvPr>
            <p:ph idx="1"/>
          </p:nvPr>
        </p:nvSpPr>
        <p:spPr>
          <a:xfrm>
            <a:off x="482599" y="864108"/>
            <a:ext cx="5240351" cy="5120640"/>
          </a:xfrm>
        </p:spPr>
        <p:txBody>
          <a:bodyPr>
            <a:normAutofit fontScale="92500" lnSpcReduction="10000"/>
          </a:bodyPr>
          <a:lstStyle/>
          <a:p>
            <a:pPr marL="0" indent="0">
              <a:buNone/>
            </a:pPr>
            <a:r>
              <a:rPr lang="it-IT" u="sng" dirty="0">
                <a:solidFill>
                  <a:schemeClr val="tx1"/>
                </a:solidFill>
              </a:rPr>
              <a:t>ARGUMENTS</a:t>
            </a:r>
            <a:r>
              <a:rPr lang="it-IT" dirty="0">
                <a:solidFill>
                  <a:schemeClr val="tx1"/>
                </a:solidFill>
              </a:rPr>
              <a:t>:</a:t>
            </a:r>
          </a:p>
          <a:p>
            <a:pPr>
              <a:buFont typeface="Arial" panose="020B0604020202020204" pitchFamily="34" charset="0"/>
              <a:buChar char="•"/>
            </a:pPr>
            <a:r>
              <a:rPr lang="it-IT" dirty="0" err="1">
                <a:solidFill>
                  <a:schemeClr val="tx1"/>
                </a:solidFill>
              </a:rPr>
              <a:t>Applicable</a:t>
            </a:r>
            <a:r>
              <a:rPr lang="it-IT" dirty="0">
                <a:solidFill>
                  <a:schemeClr val="tx1"/>
                </a:solidFill>
              </a:rPr>
              <a:t> </a:t>
            </a:r>
            <a:r>
              <a:rPr lang="it-IT" dirty="0" err="1">
                <a:solidFill>
                  <a:schemeClr val="tx1"/>
                </a:solidFill>
              </a:rPr>
              <a:t>law</a:t>
            </a:r>
            <a:r>
              <a:rPr lang="it-IT" dirty="0">
                <a:solidFill>
                  <a:schemeClr val="tx1"/>
                </a:solidFill>
              </a:rPr>
              <a:t> and </a:t>
            </a:r>
            <a:r>
              <a:rPr lang="it-IT" i="1" dirty="0" err="1">
                <a:solidFill>
                  <a:schemeClr val="tx1"/>
                </a:solidFill>
              </a:rPr>
              <a:t>lex</a:t>
            </a:r>
            <a:r>
              <a:rPr lang="it-IT" i="1" dirty="0">
                <a:solidFill>
                  <a:schemeClr val="tx1"/>
                </a:solidFill>
              </a:rPr>
              <a:t> </a:t>
            </a:r>
            <a:r>
              <a:rPr lang="it-IT" i="1" dirty="0" err="1">
                <a:solidFill>
                  <a:schemeClr val="tx1"/>
                </a:solidFill>
              </a:rPr>
              <a:t>specialis</a:t>
            </a:r>
            <a:endParaRPr lang="it-IT" i="1" dirty="0">
              <a:solidFill>
                <a:schemeClr val="tx1"/>
              </a:solidFill>
            </a:endParaRPr>
          </a:p>
          <a:p>
            <a:pPr>
              <a:buFont typeface="Arial" panose="020B0604020202020204" pitchFamily="34" charset="0"/>
              <a:buChar char="•"/>
            </a:pPr>
            <a:r>
              <a:rPr lang="it-IT" dirty="0" err="1">
                <a:solidFill>
                  <a:schemeClr val="tx1"/>
                </a:solidFill>
              </a:rPr>
              <a:t>Context</a:t>
            </a:r>
            <a:r>
              <a:rPr lang="it-IT" dirty="0">
                <a:solidFill>
                  <a:schemeClr val="tx1"/>
                </a:solidFill>
              </a:rPr>
              <a:t> of Art. 122 (</a:t>
            </a:r>
            <a:r>
              <a:rPr lang="it-IT" dirty="0" err="1">
                <a:solidFill>
                  <a:schemeClr val="tx1"/>
                </a:solidFill>
              </a:rPr>
              <a:t>Eurocrisis</a:t>
            </a:r>
            <a:r>
              <a:rPr lang="it-IT" dirty="0">
                <a:solidFill>
                  <a:schemeClr val="tx1"/>
                </a:solidFill>
              </a:rPr>
              <a:t> - </a:t>
            </a:r>
            <a:r>
              <a:rPr lang="it-IT" dirty="0" err="1">
                <a:solidFill>
                  <a:schemeClr val="tx1"/>
                </a:solidFill>
              </a:rPr>
              <a:t>NextGenEU</a:t>
            </a:r>
            <a:r>
              <a:rPr lang="it-IT" dirty="0">
                <a:solidFill>
                  <a:schemeClr val="tx1"/>
                </a:solidFill>
              </a:rPr>
              <a:t>)</a:t>
            </a:r>
          </a:p>
          <a:p>
            <a:pPr>
              <a:buFont typeface="Arial" panose="020B0604020202020204" pitchFamily="34" charset="0"/>
              <a:buChar char="•"/>
            </a:pPr>
            <a:r>
              <a:rPr lang="it-IT" i="1" dirty="0">
                <a:solidFill>
                  <a:schemeClr val="tx1"/>
                </a:solidFill>
              </a:rPr>
              <a:t>«no </a:t>
            </a:r>
            <a:r>
              <a:rPr lang="it-IT" i="1" dirty="0" err="1">
                <a:solidFill>
                  <a:schemeClr val="tx1"/>
                </a:solidFill>
              </a:rPr>
              <a:t>taxation</a:t>
            </a:r>
            <a:r>
              <a:rPr lang="it-IT" i="1" dirty="0">
                <a:solidFill>
                  <a:schemeClr val="tx1"/>
                </a:solidFill>
              </a:rPr>
              <a:t> </a:t>
            </a:r>
            <a:r>
              <a:rPr lang="it-IT" i="1" dirty="0" err="1">
                <a:solidFill>
                  <a:schemeClr val="tx1"/>
                </a:solidFill>
              </a:rPr>
              <a:t>without</a:t>
            </a:r>
            <a:r>
              <a:rPr lang="it-IT" i="1" dirty="0">
                <a:solidFill>
                  <a:schemeClr val="tx1"/>
                </a:solidFill>
              </a:rPr>
              <a:t> </a:t>
            </a:r>
            <a:r>
              <a:rPr lang="it-IT" i="1" dirty="0" err="1">
                <a:solidFill>
                  <a:schemeClr val="tx1"/>
                </a:solidFill>
              </a:rPr>
              <a:t>representation</a:t>
            </a:r>
            <a:r>
              <a:rPr lang="it-IT" i="1" dirty="0">
                <a:solidFill>
                  <a:schemeClr val="tx1"/>
                </a:solidFill>
              </a:rPr>
              <a:t>» </a:t>
            </a:r>
            <a:r>
              <a:rPr lang="it-IT" dirty="0">
                <a:solidFill>
                  <a:schemeClr val="tx1"/>
                </a:solidFill>
              </a:rPr>
              <a:t>in EU Tax </a:t>
            </a:r>
            <a:r>
              <a:rPr lang="it-IT" dirty="0" err="1">
                <a:solidFill>
                  <a:schemeClr val="tx1"/>
                </a:solidFill>
              </a:rPr>
              <a:t>Law</a:t>
            </a:r>
            <a:r>
              <a:rPr lang="it-IT" dirty="0">
                <a:solidFill>
                  <a:schemeClr val="tx1"/>
                </a:solidFill>
              </a:rPr>
              <a:t> (</a:t>
            </a:r>
            <a:r>
              <a:rPr lang="it-IT" dirty="0" err="1">
                <a:solidFill>
                  <a:schemeClr val="tx1"/>
                </a:solidFill>
              </a:rPr>
              <a:t>unanimity</a:t>
            </a:r>
            <a:r>
              <a:rPr lang="it-IT" dirty="0">
                <a:solidFill>
                  <a:schemeClr val="tx1"/>
                </a:solidFill>
              </a:rPr>
              <a:t> - EP</a:t>
            </a:r>
            <a:r>
              <a:rPr lang="it-IT" i="1" dirty="0">
                <a:solidFill>
                  <a:schemeClr val="tx1"/>
                </a:solidFill>
              </a:rPr>
              <a:t> </a:t>
            </a:r>
            <a:r>
              <a:rPr lang="it-IT" dirty="0" err="1">
                <a:solidFill>
                  <a:schemeClr val="tx1"/>
                </a:solidFill>
              </a:rPr>
              <a:t>involvement</a:t>
            </a:r>
            <a:r>
              <a:rPr lang="it-IT" dirty="0">
                <a:solidFill>
                  <a:schemeClr val="tx1"/>
                </a:solidFill>
              </a:rPr>
              <a:t>)</a:t>
            </a:r>
          </a:p>
          <a:p>
            <a:pPr marL="0" indent="0">
              <a:buNone/>
            </a:pPr>
            <a:endParaRPr lang="it-IT" dirty="0">
              <a:solidFill>
                <a:schemeClr val="tx1"/>
              </a:solidFill>
            </a:endParaRPr>
          </a:p>
          <a:p>
            <a:pPr marL="0" indent="0">
              <a:buNone/>
            </a:pPr>
            <a:r>
              <a:rPr lang="it-IT" u="sng" dirty="0">
                <a:solidFill>
                  <a:schemeClr val="tx1"/>
                </a:solidFill>
              </a:rPr>
              <a:t>CONSEQUENCES</a:t>
            </a:r>
            <a:r>
              <a:rPr lang="it-IT" dirty="0">
                <a:solidFill>
                  <a:schemeClr val="tx1"/>
                </a:solidFill>
              </a:rPr>
              <a:t>:</a:t>
            </a:r>
          </a:p>
          <a:p>
            <a:r>
              <a:rPr lang="it-IT" b="1" dirty="0">
                <a:solidFill>
                  <a:schemeClr val="tx1"/>
                </a:solidFill>
              </a:rPr>
              <a:t>263 TFEU </a:t>
            </a:r>
            <a:r>
              <a:rPr lang="it-IT" dirty="0">
                <a:solidFill>
                  <a:schemeClr val="tx1"/>
                </a:solidFill>
              </a:rPr>
              <a:t>(T-759/22; T-775/22; T-802/22; T-803/22)</a:t>
            </a:r>
          </a:p>
          <a:p>
            <a:r>
              <a:rPr lang="it-IT" b="1" dirty="0">
                <a:solidFill>
                  <a:schemeClr val="tx1"/>
                </a:solidFill>
              </a:rPr>
              <a:t>267 TFEU</a:t>
            </a:r>
          </a:p>
          <a:p>
            <a:r>
              <a:rPr lang="it-IT" b="1" dirty="0">
                <a:solidFill>
                  <a:schemeClr val="tx1"/>
                </a:solidFill>
              </a:rPr>
              <a:t>277 TFEU</a:t>
            </a:r>
          </a:p>
          <a:p>
            <a:endParaRPr lang="it-IT" b="1" dirty="0">
              <a:solidFill>
                <a:schemeClr val="tx1"/>
              </a:solidFill>
            </a:endParaRPr>
          </a:p>
          <a:p>
            <a:pPr marL="0" indent="0">
              <a:buNone/>
            </a:pPr>
            <a:r>
              <a:rPr lang="it-IT" u="sng" dirty="0">
                <a:solidFill>
                  <a:schemeClr val="tx1"/>
                </a:solidFill>
              </a:rPr>
              <a:t>WHAT ABOUT ELECTRICITY DEMAND REDUCTION?</a:t>
            </a:r>
          </a:p>
          <a:p>
            <a:pPr>
              <a:buFont typeface="Courier New" panose="02070309020205020404" pitchFamily="49" charset="0"/>
              <a:buChar char="o"/>
            </a:pPr>
            <a:r>
              <a:rPr lang="it-IT" b="1" dirty="0"/>
              <a:t>Two </a:t>
            </a:r>
            <a:r>
              <a:rPr lang="it-IT" b="1" dirty="0" err="1"/>
              <a:t>legal</a:t>
            </a:r>
            <a:r>
              <a:rPr lang="it-IT" b="1" dirty="0"/>
              <a:t> </a:t>
            </a:r>
            <a:r>
              <a:rPr lang="it-IT" b="1" dirty="0" err="1"/>
              <a:t>basis</a:t>
            </a:r>
            <a:r>
              <a:rPr lang="it-IT" b="1" dirty="0"/>
              <a:t>?</a:t>
            </a:r>
          </a:p>
          <a:p>
            <a:pPr lvl="1"/>
            <a:r>
              <a:rPr lang="it-IT" i="1" dirty="0"/>
              <a:t>cf. </a:t>
            </a:r>
            <a:r>
              <a:rPr lang="it-IT" dirty="0"/>
              <a:t>C-155/07, </a:t>
            </a:r>
            <a:r>
              <a:rPr lang="it-IT" i="1" dirty="0" err="1"/>
              <a:t>European</a:t>
            </a:r>
            <a:r>
              <a:rPr lang="it-IT" i="1" dirty="0"/>
              <a:t> </a:t>
            </a:r>
            <a:r>
              <a:rPr lang="it-IT" i="1" dirty="0" err="1"/>
              <a:t>Parliament</a:t>
            </a:r>
            <a:r>
              <a:rPr lang="it-IT" i="1" dirty="0"/>
              <a:t> v. </a:t>
            </a:r>
            <a:r>
              <a:rPr lang="it-IT" i="1" dirty="0" err="1"/>
              <a:t>Council</a:t>
            </a:r>
            <a:endParaRPr lang="it-IT" dirty="0"/>
          </a:p>
          <a:p>
            <a:pPr marL="0" indent="0">
              <a:buNone/>
            </a:pPr>
            <a:endParaRPr lang="it-IT" u="sng" dirty="0">
              <a:solidFill>
                <a:schemeClr val="tx1"/>
              </a:solidFill>
            </a:endParaRPr>
          </a:p>
        </p:txBody>
      </p:sp>
      <p:sp>
        <p:nvSpPr>
          <p:cNvPr id="12" name="Rectangle 11">
            <a:extLst>
              <a:ext uri="{FF2B5EF4-FFF2-40B4-BE49-F238E27FC236}">
                <a16:creationId xmlns:a16="http://schemas.microsoft.com/office/drawing/2014/main" id="{E3401C9A-B20D-42B0-B7C0-0E4D1CE585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860545" y="758952"/>
            <a:ext cx="28803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79471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l"/>
            <a:r>
              <a:rPr lang="it-IT" dirty="0" err="1"/>
              <a:t>Possible</a:t>
            </a:r>
            <a:r>
              <a:rPr lang="it-IT" dirty="0"/>
              <a:t> </a:t>
            </a:r>
            <a:r>
              <a:rPr lang="it-IT" dirty="0" err="1"/>
              <a:t>solutions</a:t>
            </a:r>
            <a:r>
              <a:rPr lang="it-IT" dirty="0"/>
              <a:t>?</a:t>
            </a:r>
          </a:p>
        </p:txBody>
      </p:sp>
      <p:sp>
        <p:nvSpPr>
          <p:cNvPr id="3" name="Segnaposto contenuto 2"/>
          <p:cNvSpPr>
            <a:spLocks noGrp="1"/>
          </p:cNvSpPr>
          <p:nvPr>
            <p:ph idx="1"/>
          </p:nvPr>
        </p:nvSpPr>
        <p:spPr/>
        <p:txBody>
          <a:bodyPr anchor="t"/>
          <a:lstStyle/>
          <a:p>
            <a:pPr marL="457200" indent="-457200">
              <a:buFont typeface="+mj-lt"/>
              <a:buAutoNum type="alphaLcParenR"/>
            </a:pPr>
            <a:r>
              <a:rPr lang="it-IT" b="1" i="1" dirty="0"/>
              <a:t>De facto </a:t>
            </a:r>
            <a:r>
              <a:rPr lang="it-IT" b="1" dirty="0" err="1"/>
              <a:t>compatible</a:t>
            </a:r>
            <a:r>
              <a:rPr lang="it-IT" b="1" dirty="0"/>
              <a:t> with the </a:t>
            </a:r>
            <a:r>
              <a:rPr lang="it-IT" b="1" dirty="0" err="1"/>
              <a:t>applicable</a:t>
            </a:r>
            <a:r>
              <a:rPr lang="it-IT" b="1" dirty="0"/>
              <a:t> </a:t>
            </a:r>
            <a:r>
              <a:rPr lang="it-IT" b="1" dirty="0" err="1"/>
              <a:t>legal</a:t>
            </a:r>
            <a:r>
              <a:rPr lang="it-IT" b="1" dirty="0"/>
              <a:t> </a:t>
            </a:r>
            <a:r>
              <a:rPr lang="it-IT" b="1" dirty="0" err="1"/>
              <a:t>basis</a:t>
            </a:r>
            <a:r>
              <a:rPr lang="it-IT" b="1" dirty="0"/>
              <a:t>?</a:t>
            </a:r>
          </a:p>
          <a:p>
            <a:pPr lvl="1"/>
            <a:r>
              <a:rPr lang="it-IT" i="1" dirty="0"/>
              <a:t>cf. </a:t>
            </a:r>
            <a:r>
              <a:rPr lang="it-IT" dirty="0"/>
              <a:t>C-45/86, </a:t>
            </a:r>
            <a:r>
              <a:rPr lang="it-IT" i="1" dirty="0"/>
              <a:t>Commission v. </a:t>
            </a:r>
            <a:r>
              <a:rPr lang="it-IT" i="1" dirty="0" err="1"/>
              <a:t>Council</a:t>
            </a:r>
            <a:endParaRPr lang="it-IT" dirty="0"/>
          </a:p>
          <a:p>
            <a:pPr marL="457200" indent="-457200">
              <a:buFont typeface="+mj-lt"/>
              <a:buAutoNum type="alphaLcParenR"/>
            </a:pPr>
            <a:r>
              <a:rPr lang="it-IT" b="1" i="1" dirty="0" err="1"/>
              <a:t>Enhanced</a:t>
            </a:r>
            <a:r>
              <a:rPr lang="it-IT" b="1" i="1" dirty="0"/>
              <a:t> </a:t>
            </a:r>
            <a:r>
              <a:rPr lang="it-IT" b="1" i="1" dirty="0" err="1"/>
              <a:t>cooperation</a:t>
            </a:r>
            <a:r>
              <a:rPr lang="it-IT" b="1" i="1" dirty="0"/>
              <a:t>?</a:t>
            </a:r>
          </a:p>
          <a:p>
            <a:pPr lvl="1"/>
            <a:r>
              <a:rPr lang="it-IT" dirty="0"/>
              <a:t>Art. 20 TEU: </a:t>
            </a:r>
            <a:r>
              <a:rPr lang="it-IT" i="1" dirty="0"/>
              <a:t>«last resort»;</a:t>
            </a:r>
          </a:p>
          <a:p>
            <a:pPr lvl="1"/>
            <a:r>
              <a:rPr lang="it-IT" dirty="0"/>
              <a:t>Art. 329(2) TFEU: «</a:t>
            </a:r>
            <a:r>
              <a:rPr lang="en-US" i="1" dirty="0" err="1"/>
              <a:t>Authorisation</a:t>
            </a:r>
            <a:r>
              <a:rPr lang="en-US" i="1" dirty="0"/>
              <a:t> to proceed with enhanced cooperation shall be granted by a decision of the Council acting unanimously</a:t>
            </a:r>
            <a:r>
              <a:rPr lang="en-US" dirty="0"/>
              <a:t>.</a:t>
            </a:r>
            <a:r>
              <a:rPr lang="it-IT" dirty="0"/>
              <a:t>»</a:t>
            </a:r>
            <a:endParaRPr lang="it-IT" i="1" dirty="0"/>
          </a:p>
          <a:p>
            <a:pPr marL="457200" indent="-457200">
              <a:buFont typeface="+mj-lt"/>
              <a:buAutoNum type="alphaLcParenR"/>
            </a:pPr>
            <a:r>
              <a:rPr lang="it-IT" b="1" i="1" dirty="0"/>
              <a:t>International agreement?</a:t>
            </a:r>
          </a:p>
          <a:p>
            <a:pPr lvl="1"/>
            <a:r>
              <a:rPr lang="it-IT" i="1" dirty="0"/>
              <a:t>e.g. </a:t>
            </a:r>
            <a:r>
              <a:rPr lang="it-IT" dirty="0"/>
              <a:t>Fiscal Compact; ESM.</a:t>
            </a:r>
            <a:endParaRPr lang="it-IT" i="1" dirty="0"/>
          </a:p>
        </p:txBody>
      </p:sp>
    </p:spTree>
    <p:extLst>
      <p:ext uri="{BB962C8B-B14F-4D97-AF65-F5344CB8AC3E}">
        <p14:creationId xmlns:p14="http://schemas.microsoft.com/office/powerpoint/2010/main" val="2353665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9AAD8036-96D8-496C-8006-37ACA5AD86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24A4CBA9-3463-4C65-BF46-6B6C50E7F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82142" y="757325"/>
            <a:ext cx="2661858" cy="53293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p:cNvSpPr>
            <a:spLocks noGrp="1"/>
          </p:cNvSpPr>
          <p:nvPr>
            <p:ph type="title"/>
          </p:nvPr>
        </p:nvSpPr>
        <p:spPr>
          <a:xfrm>
            <a:off x="6671831" y="1123837"/>
            <a:ext cx="2210611" cy="4601183"/>
          </a:xfrm>
        </p:spPr>
        <p:txBody>
          <a:bodyPr>
            <a:normAutofit/>
          </a:bodyPr>
          <a:lstStyle/>
          <a:p>
            <a:r>
              <a:rPr lang="it-IT" sz="2800"/>
              <a:t>CONCLUSIVE REMARKS</a:t>
            </a:r>
          </a:p>
        </p:txBody>
      </p:sp>
      <p:sp>
        <p:nvSpPr>
          <p:cNvPr id="53" name="Rectangle 52">
            <a:extLst>
              <a:ext uri="{FF2B5EF4-FFF2-40B4-BE49-F238E27FC236}">
                <a16:creationId xmlns:a16="http://schemas.microsoft.com/office/drawing/2014/main" id="{2DCEED6C-D39C-40AA-B89E-52C3FA5A70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8952"/>
            <a:ext cx="28803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Segnaposto contenuto 2">
            <a:extLst>
              <a:ext uri="{FF2B5EF4-FFF2-40B4-BE49-F238E27FC236}">
                <a16:creationId xmlns:a16="http://schemas.microsoft.com/office/drawing/2014/main" id="{ECEF193A-65BE-1692-76A9-88ADF20C91A3}"/>
              </a:ext>
            </a:extLst>
          </p:cNvPr>
          <p:cNvGraphicFramePr>
            <a:graphicFrameLocks noGrp="1"/>
          </p:cNvGraphicFramePr>
          <p:nvPr>
            <p:ph idx="1"/>
            <p:extLst>
              <p:ext uri="{D42A27DB-BD31-4B8C-83A1-F6EECF244321}">
                <p14:modId xmlns:p14="http://schemas.microsoft.com/office/powerpoint/2010/main" val="1363859807"/>
              </p:ext>
            </p:extLst>
          </p:nvPr>
        </p:nvGraphicFramePr>
        <p:xfrm>
          <a:off x="649985" y="933854"/>
          <a:ext cx="5470207" cy="50418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reccia in giù 3">
            <a:extLst>
              <a:ext uri="{FF2B5EF4-FFF2-40B4-BE49-F238E27FC236}">
                <a16:creationId xmlns:a16="http://schemas.microsoft.com/office/drawing/2014/main" id="{73F91EC6-DC4C-3233-076E-62DEA6C96227}"/>
              </a:ext>
            </a:extLst>
          </p:cNvPr>
          <p:cNvSpPr/>
          <p:nvPr/>
        </p:nvSpPr>
        <p:spPr>
          <a:xfrm>
            <a:off x="2809025" y="5317733"/>
            <a:ext cx="1152128" cy="7134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CasellaDiTesto 5">
            <a:extLst>
              <a:ext uri="{FF2B5EF4-FFF2-40B4-BE49-F238E27FC236}">
                <a16:creationId xmlns:a16="http://schemas.microsoft.com/office/drawing/2014/main" id="{C3175C9F-6980-F332-5F85-A6CF1660377F}"/>
              </a:ext>
            </a:extLst>
          </p:cNvPr>
          <p:cNvSpPr txBox="1"/>
          <p:nvPr/>
        </p:nvSpPr>
        <p:spPr>
          <a:xfrm>
            <a:off x="1115616" y="5975683"/>
            <a:ext cx="4536504" cy="1200329"/>
          </a:xfrm>
          <a:prstGeom prst="rect">
            <a:avLst/>
          </a:prstGeom>
          <a:noFill/>
        </p:spPr>
        <p:txBody>
          <a:bodyPr wrap="square" rtlCol="0">
            <a:spAutoFit/>
          </a:bodyPr>
          <a:lstStyle/>
          <a:p>
            <a:pPr algn="ctr"/>
            <a:r>
              <a:rPr lang="it-IT" i="1" dirty="0">
                <a:effectLst/>
              </a:rPr>
              <a:t>«</a:t>
            </a:r>
            <a:r>
              <a:rPr lang="it-IT" b="1" i="1" dirty="0">
                <a:effectLst/>
              </a:rPr>
              <a:t>And </a:t>
            </a:r>
            <a:r>
              <a:rPr lang="it-IT" b="1" i="1" dirty="0" err="1">
                <a:effectLst/>
              </a:rPr>
              <a:t>as</a:t>
            </a:r>
            <a:r>
              <a:rPr lang="it-IT" b="1" i="1" dirty="0">
                <a:effectLst/>
              </a:rPr>
              <a:t> </a:t>
            </a:r>
            <a:r>
              <a:rPr lang="it-IT" b="1" i="1" dirty="0" err="1">
                <a:effectLst/>
              </a:rPr>
              <a:t>we</a:t>
            </a:r>
            <a:r>
              <a:rPr lang="it-IT" b="1" i="1" dirty="0">
                <a:effectLst/>
              </a:rPr>
              <a:t> are </a:t>
            </a:r>
            <a:r>
              <a:rPr lang="it-IT" b="1" i="1" dirty="0" err="1">
                <a:effectLst/>
              </a:rPr>
              <a:t>serious</a:t>
            </a:r>
            <a:r>
              <a:rPr lang="it-IT" b="1" i="1" dirty="0">
                <a:effectLst/>
              </a:rPr>
              <a:t> </a:t>
            </a:r>
            <a:r>
              <a:rPr lang="it-IT" b="1" i="1" dirty="0" err="1">
                <a:effectLst/>
              </a:rPr>
              <a:t>about</a:t>
            </a:r>
            <a:r>
              <a:rPr lang="it-IT" b="1" i="1" dirty="0">
                <a:effectLst/>
              </a:rPr>
              <a:t> a </a:t>
            </a:r>
            <a:r>
              <a:rPr lang="it-IT" b="1" i="1" dirty="0" err="1">
                <a:effectLst/>
              </a:rPr>
              <a:t>larger</a:t>
            </a:r>
            <a:r>
              <a:rPr lang="it-IT" b="1" i="1" dirty="0">
                <a:effectLst/>
              </a:rPr>
              <a:t> union, </a:t>
            </a:r>
            <a:r>
              <a:rPr lang="it-IT" b="1" i="1" dirty="0" err="1">
                <a:effectLst/>
              </a:rPr>
              <a:t>we</a:t>
            </a:r>
            <a:r>
              <a:rPr lang="it-IT" b="1" i="1" dirty="0">
                <a:effectLst/>
              </a:rPr>
              <a:t> </a:t>
            </a:r>
            <a:r>
              <a:rPr lang="it-IT" b="1" i="1" dirty="0" err="1">
                <a:effectLst/>
              </a:rPr>
              <a:t>also</a:t>
            </a:r>
            <a:r>
              <a:rPr lang="it-IT" b="1" i="1" dirty="0">
                <a:effectLst/>
              </a:rPr>
              <a:t> </a:t>
            </a:r>
            <a:r>
              <a:rPr lang="it-IT" b="1" i="1" dirty="0" err="1">
                <a:effectLst/>
              </a:rPr>
              <a:t>have</a:t>
            </a:r>
            <a:r>
              <a:rPr lang="it-IT" b="1" i="1" dirty="0">
                <a:effectLst/>
              </a:rPr>
              <a:t> to be </a:t>
            </a:r>
            <a:r>
              <a:rPr lang="it-IT" b="1" i="1" dirty="0" err="1">
                <a:effectLst/>
              </a:rPr>
              <a:t>serious</a:t>
            </a:r>
            <a:r>
              <a:rPr lang="it-IT" b="1" i="1" dirty="0">
                <a:effectLst/>
              </a:rPr>
              <a:t> </a:t>
            </a:r>
            <a:r>
              <a:rPr lang="it-IT" b="1" i="1" dirty="0" err="1">
                <a:effectLst/>
              </a:rPr>
              <a:t>about</a:t>
            </a:r>
            <a:r>
              <a:rPr lang="it-IT" b="1" i="1" dirty="0">
                <a:effectLst/>
              </a:rPr>
              <a:t> </a:t>
            </a:r>
            <a:r>
              <a:rPr lang="it-IT" b="1" i="1" dirty="0" err="1">
                <a:effectLst/>
              </a:rPr>
              <a:t>reform</a:t>
            </a:r>
            <a:r>
              <a:rPr lang="it-IT" i="1" dirty="0">
                <a:effectLst/>
              </a:rPr>
              <a:t>»</a:t>
            </a:r>
          </a:p>
          <a:p>
            <a:pPr algn="ctr"/>
            <a:r>
              <a:rPr lang="it-IT" dirty="0">
                <a:effectLst/>
              </a:rPr>
              <a:t>(</a:t>
            </a:r>
            <a:r>
              <a:rPr lang="it-IT" dirty="0" err="1">
                <a:effectLst/>
              </a:rPr>
              <a:t>President</a:t>
            </a:r>
            <a:r>
              <a:rPr lang="it-IT" dirty="0">
                <a:effectLst/>
              </a:rPr>
              <a:t> von </a:t>
            </a:r>
            <a:r>
              <a:rPr lang="it-IT" dirty="0" err="1">
                <a:effectLst/>
              </a:rPr>
              <a:t>der</a:t>
            </a:r>
            <a:r>
              <a:rPr lang="it-IT" dirty="0">
                <a:effectLst/>
              </a:rPr>
              <a:t> Leyen, 2022 SOTEU)</a:t>
            </a:r>
          </a:p>
          <a:p>
            <a:endParaRPr lang="it-IT" dirty="0"/>
          </a:p>
        </p:txBody>
      </p:sp>
    </p:spTree>
    <p:extLst>
      <p:ext uri="{BB962C8B-B14F-4D97-AF65-F5344CB8AC3E}">
        <p14:creationId xmlns:p14="http://schemas.microsoft.com/office/powerpoint/2010/main" val="10057318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olo 2"/>
          <p:cNvSpPr>
            <a:spLocks noGrp="1"/>
          </p:cNvSpPr>
          <p:nvPr>
            <p:ph type="ctrTitle"/>
          </p:nvPr>
        </p:nvSpPr>
        <p:spPr>
          <a:xfrm>
            <a:off x="2877378" y="758952"/>
            <a:ext cx="5489381" cy="3566160"/>
          </a:xfrm>
        </p:spPr>
        <p:txBody>
          <a:bodyPr>
            <a:normAutofit/>
          </a:bodyPr>
          <a:lstStyle/>
          <a:p>
            <a:r>
              <a:rPr lang="it-IT" dirty="0"/>
              <a:t>THANK YOU FOR YOUR ATTENTION</a:t>
            </a:r>
          </a:p>
        </p:txBody>
      </p:sp>
      <p:sp>
        <p:nvSpPr>
          <p:cNvPr id="2" name="Sottotitolo 1"/>
          <p:cNvSpPr>
            <a:spLocks noGrp="1"/>
          </p:cNvSpPr>
          <p:nvPr>
            <p:ph type="subTitle" idx="1"/>
          </p:nvPr>
        </p:nvSpPr>
        <p:spPr>
          <a:xfrm>
            <a:off x="2877378" y="4455620"/>
            <a:ext cx="5491459" cy="1143000"/>
          </a:xfrm>
        </p:spPr>
        <p:txBody>
          <a:bodyPr>
            <a:normAutofit/>
          </a:bodyPr>
          <a:lstStyle/>
          <a:p>
            <a:endParaRPr lang="it-IT" dirty="0"/>
          </a:p>
        </p:txBody>
      </p:sp>
      <p:pic>
        <p:nvPicPr>
          <p:cNvPr id="7" name="Graphic 6" descr="Grinning Face with No Fill">
            <a:extLst>
              <a:ext uri="{FF2B5EF4-FFF2-40B4-BE49-F238E27FC236}">
                <a16:creationId xmlns:a16="http://schemas.microsoft.com/office/drawing/2014/main" id="{4A8B812F-536F-A7BA-F170-1A4B0B4CCB4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9127" y="2276872"/>
            <a:ext cx="1837115" cy="1837115"/>
          </a:xfrm>
          <a:prstGeom prst="rect">
            <a:avLst/>
          </a:prstGeom>
        </p:spPr>
      </p:pic>
    </p:spTree>
    <p:extLst>
      <p:ext uri="{BB962C8B-B14F-4D97-AF65-F5344CB8AC3E}">
        <p14:creationId xmlns:p14="http://schemas.microsoft.com/office/powerpoint/2010/main" val="404090956"/>
      </p:ext>
    </p:extLst>
  </p:cSld>
  <p:clrMapOvr>
    <a:masterClrMapping/>
  </p:clrMapOvr>
</p:sld>
</file>

<file path=ppt/theme/theme1.xml><?xml version="1.0" encoding="utf-8"?>
<a:theme xmlns:a="http://schemas.openxmlformats.org/drawingml/2006/main" name="Cornice">
  <a:themeElements>
    <a:clrScheme name="Cornic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ornic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ornic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TM03457475[[fn=Cornice]]</Template>
  <TotalTime>0</TotalTime>
  <Words>722</Words>
  <Application>Microsoft Office PowerPoint</Application>
  <PresentationFormat>Presentazione su schermo (4:3)</PresentationFormat>
  <Paragraphs>74</Paragraphs>
  <Slides>9</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9</vt:i4>
      </vt:variant>
    </vt:vector>
  </HeadingPairs>
  <TitlesOfParts>
    <vt:vector size="15" baseType="lpstr">
      <vt:lpstr>Arial</vt:lpstr>
      <vt:lpstr>Corbel</vt:lpstr>
      <vt:lpstr>Courier New</vt:lpstr>
      <vt:lpstr>Wingdings</vt:lpstr>
      <vt:lpstr>Wingdings 2</vt:lpstr>
      <vt:lpstr>Cornice</vt:lpstr>
      <vt:lpstr>EU Energy Windfall Tax(es), Between Doubtful Legal Bases and National Measures. An Italian Perspective</vt:lpstr>
      <vt:lpstr>EU Energy Windfall Tax(es), Between Doubtful Legal Bases and National Measures. An Italian Perspective</vt:lpstr>
      <vt:lpstr>TSC Implementation &amp; Equivalent National Measures</vt:lpstr>
      <vt:lpstr>The Italian Case</vt:lpstr>
      <vt:lpstr>The Regulation Legal Basis</vt:lpstr>
      <vt:lpstr>Presentazione standard di PowerPoint</vt:lpstr>
      <vt:lpstr>Possible solutions?</vt:lpstr>
      <vt:lpstr>CONCLUSIVE REMARKS</vt:lpstr>
      <vt:lpstr>THANK YOU FOR YOUR ATTENTION</vt:lpstr>
    </vt:vector>
  </TitlesOfParts>
  <Company>seat.it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Alessio Bertocco</dc:creator>
  <cp:lastModifiedBy>Francesco Bertocco</cp:lastModifiedBy>
  <cp:revision>17</cp:revision>
  <dcterms:created xsi:type="dcterms:W3CDTF">2023-03-06T08:15:31Z</dcterms:created>
  <dcterms:modified xsi:type="dcterms:W3CDTF">2023-03-07T18:38:32Z</dcterms:modified>
</cp:coreProperties>
</file>