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9" r:id="rId1"/>
  </p:sldMasterIdLst>
  <p:notesMasterIdLst>
    <p:notesMasterId r:id="rId13"/>
  </p:notesMasterIdLst>
  <p:handoutMasterIdLst>
    <p:handoutMasterId r:id="rId14"/>
  </p:handoutMasterIdLst>
  <p:sldIdLst>
    <p:sldId id="257" r:id="rId2"/>
    <p:sldId id="410" r:id="rId3"/>
    <p:sldId id="413" r:id="rId4"/>
    <p:sldId id="416" r:id="rId5"/>
    <p:sldId id="420" r:id="rId6"/>
    <p:sldId id="415" r:id="rId7"/>
    <p:sldId id="414" r:id="rId8"/>
    <p:sldId id="417" r:id="rId9"/>
    <p:sldId id="404" r:id="rId10"/>
    <p:sldId id="419" r:id="rId11"/>
    <p:sldId id="421" r:id="rId12"/>
  </p:sldIdLst>
  <p:sldSz cx="9144000" cy="6858000" type="screen4x3"/>
  <p:notesSz cx="6858000" cy="914400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28394" autoAdjust="0"/>
  </p:normalViewPr>
  <p:slideViewPr>
    <p:cSldViewPr>
      <p:cViewPr varScale="1">
        <p:scale>
          <a:sx n="21" d="100"/>
          <a:sy n="21" d="100"/>
        </p:scale>
        <p:origin x="3154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236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1C8BEE2-71C4-42AC-84A9-5ABE28017708}" type="datetimeFigureOut">
              <a:rPr lang="en-GB"/>
              <a:pPr>
                <a:defRPr/>
              </a:pPr>
              <a:t>09/03/2023</a:t>
            </a:fld>
            <a:endParaRPr lang="en-GB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4B81060-0B19-4422-A67F-D4F5735CD5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127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0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noProof="0"/>
              <a:t>Click to edit Master text styles</a:t>
            </a:r>
          </a:p>
          <a:p>
            <a:pPr lvl="1"/>
            <a:r>
              <a:rPr lang="hr-HR" noProof="0"/>
              <a:t>Second level</a:t>
            </a:r>
          </a:p>
          <a:p>
            <a:pPr lvl="2"/>
            <a:r>
              <a:rPr lang="hr-HR" noProof="0"/>
              <a:t>Third level</a:t>
            </a:r>
          </a:p>
          <a:p>
            <a:pPr lvl="3"/>
            <a:r>
              <a:rPr lang="hr-HR" noProof="0"/>
              <a:t>Fourth level</a:t>
            </a:r>
          </a:p>
          <a:p>
            <a:pPr lvl="4"/>
            <a:r>
              <a:rPr lang="hr-HR" noProof="0"/>
              <a:t>Fifth level</a:t>
            </a:r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50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637BB3B-A88F-4052-AE7C-F0B2C93BCA8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637949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247EFC2-6A91-4923-BA11-E8C759774BD2}" type="slidenum">
              <a:rPr lang="hr-HR" smtClean="0"/>
              <a:pPr>
                <a:defRPr/>
              </a:pPr>
              <a:t>1</a:t>
            </a:fld>
            <a:endParaRPr lang="hr-HR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451F9B-1FE9-4F4E-91B9-95FF63CDA0BA}" type="slidenum">
              <a:rPr lang="hr-HR" smtClean="0"/>
              <a:pPr>
                <a:defRPr/>
              </a:pPr>
              <a:t>11</a:t>
            </a:fld>
            <a:endParaRPr lang="hr-HR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r-Latn-CS" altLang="en-US" dirty="0"/>
          </a:p>
        </p:txBody>
      </p:sp>
    </p:spTree>
    <p:extLst>
      <p:ext uri="{BB962C8B-B14F-4D97-AF65-F5344CB8AC3E}">
        <p14:creationId xmlns:p14="http://schemas.microsoft.com/office/powerpoint/2010/main" val="1030303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37BB3B-A88F-4052-AE7C-F0B2C93BCA86}" type="slidenum">
              <a:rPr lang="hr-HR" smtClean="0"/>
              <a:pPr>
                <a:defRPr/>
              </a:pPr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06327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37BB3B-A88F-4052-AE7C-F0B2C93BCA86}" type="slidenum">
              <a:rPr lang="hr-HR" smtClean="0"/>
              <a:pPr>
                <a:defRPr/>
              </a:pPr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311394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37BB3B-A88F-4052-AE7C-F0B2C93BCA86}" type="slidenum">
              <a:rPr lang="hr-HR" smtClean="0"/>
              <a:pPr>
                <a:defRPr/>
              </a:pPr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968554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 eaLnBrk="0" hangingPunct="0">
              <a:spcBef>
                <a:spcPct val="30000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37BB3B-A88F-4052-AE7C-F0B2C93BCA86}" type="slidenum">
              <a:rPr lang="hr-HR" smtClean="0"/>
              <a:pPr>
                <a:defRPr/>
              </a:pPr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525085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37BB3B-A88F-4052-AE7C-F0B2C93BCA86}" type="slidenum">
              <a:rPr lang="hr-HR" smtClean="0"/>
              <a:pPr>
                <a:defRPr/>
              </a:pPr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01082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37BB3B-A88F-4052-AE7C-F0B2C93BCA86}" type="slidenum">
              <a:rPr lang="hr-HR" smtClean="0"/>
              <a:pPr>
                <a:defRPr/>
              </a:pPr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612517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451F9B-1FE9-4F4E-91B9-95FF63CDA0BA}" type="slidenum">
              <a:rPr lang="hr-HR" smtClean="0"/>
              <a:pPr>
                <a:defRPr/>
              </a:pPr>
              <a:t>9</a:t>
            </a:fld>
            <a:endParaRPr lang="hr-HR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r-Latn-CS" altLang="en-US" dirty="0"/>
          </a:p>
        </p:txBody>
      </p:sp>
    </p:spTree>
    <p:extLst>
      <p:ext uri="{BB962C8B-B14F-4D97-AF65-F5344CB8AC3E}">
        <p14:creationId xmlns:p14="http://schemas.microsoft.com/office/powerpoint/2010/main" val="35252574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451F9B-1FE9-4F4E-91B9-95FF63CDA0BA}" type="slidenum">
              <a:rPr lang="hr-HR" smtClean="0"/>
              <a:pPr>
                <a:defRPr/>
              </a:pPr>
              <a:t>10</a:t>
            </a:fld>
            <a:endParaRPr lang="hr-HR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r-Latn-CS" altLang="en-US" dirty="0"/>
          </a:p>
        </p:txBody>
      </p:sp>
    </p:spTree>
    <p:extLst>
      <p:ext uri="{BB962C8B-B14F-4D97-AF65-F5344CB8AC3E}">
        <p14:creationId xmlns:p14="http://schemas.microsoft.com/office/powerpoint/2010/main" val="281985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 sz="2400">
              <a:latin typeface="Times New Roman" charset="0"/>
              <a:cs typeface="+mn-cs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  <a:endParaRPr lang="hr-HR"/>
          </a:p>
        </p:txBody>
      </p:sp>
    </p:spTree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609600" y="1214438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 sz="2400">
              <a:latin typeface="Times New Roman" charset="0"/>
              <a:cs typeface="+mn-cs"/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hr-HR"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539750" y="6237288"/>
            <a:ext cx="1585913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r>
              <a:rPr lang="sr-Latn-CS"/>
              <a:t>17. 3. 2010.10. ožujka 2010.</a:t>
            </a:r>
            <a:endParaRPr lang="hr-H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027988" y="6245225"/>
            <a:ext cx="506412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82B05-EB93-42AE-A98E-CADB49175BF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lvl="0"/>
            <a:r>
              <a:rPr lang="en-US" noProof="0"/>
              <a:t>Click icon to add table</a:t>
            </a:r>
            <a:endParaRPr lang="hr-HR" noProof="0"/>
          </a:p>
        </p:txBody>
      </p:sp>
    </p:spTree>
  </p:cSld>
  <p:clrMapOvr>
    <a:masterClrMapping/>
  </p:clrMapOvr>
  <p:transition>
    <p:pull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838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643063"/>
            <a:ext cx="8001000" cy="43767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</p:cSld>
  <p:clrMapOvr>
    <a:masterClrMapping/>
  </p:clrMapOvr>
  <p:transition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</p:spTree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 userDrawn="1">
            <p:ph type="body" sz="half" idx="2"/>
          </p:nvPr>
        </p:nvSpPr>
        <p:spPr>
          <a:xfrm>
            <a:off x="1979713" y="1412875"/>
            <a:ext cx="6588026" cy="4679950"/>
          </a:xfrm>
        </p:spPr>
        <p:txBody>
          <a:bodyPr/>
          <a:lstStyle>
            <a:lvl1pPr>
              <a:defRPr sz="1800"/>
            </a:lvl1pPr>
          </a:lstStyle>
          <a:p>
            <a:pPr lvl="0" eaLnBrk="1" hangingPunct="1">
              <a:lnSpc>
                <a:spcPct val="80000"/>
              </a:lnSpc>
              <a:spcBef>
                <a:spcPct val="50000"/>
              </a:spcBef>
              <a:spcAft>
                <a:spcPct val="20000"/>
              </a:spcAft>
            </a:pPr>
            <a:r>
              <a:rPr lang="en-US" sz="1900"/>
              <a:t>Click to edit Master text styles</a:t>
            </a:r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1907704" y="1752600"/>
            <a:ext cx="0" cy="4103688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9" name="Rectangle 8"/>
          <p:cNvSpPr txBox="1">
            <a:spLocks noGrp="1" noChangeArrowheads="1"/>
          </p:cNvSpPr>
          <p:nvPr userDrawn="1"/>
        </p:nvSpPr>
        <p:spPr bwMode="auto">
          <a:xfrm>
            <a:off x="8027988" y="6245225"/>
            <a:ext cx="506412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D0EC92B9-774D-4C91-84CA-57E2F960E48D}" type="slidenum">
              <a:rPr lang="hr-HR" sz="1200">
                <a:cs typeface="+mn-cs"/>
              </a:rPr>
              <a:pPr algn="r">
                <a:defRPr/>
              </a:pPr>
              <a:t>‹#›</a:t>
            </a:fld>
            <a:endParaRPr lang="hr-HR" sz="1200">
              <a:cs typeface="+mn-cs"/>
            </a:endParaRPr>
          </a:p>
        </p:txBody>
      </p:sp>
      <p:sp>
        <p:nvSpPr>
          <p:cNvPr id="11" name="Rectangle 6"/>
          <p:cNvSpPr>
            <a:spLocks noGrp="1" noChangeArrowheads="1"/>
          </p:cNvSpPr>
          <p:nvPr userDrawn="1">
            <p:ph type="body" sz="half" idx="10"/>
          </p:nvPr>
        </p:nvSpPr>
        <p:spPr>
          <a:xfrm>
            <a:off x="467544" y="1412776"/>
            <a:ext cx="1368153" cy="4679950"/>
          </a:xfrm>
        </p:spPr>
        <p:txBody>
          <a:bodyPr/>
          <a:lstStyle>
            <a:lvl1pPr>
              <a:defRPr lang="hr-HR" sz="1400" baseline="0" dirty="0" smtClean="0">
                <a:latin typeface="Verdana" pitchFamily="34" charset="0"/>
              </a:defRPr>
            </a:lvl1pPr>
          </a:lstStyle>
          <a:p>
            <a:pPr lvl="0" eaLnBrk="1" hangingPunct="1">
              <a:lnSpc>
                <a:spcPct val="80000"/>
              </a:lnSpc>
              <a:spcBef>
                <a:spcPct val="50000"/>
              </a:spcBef>
              <a:spcAft>
                <a:spcPct val="20000"/>
              </a:spcAft>
            </a:pPr>
            <a:r>
              <a:rPr lang="en-US" sz="190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utoUpdateAnimBg="0" advAuto="0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evt="begin"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 build="p" autoUpdateAnimBg="0" advAuto="0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evt="begin"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</p:spTree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609600" y="1214438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 sz="2400">
              <a:latin typeface="Times New Roman" charset="0"/>
              <a:cs typeface="+mn-cs"/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hr-HR"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539750" y="6237288"/>
            <a:ext cx="1585913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r>
              <a:rPr lang="sr-Latn-CS"/>
              <a:t>17. 3. 2010.10. ožujka 2010.</a:t>
            </a:r>
            <a:endParaRPr lang="hr-H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027988" y="6245225"/>
            <a:ext cx="506412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E737A-32D1-4554-9492-0E073DCA310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rgbClr val="EAEAEA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643063"/>
            <a:ext cx="8001000" cy="437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609600" y="1214438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 sz="2400">
              <a:latin typeface="Times New Roman" charset="0"/>
              <a:cs typeface="+mn-cs"/>
            </a:endParaRPr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hr-HR">
              <a:cs typeface="+mn-cs"/>
            </a:endParaRPr>
          </a:p>
        </p:txBody>
      </p:sp>
      <p:sp>
        <p:nvSpPr>
          <p:cNvPr id="5126" name="Footer Placeholder 4"/>
          <p:cNvSpPr txBox="1">
            <a:spLocks noGrp="1"/>
          </p:cNvSpPr>
          <p:nvPr/>
        </p:nvSpPr>
        <p:spPr bwMode="auto">
          <a:xfrm>
            <a:off x="919184" y="6230523"/>
            <a:ext cx="7560841" cy="382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GB" sz="1050" b="0" i="1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Windfall tax in Croatia - a new illusion about fair redistribution of income?</a:t>
            </a:r>
            <a:endParaRPr lang="hr-HR" sz="1050" b="0" i="1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hr-HR" sz="105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Jasna Bogovac</a:t>
            </a:r>
            <a:endParaRPr lang="hr-HR" sz="1050" b="0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hr-HR" sz="900" dirty="0"/>
          </a:p>
        </p:txBody>
      </p:sp>
      <p:sp>
        <p:nvSpPr>
          <p:cNvPr id="7" name="Date Placeholder 3"/>
          <p:cNvSpPr txBox="1">
            <a:spLocks noGrp="1"/>
          </p:cNvSpPr>
          <p:nvPr userDrawn="1"/>
        </p:nvSpPr>
        <p:spPr bwMode="auto">
          <a:xfrm>
            <a:off x="395537" y="6323608"/>
            <a:ext cx="1080120" cy="196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hr-HR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hr-HR" sz="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hr-HR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March</a:t>
            </a:r>
            <a:r>
              <a:rPr lang="hr-HR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7" r:id="rId9"/>
    <p:sldLayoutId id="2147483778" r:id="rId10"/>
    <p:sldLayoutId id="2147483773" r:id="rId11"/>
    <p:sldLayoutId id="2147483774" r:id="rId12"/>
    <p:sldLayoutId id="2147483775" r:id="rId13"/>
  </p:sldLayoutIdLst>
  <p:transition>
    <p:pull dir="d"/>
  </p:transition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600">
          <a:solidFill>
            <a:schemeClr val="tx1"/>
          </a:solidFill>
          <a:latin typeface="+mn-lt"/>
        </a:defRPr>
      </a:lvl2pPr>
      <a:lvl3pPr marL="1304925" indent="-39528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300">
          <a:solidFill>
            <a:schemeClr val="tx1"/>
          </a:solidFill>
          <a:latin typeface="+mn-lt"/>
        </a:defRPr>
      </a:lvl3pPr>
      <a:lvl4pPr marL="1693863" indent="-3873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939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404664"/>
            <a:ext cx="5688632" cy="1944216"/>
          </a:xfrm>
        </p:spPr>
        <p:txBody>
          <a:bodyPr/>
          <a:lstStyle/>
          <a:p>
            <a:r>
              <a:rPr lang="en-GB" sz="3600" b="1" dirty="0">
                <a:latin typeface="Garamond" panose="02020404030301010803" pitchFamily="18" charset="0"/>
                <a:cs typeface="Times New Roman" panose="02020603050405020304" pitchFamily="18" charset="0"/>
              </a:rPr>
              <a:t>Windfall tax in Croatia </a:t>
            </a:r>
            <a:br>
              <a:rPr lang="hr-HR" sz="3600" b="1" dirty="0">
                <a:latin typeface="Garamond" panose="02020404030301010803" pitchFamily="18" charset="0"/>
                <a:cs typeface="Times New Roman" panose="02020603050405020304" pitchFamily="18" charset="0"/>
              </a:rPr>
            </a:br>
            <a:r>
              <a:rPr lang="en-GB" sz="3600" b="1" dirty="0">
                <a:latin typeface="Garamond" panose="02020404030301010803" pitchFamily="18" charset="0"/>
                <a:cs typeface="Times New Roman" panose="02020603050405020304" pitchFamily="18" charset="0"/>
              </a:rPr>
              <a:t>- a new illusion about fair redistribution of income?</a:t>
            </a:r>
            <a:endParaRPr lang="hr-HR" sz="3600" b="1" dirty="0">
              <a:latin typeface="Garamond" panose="02020404030301010803" pitchFamily="18" charset="0"/>
            </a:endParaRPr>
          </a:p>
        </p:txBody>
      </p:sp>
      <p:sp>
        <p:nvSpPr>
          <p:cNvPr id="9219" name="Rectangle 4"/>
          <p:cNvSpPr>
            <a:spLocks noGrp="1" noChangeArrowheads="1"/>
          </p:cNvSpPr>
          <p:nvPr/>
        </p:nvSpPr>
        <p:spPr bwMode="auto">
          <a:xfrm>
            <a:off x="1285875" y="2714625"/>
            <a:ext cx="7010400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hr-HR" dirty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GB" sz="2400" b="1" i="1" dirty="0">
                <a:latin typeface="Garamond" panose="02020404030301010803" pitchFamily="18" charset="0"/>
              </a:rPr>
              <a:t>Made to Last ? Windfall Profit Taxation in Europe (and Beyond)</a:t>
            </a:r>
            <a:endParaRPr lang="hr-HR" sz="2400" b="1" i="1" dirty="0">
              <a:latin typeface="Garamond" panose="02020404030301010803" pitchFamily="18" charset="0"/>
            </a:endParaRPr>
          </a:p>
          <a:p>
            <a:pPr algn="ctr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hr-HR" sz="1000" b="1" i="1" dirty="0">
              <a:latin typeface="Garamond" panose="02020404030301010803" pitchFamily="18" charset="0"/>
            </a:endParaRPr>
          </a:p>
          <a:p>
            <a:pPr algn="ctr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hr-HR" dirty="0">
                <a:latin typeface="Garamond" panose="02020404030301010803" pitchFamily="18" charset="0"/>
                <a:cs typeface="Times New Roman" panose="02020603050405020304" pitchFamily="18" charset="0"/>
              </a:rPr>
              <a:t>Seminar</a:t>
            </a:r>
          </a:p>
          <a:p>
            <a:pPr algn="ctr">
              <a:spcBef>
                <a:spcPct val="20000"/>
              </a:spcBef>
              <a:buClr>
                <a:schemeClr val="accent2"/>
              </a:buClr>
            </a:pPr>
            <a:r>
              <a:rPr lang="hr-HR" dirty="0" err="1">
                <a:latin typeface="Garamond" panose="02020404030301010803" pitchFamily="18" charset="0"/>
                <a:cs typeface="Times New Roman" panose="02020603050405020304" pitchFamily="18" charset="0"/>
              </a:rPr>
              <a:t>Ferrara</a:t>
            </a:r>
            <a:r>
              <a:rPr lang="hr-HR" dirty="0">
                <a:latin typeface="Garamond" panose="02020404030301010803" pitchFamily="18" charset="0"/>
                <a:cs typeface="Times New Roman" panose="02020603050405020304" pitchFamily="18" charset="0"/>
              </a:rPr>
              <a:t>, 9 </a:t>
            </a:r>
            <a:r>
              <a:rPr lang="hr-HR" dirty="0" err="1">
                <a:latin typeface="Garamond" panose="02020404030301010803" pitchFamily="18" charset="0"/>
                <a:cs typeface="Times New Roman" panose="02020603050405020304" pitchFamily="18" charset="0"/>
              </a:rPr>
              <a:t>March</a:t>
            </a:r>
            <a:r>
              <a:rPr lang="hr-HR" dirty="0">
                <a:latin typeface="Garamond" panose="02020404030301010803" pitchFamily="18" charset="0"/>
                <a:cs typeface="Times New Roman" panose="02020603050405020304" pitchFamily="18" charset="0"/>
              </a:rPr>
              <a:t> 2023</a:t>
            </a:r>
          </a:p>
          <a:p>
            <a:pPr algn="ctr">
              <a:lnSpc>
                <a:spcPct val="20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hr-HR" dirty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hr-HR" dirty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hr-HR" dirty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hr-HR" dirty="0">
                <a:latin typeface="Garamond" panose="02020404030301010803" pitchFamily="18" charset="0"/>
                <a:cs typeface="Times New Roman" panose="02020603050405020304" pitchFamily="18" charset="0"/>
              </a:rPr>
              <a:t>Jasna Bogovac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hr-HR" sz="1600" dirty="0" err="1">
                <a:latin typeface="Garamond" panose="02020404030301010803" pitchFamily="18" charset="0"/>
                <a:cs typeface="Times New Roman" panose="02020603050405020304" pitchFamily="18" charset="0"/>
              </a:rPr>
              <a:t>Faculty</a:t>
            </a:r>
            <a:r>
              <a:rPr lang="hr-HR" sz="1600" dirty="0"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hr-HR" sz="1600" dirty="0" err="1">
                <a:latin typeface="Garamond" panose="02020404030301010803" pitchFamily="18" charset="0"/>
                <a:cs typeface="Times New Roman" panose="02020603050405020304" pitchFamily="18" charset="0"/>
              </a:rPr>
              <a:t>of</a:t>
            </a:r>
            <a:r>
              <a:rPr lang="hr-HR" sz="1600" dirty="0"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hr-HR" sz="1600" dirty="0" err="1">
                <a:latin typeface="Garamond" panose="02020404030301010803" pitchFamily="18" charset="0"/>
                <a:cs typeface="Times New Roman" panose="02020603050405020304" pitchFamily="18" charset="0"/>
              </a:rPr>
              <a:t>Law</a:t>
            </a:r>
            <a:r>
              <a:rPr lang="hr-HR" sz="1600" dirty="0">
                <a:latin typeface="Garamond" panose="02020404030301010803" pitchFamily="18" charset="0"/>
                <a:cs typeface="Times New Roman" panose="02020603050405020304" pitchFamily="18" charset="0"/>
              </a:rPr>
              <a:t>, University </a:t>
            </a:r>
            <a:r>
              <a:rPr lang="hr-HR" sz="1600" dirty="0" err="1">
                <a:latin typeface="Garamond" panose="02020404030301010803" pitchFamily="18" charset="0"/>
                <a:cs typeface="Times New Roman" panose="02020603050405020304" pitchFamily="18" charset="0"/>
              </a:rPr>
              <a:t>of</a:t>
            </a:r>
            <a:r>
              <a:rPr lang="hr-HR" sz="1600" dirty="0">
                <a:latin typeface="Garamond" panose="02020404030301010803" pitchFamily="18" charset="0"/>
                <a:cs typeface="Times New Roman" panose="02020603050405020304" pitchFamily="18" charset="0"/>
              </a:rPr>
              <a:t> Zagreb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hr-HR" strike="sngStrike" dirty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hr-HR" strike="sngStrike" dirty="0"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en-US" sz="4000" dirty="0" err="1">
                <a:latin typeface="Garamond" panose="02020404030301010803" pitchFamily="18" charset="0"/>
              </a:rPr>
              <a:t>Concluding</a:t>
            </a:r>
            <a:r>
              <a:rPr lang="hr-HR" altLang="en-US" sz="4000" dirty="0">
                <a:latin typeface="Garamond" panose="02020404030301010803" pitchFamily="18" charset="0"/>
              </a:rPr>
              <a:t> </a:t>
            </a:r>
            <a:r>
              <a:rPr lang="hr-HR" altLang="en-US" sz="4000" dirty="0" err="1">
                <a:latin typeface="Garamond" panose="02020404030301010803" pitchFamily="18" charset="0"/>
              </a:rPr>
              <a:t>remark</a:t>
            </a:r>
            <a:r>
              <a:rPr lang="hr-HR" altLang="en-US" sz="4000" dirty="0">
                <a:latin typeface="Garamond" panose="02020404030301010803" pitchFamily="18" charset="0"/>
              </a:rPr>
              <a:t>(s)</a:t>
            </a:r>
          </a:p>
        </p:txBody>
      </p:sp>
      <p:sp>
        <p:nvSpPr>
          <p:cNvPr id="14848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1979713" y="1412777"/>
            <a:ext cx="6120680" cy="4752527"/>
          </a:xfrm>
        </p:spPr>
        <p:txBody>
          <a:bodyPr/>
          <a:lstStyle/>
          <a:p>
            <a:pPr>
              <a:defRPr/>
            </a:pPr>
            <a:r>
              <a:rPr lang="hr-HR" sz="2400" dirty="0" err="1"/>
              <a:t>Provisional</a:t>
            </a:r>
            <a:r>
              <a:rPr lang="hr-HR" sz="2400" dirty="0"/>
              <a:t> </a:t>
            </a:r>
            <a:r>
              <a:rPr lang="hr-HR" sz="2400" dirty="0" err="1"/>
              <a:t>conclusions</a:t>
            </a:r>
            <a:endParaRPr lang="hr-HR" sz="2400" dirty="0"/>
          </a:p>
          <a:p>
            <a:pPr lvl="1">
              <a:defRPr/>
            </a:pPr>
            <a:r>
              <a:rPr lang="en-GB" sz="2000" dirty="0"/>
              <a:t>Additional income tax in Croatia i</a:t>
            </a:r>
            <a:r>
              <a:rPr lang="hr-HR" sz="2000" dirty="0"/>
              <a:t>s </a:t>
            </a:r>
            <a:r>
              <a:rPr lang="hr-HR" sz="2000" dirty="0" err="1"/>
              <a:t>discriminatory</a:t>
            </a:r>
            <a:r>
              <a:rPr lang="hr-HR" sz="2000" dirty="0"/>
              <a:t> to some </a:t>
            </a:r>
            <a:r>
              <a:rPr lang="hr-HR" sz="2000" dirty="0" err="1"/>
              <a:t>taxpayers</a:t>
            </a:r>
            <a:endParaRPr lang="hr-HR" sz="2000" dirty="0"/>
          </a:p>
          <a:p>
            <a:pPr lvl="1">
              <a:defRPr/>
            </a:pPr>
            <a:r>
              <a:rPr lang="hr-HR" sz="2000" dirty="0" err="1"/>
              <a:t>It</a:t>
            </a:r>
            <a:r>
              <a:rPr lang="hr-HR" sz="2000" dirty="0"/>
              <a:t> h</a:t>
            </a:r>
            <a:r>
              <a:rPr lang="en-GB" sz="2000" dirty="0"/>
              <a:t>arms economic growth and progress</a:t>
            </a:r>
            <a:endParaRPr lang="hr-HR" sz="2000" dirty="0"/>
          </a:p>
          <a:p>
            <a:pPr lvl="1">
              <a:defRPr/>
            </a:pPr>
            <a:r>
              <a:rPr lang="en-GB" sz="2000" dirty="0"/>
              <a:t>It is unlikely to contribute to social justice</a:t>
            </a:r>
            <a:endParaRPr lang="hr-HR" sz="2000" dirty="0"/>
          </a:p>
          <a:p>
            <a:pPr lvl="1">
              <a:defRPr/>
            </a:pPr>
            <a:r>
              <a:rPr lang="hr-HR" sz="2000" dirty="0" err="1"/>
              <a:t>However</a:t>
            </a:r>
            <a:r>
              <a:rPr lang="hr-HR" sz="2000" dirty="0"/>
              <a:t>, </a:t>
            </a:r>
            <a:r>
              <a:rPr lang="hr-HR" sz="2000" dirty="0" err="1"/>
              <a:t>it</a:t>
            </a:r>
            <a:r>
              <a:rPr lang="hr-HR" sz="2000" dirty="0"/>
              <a:t> </a:t>
            </a:r>
            <a:r>
              <a:rPr lang="hr-HR" sz="2000" dirty="0" err="1"/>
              <a:t>contributes</a:t>
            </a:r>
            <a:r>
              <a:rPr lang="hr-HR" sz="2000" dirty="0"/>
              <a:t> to </a:t>
            </a:r>
            <a:r>
              <a:rPr lang="hr-HR" sz="2000" dirty="0" err="1"/>
              <a:t>state</a:t>
            </a:r>
            <a:r>
              <a:rPr lang="hr-HR" sz="2000" dirty="0"/>
              <a:t> </a:t>
            </a:r>
            <a:r>
              <a:rPr lang="hr-HR" sz="2000" dirty="0" err="1"/>
              <a:t>budget</a:t>
            </a:r>
            <a:endParaRPr lang="hr-HR" sz="2000" dirty="0"/>
          </a:p>
          <a:p>
            <a:pPr lvl="1">
              <a:defRPr/>
            </a:pPr>
            <a:endParaRPr lang="hr-HR" sz="2000" dirty="0"/>
          </a:p>
          <a:p>
            <a:pPr>
              <a:defRPr/>
            </a:pPr>
            <a:r>
              <a:rPr lang="hr-HR" sz="2400" dirty="0" err="1"/>
              <a:t>Recommendation</a:t>
            </a:r>
            <a:r>
              <a:rPr lang="hr-HR" sz="2400" dirty="0"/>
              <a:t>(s)</a:t>
            </a:r>
          </a:p>
          <a:p>
            <a:pPr lvl="1">
              <a:defRPr/>
            </a:pPr>
            <a:r>
              <a:rPr lang="en-GB" sz="2000" dirty="0"/>
              <a:t>Do not </a:t>
            </a:r>
            <a:r>
              <a:rPr lang="hr-HR" sz="2000" dirty="0" err="1"/>
              <a:t>cut</a:t>
            </a:r>
            <a:r>
              <a:rPr lang="en-GB" sz="2000" dirty="0"/>
              <a:t> the branch you are sitting on</a:t>
            </a:r>
            <a:r>
              <a:rPr lang="hr-HR" sz="2000" dirty="0"/>
              <a:t>!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FCBB97F0-5D62-47E3-B003-842DACE14F49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323528" y="1392307"/>
            <a:ext cx="1368153" cy="4679950"/>
          </a:xfrm>
        </p:spPr>
        <p:txBody>
          <a:bodyPr/>
          <a:lstStyle/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dirty="0"/>
              <a:t>Croatian </a:t>
            </a:r>
            <a:r>
              <a:rPr lang="hr-HR" sz="1050" dirty="0" err="1"/>
              <a:t>legislation</a:t>
            </a:r>
            <a:endParaRPr lang="hr-HR" sz="1050" dirty="0"/>
          </a:p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dirty="0" err="1"/>
              <a:t>Calculation</a:t>
            </a:r>
            <a:r>
              <a:rPr lang="hr-HR" sz="1050" dirty="0"/>
              <a:t> </a:t>
            </a:r>
            <a:r>
              <a:rPr lang="hr-HR" sz="1050" dirty="0" err="1"/>
              <a:t>of</a:t>
            </a:r>
            <a:r>
              <a:rPr lang="hr-HR" sz="1050" dirty="0"/>
              <a:t> </a:t>
            </a:r>
            <a:r>
              <a:rPr lang="hr-HR" sz="1050" dirty="0" err="1"/>
              <a:t>windfall</a:t>
            </a:r>
            <a:r>
              <a:rPr lang="hr-HR" sz="1050" dirty="0"/>
              <a:t> </a:t>
            </a:r>
            <a:r>
              <a:rPr lang="hr-HR" sz="1050" dirty="0" err="1"/>
              <a:t>tax</a:t>
            </a:r>
            <a:r>
              <a:rPr lang="hr-HR" sz="1050" dirty="0"/>
              <a:t> </a:t>
            </a:r>
            <a:r>
              <a:rPr lang="hr-HR" sz="1050" dirty="0" err="1"/>
              <a:t>in</a:t>
            </a:r>
            <a:r>
              <a:rPr lang="hr-HR" sz="1050" dirty="0"/>
              <a:t> Cro</a:t>
            </a:r>
          </a:p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dirty="0" err="1"/>
              <a:t>Arguments</a:t>
            </a:r>
            <a:r>
              <a:rPr lang="hr-HR" sz="1050" dirty="0"/>
              <a:t> for </a:t>
            </a:r>
            <a:r>
              <a:rPr lang="hr-HR" sz="1050" dirty="0" err="1"/>
              <a:t>and</a:t>
            </a:r>
            <a:r>
              <a:rPr lang="hr-HR" sz="1050" dirty="0"/>
              <a:t> </a:t>
            </a:r>
            <a:r>
              <a:rPr lang="hr-HR" sz="1050" dirty="0" err="1"/>
              <a:t>against</a:t>
            </a:r>
            <a:endParaRPr lang="hr-HR" sz="1050" dirty="0"/>
          </a:p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b="1" dirty="0" err="1">
                <a:solidFill>
                  <a:srgbClr val="C00000"/>
                </a:solidFill>
              </a:rPr>
              <a:t>Concluding</a:t>
            </a:r>
            <a:r>
              <a:rPr lang="hr-HR" sz="1050" b="1" dirty="0">
                <a:solidFill>
                  <a:srgbClr val="C00000"/>
                </a:solidFill>
              </a:rPr>
              <a:t> </a:t>
            </a:r>
            <a:r>
              <a:rPr lang="hr-HR" sz="1050" b="1" dirty="0" err="1">
                <a:solidFill>
                  <a:srgbClr val="C00000"/>
                </a:solidFill>
              </a:rPr>
              <a:t>remarks</a:t>
            </a:r>
            <a:endParaRPr lang="hr-HR" sz="1050" b="1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endParaRPr lang="hr-HR" sz="1050" dirty="0"/>
          </a:p>
        </p:txBody>
      </p:sp>
    </p:spTree>
    <p:extLst>
      <p:ext uri="{BB962C8B-B14F-4D97-AF65-F5344CB8AC3E}">
        <p14:creationId xmlns:p14="http://schemas.microsoft.com/office/powerpoint/2010/main" val="1234666510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en-US" sz="4000" dirty="0">
                <a:latin typeface="Garamond" panose="02020404030301010803" pitchFamily="18" charset="0"/>
              </a:rPr>
              <a:t>Q &amp; A</a:t>
            </a:r>
          </a:p>
        </p:txBody>
      </p:sp>
      <p:sp>
        <p:nvSpPr>
          <p:cNvPr id="14848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2699791" y="4797152"/>
            <a:ext cx="5400601" cy="1368152"/>
          </a:xfrm>
        </p:spPr>
        <p:txBody>
          <a:bodyPr/>
          <a:lstStyle/>
          <a:p>
            <a:pPr algn="ctr">
              <a:defRPr/>
            </a:pPr>
            <a:r>
              <a:rPr lang="hr-HR" sz="2400" dirty="0" err="1"/>
              <a:t>Thank</a:t>
            </a:r>
            <a:r>
              <a:rPr lang="hr-HR" sz="2400" dirty="0"/>
              <a:t> </a:t>
            </a:r>
            <a:r>
              <a:rPr lang="hr-HR" sz="2400" dirty="0" err="1"/>
              <a:t>you</a:t>
            </a:r>
            <a:r>
              <a:rPr lang="hr-HR" sz="2400" dirty="0"/>
              <a:t>!</a:t>
            </a:r>
            <a:endParaRPr lang="hr-HR" sz="2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984B00C-E6F0-41C8-9F72-B5B38F0520C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8781" y="1556792"/>
            <a:ext cx="5722620" cy="290322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CC298C0-4B4A-4F93-8009-98709ADF3A2A}"/>
              </a:ext>
            </a:extLst>
          </p:cNvPr>
          <p:cNvSpPr txBox="1"/>
          <p:nvPr/>
        </p:nvSpPr>
        <p:spPr>
          <a:xfrm>
            <a:off x="2559150" y="1700808"/>
            <a:ext cx="5722620" cy="1282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r-HR" i="1" dirty="0">
                <a:solidFill>
                  <a:srgbClr val="FFFF00"/>
                </a:solidFill>
              </a:rPr>
              <a:t>„</a:t>
            </a:r>
            <a:r>
              <a:rPr lang="en-GB" i="1" dirty="0">
                <a:solidFill>
                  <a:srgbClr val="FFFF00"/>
                </a:solidFill>
              </a:rPr>
              <a:t>Well, let’s just hope the money gets to the people who need it.</a:t>
            </a:r>
            <a:r>
              <a:rPr lang="hr-HR" i="1" dirty="0">
                <a:solidFill>
                  <a:srgbClr val="FFFF00"/>
                </a:solidFill>
              </a:rPr>
              <a:t>”</a:t>
            </a:r>
          </a:p>
          <a:p>
            <a:pPr>
              <a:lnSpc>
                <a:spcPct val="150000"/>
              </a:lnSpc>
            </a:pPr>
            <a:endParaRPr lang="hr-HR" dirty="0">
              <a:solidFill>
                <a:srgbClr val="FFFF00"/>
              </a:solidFill>
            </a:endParaRP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4F0EA202-AA8B-43D7-A82A-F4FD2D3287DC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323528" y="1392307"/>
            <a:ext cx="1368153" cy="4679950"/>
          </a:xfrm>
        </p:spPr>
        <p:txBody>
          <a:bodyPr/>
          <a:lstStyle/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dirty="0"/>
              <a:t>Croatian </a:t>
            </a:r>
            <a:r>
              <a:rPr lang="hr-HR" sz="1050" dirty="0" err="1"/>
              <a:t>legislation</a:t>
            </a:r>
            <a:endParaRPr lang="hr-HR" sz="1050" dirty="0"/>
          </a:p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dirty="0" err="1"/>
              <a:t>Calculation</a:t>
            </a:r>
            <a:r>
              <a:rPr lang="hr-HR" sz="1050" dirty="0"/>
              <a:t> </a:t>
            </a:r>
            <a:r>
              <a:rPr lang="hr-HR" sz="1050" dirty="0" err="1"/>
              <a:t>of</a:t>
            </a:r>
            <a:r>
              <a:rPr lang="hr-HR" sz="1050" dirty="0"/>
              <a:t> </a:t>
            </a:r>
            <a:r>
              <a:rPr lang="hr-HR" sz="1050" dirty="0" err="1"/>
              <a:t>windfall</a:t>
            </a:r>
            <a:r>
              <a:rPr lang="hr-HR" sz="1050" dirty="0"/>
              <a:t> </a:t>
            </a:r>
            <a:r>
              <a:rPr lang="hr-HR" sz="1050" dirty="0" err="1"/>
              <a:t>tax</a:t>
            </a:r>
            <a:r>
              <a:rPr lang="hr-HR" sz="1050" dirty="0"/>
              <a:t> </a:t>
            </a:r>
            <a:r>
              <a:rPr lang="hr-HR" sz="1050" dirty="0" err="1"/>
              <a:t>in</a:t>
            </a:r>
            <a:r>
              <a:rPr lang="hr-HR" sz="1050" dirty="0"/>
              <a:t> Cro</a:t>
            </a:r>
          </a:p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dirty="0" err="1"/>
              <a:t>Arguments</a:t>
            </a:r>
            <a:r>
              <a:rPr lang="hr-HR" sz="1050" dirty="0"/>
              <a:t> for </a:t>
            </a:r>
            <a:r>
              <a:rPr lang="hr-HR" sz="1050" dirty="0" err="1"/>
              <a:t>and</a:t>
            </a:r>
            <a:r>
              <a:rPr lang="hr-HR" sz="1050" dirty="0"/>
              <a:t> </a:t>
            </a:r>
            <a:r>
              <a:rPr lang="hr-HR" sz="1050" dirty="0" err="1"/>
              <a:t>against</a:t>
            </a:r>
            <a:endParaRPr lang="hr-HR" sz="1050" dirty="0"/>
          </a:p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b="1" dirty="0" err="1">
                <a:solidFill>
                  <a:srgbClr val="C00000"/>
                </a:solidFill>
              </a:rPr>
              <a:t>Concluding</a:t>
            </a:r>
            <a:r>
              <a:rPr lang="hr-HR" sz="1050" b="1" dirty="0">
                <a:solidFill>
                  <a:srgbClr val="C00000"/>
                </a:solidFill>
              </a:rPr>
              <a:t> </a:t>
            </a:r>
            <a:r>
              <a:rPr lang="hr-HR" sz="1050" b="1" dirty="0" err="1">
                <a:solidFill>
                  <a:srgbClr val="C00000"/>
                </a:solidFill>
              </a:rPr>
              <a:t>remarks</a:t>
            </a:r>
            <a:endParaRPr lang="hr-HR" sz="1050" b="1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endParaRPr lang="hr-HR" sz="1050" dirty="0"/>
          </a:p>
        </p:txBody>
      </p:sp>
    </p:spTree>
    <p:extLst>
      <p:ext uri="{BB962C8B-B14F-4D97-AF65-F5344CB8AC3E}">
        <p14:creationId xmlns:p14="http://schemas.microsoft.com/office/powerpoint/2010/main" val="341213698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19D4F8-D0D9-42BC-90EB-AA6C223177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55775" y="1412875"/>
            <a:ext cx="6011963" cy="467995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hr-HR" sz="2000" dirty="0"/>
              <a:t>Croatian </a:t>
            </a:r>
            <a:r>
              <a:rPr lang="hr-HR" sz="2000" dirty="0" err="1"/>
              <a:t>legislation</a:t>
            </a:r>
            <a:endParaRPr lang="hr-HR" sz="2000" dirty="0"/>
          </a:p>
          <a:p>
            <a:pPr>
              <a:lnSpc>
                <a:spcPct val="150000"/>
              </a:lnSpc>
            </a:pPr>
            <a:r>
              <a:rPr lang="hr-HR" sz="2000" dirty="0" err="1"/>
              <a:t>Calculation</a:t>
            </a:r>
            <a:r>
              <a:rPr lang="hr-HR" sz="2000" dirty="0"/>
              <a:t> </a:t>
            </a:r>
            <a:r>
              <a:rPr lang="hr-HR" sz="2000" dirty="0" err="1"/>
              <a:t>of</a:t>
            </a:r>
            <a:r>
              <a:rPr lang="hr-HR" sz="2000" dirty="0"/>
              <a:t> </a:t>
            </a:r>
            <a:r>
              <a:rPr lang="hr-HR" sz="2000" dirty="0" err="1"/>
              <a:t>windfall</a:t>
            </a:r>
            <a:r>
              <a:rPr lang="hr-HR" sz="2000" dirty="0"/>
              <a:t> </a:t>
            </a:r>
            <a:r>
              <a:rPr lang="hr-HR" sz="2000" dirty="0" err="1"/>
              <a:t>tax</a:t>
            </a:r>
            <a:r>
              <a:rPr lang="hr-HR" sz="2000" dirty="0"/>
              <a:t> </a:t>
            </a:r>
            <a:r>
              <a:rPr lang="hr-HR" sz="2000" dirty="0" err="1"/>
              <a:t>in</a:t>
            </a:r>
            <a:r>
              <a:rPr lang="hr-HR" sz="2000" dirty="0"/>
              <a:t> Cro</a:t>
            </a:r>
          </a:p>
          <a:p>
            <a:pPr>
              <a:lnSpc>
                <a:spcPct val="150000"/>
              </a:lnSpc>
            </a:pPr>
            <a:r>
              <a:rPr lang="hr-HR" sz="2000" dirty="0" err="1"/>
              <a:t>Arguments</a:t>
            </a:r>
            <a:r>
              <a:rPr lang="hr-HR" sz="2000" dirty="0"/>
              <a:t> for </a:t>
            </a:r>
            <a:r>
              <a:rPr lang="hr-HR" sz="2000" dirty="0" err="1"/>
              <a:t>and</a:t>
            </a:r>
            <a:r>
              <a:rPr lang="hr-HR" sz="2000" dirty="0"/>
              <a:t> </a:t>
            </a:r>
            <a:r>
              <a:rPr lang="hr-HR" sz="2000" dirty="0" err="1"/>
              <a:t>against</a:t>
            </a:r>
            <a:endParaRPr lang="hr-HR" sz="2000" dirty="0"/>
          </a:p>
          <a:p>
            <a:pPr>
              <a:lnSpc>
                <a:spcPct val="150000"/>
              </a:lnSpc>
            </a:pPr>
            <a:r>
              <a:rPr lang="hr-HR" sz="2000" dirty="0" err="1"/>
              <a:t>Concluding</a:t>
            </a:r>
            <a:r>
              <a:rPr lang="hr-HR" sz="2000" dirty="0"/>
              <a:t> </a:t>
            </a:r>
            <a:r>
              <a:rPr lang="hr-HR" sz="2000" dirty="0" err="1"/>
              <a:t>remarks</a:t>
            </a:r>
            <a:endParaRPr lang="hr-HR" sz="200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6644ED5-D853-49FE-A21A-E9D338E0F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881" y="128483"/>
            <a:ext cx="8001000" cy="90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hr-HR" sz="3400" kern="0" dirty="0">
                <a:latin typeface="Garamond" panose="02020404030301010803" pitchFamily="18" charset="0"/>
              </a:rPr>
              <a:t>Schedule</a:t>
            </a:r>
            <a:endParaRPr lang="hr-HR" sz="3400" strike="sngStrike" kern="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809426"/>
      </p:ext>
    </p:extLst>
  </p:cSld>
  <p:clrMapOvr>
    <a:masterClrMapping/>
  </p:clrMapOvr>
  <p:transition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19D4F8-D0D9-42BC-90EB-AA6C223177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79712" y="1412875"/>
            <a:ext cx="6581169" cy="4679851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hr-HR" sz="1600" dirty="0" err="1"/>
              <a:t>Applies</a:t>
            </a:r>
            <a:r>
              <a:rPr lang="hr-HR" sz="1600" dirty="0"/>
              <a:t> to </a:t>
            </a:r>
            <a:r>
              <a:rPr lang="hr-HR" sz="1600" b="1" u="sng" dirty="0" err="1"/>
              <a:t>all</a:t>
            </a:r>
            <a:r>
              <a:rPr lang="hr-HR" sz="1600" b="1" u="sng" dirty="0"/>
              <a:t> CIT </a:t>
            </a:r>
            <a:r>
              <a:rPr lang="hr-HR" sz="1600" b="1" u="sng" dirty="0" err="1"/>
              <a:t>payers</a:t>
            </a:r>
            <a:r>
              <a:rPr lang="hr-HR" sz="1600" b="1" u="sng" dirty="0"/>
              <a:t> </a:t>
            </a:r>
            <a:r>
              <a:rPr lang="hr-HR" sz="1600" dirty="0" err="1"/>
              <a:t>who</a:t>
            </a:r>
            <a:r>
              <a:rPr lang="hr-HR" sz="1600" dirty="0"/>
              <a:t> </a:t>
            </a:r>
            <a:r>
              <a:rPr lang="hr-HR" sz="1600" dirty="0" err="1"/>
              <a:t>in</a:t>
            </a:r>
            <a:r>
              <a:rPr lang="hr-HR" sz="1600" dirty="0"/>
              <a:t> 2022: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hr-HR" sz="1600" dirty="0" err="1"/>
              <a:t>Realised</a:t>
            </a:r>
            <a:r>
              <a:rPr lang="hr-HR" sz="1600" dirty="0"/>
              <a:t> </a:t>
            </a:r>
            <a:r>
              <a:rPr lang="hr-HR" sz="1600" dirty="0" err="1"/>
              <a:t>revenues</a:t>
            </a:r>
            <a:r>
              <a:rPr lang="hr-HR" sz="1600" dirty="0"/>
              <a:t> </a:t>
            </a:r>
            <a:r>
              <a:rPr lang="hr-HR" sz="1600" dirty="0" err="1"/>
              <a:t>of</a:t>
            </a:r>
            <a:r>
              <a:rPr lang="hr-HR" sz="1600" dirty="0"/>
              <a:t> more </a:t>
            </a:r>
            <a:r>
              <a:rPr lang="hr-HR" sz="1600" dirty="0" err="1"/>
              <a:t>than</a:t>
            </a:r>
            <a:r>
              <a:rPr lang="hr-HR" sz="1600" dirty="0"/>
              <a:t> ≈ 40 M€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hr-HR" sz="1600" dirty="0" err="1"/>
              <a:t>Have</a:t>
            </a:r>
            <a:r>
              <a:rPr lang="hr-HR" sz="1600" dirty="0"/>
              <a:t> </a:t>
            </a:r>
            <a:r>
              <a:rPr lang="hr-HR" sz="1600" dirty="0" err="1"/>
              <a:t>taxable</a:t>
            </a:r>
            <a:r>
              <a:rPr lang="hr-HR" sz="1600" dirty="0"/>
              <a:t> profit </a:t>
            </a:r>
            <a:r>
              <a:rPr lang="hr-HR" sz="1600" dirty="0" err="1"/>
              <a:t>which</a:t>
            </a:r>
            <a:r>
              <a:rPr lang="hr-HR" sz="1600" dirty="0"/>
              <a:t> </a:t>
            </a:r>
            <a:r>
              <a:rPr lang="hr-HR" sz="1600" dirty="0" err="1"/>
              <a:t>exceeds</a:t>
            </a:r>
            <a:r>
              <a:rPr lang="hr-HR" sz="1600" dirty="0"/>
              <a:t> for more </a:t>
            </a:r>
            <a:r>
              <a:rPr lang="hr-HR" sz="1600" dirty="0" err="1"/>
              <a:t>than</a:t>
            </a:r>
            <a:r>
              <a:rPr lang="hr-HR" sz="1600" dirty="0"/>
              <a:t> 20% </a:t>
            </a:r>
            <a:r>
              <a:rPr lang="hr-HR" sz="1600" dirty="0" err="1"/>
              <a:t>average</a:t>
            </a:r>
            <a:r>
              <a:rPr lang="hr-HR" sz="1600" dirty="0"/>
              <a:t> </a:t>
            </a:r>
            <a:r>
              <a:rPr lang="hr-HR" sz="1600" dirty="0" err="1"/>
              <a:t>taxable</a:t>
            </a:r>
            <a:r>
              <a:rPr lang="hr-HR" sz="1600" dirty="0"/>
              <a:t> profit </a:t>
            </a:r>
            <a:r>
              <a:rPr lang="hr-HR" sz="1600" dirty="0" err="1"/>
              <a:t>in</a:t>
            </a:r>
            <a:r>
              <a:rPr lang="hr-HR" sz="1600" dirty="0"/>
              <a:t> </a:t>
            </a:r>
            <a:r>
              <a:rPr lang="hr-HR" sz="1600" dirty="0" err="1"/>
              <a:t>the</a:t>
            </a:r>
            <a:r>
              <a:rPr lang="hr-HR" sz="1600" dirty="0"/>
              <a:t> </a:t>
            </a:r>
            <a:r>
              <a:rPr lang="hr-HR" sz="1600" dirty="0" err="1"/>
              <a:t>previous</a:t>
            </a:r>
            <a:r>
              <a:rPr lang="hr-HR" sz="1600" dirty="0"/>
              <a:t> </a:t>
            </a:r>
            <a:r>
              <a:rPr lang="hr-HR" sz="1600" dirty="0" err="1"/>
              <a:t>four</a:t>
            </a:r>
            <a:r>
              <a:rPr lang="hr-HR" sz="1600" dirty="0"/>
              <a:t> </a:t>
            </a:r>
            <a:r>
              <a:rPr lang="hr-HR" sz="1600" dirty="0" err="1"/>
              <a:t>tax</a:t>
            </a:r>
            <a:r>
              <a:rPr lang="hr-HR" sz="1600" dirty="0"/>
              <a:t> </a:t>
            </a:r>
            <a:r>
              <a:rPr lang="hr-HR" sz="1600" dirty="0" err="1"/>
              <a:t>periods</a:t>
            </a:r>
            <a:endParaRPr lang="hr-HR" sz="1600" dirty="0"/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hr-HR" sz="1600" dirty="0" err="1"/>
              <a:t>If</a:t>
            </a:r>
            <a:r>
              <a:rPr lang="hr-HR" sz="1600" dirty="0"/>
              <a:t> a </a:t>
            </a:r>
            <a:r>
              <a:rPr lang="hr-HR" sz="1600" dirty="0" err="1"/>
              <a:t>taxpayer</a:t>
            </a:r>
            <a:r>
              <a:rPr lang="hr-HR" sz="1600" dirty="0"/>
              <a:t> </a:t>
            </a:r>
            <a:r>
              <a:rPr lang="hr-HR" sz="1600" dirty="0" err="1"/>
              <a:t>recorded</a:t>
            </a:r>
            <a:r>
              <a:rPr lang="hr-HR" sz="1600" dirty="0"/>
              <a:t> zero profit </a:t>
            </a:r>
            <a:r>
              <a:rPr lang="hr-HR" sz="1600" dirty="0" err="1"/>
              <a:t>or</a:t>
            </a:r>
            <a:r>
              <a:rPr lang="hr-HR" sz="1600" dirty="0"/>
              <a:t> </a:t>
            </a:r>
            <a:r>
              <a:rPr lang="hr-HR" sz="1600" dirty="0" err="1"/>
              <a:t>tax</a:t>
            </a:r>
            <a:r>
              <a:rPr lang="hr-HR" sz="1600" dirty="0"/>
              <a:t> </a:t>
            </a:r>
            <a:r>
              <a:rPr lang="hr-HR" sz="1600" dirty="0" err="1"/>
              <a:t>losses</a:t>
            </a:r>
            <a:r>
              <a:rPr lang="hr-HR" sz="1600" dirty="0"/>
              <a:t> </a:t>
            </a:r>
            <a:r>
              <a:rPr lang="hr-HR" sz="1600" dirty="0" err="1"/>
              <a:t>in</a:t>
            </a:r>
            <a:r>
              <a:rPr lang="hr-HR" sz="1600" dirty="0"/>
              <a:t> </a:t>
            </a:r>
            <a:r>
              <a:rPr lang="hr-HR" sz="1600" dirty="0" err="1"/>
              <a:t>any</a:t>
            </a:r>
            <a:r>
              <a:rPr lang="hr-HR" sz="1600" dirty="0"/>
              <a:t> </a:t>
            </a:r>
            <a:r>
              <a:rPr lang="hr-HR" sz="1600" dirty="0" err="1"/>
              <a:t>of</a:t>
            </a:r>
            <a:r>
              <a:rPr lang="hr-HR" sz="1600" dirty="0"/>
              <a:t> </a:t>
            </a:r>
            <a:r>
              <a:rPr lang="hr-HR" sz="1600" dirty="0" err="1"/>
              <a:t>previous</a:t>
            </a:r>
            <a:r>
              <a:rPr lang="hr-HR" sz="1600" dirty="0"/>
              <a:t> </a:t>
            </a:r>
            <a:r>
              <a:rPr lang="hr-HR" sz="1600" dirty="0" err="1"/>
              <a:t>four</a:t>
            </a:r>
            <a:r>
              <a:rPr lang="hr-HR" sz="1600" dirty="0"/>
              <a:t> </a:t>
            </a:r>
            <a:r>
              <a:rPr lang="hr-HR" sz="1600" dirty="0" err="1"/>
              <a:t>tax</a:t>
            </a:r>
            <a:r>
              <a:rPr lang="hr-HR" sz="1600" dirty="0"/>
              <a:t> </a:t>
            </a:r>
            <a:r>
              <a:rPr lang="hr-HR" sz="1600" dirty="0" err="1"/>
              <a:t>periods</a:t>
            </a:r>
            <a:r>
              <a:rPr lang="hr-HR" sz="1600" dirty="0"/>
              <a:t>, </a:t>
            </a:r>
            <a:r>
              <a:rPr lang="hr-HR" sz="1600" dirty="0" err="1"/>
              <a:t>these</a:t>
            </a:r>
            <a:r>
              <a:rPr lang="hr-HR" sz="1600" dirty="0"/>
              <a:t> period </a:t>
            </a:r>
            <a:r>
              <a:rPr lang="hr-HR" sz="1600" dirty="0" err="1"/>
              <a:t>shall</a:t>
            </a:r>
            <a:r>
              <a:rPr lang="hr-HR" sz="1600" dirty="0"/>
              <a:t> </a:t>
            </a:r>
            <a:r>
              <a:rPr lang="hr-HR" sz="1600" dirty="0" err="1"/>
              <a:t>not</a:t>
            </a:r>
            <a:r>
              <a:rPr lang="hr-HR" sz="1600" dirty="0"/>
              <a:t> </a:t>
            </a:r>
            <a:r>
              <a:rPr lang="hr-HR" sz="1600" dirty="0" err="1"/>
              <a:t>be</a:t>
            </a:r>
            <a:r>
              <a:rPr lang="hr-HR" sz="1600" dirty="0"/>
              <a:t> </a:t>
            </a:r>
            <a:r>
              <a:rPr lang="hr-HR" sz="1600" dirty="0" err="1"/>
              <a:t>included</a:t>
            </a:r>
            <a:r>
              <a:rPr lang="hr-HR" sz="1600" dirty="0"/>
              <a:t> </a:t>
            </a:r>
            <a:r>
              <a:rPr lang="hr-HR" sz="1600" dirty="0" err="1"/>
              <a:t>in</a:t>
            </a:r>
            <a:r>
              <a:rPr lang="hr-HR" sz="1600" dirty="0"/>
              <a:t> </a:t>
            </a:r>
            <a:r>
              <a:rPr lang="hr-HR" sz="1600" dirty="0" err="1"/>
              <a:t>the</a:t>
            </a:r>
            <a:r>
              <a:rPr lang="hr-HR" sz="1600" dirty="0"/>
              <a:t> </a:t>
            </a:r>
            <a:r>
              <a:rPr lang="hr-HR" sz="1600" dirty="0" err="1"/>
              <a:t>calculation</a:t>
            </a:r>
            <a:r>
              <a:rPr lang="hr-HR" sz="1600" dirty="0"/>
              <a:t> </a:t>
            </a:r>
            <a:r>
              <a:rPr lang="hr-HR" sz="1600" dirty="0" err="1"/>
              <a:t>of</a:t>
            </a:r>
            <a:r>
              <a:rPr lang="hr-HR" sz="1600" dirty="0"/>
              <a:t> </a:t>
            </a:r>
            <a:r>
              <a:rPr lang="hr-HR" sz="1600" dirty="0" err="1"/>
              <a:t>the</a:t>
            </a:r>
            <a:r>
              <a:rPr lang="hr-HR" sz="1600" dirty="0"/>
              <a:t> </a:t>
            </a:r>
            <a:r>
              <a:rPr lang="hr-HR" sz="1600" dirty="0" err="1"/>
              <a:t>average</a:t>
            </a:r>
            <a:r>
              <a:rPr lang="hr-HR" sz="1600" dirty="0"/>
              <a:t> </a:t>
            </a:r>
            <a:r>
              <a:rPr lang="hr-HR" sz="1600" dirty="0" err="1"/>
              <a:t>taxable</a:t>
            </a:r>
            <a:r>
              <a:rPr lang="hr-HR" sz="1600" dirty="0"/>
              <a:t> profit for </a:t>
            </a:r>
            <a:r>
              <a:rPr lang="hr-HR" sz="1600" dirty="0" err="1"/>
              <a:t>the</a:t>
            </a:r>
            <a:r>
              <a:rPr lang="hr-HR" sz="1600" dirty="0"/>
              <a:t> </a:t>
            </a:r>
            <a:r>
              <a:rPr lang="hr-HR" sz="1600" dirty="0" err="1"/>
              <a:t>purpose</a:t>
            </a:r>
            <a:r>
              <a:rPr lang="hr-HR" sz="1600" dirty="0"/>
              <a:t> </a:t>
            </a:r>
            <a:r>
              <a:rPr lang="hr-HR" sz="1600" dirty="0" err="1"/>
              <a:t>of</a:t>
            </a:r>
            <a:r>
              <a:rPr lang="hr-HR" sz="1600" dirty="0"/>
              <a:t> </a:t>
            </a:r>
            <a:r>
              <a:rPr lang="hr-HR" sz="1600" dirty="0" err="1"/>
              <a:t>the</a:t>
            </a:r>
            <a:r>
              <a:rPr lang="hr-HR" sz="1600" dirty="0"/>
              <a:t> </a:t>
            </a:r>
            <a:r>
              <a:rPr lang="hr-HR" sz="1600" dirty="0" err="1"/>
              <a:t>additional</a:t>
            </a:r>
            <a:r>
              <a:rPr lang="hr-HR" sz="1600" dirty="0"/>
              <a:t> </a:t>
            </a:r>
            <a:r>
              <a:rPr lang="hr-HR" sz="1600" dirty="0" err="1"/>
              <a:t>tax</a:t>
            </a:r>
            <a:r>
              <a:rPr lang="hr-HR" sz="1600" dirty="0"/>
              <a:t> base </a:t>
            </a:r>
            <a:r>
              <a:rPr lang="hr-HR" sz="1600" dirty="0" err="1"/>
              <a:t>calculation</a:t>
            </a:r>
            <a:endParaRPr lang="hr-HR" sz="1600" dirty="0"/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hr-HR" sz="1600" dirty="0" err="1"/>
              <a:t>Tax</a:t>
            </a:r>
            <a:r>
              <a:rPr lang="hr-HR" sz="1600" dirty="0"/>
              <a:t> </a:t>
            </a:r>
            <a:r>
              <a:rPr lang="hr-HR" sz="1600" dirty="0" err="1"/>
              <a:t>losses</a:t>
            </a:r>
            <a:r>
              <a:rPr lang="hr-HR" sz="1600" dirty="0"/>
              <a:t> </a:t>
            </a:r>
            <a:r>
              <a:rPr lang="hr-HR" sz="1600" dirty="0" err="1"/>
              <a:t>carried</a:t>
            </a:r>
            <a:r>
              <a:rPr lang="hr-HR" sz="1600" dirty="0"/>
              <a:t> </a:t>
            </a:r>
            <a:r>
              <a:rPr lang="hr-HR" sz="1600" dirty="0" err="1"/>
              <a:t>forward</a:t>
            </a:r>
            <a:r>
              <a:rPr lang="hr-HR" sz="1600" dirty="0"/>
              <a:t> </a:t>
            </a:r>
            <a:r>
              <a:rPr lang="hr-HR" sz="1600" dirty="0" err="1"/>
              <a:t>in</a:t>
            </a:r>
            <a:r>
              <a:rPr lang="hr-HR" sz="1600" dirty="0"/>
              <a:t> 2022 are </a:t>
            </a:r>
            <a:r>
              <a:rPr lang="hr-HR" sz="1600" dirty="0" err="1"/>
              <a:t>not</a:t>
            </a:r>
            <a:r>
              <a:rPr lang="hr-HR" sz="1600" dirty="0"/>
              <a:t> </a:t>
            </a:r>
            <a:r>
              <a:rPr lang="hr-HR" sz="1600" dirty="0" err="1"/>
              <a:t>included</a:t>
            </a:r>
            <a:endParaRPr lang="hr-HR" sz="16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hr-HR" sz="1600" dirty="0"/>
              <a:t>Rate = 33%, </a:t>
            </a:r>
            <a:r>
              <a:rPr lang="hr-HR" sz="1600" dirty="0" err="1"/>
              <a:t>deadline</a:t>
            </a:r>
            <a:r>
              <a:rPr lang="hr-HR" sz="1600" dirty="0"/>
              <a:t> </a:t>
            </a:r>
            <a:r>
              <a:rPr lang="hr-HR" sz="1600" dirty="0" err="1"/>
              <a:t>and</a:t>
            </a:r>
            <a:r>
              <a:rPr lang="hr-HR" sz="1600" dirty="0"/>
              <a:t> </a:t>
            </a:r>
            <a:r>
              <a:rPr lang="hr-HR" sz="1600" dirty="0" err="1"/>
              <a:t>payments</a:t>
            </a:r>
            <a:r>
              <a:rPr lang="hr-HR" sz="1600" dirty="0"/>
              <a:t> = CIT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2BEDEC-6184-4064-BA18-7E9BF7C8CDA1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323528" y="1392307"/>
            <a:ext cx="1368153" cy="4679950"/>
          </a:xfrm>
        </p:spPr>
        <p:txBody>
          <a:bodyPr/>
          <a:lstStyle/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b="1" dirty="0">
                <a:solidFill>
                  <a:srgbClr val="C00000"/>
                </a:solidFill>
              </a:rPr>
              <a:t>Croatian </a:t>
            </a:r>
            <a:r>
              <a:rPr lang="hr-HR" sz="1050" b="1" dirty="0" err="1">
                <a:solidFill>
                  <a:srgbClr val="C00000"/>
                </a:solidFill>
              </a:rPr>
              <a:t>legislation</a:t>
            </a:r>
            <a:endParaRPr lang="hr-HR" sz="1050" b="1" dirty="0">
              <a:solidFill>
                <a:srgbClr val="C00000"/>
              </a:solidFill>
            </a:endParaRPr>
          </a:p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dirty="0" err="1"/>
              <a:t>Calculation</a:t>
            </a:r>
            <a:r>
              <a:rPr lang="hr-HR" sz="1050" dirty="0"/>
              <a:t> </a:t>
            </a:r>
            <a:r>
              <a:rPr lang="hr-HR" sz="1050" dirty="0" err="1"/>
              <a:t>of</a:t>
            </a:r>
            <a:r>
              <a:rPr lang="hr-HR" sz="1050" dirty="0"/>
              <a:t> </a:t>
            </a:r>
            <a:r>
              <a:rPr lang="hr-HR" sz="1050" dirty="0" err="1"/>
              <a:t>windfall</a:t>
            </a:r>
            <a:r>
              <a:rPr lang="hr-HR" sz="1050" dirty="0"/>
              <a:t> </a:t>
            </a:r>
            <a:r>
              <a:rPr lang="hr-HR" sz="1050" dirty="0" err="1"/>
              <a:t>tax</a:t>
            </a:r>
            <a:r>
              <a:rPr lang="hr-HR" sz="1050" dirty="0"/>
              <a:t> </a:t>
            </a:r>
            <a:r>
              <a:rPr lang="hr-HR" sz="1050" dirty="0" err="1"/>
              <a:t>in</a:t>
            </a:r>
            <a:r>
              <a:rPr lang="hr-HR" sz="1050" dirty="0"/>
              <a:t> Cro</a:t>
            </a:r>
          </a:p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dirty="0" err="1"/>
              <a:t>Arguments</a:t>
            </a:r>
            <a:r>
              <a:rPr lang="hr-HR" sz="1050" dirty="0"/>
              <a:t> for </a:t>
            </a:r>
            <a:r>
              <a:rPr lang="hr-HR" sz="1050" dirty="0" err="1"/>
              <a:t>and</a:t>
            </a:r>
            <a:r>
              <a:rPr lang="hr-HR" sz="1050" dirty="0"/>
              <a:t> </a:t>
            </a:r>
            <a:r>
              <a:rPr lang="hr-HR" sz="1050" dirty="0" err="1"/>
              <a:t>against</a:t>
            </a:r>
            <a:endParaRPr lang="hr-HR" sz="1050" dirty="0"/>
          </a:p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dirty="0" err="1"/>
              <a:t>Concluding</a:t>
            </a:r>
            <a:r>
              <a:rPr lang="hr-HR" sz="1050" dirty="0"/>
              <a:t> </a:t>
            </a:r>
            <a:r>
              <a:rPr lang="hr-HR" sz="1050" dirty="0" err="1"/>
              <a:t>remarks</a:t>
            </a:r>
            <a:endParaRPr lang="hr-HR" sz="1050" dirty="0"/>
          </a:p>
          <a:p>
            <a:pPr>
              <a:spcAft>
                <a:spcPts val="1800"/>
              </a:spcAft>
            </a:pPr>
            <a:endParaRPr lang="hr-HR" sz="105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6644ED5-D853-49FE-A21A-E9D338E0F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881" y="128483"/>
            <a:ext cx="8001000" cy="90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hr-HR" sz="3400" kern="0" dirty="0" err="1">
                <a:latin typeface="Garamond" panose="02020404030301010803" pitchFamily="18" charset="0"/>
              </a:rPr>
              <a:t>Windfall</a:t>
            </a:r>
            <a:r>
              <a:rPr lang="hr-HR" sz="3400" kern="0" dirty="0">
                <a:latin typeface="Garamond" panose="02020404030301010803" pitchFamily="18" charset="0"/>
              </a:rPr>
              <a:t> </a:t>
            </a:r>
            <a:r>
              <a:rPr lang="hr-HR" sz="3400" kern="0" dirty="0" err="1">
                <a:latin typeface="Garamond" panose="02020404030301010803" pitchFamily="18" charset="0"/>
              </a:rPr>
              <a:t>tax</a:t>
            </a:r>
            <a:r>
              <a:rPr lang="hr-HR" sz="3400" kern="0" dirty="0">
                <a:latin typeface="Garamond" panose="02020404030301010803" pitchFamily="18" charset="0"/>
              </a:rPr>
              <a:t> </a:t>
            </a:r>
            <a:r>
              <a:rPr lang="hr-HR" sz="3400" kern="0" dirty="0" err="1">
                <a:latin typeface="Garamond" panose="02020404030301010803" pitchFamily="18" charset="0"/>
              </a:rPr>
              <a:t>in</a:t>
            </a:r>
            <a:r>
              <a:rPr lang="hr-HR" sz="3400" kern="0" dirty="0">
                <a:latin typeface="Garamond" panose="02020404030301010803" pitchFamily="18" charset="0"/>
              </a:rPr>
              <a:t> Croatia (</a:t>
            </a:r>
            <a:r>
              <a:rPr lang="hr-HR" sz="3400" kern="0" dirty="0" err="1">
                <a:latin typeface="Garamond" panose="02020404030301010803" pitchFamily="18" charset="0"/>
              </a:rPr>
              <a:t>Additional</a:t>
            </a:r>
            <a:r>
              <a:rPr lang="hr-HR" sz="3400" kern="0" dirty="0">
                <a:latin typeface="Garamond" panose="02020404030301010803" pitchFamily="18" charset="0"/>
              </a:rPr>
              <a:t> CIT)</a:t>
            </a:r>
          </a:p>
        </p:txBody>
      </p:sp>
    </p:spTree>
    <p:extLst>
      <p:ext uri="{BB962C8B-B14F-4D97-AF65-F5344CB8AC3E}">
        <p14:creationId xmlns:p14="http://schemas.microsoft.com/office/powerpoint/2010/main" val="1233400114"/>
      </p:ext>
    </p:extLst>
  </p:cSld>
  <p:clrMapOvr>
    <a:masterClrMapping/>
  </p:clrMapOvr>
  <p:transition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19D4F8-D0D9-42BC-90EB-AA6C223177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79712" y="1412776"/>
            <a:ext cx="6581169" cy="467995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hr-HR" dirty="0"/>
              <a:t>N</a:t>
            </a:r>
            <a:r>
              <a:rPr lang="en-GB" dirty="0" err="1"/>
              <a:t>ot</a:t>
            </a:r>
            <a:r>
              <a:rPr lang="hr-HR" dirty="0"/>
              <a:t> a </a:t>
            </a:r>
            <a:r>
              <a:rPr lang="hr-HR" dirty="0" err="1"/>
              <a:t>taxpayer</a:t>
            </a:r>
            <a:r>
              <a:rPr lang="hr-HR" dirty="0"/>
              <a:t>:</a:t>
            </a:r>
          </a:p>
          <a:p>
            <a:pPr lvl="1">
              <a:lnSpc>
                <a:spcPct val="150000"/>
              </a:lnSpc>
            </a:pPr>
            <a:r>
              <a:rPr lang="en-GB" sz="1600" dirty="0"/>
              <a:t>New</a:t>
            </a:r>
            <a:r>
              <a:rPr lang="hr-HR" sz="1600" dirty="0"/>
              <a:t> </a:t>
            </a:r>
            <a:r>
              <a:rPr lang="hr-HR" sz="1600" dirty="0" err="1"/>
              <a:t>company</a:t>
            </a:r>
            <a:endParaRPr lang="hr-HR" sz="1600" dirty="0"/>
          </a:p>
          <a:p>
            <a:pPr lvl="1">
              <a:lnSpc>
                <a:spcPct val="150000"/>
              </a:lnSpc>
            </a:pPr>
            <a:r>
              <a:rPr lang="hr-HR" sz="1600" dirty="0" err="1"/>
              <a:t>Taxpayer</a:t>
            </a:r>
            <a:r>
              <a:rPr lang="hr-HR" sz="1600" dirty="0"/>
              <a:t> w/o </a:t>
            </a:r>
            <a:r>
              <a:rPr lang="en-GB" sz="1600" dirty="0"/>
              <a:t>the </a:t>
            </a:r>
            <a:r>
              <a:rPr lang="hr-HR" sz="1600" dirty="0" err="1"/>
              <a:t>tax</a:t>
            </a:r>
            <a:r>
              <a:rPr lang="hr-HR" sz="1600" dirty="0"/>
              <a:t> </a:t>
            </a:r>
            <a:r>
              <a:rPr lang="en-GB" sz="1600" dirty="0"/>
              <a:t>basis in all </a:t>
            </a:r>
            <a:r>
              <a:rPr lang="hr-HR" sz="1600" dirty="0"/>
              <a:t>4</a:t>
            </a:r>
            <a:r>
              <a:rPr lang="en-GB" sz="1600" dirty="0"/>
              <a:t> periods</a:t>
            </a:r>
            <a:endParaRPr lang="hr-HR" sz="1600" dirty="0"/>
          </a:p>
          <a:p>
            <a:pPr lvl="1">
              <a:lnSpc>
                <a:spcPct val="150000"/>
              </a:lnSpc>
            </a:pPr>
            <a:r>
              <a:rPr lang="hr-HR" sz="1600" dirty="0" err="1"/>
              <a:t>Taxpayer</a:t>
            </a:r>
            <a:r>
              <a:rPr lang="hr-HR" sz="1600" dirty="0"/>
              <a:t> </a:t>
            </a:r>
            <a:r>
              <a:rPr lang="en-GB" sz="1600" dirty="0"/>
              <a:t>who terminates business</a:t>
            </a:r>
            <a:endParaRPr lang="hr-HR" sz="1600" dirty="0"/>
          </a:p>
          <a:p>
            <a:pPr>
              <a:lnSpc>
                <a:spcPct val="150000"/>
              </a:lnSpc>
            </a:pPr>
            <a:r>
              <a:rPr lang="hr-HR" dirty="0"/>
              <a:t>B</a:t>
            </a:r>
            <a:r>
              <a:rPr lang="en-GB" dirty="0" err="1"/>
              <a:t>eneficiaries</a:t>
            </a:r>
            <a:r>
              <a:rPr lang="en-GB" dirty="0"/>
              <a:t> of incentive measures for investments</a:t>
            </a:r>
            <a:endParaRPr lang="hr-HR" dirty="0"/>
          </a:p>
          <a:p>
            <a:pPr lvl="1">
              <a:lnSpc>
                <a:spcPct val="150000"/>
              </a:lnSpc>
            </a:pPr>
            <a:r>
              <a:rPr lang="hr-HR" sz="1600" dirty="0"/>
              <a:t>R</a:t>
            </a:r>
            <a:r>
              <a:rPr lang="en-GB" sz="1600" dirty="0"/>
              <a:t>ate reductions will be used the same as for profit tax</a:t>
            </a:r>
            <a:endParaRPr lang="hr-HR" sz="1600" dirty="0"/>
          </a:p>
          <a:p>
            <a:pPr>
              <a:lnSpc>
                <a:spcPct val="150000"/>
              </a:lnSpc>
            </a:pPr>
            <a:r>
              <a:rPr lang="hr-HR" dirty="0"/>
              <a:t>SAAR</a:t>
            </a:r>
          </a:p>
          <a:p>
            <a:pPr>
              <a:lnSpc>
                <a:spcPct val="150000"/>
              </a:lnSpc>
            </a:pPr>
            <a:r>
              <a:rPr lang="hr-HR" dirty="0" err="1"/>
              <a:t>Administrative</a:t>
            </a:r>
            <a:r>
              <a:rPr lang="hr-HR" dirty="0"/>
              <a:t> </a:t>
            </a:r>
            <a:r>
              <a:rPr lang="hr-HR" dirty="0" err="1"/>
              <a:t>agreement</a:t>
            </a:r>
            <a:endParaRPr lang="hr-HR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6644ED5-D853-49FE-A21A-E9D338E0F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881" y="128483"/>
            <a:ext cx="8001000" cy="90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hr-HR" sz="3400" kern="0" dirty="0" err="1">
                <a:latin typeface="Garamond" panose="02020404030301010803" pitchFamily="18" charset="0"/>
              </a:rPr>
              <a:t>Windfall</a:t>
            </a:r>
            <a:r>
              <a:rPr lang="hr-HR" sz="3400" kern="0" dirty="0">
                <a:latin typeface="Garamond" panose="02020404030301010803" pitchFamily="18" charset="0"/>
              </a:rPr>
              <a:t> </a:t>
            </a:r>
            <a:r>
              <a:rPr lang="hr-HR" sz="3400" kern="0" dirty="0" err="1">
                <a:latin typeface="Garamond" panose="02020404030301010803" pitchFamily="18" charset="0"/>
              </a:rPr>
              <a:t>tax</a:t>
            </a:r>
            <a:r>
              <a:rPr lang="hr-HR" sz="3400" kern="0" dirty="0">
                <a:latin typeface="Garamond" panose="02020404030301010803" pitchFamily="18" charset="0"/>
              </a:rPr>
              <a:t> </a:t>
            </a:r>
            <a:r>
              <a:rPr lang="hr-HR" sz="3400" kern="0" dirty="0" err="1">
                <a:latin typeface="Garamond" panose="02020404030301010803" pitchFamily="18" charset="0"/>
              </a:rPr>
              <a:t>in</a:t>
            </a:r>
            <a:r>
              <a:rPr lang="hr-HR" sz="3400" kern="0" dirty="0">
                <a:latin typeface="Garamond" panose="02020404030301010803" pitchFamily="18" charset="0"/>
              </a:rPr>
              <a:t> Croatia (</a:t>
            </a:r>
            <a:r>
              <a:rPr lang="hr-HR" sz="3400" i="1" kern="0" dirty="0" err="1">
                <a:latin typeface="Garamond" panose="02020404030301010803" pitchFamily="18" charset="0"/>
              </a:rPr>
              <a:t>cont</a:t>
            </a:r>
            <a:r>
              <a:rPr lang="hr-HR" sz="3400" kern="0" dirty="0">
                <a:latin typeface="Garamond" panose="02020404030301010803" pitchFamily="18" charset="0"/>
              </a:rPr>
              <a:t>.)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8470436-18E0-462B-BD87-CC299868C5C3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323528" y="1392307"/>
            <a:ext cx="1368153" cy="4679950"/>
          </a:xfrm>
        </p:spPr>
        <p:txBody>
          <a:bodyPr/>
          <a:lstStyle/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b="1" dirty="0">
                <a:solidFill>
                  <a:srgbClr val="C00000"/>
                </a:solidFill>
              </a:rPr>
              <a:t>Croatian </a:t>
            </a:r>
            <a:r>
              <a:rPr lang="hr-HR" sz="1050" b="1" dirty="0" err="1">
                <a:solidFill>
                  <a:srgbClr val="C00000"/>
                </a:solidFill>
              </a:rPr>
              <a:t>legislation</a:t>
            </a:r>
            <a:endParaRPr lang="hr-HR" sz="1050" b="1" dirty="0">
              <a:solidFill>
                <a:srgbClr val="C00000"/>
              </a:solidFill>
            </a:endParaRPr>
          </a:p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dirty="0" err="1"/>
              <a:t>Calculation</a:t>
            </a:r>
            <a:r>
              <a:rPr lang="hr-HR" sz="1050" dirty="0"/>
              <a:t> </a:t>
            </a:r>
            <a:r>
              <a:rPr lang="hr-HR" sz="1050" dirty="0" err="1"/>
              <a:t>of</a:t>
            </a:r>
            <a:r>
              <a:rPr lang="hr-HR" sz="1050" dirty="0"/>
              <a:t> </a:t>
            </a:r>
            <a:r>
              <a:rPr lang="hr-HR" sz="1050" dirty="0" err="1"/>
              <a:t>windfall</a:t>
            </a:r>
            <a:r>
              <a:rPr lang="hr-HR" sz="1050" dirty="0"/>
              <a:t> </a:t>
            </a:r>
            <a:r>
              <a:rPr lang="hr-HR" sz="1050" dirty="0" err="1"/>
              <a:t>tax</a:t>
            </a:r>
            <a:r>
              <a:rPr lang="hr-HR" sz="1050" dirty="0"/>
              <a:t> </a:t>
            </a:r>
            <a:r>
              <a:rPr lang="hr-HR" sz="1050" dirty="0" err="1"/>
              <a:t>in</a:t>
            </a:r>
            <a:r>
              <a:rPr lang="hr-HR" sz="1050" dirty="0"/>
              <a:t> Cro</a:t>
            </a:r>
          </a:p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dirty="0" err="1"/>
              <a:t>Arguments</a:t>
            </a:r>
            <a:r>
              <a:rPr lang="hr-HR" sz="1050" dirty="0"/>
              <a:t> for </a:t>
            </a:r>
            <a:r>
              <a:rPr lang="hr-HR" sz="1050" dirty="0" err="1"/>
              <a:t>and</a:t>
            </a:r>
            <a:r>
              <a:rPr lang="hr-HR" sz="1050" dirty="0"/>
              <a:t> </a:t>
            </a:r>
            <a:r>
              <a:rPr lang="hr-HR" sz="1050" dirty="0" err="1"/>
              <a:t>against</a:t>
            </a:r>
            <a:endParaRPr lang="hr-HR" sz="1050" dirty="0"/>
          </a:p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dirty="0" err="1"/>
              <a:t>Concluding</a:t>
            </a:r>
            <a:r>
              <a:rPr lang="hr-HR" sz="1050" dirty="0"/>
              <a:t> </a:t>
            </a:r>
            <a:r>
              <a:rPr lang="hr-HR" sz="1050" dirty="0" err="1"/>
              <a:t>remarks</a:t>
            </a:r>
            <a:endParaRPr lang="hr-HR" sz="1050" dirty="0"/>
          </a:p>
          <a:p>
            <a:pPr>
              <a:spcAft>
                <a:spcPts val="1800"/>
              </a:spcAft>
            </a:pPr>
            <a:endParaRPr lang="hr-HR" sz="1050" dirty="0"/>
          </a:p>
        </p:txBody>
      </p:sp>
    </p:spTree>
    <p:extLst>
      <p:ext uri="{BB962C8B-B14F-4D97-AF65-F5344CB8AC3E}">
        <p14:creationId xmlns:p14="http://schemas.microsoft.com/office/powerpoint/2010/main" val="871804012"/>
      </p:ext>
    </p:extLst>
  </p:cSld>
  <p:clrMapOvr>
    <a:masterClrMapping/>
  </p:clrMapOvr>
  <p:transition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1BF9662-4040-438D-AC3F-A81682572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400" dirty="0" err="1">
                <a:latin typeface="Garamond" panose="02020404030301010803" pitchFamily="18" charset="0"/>
              </a:rPr>
              <a:t>Calculation</a:t>
            </a:r>
            <a:endParaRPr lang="hr-HR" sz="3400" dirty="0"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A37FB31-87D1-4672-BFFF-FA44E0D957DC}"/>
                  </a:ext>
                </a:extLst>
              </p:cNvPr>
              <p:cNvSpPr txBox="1"/>
              <p:nvPr/>
            </p:nvSpPr>
            <p:spPr>
              <a:xfrm>
                <a:off x="2043607" y="1772817"/>
                <a:ext cx="8001000" cy="30052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𝑇𝐴𝑋</m:t>
                      </m:r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𝐵𝐴𝑆𝐸</m:t>
                      </m:r>
                      <m:r>
                        <a:rPr lang="en-GB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hr-HR" i="1" dirty="0">
                  <a:latin typeface="Cambria Math" panose="02040503050406030204" pitchFamily="18" charset="0"/>
                </a:endParaRPr>
              </a:p>
              <a:p>
                <a:endParaRPr lang="hr-HR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hr-HR" b="0" i="1" smtClean="0">
                        <a:latin typeface="Cambria Math" panose="02040503050406030204" pitchFamily="18" charset="0"/>
                      </a:rPr>
                      <m:t>𝐼𝐹</m:t>
                    </m:r>
                    <m:d>
                      <m:d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𝑃𝑟𝑜𝑓𝑖𝑡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 2022−</m:t>
                        </m:r>
                        <m:d>
                          <m:dPr>
                            <m:ctrlPr>
                              <a:rPr lang="hr-H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hr-HR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hr-HR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hr-HR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d>
                                      <m:dPr>
                                        <m:ctrlPr>
                                          <a:rPr lang="hr-H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hr-HR" i="1">
                                            <a:latin typeface="Cambria Math" panose="02040503050406030204" pitchFamily="18" charset="0"/>
                                          </a:rPr>
                                          <m:t>𝑝𝑟𝑜𝑓𝑖𝑡𝑠</m:t>
                                        </m:r>
                                        <m:r>
                                          <a:rPr lang="hr-HR" i="1">
                                            <a:latin typeface="Cambria Math" panose="02040503050406030204" pitchFamily="18" charset="0"/>
                                          </a:rPr>
                                          <m:t> </m:t>
                                        </m:r>
                                        <m:r>
                                          <a:rPr lang="hr-HR" i="1">
                                            <a:latin typeface="Cambria Math" panose="02040503050406030204" pitchFamily="18" charset="0"/>
                                          </a:rPr>
                                          <m:t>𝑖𝑛</m:t>
                                        </m:r>
                                        <m:r>
                                          <a:rPr lang="hr-HR" i="1">
                                            <a:latin typeface="Cambria Math" panose="02040503050406030204" pitchFamily="18" charset="0"/>
                                          </a:rPr>
                                          <m:t> </m:t>
                                        </m:r>
                                        <m:r>
                                          <a:rPr lang="hr-HR" i="1">
                                            <a:latin typeface="Cambria Math" panose="02040503050406030204" pitchFamily="18" charset="0"/>
                                          </a:rPr>
                                          <m:t>𝑡h𝑒</m:t>
                                        </m:r>
                                        <m:r>
                                          <a:rPr lang="hr-HR" i="1">
                                            <a:latin typeface="Cambria Math" panose="02040503050406030204" pitchFamily="18" charset="0"/>
                                          </a:rPr>
                                          <m:t> </m:t>
                                        </m:r>
                                        <m:r>
                                          <a:rPr lang="hr-HR" i="1">
                                            <a:latin typeface="Cambria Math" panose="02040503050406030204" pitchFamily="18" charset="0"/>
                                          </a:rPr>
                                          <m:t>𝑙𝑎𝑠𝑡</m:t>
                                        </m:r>
                                        <m:r>
                                          <a:rPr lang="hr-HR" i="1">
                                            <a:latin typeface="Cambria Math" panose="02040503050406030204" pitchFamily="18" charset="0"/>
                                          </a:rPr>
                                          <m:t> 4 </m:t>
                                        </m:r>
                                        <m:r>
                                          <a:rPr lang="hr-HR" i="1">
                                            <a:latin typeface="Cambria Math" panose="02040503050406030204" pitchFamily="18" charset="0"/>
                                          </a:rPr>
                                          <m:t>𝑦𝑒𝑎𝑟𝑠</m:t>
                                        </m:r>
                                      </m:e>
                                    </m:d>
                                  </m:e>
                                </m:nary>
                              </m:num>
                              <m:den>
                                <m:r>
                                  <a:rPr lang="hr-HR" i="1">
                                    <a:latin typeface="Cambria Math" panose="02040503050406030204" pitchFamily="18" charset="0"/>
                                  </a:rPr>
                                  <m:t>𝑁𝑢𝑚𝑏𝑒𝑟</m:t>
                                </m:r>
                                <m:r>
                                  <a:rPr lang="hr-HR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hr-HR" i="1">
                                    <a:latin typeface="Cambria Math" panose="02040503050406030204" pitchFamily="18" charset="0"/>
                                  </a:rPr>
                                  <m:t>𝑜𝑓</m:t>
                                </m:r>
                                <m:r>
                                  <a:rPr lang="hr-HR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hr-HR" i="1">
                                    <a:latin typeface="Cambria Math" panose="02040503050406030204" pitchFamily="18" charset="0"/>
                                  </a:rPr>
                                  <m:t>𝑝𝑟𝑜𝑓𝑖𝑡𝑎𝑏𝑙𝑒</m:t>
                                </m:r>
                                <m:r>
                                  <a:rPr lang="hr-HR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hr-HR" i="1">
                                    <a:latin typeface="Cambria Math" panose="02040503050406030204" pitchFamily="18" charset="0"/>
                                  </a:rPr>
                                  <m:t>𝑝𝑒𝑟𝑖𝑜𝑑𝑠</m:t>
                                </m:r>
                              </m:den>
                            </m:f>
                          </m:e>
                        </m:d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∗1,2</m:t>
                        </m:r>
                      </m:e>
                    </m:d>
                    <m:r>
                      <a:rPr lang="hr-HR" b="0" i="1" smtClean="0">
                        <a:latin typeface="Cambria Math" panose="02040503050406030204" pitchFamily="18" charset="0"/>
                      </a:rPr>
                      <m:t>&gt;0;</m:t>
                    </m:r>
                  </m:oMath>
                </a14:m>
                <a:r>
                  <a:rPr lang="hr-HR" b="0" i="1" dirty="0">
                    <a:latin typeface="Cambria Math" panose="02040503050406030204" pitchFamily="18" charset="0"/>
                  </a:rPr>
                  <a:t> </a:t>
                </a:r>
                <a:r>
                  <a:rPr lang="hr-HR" b="0" dirty="0">
                    <a:latin typeface="Cambria Math" panose="02040503050406030204" pitchFamily="18" charset="0"/>
                  </a:rPr>
                  <a:t>0</a:t>
                </a:r>
              </a:p>
              <a:p>
                <a:endParaRPr lang="hr-HR" b="0" i="1" dirty="0">
                  <a:latin typeface="Cambria Math" panose="02040503050406030204" pitchFamily="18" charset="0"/>
                </a:endParaRPr>
              </a:p>
              <a:p>
                <a:endParaRPr lang="hr-HR" i="1" dirty="0">
                  <a:latin typeface="Cambria Math" panose="02040503050406030204" pitchFamily="18" charset="0"/>
                </a:endParaRPr>
              </a:p>
              <a:p>
                <a:endParaRPr lang="hr-HR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𝑇𝐴𝑋</m:t>
                      </m:r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hr-HR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hr-HR" i="1">
                          <a:latin typeface="Cambria Math" panose="02040503050406030204" pitchFamily="18" charset="0"/>
                        </a:rPr>
                        <m:t>𝑃𝑟𝑜𝑓𝑖𝑡</m:t>
                      </m:r>
                      <m:r>
                        <a:rPr lang="hr-H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hr-HR" i="1">
                          <a:latin typeface="Cambria Math" panose="02040503050406030204" pitchFamily="18" charset="0"/>
                        </a:rPr>
                        <m:t>𝑖𝑛</m:t>
                      </m:r>
                      <m:r>
                        <a:rPr lang="hr-HR" i="1">
                          <a:latin typeface="Cambria Math" panose="02040503050406030204" pitchFamily="18" charset="0"/>
                        </a:rPr>
                        <m:t> 2022−</m:t>
                      </m:r>
                      <m:d>
                        <m:dPr>
                          <m:ctrlPr>
                            <a:rPr lang="hr-H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hr-H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hr-HR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d>
                                    <m:dPr>
                                      <m:ctrlPr>
                                        <a:rPr lang="hr-H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hr-HR" i="1">
                                          <a:latin typeface="Cambria Math" panose="02040503050406030204" pitchFamily="18" charset="0"/>
                                        </a:rPr>
                                        <m:t>𝑝𝑟𝑜𝑓𝑖𝑡𝑠</m:t>
                                      </m:r>
                                      <m:r>
                                        <a:rPr lang="hr-HR" i="1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hr-HR" i="1">
                                          <a:latin typeface="Cambria Math" panose="02040503050406030204" pitchFamily="18" charset="0"/>
                                        </a:rPr>
                                        <m:t>𝑖𝑛</m:t>
                                      </m:r>
                                      <m:r>
                                        <a:rPr lang="hr-HR" i="1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hr-HR" i="1">
                                          <a:latin typeface="Cambria Math" panose="02040503050406030204" pitchFamily="18" charset="0"/>
                                        </a:rPr>
                                        <m:t>𝑡h𝑒</m:t>
                                      </m:r>
                                      <m:r>
                                        <a:rPr lang="hr-HR" i="1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hr-HR" i="1">
                                          <a:latin typeface="Cambria Math" panose="02040503050406030204" pitchFamily="18" charset="0"/>
                                        </a:rPr>
                                        <m:t>𝑙𝑎𝑠𝑡</m:t>
                                      </m:r>
                                      <m:r>
                                        <a:rPr lang="hr-HR" i="1">
                                          <a:latin typeface="Cambria Math" panose="02040503050406030204" pitchFamily="18" charset="0"/>
                                        </a:rPr>
                                        <m:t> 4 </m:t>
                                      </m:r>
                                      <m:r>
                                        <a:rPr lang="hr-HR" i="1">
                                          <a:latin typeface="Cambria Math" panose="02040503050406030204" pitchFamily="18" charset="0"/>
                                        </a:rPr>
                                        <m:t>𝑦𝑒𝑎𝑟𝑠</m:t>
                                      </m:r>
                                    </m:e>
                                  </m:d>
                                </m:e>
                              </m:nary>
                            </m:num>
                            <m:den>
                              <m:r>
                                <a:rPr lang="hr-HR" i="1">
                                  <a:latin typeface="Cambria Math" panose="02040503050406030204" pitchFamily="18" charset="0"/>
                                </a:rPr>
                                <m:t>𝑁𝑢𝑚𝑏𝑒𝑟</m:t>
                              </m:r>
                              <m:r>
                                <a:rPr lang="hr-HR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hr-HR" i="1">
                                  <a:latin typeface="Cambria Math" panose="02040503050406030204" pitchFamily="18" charset="0"/>
                                </a:rPr>
                                <m:t>𝑜𝑓</m:t>
                              </m:r>
                              <m:r>
                                <a:rPr lang="hr-HR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hr-HR" i="1">
                                  <a:latin typeface="Cambria Math" panose="02040503050406030204" pitchFamily="18" charset="0"/>
                                </a:rPr>
                                <m:t>𝑝𝑟𝑜𝑓𝑖𝑡𝑎𝑏𝑙𝑒</m:t>
                              </m:r>
                              <m:r>
                                <a:rPr lang="hr-HR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hr-HR" i="1">
                                  <a:latin typeface="Cambria Math" panose="02040503050406030204" pitchFamily="18" charset="0"/>
                                </a:rPr>
                                <m:t>𝑝𝑒𝑟𝑖𝑜𝑑𝑠</m:t>
                              </m:r>
                            </m:den>
                          </m:f>
                        </m:e>
                      </m:d>
                      <m:r>
                        <a:rPr lang="hr-HR" i="1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0,33</m:t>
                      </m:r>
                    </m:oMath>
                  </m:oMathPara>
                </a14:m>
                <a:endParaRPr lang="hr-HR" b="0" i="1" dirty="0">
                  <a:latin typeface="Cambria Math" panose="02040503050406030204" pitchFamily="18" charset="0"/>
                </a:endParaRPr>
              </a:p>
              <a:p>
                <a:endParaRPr lang="hr-HR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A37FB31-87D1-4672-BFFF-FA44E0D957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3607" y="1772817"/>
                <a:ext cx="8001000" cy="3005246"/>
              </a:xfrm>
              <a:prstGeom prst="rect">
                <a:avLst/>
              </a:prstGeom>
              <a:blipFill>
                <a:blip r:embed="rId3"/>
                <a:stretch>
                  <a:fillRect l="-990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F2B4E87-7481-4A2C-A471-87C8E1BB490C}"/>
              </a:ext>
            </a:extLst>
          </p:cNvPr>
          <p:cNvSpPr txBox="1">
            <a:spLocks/>
          </p:cNvSpPr>
          <p:nvPr/>
        </p:nvSpPr>
        <p:spPr bwMode="auto">
          <a:xfrm>
            <a:off x="323528" y="1412776"/>
            <a:ext cx="1368153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469900" indent="-469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lang="hr-HR" sz="1400" baseline="0" dirty="0" smtClean="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908050" indent="-4365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en-GB" sz="1050" kern="0" dirty="0"/>
              <a:t>Croatian legislation</a:t>
            </a:r>
          </a:p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en-GB" sz="1050" b="1" kern="0" dirty="0">
                <a:solidFill>
                  <a:srgbClr val="C00000"/>
                </a:solidFill>
              </a:rPr>
              <a:t>Calculation of windfall tax in </a:t>
            </a:r>
            <a:r>
              <a:rPr lang="en-GB" sz="1050" b="1" kern="0" dirty="0" err="1">
                <a:solidFill>
                  <a:srgbClr val="C00000"/>
                </a:solidFill>
              </a:rPr>
              <a:t>Cro</a:t>
            </a:r>
            <a:endParaRPr lang="en-GB" sz="1050" b="1" kern="0" dirty="0">
              <a:solidFill>
                <a:srgbClr val="C00000"/>
              </a:solidFill>
            </a:endParaRPr>
          </a:p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en-GB" sz="1050" kern="0" dirty="0"/>
              <a:t>Arguments for and against</a:t>
            </a:r>
          </a:p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en-GB" sz="1050" kern="0" dirty="0"/>
              <a:t>Concluding remarks</a:t>
            </a:r>
          </a:p>
          <a:p>
            <a:pPr>
              <a:spcAft>
                <a:spcPts val="1800"/>
              </a:spcAft>
            </a:pPr>
            <a:endParaRPr lang="en-GB" sz="1050" kern="0" dirty="0"/>
          </a:p>
        </p:txBody>
      </p:sp>
    </p:spTree>
    <p:extLst>
      <p:ext uri="{BB962C8B-B14F-4D97-AF65-F5344CB8AC3E}">
        <p14:creationId xmlns:p14="http://schemas.microsoft.com/office/powerpoint/2010/main" val="217619184"/>
      </p:ext>
    </p:extLst>
  </p:cSld>
  <p:clrMapOvr>
    <a:masterClrMapping/>
  </p:clrMapOvr>
  <p:transition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19D4F8-D0D9-42BC-90EB-AA6C2231771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hr-HR" sz="2000" dirty="0" err="1"/>
              <a:t>Redistribution</a:t>
            </a:r>
            <a:r>
              <a:rPr lang="hr-HR" sz="2000" dirty="0"/>
              <a:t> </a:t>
            </a:r>
            <a:r>
              <a:rPr lang="hr-HR" sz="2000" dirty="0" err="1"/>
              <a:t>of</a:t>
            </a:r>
            <a:r>
              <a:rPr lang="hr-HR" sz="2000" dirty="0"/>
              <a:t> </a:t>
            </a:r>
            <a:r>
              <a:rPr lang="hr-HR" sz="2000" dirty="0" err="1"/>
              <a:t>wealth</a:t>
            </a:r>
            <a:r>
              <a:rPr lang="hr-HR" sz="2000" dirty="0"/>
              <a:t>?</a:t>
            </a:r>
          </a:p>
          <a:p>
            <a:pPr lvl="1">
              <a:lnSpc>
                <a:spcPct val="150000"/>
              </a:lnSpc>
            </a:pPr>
            <a:r>
              <a:rPr lang="hr-HR" sz="2000" dirty="0" err="1"/>
              <a:t>Full</a:t>
            </a:r>
            <a:r>
              <a:rPr lang="hr-HR" sz="2000" dirty="0"/>
              <a:t> </a:t>
            </a:r>
            <a:r>
              <a:rPr lang="hr-HR" sz="2000" dirty="0" err="1"/>
              <a:t>progression</a:t>
            </a:r>
            <a:r>
              <a:rPr lang="hr-HR" sz="2000" dirty="0"/>
              <a:t> </a:t>
            </a:r>
            <a:r>
              <a:rPr lang="hr-HR" sz="2000" dirty="0" err="1"/>
              <a:t>already</a:t>
            </a:r>
            <a:r>
              <a:rPr lang="hr-HR" sz="2000" dirty="0"/>
              <a:t> </a:t>
            </a:r>
            <a:r>
              <a:rPr lang="hr-HR" sz="2000" dirty="0" err="1"/>
              <a:t>exists</a:t>
            </a:r>
            <a:endParaRPr lang="hr-HR" sz="2000" dirty="0"/>
          </a:p>
          <a:p>
            <a:pPr lvl="2">
              <a:lnSpc>
                <a:spcPct val="150000"/>
              </a:lnSpc>
            </a:pPr>
            <a:r>
              <a:rPr lang="hr-HR" sz="2000" dirty="0" err="1"/>
              <a:t>Rates</a:t>
            </a:r>
            <a:endParaRPr lang="hr-HR" sz="2000" dirty="0"/>
          </a:p>
          <a:p>
            <a:pPr lvl="3">
              <a:lnSpc>
                <a:spcPct val="150000"/>
              </a:lnSpc>
            </a:pPr>
            <a:r>
              <a:rPr lang="en-GB" sz="1600" dirty="0"/>
              <a:t>10%</a:t>
            </a:r>
            <a:r>
              <a:rPr lang="hr-HR" sz="1600" dirty="0"/>
              <a:t> </a:t>
            </a:r>
            <a:r>
              <a:rPr lang="en-GB" sz="1600" dirty="0"/>
              <a:t>if, during the taxation period, revenue has been generated up to EUR 995.421,06</a:t>
            </a:r>
          </a:p>
          <a:p>
            <a:pPr lvl="3">
              <a:lnSpc>
                <a:spcPct val="150000"/>
              </a:lnSpc>
            </a:pPr>
            <a:r>
              <a:rPr lang="en-GB" sz="1600" dirty="0"/>
              <a:t>18% if, during the taxation period, revenue has been generated greater than EUR 995.421,06</a:t>
            </a:r>
            <a:endParaRPr lang="hr-HR" sz="1600" dirty="0"/>
          </a:p>
          <a:p>
            <a:pPr lvl="1">
              <a:lnSpc>
                <a:spcPct val="150000"/>
              </a:lnSpc>
            </a:pPr>
            <a:r>
              <a:rPr lang="hr-HR" sz="2000" dirty="0" err="1"/>
              <a:t>Revenue</a:t>
            </a:r>
            <a:r>
              <a:rPr lang="hr-HR" sz="2000" dirty="0"/>
              <a:t> / Profit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6644ED5-D853-49FE-A21A-E9D338E0F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881" y="128483"/>
            <a:ext cx="8001000" cy="90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hr-HR" sz="3400" kern="0" dirty="0" err="1">
                <a:latin typeface="Garamond" panose="02020404030301010803" pitchFamily="18" charset="0"/>
              </a:rPr>
              <a:t>Full</a:t>
            </a:r>
            <a:r>
              <a:rPr lang="hr-HR" sz="3400" kern="0" dirty="0">
                <a:latin typeface="Garamond" panose="02020404030301010803" pitchFamily="18" charset="0"/>
              </a:rPr>
              <a:t> </a:t>
            </a:r>
            <a:r>
              <a:rPr lang="hr-HR" sz="3400" kern="0" dirty="0" err="1">
                <a:latin typeface="Garamond" panose="02020404030301010803" pitchFamily="18" charset="0"/>
              </a:rPr>
              <a:t>progression</a:t>
            </a:r>
            <a:endParaRPr lang="hr-HR" sz="3400" kern="0" dirty="0">
              <a:latin typeface="Garamond" panose="02020404030301010803" pitchFamily="18" charset="0"/>
            </a:endParaRP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B7472FD0-CA7E-4950-A3CC-74018E530C1B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323528" y="1392307"/>
            <a:ext cx="1368153" cy="4679950"/>
          </a:xfrm>
        </p:spPr>
        <p:txBody>
          <a:bodyPr/>
          <a:lstStyle/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dirty="0"/>
              <a:t>Croatian </a:t>
            </a:r>
            <a:r>
              <a:rPr lang="hr-HR" sz="1050" dirty="0" err="1"/>
              <a:t>legislation</a:t>
            </a:r>
            <a:endParaRPr lang="hr-HR" sz="1050" dirty="0"/>
          </a:p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dirty="0" err="1"/>
              <a:t>Calculation</a:t>
            </a:r>
            <a:r>
              <a:rPr lang="hr-HR" sz="1050" dirty="0"/>
              <a:t> </a:t>
            </a:r>
            <a:r>
              <a:rPr lang="hr-HR" sz="1050" dirty="0" err="1"/>
              <a:t>of</a:t>
            </a:r>
            <a:r>
              <a:rPr lang="hr-HR" sz="1050" dirty="0"/>
              <a:t> </a:t>
            </a:r>
            <a:r>
              <a:rPr lang="hr-HR" sz="1050" dirty="0" err="1"/>
              <a:t>windfall</a:t>
            </a:r>
            <a:r>
              <a:rPr lang="hr-HR" sz="1050" dirty="0"/>
              <a:t> </a:t>
            </a:r>
            <a:r>
              <a:rPr lang="hr-HR" sz="1050" dirty="0" err="1"/>
              <a:t>tax</a:t>
            </a:r>
            <a:r>
              <a:rPr lang="hr-HR" sz="1050" dirty="0"/>
              <a:t> </a:t>
            </a:r>
            <a:r>
              <a:rPr lang="hr-HR" sz="1050" dirty="0" err="1"/>
              <a:t>in</a:t>
            </a:r>
            <a:r>
              <a:rPr lang="hr-HR" sz="1050" dirty="0"/>
              <a:t> Cro</a:t>
            </a:r>
          </a:p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b="1" dirty="0" err="1">
                <a:solidFill>
                  <a:srgbClr val="C00000"/>
                </a:solidFill>
              </a:rPr>
              <a:t>Arguments</a:t>
            </a:r>
            <a:r>
              <a:rPr lang="hr-HR" sz="1050" b="1" dirty="0">
                <a:solidFill>
                  <a:srgbClr val="C00000"/>
                </a:solidFill>
              </a:rPr>
              <a:t> for </a:t>
            </a:r>
            <a:r>
              <a:rPr lang="hr-HR" sz="1050" b="1" dirty="0" err="1">
                <a:solidFill>
                  <a:srgbClr val="C00000"/>
                </a:solidFill>
              </a:rPr>
              <a:t>and</a:t>
            </a:r>
            <a:r>
              <a:rPr lang="hr-HR" sz="1050" b="1" dirty="0">
                <a:solidFill>
                  <a:srgbClr val="C00000"/>
                </a:solidFill>
              </a:rPr>
              <a:t> </a:t>
            </a:r>
            <a:r>
              <a:rPr lang="hr-HR" sz="1050" b="1" dirty="0" err="1">
                <a:solidFill>
                  <a:srgbClr val="C00000"/>
                </a:solidFill>
              </a:rPr>
              <a:t>against</a:t>
            </a:r>
            <a:endParaRPr lang="hr-HR" sz="1050" b="1" dirty="0">
              <a:solidFill>
                <a:srgbClr val="C00000"/>
              </a:solidFill>
            </a:endParaRPr>
          </a:p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dirty="0" err="1"/>
              <a:t>Concluding</a:t>
            </a:r>
            <a:r>
              <a:rPr lang="hr-HR" sz="1050" dirty="0"/>
              <a:t> </a:t>
            </a:r>
            <a:r>
              <a:rPr lang="hr-HR" sz="1050" dirty="0" err="1"/>
              <a:t>remarks</a:t>
            </a:r>
            <a:endParaRPr lang="hr-HR" sz="1050" dirty="0"/>
          </a:p>
          <a:p>
            <a:pPr>
              <a:spcAft>
                <a:spcPts val="1800"/>
              </a:spcAft>
            </a:pPr>
            <a:endParaRPr lang="hr-HR" sz="1050" dirty="0"/>
          </a:p>
        </p:txBody>
      </p:sp>
    </p:spTree>
    <p:extLst>
      <p:ext uri="{BB962C8B-B14F-4D97-AF65-F5344CB8AC3E}">
        <p14:creationId xmlns:p14="http://schemas.microsoft.com/office/powerpoint/2010/main" val="1294774645"/>
      </p:ext>
    </p:extLst>
  </p:cSld>
  <p:clrMapOvr>
    <a:masterClrMapping/>
  </p:clrMapOvr>
  <p:transition>
    <p:pull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19D4F8-D0D9-42BC-90EB-AA6C223177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07704" y="1412776"/>
            <a:ext cx="6912768" cy="4679950"/>
          </a:xfrm>
        </p:spPr>
        <p:txBody>
          <a:bodyPr/>
          <a:lstStyle/>
          <a:p>
            <a:pPr marL="387350" lvl="3">
              <a:lnSpc>
                <a:spcPct val="150000"/>
              </a:lnSpc>
            </a:pPr>
            <a:r>
              <a:rPr lang="hr-HR" sz="1600" dirty="0" err="1"/>
              <a:t>Government’s</a:t>
            </a:r>
            <a:r>
              <a:rPr lang="hr-HR" sz="1600" dirty="0"/>
              <a:t> </a:t>
            </a:r>
            <a:r>
              <a:rPr lang="hr-HR" sz="1600" dirty="0" err="1"/>
              <a:t>perspective</a:t>
            </a:r>
            <a:endParaRPr lang="hr-HR" sz="1600" dirty="0"/>
          </a:p>
          <a:p>
            <a:pPr marL="714375" lvl="4" indent="-357188">
              <a:lnSpc>
                <a:spcPct val="150000"/>
              </a:lnSpc>
            </a:pPr>
            <a:r>
              <a:rPr lang="hr-HR" sz="1600" dirty="0" err="1"/>
              <a:t>Un</a:t>
            </a:r>
            <a:r>
              <a:rPr lang="en-GB" sz="1600" dirty="0"/>
              <a:t>favourable economic circumstances, the principle of fairness, equality and proportionality, payment of public expenses in accordance with economic strength, </a:t>
            </a:r>
            <a:r>
              <a:rPr lang="hr-HR" sz="1600" dirty="0"/>
              <a:t>… </a:t>
            </a:r>
            <a:r>
              <a:rPr lang="hr-HR" sz="1600" dirty="0" err="1"/>
              <a:t>Resale</a:t>
            </a:r>
            <a:r>
              <a:rPr lang="hr-HR" sz="1600" dirty="0"/>
              <a:t>, </a:t>
            </a:r>
            <a:r>
              <a:rPr lang="hr-HR" sz="1600" dirty="0" err="1"/>
              <a:t>financial</a:t>
            </a:r>
            <a:r>
              <a:rPr lang="hr-HR" sz="1600" dirty="0"/>
              <a:t> </a:t>
            </a:r>
            <a:r>
              <a:rPr lang="hr-HR" sz="1600" dirty="0" err="1"/>
              <a:t>sector</a:t>
            </a:r>
            <a:r>
              <a:rPr lang="hr-HR" sz="1600" dirty="0"/>
              <a:t> &amp; </a:t>
            </a:r>
            <a:r>
              <a:rPr lang="hr-HR" sz="1600" dirty="0" err="1"/>
              <a:t>construction</a:t>
            </a:r>
            <a:r>
              <a:rPr lang="hr-HR" sz="1600" dirty="0"/>
              <a:t> </a:t>
            </a:r>
            <a:r>
              <a:rPr lang="hr-HR" sz="1600" dirty="0" err="1"/>
              <a:t>industry</a:t>
            </a:r>
            <a:endParaRPr lang="hr-HR" sz="1600" dirty="0"/>
          </a:p>
          <a:p>
            <a:pPr marL="714375" lvl="4" indent="-357188">
              <a:lnSpc>
                <a:spcPct val="150000"/>
              </a:lnSpc>
              <a:spcBef>
                <a:spcPts val="0"/>
              </a:spcBef>
            </a:pPr>
            <a:r>
              <a:rPr lang="hr-HR" sz="1600" dirty="0"/>
              <a:t>E</a:t>
            </a:r>
            <a:r>
              <a:rPr lang="en-GB" sz="1600" dirty="0" err="1"/>
              <a:t>ntirely</a:t>
            </a:r>
            <a:r>
              <a:rPr lang="en-GB" sz="1600" dirty="0"/>
              <a:t> focused on measures to help socially disadvantaged citizens, including pensioners and vulnerable groups...</a:t>
            </a:r>
            <a:endParaRPr lang="hr-HR" sz="1600" dirty="0"/>
          </a:p>
          <a:p>
            <a:pPr marL="714375" lvl="4" indent="-357188">
              <a:lnSpc>
                <a:spcPct val="150000"/>
              </a:lnSpc>
            </a:pPr>
            <a:r>
              <a:rPr lang="hr-HR" sz="1600" dirty="0" err="1"/>
              <a:t>Approx</a:t>
            </a:r>
            <a:r>
              <a:rPr lang="hr-HR" sz="1600" dirty="0"/>
              <a:t> 200 M€ </a:t>
            </a:r>
            <a:r>
              <a:rPr lang="hr-HR" sz="1600" dirty="0" err="1"/>
              <a:t>income</a:t>
            </a:r>
            <a:r>
              <a:rPr lang="hr-HR" sz="1600" dirty="0"/>
              <a:t> ≈ 13% </a:t>
            </a:r>
            <a:r>
              <a:rPr lang="hr-HR" sz="1600" dirty="0" err="1"/>
              <a:t>increase</a:t>
            </a:r>
            <a:r>
              <a:rPr lang="hr-HR" sz="1600" dirty="0"/>
              <a:t> </a:t>
            </a:r>
            <a:r>
              <a:rPr lang="hr-HR" sz="1600" dirty="0" err="1"/>
              <a:t>of</a:t>
            </a:r>
            <a:r>
              <a:rPr lang="hr-HR" sz="1600" dirty="0"/>
              <a:t> CIT </a:t>
            </a:r>
            <a:r>
              <a:rPr lang="hr-HR" sz="1600" dirty="0" err="1"/>
              <a:t>revenue</a:t>
            </a:r>
            <a:endParaRPr lang="hr-HR" sz="1600" dirty="0"/>
          </a:p>
          <a:p>
            <a:pPr marL="314325" lvl="3" indent="-357188">
              <a:lnSpc>
                <a:spcPct val="150000"/>
              </a:lnSpc>
            </a:pPr>
            <a:r>
              <a:rPr lang="hr-HR" sz="1600" dirty="0" err="1"/>
              <a:t>Positive</a:t>
            </a:r>
            <a:r>
              <a:rPr lang="hr-HR" sz="1600" dirty="0"/>
              <a:t> </a:t>
            </a:r>
            <a:r>
              <a:rPr lang="hr-HR" sz="1600" dirty="0" err="1"/>
              <a:t>experiences</a:t>
            </a:r>
            <a:r>
              <a:rPr lang="hr-HR" sz="1600" dirty="0"/>
              <a:t> </a:t>
            </a:r>
            <a:r>
              <a:rPr lang="hr-HR" sz="1600" dirty="0" err="1"/>
              <a:t>with</a:t>
            </a:r>
            <a:r>
              <a:rPr lang="hr-HR" sz="1600" dirty="0"/>
              <a:t> </a:t>
            </a:r>
            <a:r>
              <a:rPr lang="hr-HR" sz="1600" dirty="0" err="1"/>
              <a:t>crisis</a:t>
            </a:r>
            <a:r>
              <a:rPr lang="hr-HR" sz="1600" dirty="0"/>
              <a:t> </a:t>
            </a:r>
            <a:r>
              <a:rPr lang="hr-HR" sz="1600" dirty="0" err="1"/>
              <a:t>tax</a:t>
            </a:r>
            <a:endParaRPr lang="hr-HR" sz="1600" dirty="0"/>
          </a:p>
          <a:p>
            <a:pPr marL="314325" lvl="3" indent="-357188">
              <a:lnSpc>
                <a:spcPct val="150000"/>
              </a:lnSpc>
            </a:pPr>
            <a:r>
              <a:rPr lang="hr-HR" sz="1600" dirty="0"/>
              <a:t>R&amp;D </a:t>
            </a:r>
            <a:r>
              <a:rPr lang="hr-HR" sz="1600" dirty="0" err="1"/>
              <a:t>and</a:t>
            </a:r>
            <a:r>
              <a:rPr lang="hr-HR" sz="1600" dirty="0"/>
              <a:t> </a:t>
            </a:r>
            <a:r>
              <a:rPr lang="hr-HR" sz="1600" dirty="0" err="1"/>
              <a:t>education</a:t>
            </a:r>
            <a:r>
              <a:rPr lang="hr-HR" sz="1600" dirty="0"/>
              <a:t> </a:t>
            </a:r>
            <a:r>
              <a:rPr lang="hr-HR" sz="1600" dirty="0" err="1"/>
              <a:t>incentives</a:t>
            </a:r>
            <a:r>
              <a:rPr lang="hr-HR" sz="1600" dirty="0"/>
              <a:t> </a:t>
            </a:r>
            <a:r>
              <a:rPr lang="hr-HR" sz="1600" dirty="0" err="1"/>
              <a:t>included</a:t>
            </a:r>
            <a:endParaRPr lang="hr-HR" sz="1600" dirty="0"/>
          </a:p>
          <a:p>
            <a:pPr marL="314325" lvl="3" indent="-357188">
              <a:lnSpc>
                <a:spcPct val="150000"/>
              </a:lnSpc>
            </a:pPr>
            <a:r>
              <a:rPr lang="hr-HR" sz="1600" dirty="0"/>
              <a:t>Some </a:t>
            </a:r>
            <a:r>
              <a:rPr lang="hr-HR" sz="1600" dirty="0" err="1"/>
              <a:t>gains</a:t>
            </a:r>
            <a:r>
              <a:rPr lang="hr-HR" sz="1600" dirty="0"/>
              <a:t> </a:t>
            </a:r>
            <a:r>
              <a:rPr lang="hr-HR" sz="1600" dirty="0" err="1"/>
              <a:t>from</a:t>
            </a:r>
            <a:r>
              <a:rPr lang="hr-HR" sz="1600" dirty="0"/>
              <a:t> M&amp;A, </a:t>
            </a:r>
            <a:r>
              <a:rPr lang="hr-HR" sz="1600" dirty="0" err="1"/>
              <a:t>liquidation</a:t>
            </a:r>
            <a:r>
              <a:rPr lang="hr-HR" sz="1600" dirty="0"/>
              <a:t>, </a:t>
            </a:r>
            <a:r>
              <a:rPr lang="hr-HR" sz="1600" dirty="0" err="1"/>
              <a:t>bankruptcy</a:t>
            </a:r>
            <a:r>
              <a:rPr lang="hr-HR" sz="1600" dirty="0"/>
              <a:t>, </a:t>
            </a:r>
            <a:r>
              <a:rPr lang="hr-HR" sz="1600" dirty="0" err="1"/>
              <a:t>financial</a:t>
            </a:r>
            <a:r>
              <a:rPr lang="hr-HR" sz="1600" dirty="0"/>
              <a:t> </a:t>
            </a:r>
            <a:r>
              <a:rPr lang="hr-HR" sz="1600" dirty="0" err="1"/>
              <a:t>assets</a:t>
            </a:r>
            <a:r>
              <a:rPr lang="hr-HR" sz="1600" dirty="0"/>
              <a:t> … </a:t>
            </a:r>
            <a:r>
              <a:rPr lang="hr-HR" sz="1600" dirty="0" err="1"/>
              <a:t>until</a:t>
            </a:r>
            <a:r>
              <a:rPr lang="hr-HR" sz="1600" dirty="0"/>
              <a:t> 31 </a:t>
            </a:r>
            <a:r>
              <a:rPr lang="hr-HR" sz="1600" dirty="0" err="1"/>
              <a:t>Oct</a:t>
            </a:r>
            <a:r>
              <a:rPr lang="hr-HR" sz="1600" dirty="0"/>
              <a:t> 2022 </a:t>
            </a:r>
          </a:p>
          <a:p>
            <a:pPr marL="773112" lvl="4" indent="0">
              <a:lnSpc>
                <a:spcPct val="150000"/>
              </a:lnSpc>
              <a:buNone/>
            </a:pPr>
            <a:endParaRPr lang="hr-HR" sz="50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6644ED5-D853-49FE-A21A-E9D338E0F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881" y="128483"/>
            <a:ext cx="8001000" cy="90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hr-HR" sz="3400" kern="0" dirty="0" err="1">
                <a:latin typeface="Garamond" panose="02020404030301010803" pitchFamily="18" charset="0"/>
              </a:rPr>
              <a:t>Opposed</a:t>
            </a:r>
            <a:r>
              <a:rPr lang="hr-HR" sz="3400" kern="0" dirty="0">
                <a:latin typeface="Garamond" panose="02020404030301010803" pitchFamily="18" charset="0"/>
              </a:rPr>
              <a:t> </a:t>
            </a:r>
            <a:r>
              <a:rPr lang="hr-HR" sz="3400" kern="0" dirty="0" err="1">
                <a:latin typeface="Garamond" panose="02020404030301010803" pitchFamily="18" charset="0"/>
              </a:rPr>
              <a:t>perspectives</a:t>
            </a:r>
            <a:r>
              <a:rPr lang="hr-HR" sz="3400" kern="0" dirty="0">
                <a:latin typeface="Garamond" panose="02020404030301010803" pitchFamily="18" charset="0"/>
              </a:rPr>
              <a:t> – </a:t>
            </a:r>
            <a:r>
              <a:rPr lang="hr-HR" sz="3400" kern="0" dirty="0" err="1">
                <a:latin typeface="Garamond" panose="02020404030301010803" pitchFamily="18" charset="0"/>
              </a:rPr>
              <a:t>pros</a:t>
            </a:r>
            <a:endParaRPr lang="hr-HR" sz="3400" kern="0" dirty="0">
              <a:latin typeface="Garamond" panose="02020404030301010803" pitchFamily="18" charset="0"/>
            </a:endParaRP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09B4902C-199B-4CB1-86A4-4E963156159D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323528" y="1392307"/>
            <a:ext cx="1368153" cy="4679950"/>
          </a:xfrm>
        </p:spPr>
        <p:txBody>
          <a:bodyPr/>
          <a:lstStyle/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dirty="0"/>
              <a:t>Croatian </a:t>
            </a:r>
            <a:r>
              <a:rPr lang="hr-HR" sz="1050" dirty="0" err="1"/>
              <a:t>legislation</a:t>
            </a:r>
            <a:endParaRPr lang="hr-HR" sz="1050" dirty="0"/>
          </a:p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dirty="0" err="1"/>
              <a:t>Calculation</a:t>
            </a:r>
            <a:r>
              <a:rPr lang="hr-HR" sz="1050" dirty="0"/>
              <a:t> </a:t>
            </a:r>
            <a:r>
              <a:rPr lang="hr-HR" sz="1050" dirty="0" err="1"/>
              <a:t>of</a:t>
            </a:r>
            <a:r>
              <a:rPr lang="hr-HR" sz="1050" dirty="0"/>
              <a:t> </a:t>
            </a:r>
            <a:r>
              <a:rPr lang="hr-HR" sz="1050" dirty="0" err="1"/>
              <a:t>windfall</a:t>
            </a:r>
            <a:r>
              <a:rPr lang="hr-HR" sz="1050" dirty="0"/>
              <a:t> </a:t>
            </a:r>
            <a:r>
              <a:rPr lang="hr-HR" sz="1050" dirty="0" err="1"/>
              <a:t>tax</a:t>
            </a:r>
            <a:r>
              <a:rPr lang="hr-HR" sz="1050" dirty="0"/>
              <a:t> </a:t>
            </a:r>
            <a:r>
              <a:rPr lang="hr-HR" sz="1050" dirty="0" err="1"/>
              <a:t>in</a:t>
            </a:r>
            <a:r>
              <a:rPr lang="hr-HR" sz="1050" dirty="0"/>
              <a:t> Cro</a:t>
            </a:r>
          </a:p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b="1" dirty="0" err="1">
                <a:solidFill>
                  <a:srgbClr val="C00000"/>
                </a:solidFill>
              </a:rPr>
              <a:t>Arguments</a:t>
            </a:r>
            <a:r>
              <a:rPr lang="hr-HR" sz="1050" b="1" dirty="0">
                <a:solidFill>
                  <a:srgbClr val="C00000"/>
                </a:solidFill>
              </a:rPr>
              <a:t> for </a:t>
            </a:r>
            <a:r>
              <a:rPr lang="hr-HR" sz="1050" b="1" dirty="0" err="1">
                <a:solidFill>
                  <a:srgbClr val="C00000"/>
                </a:solidFill>
              </a:rPr>
              <a:t>and</a:t>
            </a:r>
            <a:r>
              <a:rPr lang="hr-HR" sz="1050" b="1" dirty="0">
                <a:solidFill>
                  <a:srgbClr val="C00000"/>
                </a:solidFill>
              </a:rPr>
              <a:t> </a:t>
            </a:r>
            <a:r>
              <a:rPr lang="hr-HR" sz="1050" b="1" dirty="0" err="1">
                <a:solidFill>
                  <a:srgbClr val="C00000"/>
                </a:solidFill>
              </a:rPr>
              <a:t>against</a:t>
            </a:r>
            <a:endParaRPr lang="hr-HR" sz="1050" b="1" dirty="0">
              <a:solidFill>
                <a:srgbClr val="C00000"/>
              </a:solidFill>
            </a:endParaRPr>
          </a:p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dirty="0" err="1"/>
              <a:t>Concluding</a:t>
            </a:r>
            <a:r>
              <a:rPr lang="hr-HR" sz="1050" dirty="0"/>
              <a:t> </a:t>
            </a:r>
            <a:r>
              <a:rPr lang="hr-HR" sz="1050" dirty="0" err="1"/>
              <a:t>remarks</a:t>
            </a:r>
            <a:endParaRPr lang="hr-HR" sz="1050" dirty="0"/>
          </a:p>
          <a:p>
            <a:pPr>
              <a:spcAft>
                <a:spcPts val="1800"/>
              </a:spcAft>
            </a:pPr>
            <a:endParaRPr lang="hr-HR" sz="1050" dirty="0"/>
          </a:p>
        </p:txBody>
      </p:sp>
    </p:spTree>
    <p:extLst>
      <p:ext uri="{BB962C8B-B14F-4D97-AF65-F5344CB8AC3E}">
        <p14:creationId xmlns:p14="http://schemas.microsoft.com/office/powerpoint/2010/main" val="4256839699"/>
      </p:ext>
    </p:extLst>
  </p:cSld>
  <p:clrMapOvr>
    <a:masterClrMapping/>
  </p:clrMapOvr>
  <p:transition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19D4F8-D0D9-42BC-90EB-AA6C223177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51720" y="1412776"/>
            <a:ext cx="6480720" cy="4679950"/>
          </a:xfrm>
        </p:spPr>
        <p:txBody>
          <a:bodyPr/>
          <a:lstStyle/>
          <a:p>
            <a:pPr marL="773112" lvl="4" indent="0">
              <a:spcBef>
                <a:spcPts val="600"/>
              </a:spcBef>
              <a:spcAft>
                <a:spcPts val="600"/>
              </a:spcAft>
              <a:buNone/>
            </a:pPr>
            <a:endParaRPr lang="hr-HR" sz="500" dirty="0"/>
          </a:p>
          <a:p>
            <a:pPr marL="358775" lvl="4" indent="-268288">
              <a:spcBef>
                <a:spcPts val="600"/>
              </a:spcBef>
              <a:spcAft>
                <a:spcPts val="600"/>
              </a:spcAft>
            </a:pPr>
            <a:r>
              <a:rPr lang="hr-HR" sz="1800" dirty="0" err="1"/>
              <a:t>Retroactivity</a:t>
            </a:r>
            <a:r>
              <a:rPr lang="hr-HR" sz="1800" dirty="0"/>
              <a:t>; </a:t>
            </a:r>
            <a:r>
              <a:rPr lang="hr-HR" sz="1800" dirty="0" err="1"/>
              <a:t>legal</a:t>
            </a:r>
            <a:r>
              <a:rPr lang="hr-HR" sz="1800" dirty="0"/>
              <a:t> </a:t>
            </a:r>
            <a:r>
              <a:rPr lang="hr-HR" sz="1800" dirty="0" err="1"/>
              <a:t>uncertainty</a:t>
            </a:r>
            <a:endParaRPr lang="hr-HR" sz="1800" dirty="0"/>
          </a:p>
          <a:p>
            <a:pPr marL="358775" lvl="4" indent="-268288">
              <a:spcBef>
                <a:spcPts val="600"/>
              </a:spcBef>
              <a:spcAft>
                <a:spcPts val="600"/>
              </a:spcAft>
            </a:pPr>
            <a:r>
              <a:rPr lang="hr-HR" sz="1800" dirty="0"/>
              <a:t>All </a:t>
            </a:r>
            <a:r>
              <a:rPr lang="hr-HR" sz="1800" dirty="0" err="1"/>
              <a:t>taxpayers</a:t>
            </a:r>
            <a:r>
              <a:rPr lang="en-GB" sz="1800" dirty="0"/>
              <a:t>, regardless of EC proposal</a:t>
            </a:r>
            <a:r>
              <a:rPr lang="hr-HR" sz="1800" dirty="0"/>
              <a:t> (</a:t>
            </a:r>
            <a:r>
              <a:rPr lang="hr-HR" sz="1800" dirty="0" err="1"/>
              <a:t>targeted</a:t>
            </a:r>
            <a:r>
              <a:rPr lang="hr-HR" sz="1800" dirty="0"/>
              <a:t> </a:t>
            </a:r>
            <a:r>
              <a:rPr lang="hr-HR" sz="1800" dirty="0" err="1"/>
              <a:t>by</a:t>
            </a:r>
            <a:r>
              <a:rPr lang="hr-HR" sz="1800" dirty="0"/>
              <a:t> </a:t>
            </a:r>
            <a:r>
              <a:rPr lang="hr-HR" sz="1800" dirty="0" err="1"/>
              <a:t>purpose</a:t>
            </a:r>
            <a:r>
              <a:rPr lang="hr-HR" sz="1800" dirty="0"/>
              <a:t>, </a:t>
            </a:r>
            <a:r>
              <a:rPr lang="hr-HR" sz="1800" i="1" dirty="0" err="1"/>
              <a:t>e.g</a:t>
            </a:r>
            <a:r>
              <a:rPr lang="hr-HR" sz="1800" i="1" dirty="0"/>
              <a:t>. EC </a:t>
            </a:r>
            <a:r>
              <a:rPr lang="hr-HR" sz="1800" i="1" dirty="0" err="1"/>
              <a:t>Recomm</a:t>
            </a:r>
            <a:r>
              <a:rPr lang="hr-HR" sz="1800" i="1" dirty="0"/>
              <a:t> 2021 on </a:t>
            </a:r>
            <a:r>
              <a:rPr lang="hr-HR" sz="1800" i="1" dirty="0" err="1"/>
              <a:t>tax</a:t>
            </a:r>
            <a:r>
              <a:rPr lang="hr-HR" sz="1800" i="1" dirty="0"/>
              <a:t> </a:t>
            </a:r>
            <a:r>
              <a:rPr lang="hr-HR" sz="1800" i="1" dirty="0" err="1"/>
              <a:t>losses</a:t>
            </a:r>
            <a:r>
              <a:rPr lang="hr-HR" sz="1800" dirty="0"/>
              <a:t>)</a:t>
            </a:r>
          </a:p>
          <a:p>
            <a:pPr marL="358775" lvl="4" indent="-268288">
              <a:spcBef>
                <a:spcPts val="600"/>
              </a:spcBef>
              <a:spcAft>
                <a:spcPts val="600"/>
              </a:spcAft>
            </a:pPr>
            <a:r>
              <a:rPr lang="hr-HR" sz="1800" dirty="0" err="1"/>
              <a:t>Large</a:t>
            </a:r>
            <a:r>
              <a:rPr lang="hr-HR" sz="1800" dirty="0"/>
              <a:t> </a:t>
            </a:r>
            <a:r>
              <a:rPr lang="hr-HR" sz="1800" dirty="0" err="1"/>
              <a:t>companies</a:t>
            </a:r>
            <a:r>
              <a:rPr lang="hr-HR" sz="1800" dirty="0"/>
              <a:t> </a:t>
            </a:r>
            <a:r>
              <a:rPr lang="hr-HR" sz="1800" dirty="0" err="1"/>
              <a:t>in</a:t>
            </a:r>
            <a:r>
              <a:rPr lang="hr-HR" sz="1800" dirty="0"/>
              <a:t> </a:t>
            </a:r>
            <a:r>
              <a:rPr lang="hr-HR" sz="1800" dirty="0" err="1"/>
              <a:t>tourism</a:t>
            </a:r>
            <a:r>
              <a:rPr lang="hr-HR" sz="1800" dirty="0"/>
              <a:t>, </a:t>
            </a:r>
            <a:r>
              <a:rPr lang="hr-HR" sz="1800" dirty="0" err="1"/>
              <a:t>hospitality</a:t>
            </a:r>
            <a:r>
              <a:rPr lang="hr-HR" sz="1800" dirty="0"/>
              <a:t> </a:t>
            </a:r>
            <a:r>
              <a:rPr lang="hr-HR" sz="1800" dirty="0" err="1"/>
              <a:t>and</a:t>
            </a:r>
            <a:r>
              <a:rPr lang="hr-HR" sz="1800" dirty="0"/>
              <a:t> transport </a:t>
            </a:r>
            <a:r>
              <a:rPr lang="hr-HR" sz="1800" dirty="0" err="1"/>
              <a:t>who</a:t>
            </a:r>
            <a:r>
              <a:rPr lang="hr-HR" sz="1800" dirty="0"/>
              <a:t> had </a:t>
            </a:r>
            <a:r>
              <a:rPr lang="hr-HR" sz="1800" dirty="0" err="1"/>
              <a:t>barely</a:t>
            </a:r>
            <a:r>
              <a:rPr lang="hr-HR" sz="1800" dirty="0"/>
              <a:t> </a:t>
            </a:r>
            <a:r>
              <a:rPr lang="hr-HR" sz="1800" dirty="0" err="1"/>
              <a:t>survived</a:t>
            </a:r>
            <a:r>
              <a:rPr lang="hr-HR" sz="1800" dirty="0"/>
              <a:t> </a:t>
            </a:r>
            <a:r>
              <a:rPr lang="hr-HR" sz="1800" dirty="0" err="1"/>
              <a:t>the</a:t>
            </a:r>
            <a:r>
              <a:rPr lang="hr-HR" sz="1800" dirty="0"/>
              <a:t> </a:t>
            </a:r>
            <a:r>
              <a:rPr lang="hr-HR" sz="1800" dirty="0" err="1"/>
              <a:t>pandemic</a:t>
            </a:r>
            <a:r>
              <a:rPr lang="hr-HR" sz="1800" dirty="0"/>
              <a:t> </a:t>
            </a:r>
            <a:r>
              <a:rPr lang="hr-HR" sz="1800" dirty="0" err="1"/>
              <a:t>lockdowns</a:t>
            </a:r>
            <a:r>
              <a:rPr lang="hr-HR" sz="1800" dirty="0"/>
              <a:t> </a:t>
            </a:r>
            <a:r>
              <a:rPr lang="hr-HR" sz="1800" dirty="0" err="1"/>
              <a:t>and</a:t>
            </a:r>
            <a:r>
              <a:rPr lang="hr-HR" sz="1800" dirty="0"/>
              <a:t> </a:t>
            </a:r>
            <a:r>
              <a:rPr lang="hr-HR" sz="1800" dirty="0" err="1"/>
              <a:t>restrictions</a:t>
            </a:r>
            <a:r>
              <a:rPr lang="hr-HR" sz="1800" dirty="0"/>
              <a:t> (</a:t>
            </a:r>
            <a:r>
              <a:rPr lang="hr-HR" sz="1800" dirty="0" err="1"/>
              <a:t>penalty</a:t>
            </a:r>
            <a:r>
              <a:rPr lang="hr-HR" sz="1800" dirty="0"/>
              <a:t> for </a:t>
            </a:r>
            <a:r>
              <a:rPr lang="hr-HR" sz="1800" dirty="0" err="1"/>
              <a:t>success</a:t>
            </a:r>
            <a:r>
              <a:rPr lang="hr-HR" sz="1800" dirty="0"/>
              <a:t>)</a:t>
            </a:r>
          </a:p>
          <a:p>
            <a:pPr marL="358775" lvl="4" indent="-268288">
              <a:spcBef>
                <a:spcPts val="600"/>
              </a:spcBef>
              <a:spcAft>
                <a:spcPts val="600"/>
              </a:spcAft>
            </a:pPr>
            <a:r>
              <a:rPr lang="hr-HR" sz="1800" dirty="0" err="1"/>
              <a:t>Additional</a:t>
            </a:r>
            <a:r>
              <a:rPr lang="hr-HR" sz="1800" dirty="0"/>
              <a:t> </a:t>
            </a:r>
            <a:r>
              <a:rPr lang="hr-HR" sz="1800" dirty="0" err="1"/>
              <a:t>tax</a:t>
            </a:r>
            <a:r>
              <a:rPr lang="hr-HR" sz="1800" dirty="0"/>
              <a:t> on </a:t>
            </a:r>
            <a:r>
              <a:rPr lang="hr-HR" sz="1800" dirty="0" err="1"/>
              <a:t>full</a:t>
            </a:r>
            <a:r>
              <a:rPr lang="hr-HR" sz="1800" dirty="0"/>
              <a:t> </a:t>
            </a:r>
            <a:r>
              <a:rPr lang="hr-HR" sz="1800" dirty="0" err="1"/>
              <a:t>progression</a:t>
            </a:r>
            <a:endParaRPr lang="hr-HR" sz="1800" dirty="0"/>
          </a:p>
          <a:p>
            <a:pPr marL="358775" lvl="4" indent="-268288">
              <a:spcBef>
                <a:spcPts val="600"/>
              </a:spcBef>
              <a:spcAft>
                <a:spcPts val="600"/>
              </a:spcAft>
            </a:pPr>
            <a:r>
              <a:rPr lang="hr-HR" sz="1800" dirty="0"/>
              <a:t>V</a:t>
            </a:r>
            <a:r>
              <a:rPr lang="en-GB" sz="1800" dirty="0" err="1"/>
              <a:t>ariable</a:t>
            </a:r>
            <a:r>
              <a:rPr lang="en-GB" sz="1800" dirty="0"/>
              <a:t> size under the influence of one-time circumstances or investment cycles</a:t>
            </a:r>
            <a:endParaRPr lang="hr-HR" sz="1800" dirty="0"/>
          </a:p>
          <a:p>
            <a:pPr marL="358775" lvl="4" indent="-268288">
              <a:spcBef>
                <a:spcPts val="600"/>
              </a:spcBef>
              <a:spcAft>
                <a:spcPts val="600"/>
              </a:spcAft>
            </a:pPr>
            <a:r>
              <a:rPr lang="hr-HR" sz="1800" dirty="0" err="1"/>
              <a:t>Discriminating</a:t>
            </a:r>
            <a:r>
              <a:rPr lang="hr-HR" sz="1800" dirty="0"/>
              <a:t>, </a:t>
            </a:r>
            <a:r>
              <a:rPr lang="hr-HR" sz="1800" dirty="0" err="1"/>
              <a:t>threatens</a:t>
            </a:r>
            <a:r>
              <a:rPr lang="hr-HR" sz="1800" dirty="0"/>
              <a:t> fair </a:t>
            </a:r>
            <a:r>
              <a:rPr lang="hr-HR" sz="1800" dirty="0" err="1"/>
              <a:t>economic</a:t>
            </a:r>
            <a:r>
              <a:rPr lang="hr-HR" sz="1800" dirty="0"/>
              <a:t> </a:t>
            </a:r>
            <a:r>
              <a:rPr lang="hr-HR" sz="1800" dirty="0" err="1"/>
              <a:t>recovery</a:t>
            </a:r>
            <a:endParaRPr lang="hr-HR" sz="1800" dirty="0"/>
          </a:p>
          <a:p>
            <a:pPr marL="358775" lvl="4" indent="-268288">
              <a:spcBef>
                <a:spcPts val="600"/>
              </a:spcBef>
              <a:spcAft>
                <a:spcPts val="600"/>
              </a:spcAft>
            </a:pPr>
            <a:r>
              <a:rPr lang="hr-HR" sz="1800" dirty="0"/>
              <a:t>„</a:t>
            </a:r>
            <a:r>
              <a:rPr lang="hr-HR" sz="1800" dirty="0" err="1"/>
              <a:t>Practical</a:t>
            </a:r>
            <a:r>
              <a:rPr lang="hr-HR" sz="1800" dirty="0"/>
              <a:t>” </a:t>
            </a:r>
            <a:r>
              <a:rPr lang="hr-HR" sz="1800" dirty="0" err="1"/>
              <a:t>reasons</a:t>
            </a:r>
            <a:r>
              <a:rPr lang="hr-HR" sz="1800" dirty="0"/>
              <a:t> (</a:t>
            </a:r>
            <a:r>
              <a:rPr lang="hr-HR" sz="1800" i="1" dirty="0"/>
              <a:t>no </a:t>
            </a:r>
            <a:r>
              <a:rPr lang="hr-HR" sz="1800" i="1" dirty="0" err="1"/>
              <a:t>such</a:t>
            </a:r>
            <a:r>
              <a:rPr lang="hr-HR" sz="1800" i="1" dirty="0"/>
              <a:t> </a:t>
            </a:r>
            <a:r>
              <a:rPr lang="hr-HR" sz="1800" i="1" dirty="0" err="1"/>
              <a:t>taxpayers</a:t>
            </a:r>
            <a:r>
              <a:rPr lang="hr-HR" sz="1800" i="1" dirty="0"/>
              <a:t> </a:t>
            </a:r>
            <a:r>
              <a:rPr lang="hr-HR" sz="1800" i="1" dirty="0" err="1"/>
              <a:t>in</a:t>
            </a:r>
            <a:r>
              <a:rPr lang="hr-HR" sz="1800" i="1" dirty="0"/>
              <a:t> Cro</a:t>
            </a:r>
            <a:r>
              <a:rPr lang="hr-HR" sz="1800" dirty="0"/>
              <a:t>?)</a:t>
            </a:r>
          </a:p>
          <a:p>
            <a:pPr marL="358775" lvl="4" indent="-268288">
              <a:spcBef>
                <a:spcPts val="600"/>
              </a:spcBef>
              <a:spcAft>
                <a:spcPts val="600"/>
              </a:spcAft>
            </a:pPr>
            <a:r>
              <a:rPr lang="hr-HR" sz="1800" dirty="0"/>
              <a:t>Negative </a:t>
            </a:r>
            <a:r>
              <a:rPr lang="hr-HR" sz="1800" dirty="0" err="1"/>
              <a:t>experiences</a:t>
            </a:r>
            <a:r>
              <a:rPr lang="hr-HR" sz="1800" dirty="0"/>
              <a:t> </a:t>
            </a:r>
            <a:r>
              <a:rPr lang="hr-HR" sz="1800" dirty="0" err="1"/>
              <a:t>with</a:t>
            </a:r>
            <a:r>
              <a:rPr lang="hr-HR" sz="1800" dirty="0"/>
              <a:t> </a:t>
            </a:r>
            <a:r>
              <a:rPr lang="hr-HR" sz="1800" dirty="0" err="1"/>
              <a:t>crisis</a:t>
            </a:r>
            <a:r>
              <a:rPr lang="hr-HR" sz="1800" dirty="0"/>
              <a:t> </a:t>
            </a:r>
            <a:r>
              <a:rPr lang="hr-HR" sz="1800" dirty="0" err="1"/>
              <a:t>tax</a:t>
            </a:r>
            <a:endParaRPr lang="hr-HR" sz="1800" dirty="0"/>
          </a:p>
          <a:p>
            <a:pPr marL="800100" lvl="4">
              <a:spcBef>
                <a:spcPts val="600"/>
              </a:spcBef>
              <a:spcAft>
                <a:spcPts val="600"/>
              </a:spcAft>
            </a:pPr>
            <a:endParaRPr lang="hr-HR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6644ED5-D853-49FE-A21A-E9D338E0F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881" y="128483"/>
            <a:ext cx="8001000" cy="90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hr-HR" sz="3400" kern="0" dirty="0" err="1">
                <a:latin typeface="Garamond" panose="02020404030301010803" pitchFamily="18" charset="0"/>
              </a:rPr>
              <a:t>Opposed</a:t>
            </a:r>
            <a:r>
              <a:rPr lang="hr-HR" sz="3400" kern="0" dirty="0">
                <a:latin typeface="Garamond" panose="02020404030301010803" pitchFamily="18" charset="0"/>
              </a:rPr>
              <a:t> </a:t>
            </a:r>
            <a:r>
              <a:rPr lang="hr-HR" sz="3400" kern="0" dirty="0" err="1">
                <a:latin typeface="Garamond" panose="02020404030301010803" pitchFamily="18" charset="0"/>
              </a:rPr>
              <a:t>perspectives</a:t>
            </a:r>
            <a:r>
              <a:rPr lang="hr-HR" sz="3400" kern="0" dirty="0">
                <a:latin typeface="Garamond" panose="02020404030301010803" pitchFamily="18" charset="0"/>
              </a:rPr>
              <a:t> – </a:t>
            </a:r>
            <a:r>
              <a:rPr lang="hr-HR" sz="3400" kern="0" dirty="0" err="1">
                <a:latin typeface="Garamond" panose="02020404030301010803" pitchFamily="18" charset="0"/>
              </a:rPr>
              <a:t>cons</a:t>
            </a:r>
            <a:endParaRPr lang="hr-HR" sz="3400" kern="0" dirty="0">
              <a:latin typeface="Garamond" panose="02020404030301010803" pitchFamily="18" charset="0"/>
            </a:endParaRP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4FA9F14-55CD-44D7-98A8-DBEC2131343F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323528" y="1392307"/>
            <a:ext cx="1368153" cy="4679950"/>
          </a:xfrm>
        </p:spPr>
        <p:txBody>
          <a:bodyPr/>
          <a:lstStyle/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dirty="0"/>
              <a:t>Croatian </a:t>
            </a:r>
            <a:r>
              <a:rPr lang="hr-HR" sz="1050" dirty="0" err="1"/>
              <a:t>legislation</a:t>
            </a:r>
            <a:endParaRPr lang="hr-HR" sz="1050" dirty="0"/>
          </a:p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dirty="0" err="1"/>
              <a:t>Calculation</a:t>
            </a:r>
            <a:r>
              <a:rPr lang="hr-HR" sz="1050" dirty="0"/>
              <a:t> </a:t>
            </a:r>
            <a:r>
              <a:rPr lang="hr-HR" sz="1050" dirty="0" err="1"/>
              <a:t>of</a:t>
            </a:r>
            <a:r>
              <a:rPr lang="hr-HR" sz="1050" dirty="0"/>
              <a:t> </a:t>
            </a:r>
            <a:r>
              <a:rPr lang="hr-HR" sz="1050" dirty="0" err="1"/>
              <a:t>windfall</a:t>
            </a:r>
            <a:r>
              <a:rPr lang="hr-HR" sz="1050" dirty="0"/>
              <a:t> </a:t>
            </a:r>
            <a:r>
              <a:rPr lang="hr-HR" sz="1050" dirty="0" err="1"/>
              <a:t>tax</a:t>
            </a:r>
            <a:r>
              <a:rPr lang="hr-HR" sz="1050" dirty="0"/>
              <a:t> </a:t>
            </a:r>
            <a:r>
              <a:rPr lang="hr-HR" sz="1050" dirty="0" err="1"/>
              <a:t>in</a:t>
            </a:r>
            <a:r>
              <a:rPr lang="hr-HR" sz="1050" dirty="0"/>
              <a:t> Cro</a:t>
            </a:r>
          </a:p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b="1" dirty="0" err="1">
                <a:solidFill>
                  <a:srgbClr val="C00000"/>
                </a:solidFill>
              </a:rPr>
              <a:t>Arguments</a:t>
            </a:r>
            <a:r>
              <a:rPr lang="hr-HR" sz="1050" b="1" dirty="0">
                <a:solidFill>
                  <a:srgbClr val="C00000"/>
                </a:solidFill>
              </a:rPr>
              <a:t> for </a:t>
            </a:r>
            <a:r>
              <a:rPr lang="hr-HR" sz="1050" b="1" dirty="0" err="1">
                <a:solidFill>
                  <a:srgbClr val="C00000"/>
                </a:solidFill>
              </a:rPr>
              <a:t>and</a:t>
            </a:r>
            <a:r>
              <a:rPr lang="hr-HR" sz="1050" b="1" dirty="0">
                <a:solidFill>
                  <a:srgbClr val="C00000"/>
                </a:solidFill>
              </a:rPr>
              <a:t> </a:t>
            </a:r>
            <a:r>
              <a:rPr lang="hr-HR" sz="1050" b="1" dirty="0" err="1">
                <a:solidFill>
                  <a:srgbClr val="C00000"/>
                </a:solidFill>
              </a:rPr>
              <a:t>against</a:t>
            </a:r>
            <a:endParaRPr lang="hr-HR" sz="1050" b="1" dirty="0">
              <a:solidFill>
                <a:srgbClr val="C00000"/>
              </a:solidFill>
            </a:endParaRPr>
          </a:p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dirty="0" err="1"/>
              <a:t>Concluding</a:t>
            </a:r>
            <a:r>
              <a:rPr lang="hr-HR" sz="1050" dirty="0"/>
              <a:t> </a:t>
            </a:r>
            <a:r>
              <a:rPr lang="hr-HR" sz="1050" dirty="0" err="1"/>
              <a:t>remarks</a:t>
            </a:r>
            <a:endParaRPr lang="hr-HR" sz="1050" dirty="0"/>
          </a:p>
          <a:p>
            <a:pPr>
              <a:spcAft>
                <a:spcPts val="1800"/>
              </a:spcAft>
            </a:pPr>
            <a:endParaRPr lang="hr-HR" sz="1050" dirty="0"/>
          </a:p>
        </p:txBody>
      </p:sp>
    </p:spTree>
    <p:extLst>
      <p:ext uri="{BB962C8B-B14F-4D97-AF65-F5344CB8AC3E}">
        <p14:creationId xmlns:p14="http://schemas.microsoft.com/office/powerpoint/2010/main" val="1705076240"/>
      </p:ext>
    </p:extLst>
  </p:cSld>
  <p:clrMapOvr>
    <a:masterClrMapping/>
  </p:clrMapOvr>
  <p:transition>
    <p:pull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en-US" sz="4000" dirty="0" err="1">
                <a:latin typeface="Garamond" panose="02020404030301010803" pitchFamily="18" charset="0"/>
              </a:rPr>
              <a:t>Fiscal</a:t>
            </a:r>
            <a:r>
              <a:rPr lang="hr-HR" altLang="en-US" sz="4000" dirty="0">
                <a:latin typeface="Garamond" panose="02020404030301010803" pitchFamily="18" charset="0"/>
              </a:rPr>
              <a:t> </a:t>
            </a:r>
            <a:r>
              <a:rPr lang="hr-HR" altLang="en-US" sz="4000" dirty="0" err="1">
                <a:latin typeface="Garamond" panose="02020404030301010803" pitchFamily="18" charset="0"/>
              </a:rPr>
              <a:t>policy</a:t>
            </a:r>
            <a:endParaRPr lang="hr-HR" altLang="en-US" sz="4000" dirty="0">
              <a:latin typeface="Garamond" panose="02020404030301010803" pitchFamily="18" charset="0"/>
            </a:endParaRPr>
          </a:p>
        </p:txBody>
      </p:sp>
      <p:sp>
        <p:nvSpPr>
          <p:cNvPr id="14848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1979713" y="1412777"/>
            <a:ext cx="6120680" cy="4752527"/>
          </a:xfrm>
        </p:spPr>
        <p:txBody>
          <a:bodyPr/>
          <a:lstStyle/>
          <a:p>
            <a:pPr>
              <a:lnSpc>
                <a:spcPct val="150000"/>
              </a:lnSpc>
              <a:defRPr/>
            </a:pPr>
            <a:r>
              <a:rPr lang="hr-HR" sz="2400" dirty="0" err="1"/>
              <a:t>Jeopardized</a:t>
            </a:r>
            <a:r>
              <a:rPr lang="hr-HR" sz="2400" dirty="0"/>
              <a:t> </a:t>
            </a:r>
            <a:r>
              <a:rPr lang="hr-HR" sz="2400" dirty="0" err="1"/>
              <a:t>by</a:t>
            </a:r>
            <a:endParaRPr lang="hr-HR" sz="2400" dirty="0"/>
          </a:p>
          <a:p>
            <a:pPr lvl="1">
              <a:lnSpc>
                <a:spcPct val="150000"/>
              </a:lnSpc>
              <a:defRPr/>
            </a:pPr>
            <a:r>
              <a:rPr lang="hr-HR" sz="2000" dirty="0"/>
              <a:t>I</a:t>
            </a:r>
            <a:r>
              <a:rPr lang="en-GB" sz="2000" dirty="0" err="1"/>
              <a:t>nefficient</a:t>
            </a:r>
            <a:r>
              <a:rPr lang="en-GB" sz="2000" dirty="0"/>
              <a:t> and excessive public administration</a:t>
            </a:r>
            <a:endParaRPr lang="hr-HR" sz="2000" dirty="0"/>
          </a:p>
          <a:p>
            <a:pPr lvl="1">
              <a:lnSpc>
                <a:spcPct val="150000"/>
              </a:lnSpc>
              <a:defRPr/>
            </a:pPr>
            <a:r>
              <a:rPr lang="hr-HR" sz="2000" dirty="0"/>
              <a:t>(W</a:t>
            </a:r>
            <a:r>
              <a:rPr lang="en-GB" sz="2000" dirty="0" err="1"/>
              <a:t>eak</a:t>
            </a:r>
            <a:r>
              <a:rPr lang="hr-HR" sz="2000" dirty="0"/>
              <a:t>)</a:t>
            </a:r>
            <a:r>
              <a:rPr lang="en-GB" sz="2000" dirty="0"/>
              <a:t> </a:t>
            </a:r>
            <a:r>
              <a:rPr lang="hr-HR" sz="2000" dirty="0" err="1"/>
              <a:t>non-acceptance</a:t>
            </a:r>
            <a:r>
              <a:rPr lang="en-GB" sz="2000" dirty="0"/>
              <a:t> and </a:t>
            </a:r>
            <a:r>
              <a:rPr lang="hr-HR" sz="2000" dirty="0"/>
              <a:t>general </a:t>
            </a:r>
            <a:r>
              <a:rPr lang="hr-HR" sz="2000" dirty="0" err="1"/>
              <a:t>public</a:t>
            </a:r>
            <a:r>
              <a:rPr lang="hr-HR" sz="2000" dirty="0"/>
              <a:t> </a:t>
            </a:r>
            <a:r>
              <a:rPr lang="hr-HR" sz="2000" dirty="0" err="1"/>
              <a:t>opinion</a:t>
            </a:r>
            <a:r>
              <a:rPr lang="hr-HR" sz="2000" dirty="0"/>
              <a:t> on</a:t>
            </a:r>
            <a:r>
              <a:rPr lang="en-GB" sz="2000" dirty="0"/>
              <a:t> </a:t>
            </a:r>
            <a:r>
              <a:rPr lang="hr-HR" sz="2000" dirty="0" err="1"/>
              <a:t>pervasive</a:t>
            </a:r>
            <a:r>
              <a:rPr lang="hr-HR" sz="2000" dirty="0"/>
              <a:t> </a:t>
            </a:r>
            <a:r>
              <a:rPr lang="en-GB" sz="2000" dirty="0"/>
              <a:t>corruption</a:t>
            </a:r>
            <a:endParaRPr lang="hr-HR" sz="2000" dirty="0"/>
          </a:p>
          <a:p>
            <a:pPr lvl="1">
              <a:lnSpc>
                <a:spcPct val="150000"/>
              </a:lnSpc>
              <a:defRPr/>
            </a:pPr>
            <a:r>
              <a:rPr lang="hr-HR" sz="2000" dirty="0"/>
              <a:t>(</a:t>
            </a:r>
            <a:r>
              <a:rPr lang="hr-HR" sz="2000" dirty="0" err="1"/>
              <a:t>Low</a:t>
            </a:r>
            <a:r>
              <a:rPr lang="hr-HR" sz="2000" dirty="0"/>
              <a:t>) trust </a:t>
            </a:r>
            <a:r>
              <a:rPr lang="hr-HR" sz="2000" dirty="0" err="1"/>
              <a:t>in</a:t>
            </a:r>
            <a:r>
              <a:rPr lang="hr-HR" sz="2000" dirty="0"/>
              <a:t> </a:t>
            </a:r>
            <a:r>
              <a:rPr lang="hr-HR" sz="2000" dirty="0" err="1"/>
              <a:t>fiscal</a:t>
            </a:r>
            <a:r>
              <a:rPr lang="hr-HR" sz="2000" dirty="0"/>
              <a:t> </a:t>
            </a:r>
            <a:r>
              <a:rPr lang="hr-HR" sz="2000" dirty="0" err="1"/>
              <a:t>measures</a:t>
            </a:r>
            <a:endParaRPr lang="hr-HR" sz="2000" dirty="0"/>
          </a:p>
          <a:p>
            <a:pPr lvl="1">
              <a:lnSpc>
                <a:spcPct val="150000"/>
              </a:lnSpc>
              <a:defRPr/>
            </a:pPr>
            <a:r>
              <a:rPr lang="hr-HR" sz="2000" dirty="0" err="1"/>
              <a:t>Fiscal</a:t>
            </a:r>
            <a:r>
              <a:rPr lang="hr-HR" sz="2000" dirty="0"/>
              <a:t> </a:t>
            </a:r>
            <a:r>
              <a:rPr lang="hr-HR" sz="2000" dirty="0" err="1"/>
              <a:t>illusion</a:t>
            </a:r>
            <a:endParaRPr lang="hr-HR" sz="2000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B00F2BF1-E713-4AB2-82B4-070D84917B79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323528" y="1392307"/>
            <a:ext cx="1368153" cy="4679950"/>
          </a:xfrm>
        </p:spPr>
        <p:txBody>
          <a:bodyPr/>
          <a:lstStyle/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dirty="0"/>
              <a:t>Croatian </a:t>
            </a:r>
            <a:r>
              <a:rPr lang="hr-HR" sz="1050" dirty="0" err="1"/>
              <a:t>legislation</a:t>
            </a:r>
            <a:endParaRPr lang="hr-HR" sz="1050" dirty="0"/>
          </a:p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dirty="0" err="1"/>
              <a:t>Calculation</a:t>
            </a:r>
            <a:r>
              <a:rPr lang="hr-HR" sz="1050" dirty="0"/>
              <a:t> </a:t>
            </a:r>
            <a:r>
              <a:rPr lang="hr-HR" sz="1050" dirty="0" err="1"/>
              <a:t>of</a:t>
            </a:r>
            <a:r>
              <a:rPr lang="hr-HR" sz="1050" dirty="0"/>
              <a:t> </a:t>
            </a:r>
            <a:r>
              <a:rPr lang="hr-HR" sz="1050" dirty="0" err="1"/>
              <a:t>windfall</a:t>
            </a:r>
            <a:r>
              <a:rPr lang="hr-HR" sz="1050" dirty="0"/>
              <a:t> </a:t>
            </a:r>
            <a:r>
              <a:rPr lang="hr-HR" sz="1050" dirty="0" err="1"/>
              <a:t>tax</a:t>
            </a:r>
            <a:r>
              <a:rPr lang="hr-HR" sz="1050" dirty="0"/>
              <a:t> </a:t>
            </a:r>
            <a:r>
              <a:rPr lang="hr-HR" sz="1050" dirty="0" err="1"/>
              <a:t>in</a:t>
            </a:r>
            <a:r>
              <a:rPr lang="hr-HR" sz="1050" dirty="0"/>
              <a:t> Cro</a:t>
            </a:r>
          </a:p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b="1" dirty="0" err="1">
                <a:solidFill>
                  <a:srgbClr val="C00000"/>
                </a:solidFill>
              </a:rPr>
              <a:t>Arguments</a:t>
            </a:r>
            <a:r>
              <a:rPr lang="hr-HR" sz="1050" b="1" dirty="0">
                <a:solidFill>
                  <a:srgbClr val="C00000"/>
                </a:solidFill>
              </a:rPr>
              <a:t> for </a:t>
            </a:r>
            <a:r>
              <a:rPr lang="hr-HR" sz="1050" b="1" dirty="0" err="1">
                <a:solidFill>
                  <a:srgbClr val="C00000"/>
                </a:solidFill>
              </a:rPr>
              <a:t>and</a:t>
            </a:r>
            <a:r>
              <a:rPr lang="hr-HR" sz="1050" b="1" dirty="0">
                <a:solidFill>
                  <a:srgbClr val="C00000"/>
                </a:solidFill>
              </a:rPr>
              <a:t> </a:t>
            </a:r>
            <a:r>
              <a:rPr lang="hr-HR" sz="1050" b="1" dirty="0" err="1">
                <a:solidFill>
                  <a:srgbClr val="C00000"/>
                </a:solidFill>
              </a:rPr>
              <a:t>against</a:t>
            </a:r>
            <a:endParaRPr lang="hr-HR" sz="1050" b="1" dirty="0">
              <a:solidFill>
                <a:srgbClr val="C00000"/>
              </a:solidFill>
            </a:endParaRPr>
          </a:p>
          <a:p>
            <a:pPr marL="287338" indent="-287338">
              <a:lnSpc>
                <a:spcPct val="150000"/>
              </a:lnSpc>
              <a:spcAft>
                <a:spcPts val="1800"/>
              </a:spcAft>
            </a:pPr>
            <a:r>
              <a:rPr lang="hr-HR" sz="1050" dirty="0" err="1"/>
              <a:t>Concluding</a:t>
            </a:r>
            <a:r>
              <a:rPr lang="hr-HR" sz="1050" dirty="0"/>
              <a:t> </a:t>
            </a:r>
            <a:r>
              <a:rPr lang="hr-HR" sz="1050" dirty="0" err="1"/>
              <a:t>remarks</a:t>
            </a:r>
            <a:endParaRPr lang="hr-HR" sz="1050" dirty="0"/>
          </a:p>
          <a:p>
            <a:pPr>
              <a:spcAft>
                <a:spcPts val="1800"/>
              </a:spcAft>
            </a:pPr>
            <a:endParaRPr lang="hr-HR" sz="1050" dirty="0"/>
          </a:p>
        </p:txBody>
      </p:sp>
    </p:spTree>
    <p:extLst>
      <p:ext uri="{BB962C8B-B14F-4D97-AF65-F5344CB8AC3E}">
        <p14:creationId xmlns:p14="http://schemas.microsoft.com/office/powerpoint/2010/main" val="387615160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jasna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jasna</Template>
  <TotalTime>3128</TotalTime>
  <Words>714</Words>
  <Application>Microsoft Office PowerPoint</Application>
  <PresentationFormat>On-screen Show (4:3)</PresentationFormat>
  <Paragraphs>130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Cambria Math</vt:lpstr>
      <vt:lpstr>Garamond</vt:lpstr>
      <vt:lpstr>Times New Roman</vt:lpstr>
      <vt:lpstr>Verdana</vt:lpstr>
      <vt:lpstr>Wingdings</vt:lpstr>
      <vt:lpstr>jasna</vt:lpstr>
      <vt:lpstr>Windfall tax in Croatia  - a new illusion about fair redistribution of income?</vt:lpstr>
      <vt:lpstr>PowerPoint Presentation</vt:lpstr>
      <vt:lpstr>PowerPoint Presentation</vt:lpstr>
      <vt:lpstr>PowerPoint Presentation</vt:lpstr>
      <vt:lpstr>Calculation</vt:lpstr>
      <vt:lpstr>PowerPoint Presentation</vt:lpstr>
      <vt:lpstr>PowerPoint Presentation</vt:lpstr>
      <vt:lpstr>PowerPoint Presentation</vt:lpstr>
      <vt:lpstr>Fiscal policy</vt:lpstr>
      <vt:lpstr>Concluding remark(s)</vt:lpstr>
      <vt:lpstr>Q &amp; 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Nenad Bogovac</dc:creator>
  <cp:lastModifiedBy>Jasna Bogovac</cp:lastModifiedBy>
  <cp:revision>205</cp:revision>
  <dcterms:created xsi:type="dcterms:W3CDTF">2012-03-08T21:27:59Z</dcterms:created>
  <dcterms:modified xsi:type="dcterms:W3CDTF">2023-03-09T12:55:17Z</dcterms:modified>
</cp:coreProperties>
</file>