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Economica"/>
      <p:regular r:id="rId18"/>
      <p:bold r:id="rId19"/>
      <p:italic r:id="rId20"/>
      <p:boldItalic r:id="rId21"/>
    </p:embeddedFont>
    <p:embeddedFont>
      <p:font typeface="EB Garamond"/>
      <p:regular r:id="rId22"/>
      <p:bold r:id="rId23"/>
      <p:italic r:id="rId24"/>
      <p:boldItalic r:id="rId25"/>
    </p:embeddedFont>
    <p:embeddedFont>
      <p:font typeface="Pacifico"/>
      <p:regular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italic.fntdata"/><Relationship Id="rId22" Type="http://schemas.openxmlformats.org/officeDocument/2006/relationships/font" Target="fonts/EBGaramond-regular.fntdata"/><Relationship Id="rId21" Type="http://schemas.openxmlformats.org/officeDocument/2006/relationships/font" Target="fonts/Economica-boldItalic.fntdata"/><Relationship Id="rId24" Type="http://schemas.openxmlformats.org/officeDocument/2006/relationships/font" Target="fonts/EBGaramond-italic.fntdata"/><Relationship Id="rId23" Type="http://schemas.openxmlformats.org/officeDocument/2006/relationships/font" Target="fonts/EBGaramon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acifico-regular.fntdata"/><Relationship Id="rId25" Type="http://schemas.openxmlformats.org/officeDocument/2006/relationships/font" Target="fonts/EBGaramond-bold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Economica-bold.fntdata"/><Relationship Id="rId18" Type="http://schemas.openxmlformats.org/officeDocument/2006/relationships/font" Target="fonts/Economic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16bb8922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16bb8922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16bb8922ac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16bb8922ac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16bb8922a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16bb8922a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5d2c66e85e597386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d2c66e85e597386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6587d1ce1304ca2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6587d1ce1304ca2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165ed0b30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165ed0b30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52039f54334ad8d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2039f54334ad8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165ed0b30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165ed0b30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52039f54334ad8d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2039f54334ad8d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45a544bc5897ba1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5a544bc5897ba1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45a544bc5897ba1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5a544bc5897ba1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15.png"/><Relationship Id="rId6"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31975" y="1653150"/>
            <a:ext cx="8520600" cy="25191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t/>
            </a:r>
            <a:endParaRPr b="1" i="1" sz="2400">
              <a:solidFill>
                <a:srgbClr val="000000"/>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ct val="44196"/>
              <a:buFont typeface="Arial"/>
              <a:buNone/>
            </a:pPr>
            <a:r>
              <a:rPr b="1" i="1" lang="fr" sz="2488">
                <a:solidFill>
                  <a:srgbClr val="000000"/>
                </a:solidFill>
                <a:latin typeface="EB Garamond"/>
                <a:ea typeface="EB Garamond"/>
                <a:cs typeface="EB Garamond"/>
                <a:sym typeface="EB Garamond"/>
              </a:rPr>
              <a:t>2.2 </a:t>
            </a:r>
            <a:r>
              <a:rPr b="1" i="1" lang="fr" sz="2488">
                <a:solidFill>
                  <a:srgbClr val="000000"/>
                </a:solidFill>
                <a:latin typeface="EB Garamond"/>
                <a:ea typeface="EB Garamond"/>
                <a:cs typeface="EB Garamond"/>
                <a:sym typeface="EB Garamond"/>
              </a:rPr>
              <a:t>Conflict with property rights and article 1 first protocol ECHR</a:t>
            </a:r>
            <a:br>
              <a:rPr b="1" i="1" lang="fr" sz="2600">
                <a:solidFill>
                  <a:srgbClr val="000000"/>
                </a:solidFill>
                <a:latin typeface="EB Garamond"/>
                <a:ea typeface="EB Garamond"/>
                <a:cs typeface="EB Garamond"/>
                <a:sym typeface="EB Garamond"/>
              </a:rPr>
            </a:br>
            <a:endParaRPr b="1" i="1" sz="2600">
              <a:solidFill>
                <a:srgbClr val="000000"/>
              </a:solidFill>
              <a:latin typeface="Pacifico"/>
              <a:ea typeface="Pacifico"/>
              <a:cs typeface="Pacifico"/>
              <a:sym typeface="Pacifico"/>
            </a:endParaRPr>
          </a:p>
          <a:p>
            <a:pPr indent="0" lvl="0" marL="0" rtl="0" algn="just">
              <a:lnSpc>
                <a:spcPct val="115000"/>
              </a:lnSpc>
              <a:spcBef>
                <a:spcPts val="0"/>
              </a:spcBef>
              <a:spcAft>
                <a:spcPts val="0"/>
              </a:spcAft>
              <a:buClr>
                <a:schemeClr val="dk1"/>
              </a:buClr>
              <a:buSzPct val="100000"/>
              <a:buFont typeface="Arial"/>
              <a:buNone/>
            </a:pPr>
            <a:r>
              <a:t/>
            </a:r>
            <a:endParaRPr sz="1100">
              <a:latin typeface="Arial"/>
              <a:ea typeface="Arial"/>
              <a:cs typeface="Arial"/>
              <a:sym typeface="Arial"/>
            </a:endParaRPr>
          </a:p>
          <a:p>
            <a:pPr indent="0" lvl="0" marL="0" rtl="0" algn="ctr">
              <a:lnSpc>
                <a:spcPct val="115000"/>
              </a:lnSpc>
              <a:spcBef>
                <a:spcPts val="0"/>
              </a:spcBef>
              <a:spcAft>
                <a:spcPts val="0"/>
              </a:spcAft>
              <a:buClr>
                <a:schemeClr val="dk1"/>
              </a:buClr>
              <a:buSzPct val="55000"/>
              <a:buFont typeface="Arial"/>
              <a:buNone/>
            </a:pPr>
            <a:r>
              <a:rPr i="1" lang="fr" sz="2000">
                <a:solidFill>
                  <a:srgbClr val="000000"/>
                </a:solidFill>
                <a:latin typeface="EB Garamond"/>
                <a:ea typeface="EB Garamond"/>
                <a:cs typeface="EB Garamond"/>
                <a:sym typeface="EB Garamond"/>
              </a:rPr>
              <a:t>“</a:t>
            </a:r>
            <a:r>
              <a:rPr i="1" lang="fr" sz="2000" u="sng">
                <a:solidFill>
                  <a:srgbClr val="000000"/>
                </a:solidFill>
                <a:latin typeface="EB Garamond"/>
                <a:ea typeface="EB Garamond"/>
                <a:cs typeface="EB Garamond"/>
                <a:sym typeface="EB Garamond"/>
              </a:rPr>
              <a:t>Every useless tax is an infringement to property rights</a:t>
            </a:r>
            <a:r>
              <a:rPr i="1" lang="fr" sz="2000">
                <a:solidFill>
                  <a:srgbClr val="000000"/>
                </a:solidFill>
                <a:latin typeface="EB Garamond"/>
                <a:ea typeface="EB Garamond"/>
                <a:cs typeface="EB Garamond"/>
                <a:sym typeface="EB Garamond"/>
              </a:rPr>
              <a:t>” </a:t>
            </a:r>
            <a:r>
              <a:rPr lang="fr" sz="2000">
                <a:solidFill>
                  <a:srgbClr val="000000"/>
                </a:solidFill>
                <a:latin typeface="EB Garamond"/>
                <a:ea typeface="EB Garamond"/>
                <a:cs typeface="EB Garamond"/>
                <a:sym typeface="EB Garamond"/>
              </a:rPr>
              <a:t>Benjamin Constant</a:t>
            </a:r>
            <a:r>
              <a:rPr b="1" lang="fr" sz="2600">
                <a:solidFill>
                  <a:srgbClr val="000000"/>
                </a:solidFill>
                <a:latin typeface="EB Garamond"/>
                <a:ea typeface="EB Garamond"/>
                <a:cs typeface="EB Garamond"/>
                <a:sym typeface="EB Garamond"/>
              </a:rPr>
              <a:t> </a:t>
            </a:r>
            <a:endParaRPr b="1" sz="2600">
              <a:solidFill>
                <a:srgbClr val="000000"/>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ct val="100000"/>
              <a:buFont typeface="Arial"/>
              <a:buNone/>
            </a:pPr>
            <a:r>
              <a:t/>
            </a:r>
            <a:endParaRPr i="1" sz="1100">
              <a:latin typeface="EB Garamond"/>
              <a:ea typeface="EB Garamond"/>
              <a:cs typeface="EB Garamond"/>
              <a:sym typeface="EB Garamond"/>
            </a:endParaRPr>
          </a:p>
          <a:p>
            <a:pPr indent="0" lvl="0" marL="0" rtl="0" algn="just">
              <a:lnSpc>
                <a:spcPct val="115000"/>
              </a:lnSpc>
              <a:spcBef>
                <a:spcPts val="0"/>
              </a:spcBef>
              <a:spcAft>
                <a:spcPts val="0"/>
              </a:spcAft>
              <a:buClr>
                <a:schemeClr val="dk1"/>
              </a:buClr>
              <a:buSzPct val="110000"/>
              <a:buFont typeface="Arial"/>
              <a:buNone/>
            </a:pPr>
            <a:r>
              <a:t/>
            </a:r>
            <a:endParaRPr sz="1000">
              <a:latin typeface="Arial"/>
              <a:ea typeface="Arial"/>
              <a:cs typeface="Arial"/>
              <a:sym typeface="Arial"/>
            </a:endParaRPr>
          </a:p>
          <a:p>
            <a:pPr indent="0" lvl="0" marL="0" rtl="0" algn="ctr">
              <a:lnSpc>
                <a:spcPct val="115000"/>
              </a:lnSpc>
              <a:spcBef>
                <a:spcPts val="0"/>
              </a:spcBef>
              <a:spcAft>
                <a:spcPts val="0"/>
              </a:spcAft>
              <a:buClr>
                <a:schemeClr val="dk1"/>
              </a:buClr>
              <a:buSzPct val="71223"/>
              <a:buFont typeface="Arial"/>
              <a:buNone/>
            </a:pPr>
            <a:r>
              <a:rPr lang="fr" sz="1544"/>
              <a:t> Seminar in Ferrara, March 2023 </a:t>
            </a:r>
            <a:endParaRPr sz="1544"/>
          </a:p>
          <a:p>
            <a:pPr indent="0" lvl="0" marL="0" rtl="0" algn="ctr">
              <a:lnSpc>
                <a:spcPct val="115000"/>
              </a:lnSpc>
              <a:spcBef>
                <a:spcPts val="0"/>
              </a:spcBef>
              <a:spcAft>
                <a:spcPts val="0"/>
              </a:spcAft>
              <a:buClr>
                <a:schemeClr val="dk1"/>
              </a:buClr>
              <a:buSzPct val="71223"/>
              <a:buFont typeface="Arial"/>
              <a:buNone/>
            </a:pPr>
            <a:r>
              <a:rPr lang="fr" sz="1544"/>
              <a:t> </a:t>
            </a:r>
            <a:endParaRPr sz="1544"/>
          </a:p>
        </p:txBody>
      </p:sp>
      <p:sp>
        <p:nvSpPr>
          <p:cNvPr id="63" name="Google Shape;63;p13"/>
          <p:cNvSpPr txBox="1"/>
          <p:nvPr>
            <p:ph idx="1" type="subTitle"/>
          </p:nvPr>
        </p:nvSpPr>
        <p:spPr>
          <a:xfrm>
            <a:off x="1478225" y="4488600"/>
            <a:ext cx="6428100" cy="5070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fr" sz="1200">
                <a:solidFill>
                  <a:srgbClr val="000000"/>
                </a:solidFill>
                <a:latin typeface="EB Garamond"/>
                <a:ea typeface="EB Garamond"/>
                <a:cs typeface="EB Garamond"/>
                <a:sym typeface="EB Garamond"/>
              </a:rPr>
              <a:t>Group 2.2 : CHIBANE Rayan, MORIAU Julien, EMORINE Tancelin &amp; CHABANNES Marie  </a:t>
            </a:r>
            <a:endParaRPr>
              <a:solidFill>
                <a:srgbClr val="000000"/>
              </a:solidFill>
            </a:endParaRPr>
          </a:p>
        </p:txBody>
      </p:sp>
      <p:sp>
        <p:nvSpPr>
          <p:cNvPr id="64" name="Google Shape;64;p13"/>
          <p:cNvSpPr txBox="1"/>
          <p:nvPr/>
        </p:nvSpPr>
        <p:spPr>
          <a:xfrm>
            <a:off x="1665275" y="940875"/>
            <a:ext cx="58887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2500" u="sng">
                <a:latin typeface="EB Garamond"/>
                <a:ea typeface="EB Garamond"/>
                <a:cs typeface="EB Garamond"/>
                <a:sym typeface="EB Garamond"/>
              </a:rPr>
              <a:t>WEALTH TAX</a:t>
            </a:r>
            <a:endParaRPr b="1" sz="2500" u="sng">
              <a:latin typeface="EB Garamond"/>
              <a:ea typeface="EB Garamond"/>
              <a:cs typeface="EB Garamond"/>
              <a:sym typeface="EB Garamond"/>
            </a:endParaRPr>
          </a:p>
        </p:txBody>
      </p:sp>
      <p:pic>
        <p:nvPicPr>
          <p:cNvPr id="65" name="Google Shape;65;p13"/>
          <p:cNvPicPr preferRelativeResize="0"/>
          <p:nvPr/>
        </p:nvPicPr>
        <p:blipFill>
          <a:blip r:embed="rId3">
            <a:alphaModFix/>
          </a:blip>
          <a:stretch>
            <a:fillRect/>
          </a:stretch>
        </p:blipFill>
        <p:spPr>
          <a:xfrm>
            <a:off x="2707075" y="3274700"/>
            <a:ext cx="949025" cy="849925"/>
          </a:xfrm>
          <a:prstGeom prst="rect">
            <a:avLst/>
          </a:prstGeom>
          <a:noFill/>
          <a:ln>
            <a:noFill/>
          </a:ln>
        </p:spPr>
      </p:pic>
      <p:pic>
        <p:nvPicPr>
          <p:cNvPr id="66" name="Google Shape;66;p13"/>
          <p:cNvPicPr preferRelativeResize="0"/>
          <p:nvPr/>
        </p:nvPicPr>
        <p:blipFill>
          <a:blip r:embed="rId4">
            <a:alphaModFix/>
          </a:blip>
          <a:stretch>
            <a:fillRect/>
          </a:stretch>
        </p:blipFill>
        <p:spPr>
          <a:xfrm>
            <a:off x="5694050" y="3274700"/>
            <a:ext cx="1156325" cy="849925"/>
          </a:xfrm>
          <a:prstGeom prst="rect">
            <a:avLst/>
          </a:prstGeom>
          <a:noFill/>
          <a:ln>
            <a:noFill/>
          </a:ln>
        </p:spPr>
      </p:pic>
      <p:pic>
        <p:nvPicPr>
          <p:cNvPr id="67" name="Google Shape;67;p13"/>
          <p:cNvPicPr preferRelativeResize="0"/>
          <p:nvPr/>
        </p:nvPicPr>
        <p:blipFill>
          <a:blip r:embed="rId5">
            <a:alphaModFix/>
          </a:blip>
          <a:stretch>
            <a:fillRect/>
          </a:stretch>
        </p:blipFill>
        <p:spPr>
          <a:xfrm>
            <a:off x="6640825" y="236400"/>
            <a:ext cx="1724024" cy="14167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2"/>
          <p:cNvPicPr preferRelativeResize="0"/>
          <p:nvPr/>
        </p:nvPicPr>
        <p:blipFill>
          <a:blip r:embed="rId3">
            <a:alphaModFix/>
          </a:blip>
          <a:stretch>
            <a:fillRect/>
          </a:stretch>
        </p:blipFill>
        <p:spPr>
          <a:xfrm>
            <a:off x="0" y="0"/>
            <a:ext cx="9144006" cy="5143504"/>
          </a:xfrm>
          <a:prstGeom prst="rect">
            <a:avLst/>
          </a:prstGeom>
          <a:noFill/>
          <a:ln>
            <a:noFill/>
          </a:ln>
        </p:spPr>
      </p:pic>
      <p:sp>
        <p:nvSpPr>
          <p:cNvPr id="128" name="Google Shape;128;p22"/>
          <p:cNvSpPr txBox="1"/>
          <p:nvPr/>
        </p:nvSpPr>
        <p:spPr>
          <a:xfrm>
            <a:off x="0" y="2133600"/>
            <a:ext cx="9144000" cy="507900"/>
          </a:xfrm>
          <a:prstGeom prst="rect">
            <a:avLst/>
          </a:prstGeom>
          <a:solidFill>
            <a:srgbClr val="C9DAF8"/>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fr" sz="2100">
                <a:latin typeface="EB Garamond"/>
                <a:ea typeface="EB Garamond"/>
                <a:cs typeface="EB Garamond"/>
                <a:sym typeface="EB Garamond"/>
              </a:rPr>
              <a:t>Opening</a:t>
            </a:r>
            <a:endParaRPr b="1" i="1" sz="2100">
              <a:latin typeface="EB Garamond"/>
              <a:ea typeface="EB Garamond"/>
              <a:cs typeface="EB Garamond"/>
              <a:sym typeface="EB 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3"/>
          <p:cNvPicPr preferRelativeResize="0"/>
          <p:nvPr/>
        </p:nvPicPr>
        <p:blipFill>
          <a:blip r:embed="rId3">
            <a:alphaModFix/>
          </a:blip>
          <a:stretch>
            <a:fillRect/>
          </a:stretch>
        </p:blipFill>
        <p:spPr>
          <a:xfrm>
            <a:off x="5895900" y="2571750"/>
            <a:ext cx="3119613" cy="2081350"/>
          </a:xfrm>
          <a:prstGeom prst="rect">
            <a:avLst/>
          </a:prstGeom>
          <a:noFill/>
          <a:ln>
            <a:noFill/>
          </a:ln>
        </p:spPr>
      </p:pic>
      <p:sp>
        <p:nvSpPr>
          <p:cNvPr id="134" name="Google Shape;134;p23"/>
          <p:cNvSpPr txBox="1"/>
          <p:nvPr/>
        </p:nvSpPr>
        <p:spPr>
          <a:xfrm>
            <a:off x="704850" y="389100"/>
            <a:ext cx="7734300" cy="4436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fr">
                <a:solidFill>
                  <a:schemeClr val="dk1"/>
                </a:solidFill>
                <a:latin typeface="EB Garamond"/>
                <a:ea typeface="EB Garamond"/>
                <a:cs typeface="EB Garamond"/>
                <a:sym typeface="EB Garamond"/>
              </a:rPr>
              <a:t>The European wealth tax proposal was presented in 2020 by the European Commission as part of </a:t>
            </a:r>
            <a:r>
              <a:rPr b="1" i="1" lang="fr">
                <a:solidFill>
                  <a:schemeClr val="dk1"/>
                </a:solidFill>
                <a:latin typeface="EB Garamond"/>
                <a:ea typeface="EB Garamond"/>
                <a:cs typeface="EB Garamond"/>
                <a:sym typeface="EB Garamond"/>
              </a:rPr>
              <a:t>its economic recovery plan </a:t>
            </a:r>
            <a:r>
              <a:rPr lang="fr">
                <a:solidFill>
                  <a:schemeClr val="dk1"/>
                </a:solidFill>
                <a:latin typeface="EB Garamond"/>
                <a:ea typeface="EB Garamond"/>
                <a:cs typeface="EB Garamond"/>
                <a:sym typeface="EB Garamond"/>
              </a:rPr>
              <a:t>to address the consequences of the COVID-19 pandemic. The proposal aims to strengthen fiscal solidarity between EU Member States and reduce social inequalities.</a:t>
            </a:r>
            <a:endParaRPr>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t/>
            </a:r>
            <a:endParaRPr>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fr">
                <a:solidFill>
                  <a:schemeClr val="dk1"/>
                </a:solidFill>
                <a:latin typeface="EB Garamond"/>
                <a:ea typeface="EB Garamond"/>
                <a:cs typeface="EB Garamond"/>
                <a:sym typeface="EB Garamond"/>
              </a:rPr>
              <a:t>The proposed wealth tax would apply to individuals whose net wealth exceeds EUR 1 million. Member States would have the possibility to set a higher threshold if they so wish. The rate of the tax would be 1% for wealth between €1 million and €10 million and 2% for wealth above €10 million.</a:t>
            </a:r>
            <a:endParaRPr>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t/>
            </a:r>
            <a:endParaRPr>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fr">
                <a:solidFill>
                  <a:schemeClr val="dk1"/>
                </a:solidFill>
                <a:latin typeface="EB Garamond"/>
                <a:ea typeface="EB Garamond"/>
                <a:cs typeface="EB Garamond"/>
                <a:sym typeface="EB Garamond"/>
              </a:rPr>
              <a:t>Which MEP (member of parliament) created this proposal?</a:t>
            </a:r>
            <a:endParaRPr>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t/>
            </a:r>
            <a:endParaRPr>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fr">
                <a:solidFill>
                  <a:schemeClr val="dk1"/>
                </a:solidFill>
                <a:latin typeface="EB Garamond"/>
                <a:ea typeface="EB Garamond"/>
                <a:cs typeface="EB Garamond"/>
                <a:sym typeface="EB Garamond"/>
              </a:rPr>
              <a:t>The European wealth tax proposal was put forward by the European </a:t>
            </a:r>
            <a:endParaRPr>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fr">
                <a:solidFill>
                  <a:schemeClr val="dk1"/>
                </a:solidFill>
                <a:latin typeface="EB Garamond"/>
                <a:ea typeface="EB Garamond"/>
                <a:cs typeface="EB Garamond"/>
                <a:sym typeface="EB Garamond"/>
              </a:rPr>
              <a:t>Commission, the executive body of the European Union, and not by </a:t>
            </a:r>
            <a:endParaRPr>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fr">
                <a:solidFill>
                  <a:schemeClr val="dk1"/>
                </a:solidFill>
                <a:latin typeface="EB Garamond"/>
                <a:ea typeface="EB Garamond"/>
                <a:cs typeface="EB Garamond"/>
                <a:sym typeface="EB Garamond"/>
              </a:rPr>
              <a:t>a specific MEP.</a:t>
            </a:r>
            <a:endParaRPr>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t/>
            </a:r>
            <a:endParaRPr>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fr">
                <a:solidFill>
                  <a:schemeClr val="dk1"/>
                </a:solidFill>
                <a:latin typeface="EB Garamond"/>
                <a:ea typeface="EB Garamond"/>
                <a:cs typeface="EB Garamond"/>
                <a:sym typeface="EB Garamond"/>
              </a:rPr>
              <a:t>The wealth tax proposal was presented by the European Commissioner for </a:t>
            </a:r>
            <a:endParaRPr>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fr">
                <a:solidFill>
                  <a:schemeClr val="dk1"/>
                </a:solidFill>
                <a:latin typeface="EB Garamond"/>
                <a:ea typeface="EB Garamond"/>
                <a:cs typeface="EB Garamond"/>
                <a:sym typeface="EB Garamond"/>
              </a:rPr>
              <a:t>Economic Affairs, </a:t>
            </a:r>
            <a:r>
              <a:rPr b="1" lang="fr" u="sng">
                <a:solidFill>
                  <a:schemeClr val="dk1"/>
                </a:solidFill>
                <a:latin typeface="EB Garamond"/>
                <a:ea typeface="EB Garamond"/>
                <a:cs typeface="EB Garamond"/>
                <a:sym typeface="EB Garamond"/>
              </a:rPr>
              <a:t>Paolo Gentiloni</a:t>
            </a:r>
            <a:r>
              <a:rPr lang="fr">
                <a:solidFill>
                  <a:schemeClr val="dk1"/>
                </a:solidFill>
                <a:latin typeface="EB Garamond"/>
                <a:ea typeface="EB Garamond"/>
                <a:cs typeface="EB Garamond"/>
                <a:sym typeface="EB Garamond"/>
              </a:rPr>
              <a:t> (former President of the Italian </a:t>
            </a:r>
            <a:endParaRPr>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Clr>
                <a:schemeClr val="dk1"/>
              </a:buClr>
              <a:buSzPts val="1100"/>
              <a:buFont typeface="Arial"/>
              <a:buNone/>
            </a:pPr>
            <a:r>
              <a:rPr lang="fr">
                <a:solidFill>
                  <a:schemeClr val="dk1"/>
                </a:solidFill>
                <a:latin typeface="EB Garamond"/>
                <a:ea typeface="EB Garamond"/>
                <a:cs typeface="EB Garamond"/>
                <a:sym typeface="EB Garamond"/>
              </a:rPr>
              <a:t>Council), on behalf of the European Commission.</a:t>
            </a:r>
            <a:endParaRPr>
              <a:solidFill>
                <a:schemeClr val="dk1"/>
              </a:solidFill>
              <a:latin typeface="EB Garamond"/>
              <a:ea typeface="EB Garamond"/>
              <a:cs typeface="EB Garamond"/>
              <a:sym typeface="EB Garamond"/>
            </a:endParaRPr>
          </a:p>
        </p:txBody>
      </p:sp>
      <p:sp>
        <p:nvSpPr>
          <p:cNvPr id="135" name="Google Shape;135;p23"/>
          <p:cNvSpPr/>
          <p:nvPr/>
        </p:nvSpPr>
        <p:spPr>
          <a:xfrm>
            <a:off x="4535800" y="4486275"/>
            <a:ext cx="1209600" cy="76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773700" y="1022975"/>
            <a:ext cx="7596600" cy="3190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fr"/>
              <a:t>Thank you !</a:t>
            </a:r>
            <a:endParaRPr/>
          </a:p>
          <a:p>
            <a:pPr indent="0" lvl="0" marL="0" rtl="0" algn="ctr">
              <a:spcBef>
                <a:spcPts val="0"/>
              </a:spcBef>
              <a:spcAft>
                <a:spcPts val="0"/>
              </a:spcAft>
              <a:buNone/>
            </a:pPr>
            <a:r>
              <a:rPr lang="fr"/>
              <a:t>Grazie !</a:t>
            </a:r>
            <a:endParaRPr/>
          </a:p>
          <a:p>
            <a:pPr indent="0" lvl="0" marL="0" rtl="0" algn="ctr">
              <a:spcBef>
                <a:spcPts val="0"/>
              </a:spcBef>
              <a:spcAft>
                <a:spcPts val="0"/>
              </a:spcAft>
              <a:buNone/>
            </a:pPr>
            <a:r>
              <a:rPr lang="fr"/>
              <a:t>Merci !</a:t>
            </a:r>
            <a:endParaRPr/>
          </a:p>
          <a:p>
            <a:pPr indent="0" lvl="0" marL="0" rtl="0" algn="ctr">
              <a:spcBef>
                <a:spcPts val="0"/>
              </a:spcBef>
              <a:spcAft>
                <a:spcPts val="0"/>
              </a:spcAft>
              <a:buNone/>
            </a:pPr>
            <a:r>
              <a:rPr lang="fr"/>
              <a:t>Danke !</a:t>
            </a:r>
            <a:endParaRPr/>
          </a:p>
          <a:p>
            <a:pPr indent="0" lvl="0" marL="0" rtl="0" algn="ctr">
              <a:spcBef>
                <a:spcPts val="0"/>
              </a:spcBef>
              <a:spcAft>
                <a:spcPts val="0"/>
              </a:spcAft>
              <a:buNone/>
            </a:pPr>
            <a:r>
              <a:t/>
            </a:r>
            <a:endParaRPr/>
          </a:p>
        </p:txBody>
      </p:sp>
      <p:pic>
        <p:nvPicPr>
          <p:cNvPr id="141" name="Google Shape;141;p24"/>
          <p:cNvPicPr preferRelativeResize="0"/>
          <p:nvPr/>
        </p:nvPicPr>
        <p:blipFill>
          <a:blip r:embed="rId3">
            <a:alphaModFix/>
          </a:blip>
          <a:stretch>
            <a:fillRect/>
          </a:stretch>
        </p:blipFill>
        <p:spPr>
          <a:xfrm>
            <a:off x="5512013" y="1126975"/>
            <a:ext cx="1076326" cy="645800"/>
          </a:xfrm>
          <a:prstGeom prst="rect">
            <a:avLst/>
          </a:prstGeom>
          <a:noFill/>
          <a:ln>
            <a:noFill/>
          </a:ln>
        </p:spPr>
      </p:pic>
      <p:pic>
        <p:nvPicPr>
          <p:cNvPr id="142" name="Google Shape;142;p24"/>
          <p:cNvPicPr preferRelativeResize="0"/>
          <p:nvPr/>
        </p:nvPicPr>
        <p:blipFill>
          <a:blip r:embed="rId4">
            <a:alphaModFix/>
          </a:blip>
          <a:stretch>
            <a:fillRect/>
          </a:stretch>
        </p:blipFill>
        <p:spPr>
          <a:xfrm>
            <a:off x="2402200" y="1487025"/>
            <a:ext cx="1076325" cy="948900"/>
          </a:xfrm>
          <a:prstGeom prst="rect">
            <a:avLst/>
          </a:prstGeom>
          <a:noFill/>
          <a:ln>
            <a:noFill/>
          </a:ln>
        </p:spPr>
      </p:pic>
      <p:pic>
        <p:nvPicPr>
          <p:cNvPr id="143" name="Google Shape;143;p24"/>
          <p:cNvPicPr preferRelativeResize="0"/>
          <p:nvPr/>
        </p:nvPicPr>
        <p:blipFill>
          <a:blip r:embed="rId5">
            <a:alphaModFix/>
          </a:blip>
          <a:stretch>
            <a:fillRect/>
          </a:stretch>
        </p:blipFill>
        <p:spPr>
          <a:xfrm>
            <a:off x="5512025" y="2234500"/>
            <a:ext cx="1124147" cy="674500"/>
          </a:xfrm>
          <a:prstGeom prst="rect">
            <a:avLst/>
          </a:prstGeom>
          <a:noFill/>
          <a:ln>
            <a:noFill/>
          </a:ln>
        </p:spPr>
      </p:pic>
      <p:pic>
        <p:nvPicPr>
          <p:cNvPr id="144" name="Google Shape;144;p24"/>
          <p:cNvPicPr preferRelativeResize="0"/>
          <p:nvPr/>
        </p:nvPicPr>
        <p:blipFill>
          <a:blip r:embed="rId6">
            <a:alphaModFix/>
          </a:blip>
          <a:stretch>
            <a:fillRect/>
          </a:stretch>
        </p:blipFill>
        <p:spPr>
          <a:xfrm>
            <a:off x="2402200" y="2898325"/>
            <a:ext cx="1076325" cy="6458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740863" y="354425"/>
            <a:ext cx="2841300" cy="47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fr" sz="1250">
                <a:latin typeface="EB Garamond"/>
                <a:ea typeface="EB Garamond"/>
                <a:cs typeface="EB Garamond"/>
                <a:sym typeface="EB Garamond"/>
              </a:rPr>
              <a:t>Declaration of the rights of man and citizens (1789)              </a:t>
            </a:r>
            <a:endParaRPr b="1" sz="1250">
              <a:latin typeface="EB Garamond"/>
              <a:ea typeface="EB Garamond"/>
              <a:cs typeface="EB Garamond"/>
              <a:sym typeface="EB Garamond"/>
            </a:endParaRPr>
          </a:p>
        </p:txBody>
      </p:sp>
      <p:pic>
        <p:nvPicPr>
          <p:cNvPr id="73" name="Google Shape;73;p14"/>
          <p:cNvPicPr preferRelativeResize="0"/>
          <p:nvPr/>
        </p:nvPicPr>
        <p:blipFill>
          <a:blip r:embed="rId3">
            <a:alphaModFix/>
          </a:blip>
          <a:stretch>
            <a:fillRect/>
          </a:stretch>
        </p:blipFill>
        <p:spPr>
          <a:xfrm>
            <a:off x="708075" y="853149"/>
            <a:ext cx="2906875" cy="3445876"/>
          </a:xfrm>
          <a:prstGeom prst="rect">
            <a:avLst/>
          </a:prstGeom>
          <a:noFill/>
          <a:ln>
            <a:noFill/>
          </a:ln>
        </p:spPr>
      </p:pic>
      <p:sp>
        <p:nvSpPr>
          <p:cNvPr id="74" name="Google Shape;74;p14"/>
          <p:cNvSpPr txBox="1"/>
          <p:nvPr/>
        </p:nvSpPr>
        <p:spPr>
          <a:xfrm>
            <a:off x="3932982" y="354425"/>
            <a:ext cx="4740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300">
                <a:latin typeface="EB Garamond"/>
                <a:ea typeface="EB Garamond"/>
                <a:cs typeface="EB Garamond"/>
                <a:sym typeface="EB Garamond"/>
              </a:rPr>
              <a:t>European convention on Human Rights opened to signature in Rome on 4th of November 1950</a:t>
            </a:r>
            <a:endParaRPr b="1" sz="1300">
              <a:latin typeface="EB Garamond"/>
              <a:ea typeface="EB Garamond"/>
              <a:cs typeface="EB Garamond"/>
              <a:sym typeface="EB Garamond"/>
            </a:endParaRPr>
          </a:p>
        </p:txBody>
      </p:sp>
      <p:pic>
        <p:nvPicPr>
          <p:cNvPr id="75" name="Google Shape;75;p14"/>
          <p:cNvPicPr preferRelativeResize="0"/>
          <p:nvPr/>
        </p:nvPicPr>
        <p:blipFill>
          <a:blip r:embed="rId4">
            <a:alphaModFix/>
          </a:blip>
          <a:stretch>
            <a:fillRect/>
          </a:stretch>
        </p:blipFill>
        <p:spPr>
          <a:xfrm>
            <a:off x="4129950" y="1122865"/>
            <a:ext cx="4346674" cy="2897783"/>
          </a:xfrm>
          <a:prstGeom prst="rect">
            <a:avLst/>
          </a:prstGeom>
          <a:noFill/>
          <a:ln>
            <a:noFill/>
          </a:ln>
        </p:spPr>
      </p:pic>
      <p:sp>
        <p:nvSpPr>
          <p:cNvPr id="76" name="Google Shape;76;p14"/>
          <p:cNvSpPr txBox="1"/>
          <p:nvPr/>
        </p:nvSpPr>
        <p:spPr>
          <a:xfrm>
            <a:off x="2227125" y="4495650"/>
            <a:ext cx="135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7" name="Google Shape;77;p14"/>
          <p:cNvSpPr txBox="1"/>
          <p:nvPr/>
        </p:nvSpPr>
        <p:spPr>
          <a:xfrm flipH="1">
            <a:off x="2102984" y="4299025"/>
            <a:ext cx="7398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600">
                <a:latin typeface="EB Garamond"/>
                <a:ea typeface="EB Garamond"/>
                <a:cs typeface="EB Garamond"/>
                <a:sym typeface="EB Garamond"/>
              </a:rPr>
              <a:t>Article 14 : “</a:t>
            </a:r>
            <a:r>
              <a:rPr i="1" lang="fr" sz="1600">
                <a:latin typeface="EB Garamond"/>
                <a:ea typeface="EB Garamond"/>
                <a:cs typeface="EB Garamond"/>
                <a:sym typeface="EB Garamond"/>
              </a:rPr>
              <a:t> All citizens have the right to ascertain, by themselves, or through their representatives, the need for a public tax, to consent to it freely, to watch over its use, and to determine its proportion, basis, collection and duration ”</a:t>
            </a:r>
            <a:endParaRPr i="1" sz="1600">
              <a:latin typeface="EB Garamond"/>
              <a:ea typeface="EB Garamond"/>
              <a:cs typeface="EB Garamond"/>
              <a:sym typeface="EB 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nvSpPr>
        <p:spPr>
          <a:xfrm>
            <a:off x="738291" y="495000"/>
            <a:ext cx="7951800" cy="4356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900" u="sng">
                <a:latin typeface="EB Garamond"/>
                <a:ea typeface="EB Garamond"/>
                <a:cs typeface="EB Garamond"/>
                <a:sym typeface="EB Garamond"/>
              </a:rPr>
              <a:t>Summary</a:t>
            </a:r>
            <a:r>
              <a:rPr lang="fr" sz="1600">
                <a:latin typeface="EB Garamond"/>
                <a:ea typeface="EB Garamond"/>
                <a:cs typeface="EB Garamond"/>
                <a:sym typeface="EB Garamond"/>
              </a:rPr>
              <a:t> </a:t>
            </a:r>
            <a:endParaRPr sz="1600">
              <a:latin typeface="EB Garamond"/>
              <a:ea typeface="EB Garamond"/>
              <a:cs typeface="EB Garamond"/>
              <a:sym typeface="EB Garamond"/>
            </a:endParaRPr>
          </a:p>
          <a:p>
            <a:pPr indent="0" lvl="0" marL="0" rtl="0" algn="just">
              <a:spcBef>
                <a:spcPts val="0"/>
              </a:spcBef>
              <a:spcAft>
                <a:spcPts val="0"/>
              </a:spcAft>
              <a:buNone/>
            </a:pPr>
            <a:r>
              <a:t/>
            </a:r>
            <a:endParaRPr sz="1600">
              <a:latin typeface="EB Garamond"/>
              <a:ea typeface="EB Garamond"/>
              <a:cs typeface="EB Garamond"/>
              <a:sym typeface="EB Garamond"/>
            </a:endParaRPr>
          </a:p>
          <a:p>
            <a:pPr indent="-330200" lvl="0" marL="457200" rtl="0" algn="just">
              <a:spcBef>
                <a:spcPts val="0"/>
              </a:spcBef>
              <a:spcAft>
                <a:spcPts val="0"/>
              </a:spcAft>
              <a:buClr>
                <a:schemeClr val="accent1"/>
              </a:buClr>
              <a:buSzPts val="1600"/>
              <a:buFont typeface="EB Garamond"/>
              <a:buChar char="❖"/>
            </a:pPr>
            <a:r>
              <a:rPr b="1" lang="fr" sz="1600" u="sng">
                <a:solidFill>
                  <a:srgbClr val="783F04"/>
                </a:solidFill>
                <a:latin typeface="EB Garamond"/>
                <a:ea typeface="EB Garamond"/>
                <a:cs typeface="EB Garamond"/>
                <a:sym typeface="EB Garamond"/>
              </a:rPr>
              <a:t>Part I:</a:t>
            </a:r>
            <a:r>
              <a:rPr b="1" lang="fr" sz="1600">
                <a:solidFill>
                  <a:srgbClr val="783F04"/>
                </a:solidFill>
                <a:latin typeface="EB Garamond"/>
                <a:ea typeface="EB Garamond"/>
                <a:cs typeface="EB Garamond"/>
                <a:sym typeface="EB Garamond"/>
              </a:rPr>
              <a:t> Property rights and taxation, two mandatory notions in European law systems</a:t>
            </a:r>
            <a:r>
              <a:rPr b="1" lang="fr" sz="1600">
                <a:latin typeface="EB Garamond"/>
                <a:ea typeface="EB Garamond"/>
                <a:cs typeface="EB Garamond"/>
                <a:sym typeface="EB Garamond"/>
              </a:rPr>
              <a:t> </a:t>
            </a:r>
            <a:endParaRPr b="1" sz="1600">
              <a:latin typeface="EB Garamond"/>
              <a:ea typeface="EB Garamond"/>
              <a:cs typeface="EB Garamond"/>
              <a:sym typeface="EB Garamond"/>
            </a:endParaRPr>
          </a:p>
          <a:p>
            <a:pPr indent="0" lvl="0" marL="0" rtl="0" algn="just">
              <a:spcBef>
                <a:spcPts val="0"/>
              </a:spcBef>
              <a:spcAft>
                <a:spcPts val="0"/>
              </a:spcAft>
              <a:buNone/>
            </a:pPr>
            <a:r>
              <a:t/>
            </a:r>
            <a:endParaRPr sz="1600">
              <a:latin typeface="EB Garamond"/>
              <a:ea typeface="EB Garamond"/>
              <a:cs typeface="EB Garamond"/>
              <a:sym typeface="EB Garamond"/>
            </a:endParaRPr>
          </a:p>
          <a:p>
            <a:pPr indent="-330200" lvl="1" marL="914400" rtl="0" algn="just">
              <a:spcBef>
                <a:spcPts val="0"/>
              </a:spcBef>
              <a:spcAft>
                <a:spcPts val="0"/>
              </a:spcAft>
              <a:buSzPts val="1600"/>
              <a:buFont typeface="EB Garamond"/>
              <a:buChar char="➢"/>
            </a:pPr>
            <a:r>
              <a:rPr i="1" lang="fr" sz="1600">
                <a:latin typeface="EB Garamond"/>
                <a:ea typeface="EB Garamond"/>
                <a:cs typeface="EB Garamond"/>
                <a:sym typeface="EB Garamond"/>
              </a:rPr>
              <a:t>Subpart 1</a:t>
            </a:r>
            <a:r>
              <a:rPr lang="fr" sz="1600">
                <a:latin typeface="EB Garamond"/>
                <a:ea typeface="EB Garamond"/>
                <a:cs typeface="EB Garamond"/>
                <a:sym typeface="EB Garamond"/>
              </a:rPr>
              <a:t>: Area of application of property rights and first additional protocol to the European convention for Human Rights (ECHR) </a:t>
            </a:r>
            <a:endParaRPr sz="1600">
              <a:latin typeface="EB Garamond"/>
              <a:ea typeface="EB Garamond"/>
              <a:cs typeface="EB Garamond"/>
              <a:sym typeface="EB Garamond"/>
            </a:endParaRPr>
          </a:p>
          <a:p>
            <a:pPr indent="-330200" lvl="1" marL="914400" rtl="0" algn="just">
              <a:spcBef>
                <a:spcPts val="0"/>
              </a:spcBef>
              <a:spcAft>
                <a:spcPts val="0"/>
              </a:spcAft>
              <a:buSzPts val="1600"/>
              <a:buFont typeface="EB Garamond"/>
              <a:buChar char="➢"/>
            </a:pPr>
            <a:r>
              <a:rPr i="1" lang="fr" sz="1600">
                <a:latin typeface="EB Garamond"/>
                <a:ea typeface="EB Garamond"/>
                <a:cs typeface="EB Garamond"/>
                <a:sym typeface="EB Garamond"/>
              </a:rPr>
              <a:t>Subpart 2</a:t>
            </a:r>
            <a:r>
              <a:rPr lang="fr" sz="1600">
                <a:latin typeface="EB Garamond"/>
                <a:ea typeface="EB Garamond"/>
                <a:cs typeface="EB Garamond"/>
                <a:sym typeface="EB Garamond"/>
              </a:rPr>
              <a:t>: Regulating the use of property through wealth taxation</a:t>
            </a:r>
            <a:endParaRPr sz="1600">
              <a:latin typeface="EB Garamond"/>
              <a:ea typeface="EB Garamond"/>
              <a:cs typeface="EB Garamond"/>
              <a:sym typeface="EB Garamond"/>
            </a:endParaRPr>
          </a:p>
          <a:p>
            <a:pPr indent="0" lvl="0" marL="0" rtl="0" algn="just">
              <a:spcBef>
                <a:spcPts val="0"/>
              </a:spcBef>
              <a:spcAft>
                <a:spcPts val="0"/>
              </a:spcAft>
              <a:buNone/>
            </a:pPr>
            <a:r>
              <a:t/>
            </a:r>
            <a:endParaRPr b="1" sz="1600" u="sng">
              <a:solidFill>
                <a:schemeClr val="lt2"/>
              </a:solidFill>
              <a:latin typeface="EB Garamond"/>
              <a:ea typeface="EB Garamond"/>
              <a:cs typeface="EB Garamond"/>
              <a:sym typeface="EB Garamond"/>
            </a:endParaRPr>
          </a:p>
          <a:p>
            <a:pPr indent="-330200" lvl="0" marL="457200" rtl="0" algn="just">
              <a:spcBef>
                <a:spcPts val="0"/>
              </a:spcBef>
              <a:spcAft>
                <a:spcPts val="0"/>
              </a:spcAft>
              <a:buClr>
                <a:schemeClr val="accent1"/>
              </a:buClr>
              <a:buSzPts val="1600"/>
              <a:buFont typeface="EB Garamond"/>
              <a:buChar char="❖"/>
            </a:pPr>
            <a:r>
              <a:rPr b="1" lang="fr" sz="1600" u="sng">
                <a:solidFill>
                  <a:srgbClr val="783F04"/>
                </a:solidFill>
                <a:latin typeface="EB Garamond"/>
                <a:ea typeface="EB Garamond"/>
                <a:cs typeface="EB Garamond"/>
                <a:sym typeface="EB Garamond"/>
              </a:rPr>
              <a:t>Part II:</a:t>
            </a:r>
            <a:r>
              <a:rPr b="1" lang="fr" sz="1600">
                <a:solidFill>
                  <a:srgbClr val="783F04"/>
                </a:solidFill>
                <a:latin typeface="EB Garamond"/>
                <a:ea typeface="EB Garamond"/>
                <a:cs typeface="EB Garamond"/>
                <a:sym typeface="EB Garamond"/>
              </a:rPr>
              <a:t> The balance between protecting  individual interest and the requirements of public interest</a:t>
            </a:r>
            <a:endParaRPr b="1" sz="1600">
              <a:solidFill>
                <a:srgbClr val="783F04"/>
              </a:solidFill>
              <a:latin typeface="EB Garamond"/>
              <a:ea typeface="EB Garamond"/>
              <a:cs typeface="EB Garamond"/>
              <a:sym typeface="EB Garamond"/>
            </a:endParaRPr>
          </a:p>
          <a:p>
            <a:pPr indent="0" lvl="0" marL="0" rtl="0" algn="just">
              <a:spcBef>
                <a:spcPts val="0"/>
              </a:spcBef>
              <a:spcAft>
                <a:spcPts val="0"/>
              </a:spcAft>
              <a:buNone/>
            </a:pPr>
            <a:r>
              <a:t/>
            </a:r>
            <a:endParaRPr sz="1600">
              <a:latin typeface="EB Garamond"/>
              <a:ea typeface="EB Garamond"/>
              <a:cs typeface="EB Garamond"/>
              <a:sym typeface="EB Garamond"/>
            </a:endParaRPr>
          </a:p>
          <a:p>
            <a:pPr indent="-330200" lvl="1" marL="914400" rtl="0" algn="just">
              <a:spcBef>
                <a:spcPts val="0"/>
              </a:spcBef>
              <a:spcAft>
                <a:spcPts val="0"/>
              </a:spcAft>
              <a:buSzPts val="1600"/>
              <a:buFont typeface="EB Garamond"/>
              <a:buChar char="➢"/>
            </a:pPr>
            <a:r>
              <a:rPr i="1" lang="fr" sz="1600">
                <a:latin typeface="EB Garamond"/>
                <a:ea typeface="EB Garamond"/>
                <a:cs typeface="EB Garamond"/>
                <a:sym typeface="EB Garamond"/>
              </a:rPr>
              <a:t>Subpart 1</a:t>
            </a:r>
            <a:r>
              <a:rPr lang="fr" sz="1600">
                <a:latin typeface="EB Garamond"/>
                <a:ea typeface="EB Garamond"/>
                <a:cs typeface="EB Garamond"/>
                <a:sym typeface="EB Garamond"/>
              </a:rPr>
              <a:t>: Justified infringements to property rights </a:t>
            </a:r>
            <a:endParaRPr sz="1600">
              <a:latin typeface="EB Garamond"/>
              <a:ea typeface="EB Garamond"/>
              <a:cs typeface="EB Garamond"/>
              <a:sym typeface="EB Garamond"/>
            </a:endParaRPr>
          </a:p>
          <a:p>
            <a:pPr indent="-330200" lvl="1" marL="914400" rtl="0" algn="just">
              <a:spcBef>
                <a:spcPts val="0"/>
              </a:spcBef>
              <a:spcAft>
                <a:spcPts val="0"/>
              </a:spcAft>
              <a:buSzPts val="1600"/>
              <a:buFont typeface="EB Garamond"/>
              <a:buChar char="➢"/>
            </a:pPr>
            <a:r>
              <a:rPr i="1" lang="fr" sz="1600">
                <a:latin typeface="EB Garamond"/>
                <a:ea typeface="EB Garamond"/>
                <a:cs typeface="EB Garamond"/>
                <a:sym typeface="EB Garamond"/>
              </a:rPr>
              <a:t>Subpart 2</a:t>
            </a:r>
            <a:r>
              <a:rPr lang="fr" sz="1600">
                <a:latin typeface="EB Garamond"/>
                <a:ea typeface="EB Garamond"/>
                <a:cs typeface="EB Garamond"/>
                <a:sym typeface="EB Garamond"/>
              </a:rPr>
              <a:t>: Unjustified infringements to property rights </a:t>
            </a:r>
            <a:endParaRPr sz="1600">
              <a:latin typeface="EB Garamond"/>
              <a:ea typeface="EB Garamond"/>
              <a:cs typeface="EB Garamond"/>
              <a:sym typeface="EB Garamond"/>
            </a:endParaRPr>
          </a:p>
          <a:p>
            <a:pPr indent="0" lvl="0" marL="0" rtl="0" algn="just">
              <a:spcBef>
                <a:spcPts val="0"/>
              </a:spcBef>
              <a:spcAft>
                <a:spcPts val="0"/>
              </a:spcAft>
              <a:buNone/>
            </a:pPr>
            <a:r>
              <a:t/>
            </a:r>
            <a:endParaRPr sz="1600">
              <a:latin typeface="EB Garamond"/>
              <a:ea typeface="EB Garamond"/>
              <a:cs typeface="EB Garamond"/>
              <a:sym typeface="EB Garamond"/>
            </a:endParaRPr>
          </a:p>
          <a:p>
            <a:pPr indent="-330200" lvl="0" marL="457200" rtl="0" algn="just">
              <a:spcBef>
                <a:spcPts val="0"/>
              </a:spcBef>
              <a:spcAft>
                <a:spcPts val="0"/>
              </a:spcAft>
              <a:buClr>
                <a:schemeClr val="accent1"/>
              </a:buClr>
              <a:buSzPts val="1600"/>
              <a:buFont typeface="EB Garamond"/>
              <a:buChar char="❖"/>
            </a:pPr>
            <a:r>
              <a:rPr b="1" lang="fr" sz="1600">
                <a:solidFill>
                  <a:srgbClr val="783F04"/>
                </a:solidFill>
                <a:latin typeface="EB Garamond"/>
                <a:ea typeface="EB Garamond"/>
                <a:cs typeface="EB Garamond"/>
                <a:sym typeface="EB Garamond"/>
              </a:rPr>
              <a:t>Opening</a:t>
            </a:r>
            <a:r>
              <a:rPr lang="fr" sz="1600">
                <a:latin typeface="EB Garamond"/>
                <a:ea typeface="EB Garamond"/>
                <a:cs typeface="EB Garamond"/>
                <a:sym typeface="EB Garamond"/>
              </a:rPr>
              <a:t> </a:t>
            </a:r>
            <a:endParaRPr sz="1600">
              <a:latin typeface="EB Garamond"/>
              <a:ea typeface="EB Garamond"/>
              <a:cs typeface="EB Garamond"/>
              <a:sym typeface="EB Garamond"/>
            </a:endParaRPr>
          </a:p>
          <a:p>
            <a:pPr indent="0" lvl="0" marL="0" rtl="0" algn="l">
              <a:spcBef>
                <a:spcPts val="0"/>
              </a:spcBef>
              <a:spcAft>
                <a:spcPts val="0"/>
              </a:spcAft>
              <a:buNone/>
            </a:pPr>
            <a:r>
              <a:t/>
            </a:r>
            <a:endParaRPr>
              <a:latin typeface="EB Garamond"/>
              <a:ea typeface="EB Garamond"/>
              <a:cs typeface="EB Garamond"/>
              <a:sym typeface="EB Garamond"/>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692975" y="201705"/>
            <a:ext cx="7596600" cy="1197600"/>
          </a:xfrm>
          <a:prstGeom prst="rect">
            <a:avLst/>
          </a:prstGeom>
        </p:spPr>
        <p:txBody>
          <a:bodyPr anchorCtr="0" anchor="ctr" bIns="91425" lIns="91425" spcFirstLastPara="1" rIns="91425" wrap="square" tIns="91425">
            <a:normAutofit/>
          </a:bodyPr>
          <a:lstStyle/>
          <a:p>
            <a:pPr indent="-330200" lvl="0" marL="457200" rtl="0" algn="just">
              <a:spcBef>
                <a:spcPts val="0"/>
              </a:spcBef>
              <a:spcAft>
                <a:spcPts val="0"/>
              </a:spcAft>
              <a:buClr>
                <a:srgbClr val="783F04"/>
              </a:buClr>
              <a:buSzPts val="1600"/>
              <a:buFont typeface="EB Garamond"/>
              <a:buChar char="❖"/>
            </a:pPr>
            <a:r>
              <a:rPr b="1" lang="fr" sz="1600" u="sng">
                <a:solidFill>
                  <a:srgbClr val="783F04"/>
                </a:solidFill>
                <a:latin typeface="EB Garamond"/>
                <a:ea typeface="EB Garamond"/>
                <a:cs typeface="EB Garamond"/>
                <a:sym typeface="EB Garamond"/>
              </a:rPr>
              <a:t>Part I:</a:t>
            </a:r>
            <a:r>
              <a:rPr b="1" lang="fr" sz="1600">
                <a:solidFill>
                  <a:srgbClr val="783F04"/>
                </a:solidFill>
                <a:latin typeface="EB Garamond"/>
                <a:ea typeface="EB Garamond"/>
                <a:cs typeface="EB Garamond"/>
                <a:sym typeface="EB Garamond"/>
              </a:rPr>
              <a:t> Property rights and taxation, two mandatory notions in European law systems</a:t>
            </a:r>
            <a:endParaRPr>
              <a:solidFill>
                <a:srgbClr val="783F04"/>
              </a:solidFill>
            </a:endParaRPr>
          </a:p>
        </p:txBody>
      </p:sp>
      <p:sp>
        <p:nvSpPr>
          <p:cNvPr id="88" name="Google Shape;88;p16"/>
          <p:cNvSpPr txBox="1"/>
          <p:nvPr/>
        </p:nvSpPr>
        <p:spPr>
          <a:xfrm>
            <a:off x="692975" y="1103700"/>
            <a:ext cx="7484700" cy="5076300"/>
          </a:xfrm>
          <a:prstGeom prst="rect">
            <a:avLst/>
          </a:prstGeom>
          <a:noFill/>
          <a:ln>
            <a:noFill/>
          </a:ln>
        </p:spPr>
        <p:txBody>
          <a:bodyPr anchorCtr="0" anchor="t" bIns="91425" lIns="91425" spcFirstLastPara="1" rIns="91425" wrap="square" tIns="91425">
            <a:spAutoFit/>
          </a:bodyPr>
          <a:lstStyle/>
          <a:p>
            <a:pPr indent="-330200" lvl="1" marL="914400" rtl="0" algn="just">
              <a:spcBef>
                <a:spcPts val="0"/>
              </a:spcBef>
              <a:spcAft>
                <a:spcPts val="0"/>
              </a:spcAft>
              <a:buClr>
                <a:schemeClr val="dk1"/>
              </a:buClr>
              <a:buSzPts val="1600"/>
              <a:buFont typeface="EB Garamond"/>
              <a:buChar char="➢"/>
            </a:pPr>
            <a:r>
              <a:rPr i="1" lang="fr" sz="1600">
                <a:solidFill>
                  <a:schemeClr val="dk1"/>
                </a:solidFill>
                <a:latin typeface="EB Garamond"/>
                <a:ea typeface="EB Garamond"/>
                <a:cs typeface="EB Garamond"/>
                <a:sym typeface="EB Garamond"/>
              </a:rPr>
              <a:t>Subpart 1 </a:t>
            </a:r>
            <a:r>
              <a:rPr lang="fr" sz="1600">
                <a:solidFill>
                  <a:schemeClr val="dk1"/>
                </a:solidFill>
                <a:latin typeface="EB Garamond"/>
                <a:ea typeface="EB Garamond"/>
                <a:cs typeface="EB Garamond"/>
                <a:sym typeface="EB Garamond"/>
              </a:rPr>
              <a:t>: Area of application of property rights and first additional protocol to the European convention for Human Rights (ECHR)</a:t>
            </a:r>
            <a:endParaRPr sz="1600">
              <a:solidFill>
                <a:schemeClr val="dk1"/>
              </a:solidFill>
              <a:latin typeface="EB Garamond"/>
              <a:ea typeface="EB Garamond"/>
              <a:cs typeface="EB Garamond"/>
              <a:sym typeface="EB Garamond"/>
            </a:endParaRPr>
          </a:p>
          <a:p>
            <a:pPr indent="0" lvl="0" marL="0" rtl="0" algn="just">
              <a:spcBef>
                <a:spcPts val="0"/>
              </a:spcBef>
              <a:spcAft>
                <a:spcPts val="0"/>
              </a:spcAft>
              <a:buNone/>
            </a:pPr>
            <a:r>
              <a:rPr b="1" lang="fr" sz="1600" u="sng">
                <a:highlight>
                  <a:schemeClr val="lt2"/>
                </a:highlight>
                <a:latin typeface="EB Garamond"/>
                <a:ea typeface="EB Garamond"/>
                <a:cs typeface="EB Garamond"/>
                <a:sym typeface="EB Garamond"/>
              </a:rPr>
              <a:t>French law</a:t>
            </a:r>
            <a:r>
              <a:rPr lang="fr" sz="1600" u="sng">
                <a:highlight>
                  <a:schemeClr val="lt2"/>
                </a:highlight>
                <a:latin typeface="EB Garamond"/>
                <a:ea typeface="EB Garamond"/>
                <a:cs typeface="EB Garamond"/>
                <a:sym typeface="EB Garamond"/>
              </a:rPr>
              <a:t> : </a:t>
            </a:r>
            <a:endParaRPr sz="1600" u="sng">
              <a:highlight>
                <a:schemeClr val="lt2"/>
              </a:highlight>
              <a:latin typeface="EB Garamond"/>
              <a:ea typeface="EB Garamond"/>
              <a:cs typeface="EB Garamond"/>
              <a:sym typeface="EB Garamond"/>
            </a:endParaRPr>
          </a:p>
          <a:p>
            <a:pPr indent="0" lvl="0" marL="0" rtl="0" algn="just">
              <a:spcBef>
                <a:spcPts val="0"/>
              </a:spcBef>
              <a:spcAft>
                <a:spcPts val="0"/>
              </a:spcAft>
              <a:buNone/>
            </a:pPr>
            <a:r>
              <a:rPr lang="fr" sz="1600">
                <a:solidFill>
                  <a:schemeClr val="dk1"/>
                </a:solidFill>
                <a:latin typeface="EB Garamond"/>
                <a:ea typeface="EB Garamond"/>
                <a:cs typeface="EB Garamond"/>
                <a:sym typeface="EB Garamond"/>
              </a:rPr>
              <a:t>*</a:t>
            </a:r>
            <a:r>
              <a:rPr lang="fr" sz="1300">
                <a:solidFill>
                  <a:schemeClr val="dk1"/>
                </a:solidFill>
                <a:latin typeface="EB Garamond"/>
                <a:ea typeface="EB Garamond"/>
                <a:cs typeface="EB Garamond"/>
                <a:sym typeface="EB Garamond"/>
              </a:rPr>
              <a:t>In a decision regarding a law on </a:t>
            </a:r>
            <a:r>
              <a:rPr lang="fr" sz="1300" u="sng">
                <a:solidFill>
                  <a:schemeClr val="dk1"/>
                </a:solidFill>
                <a:latin typeface="EB Garamond"/>
                <a:ea typeface="EB Garamond"/>
                <a:cs typeface="EB Garamond"/>
                <a:sym typeface="EB Garamond"/>
              </a:rPr>
              <a:t>nationalisation in 1982</a:t>
            </a:r>
            <a:r>
              <a:rPr lang="fr" sz="1300">
                <a:solidFill>
                  <a:schemeClr val="dk1"/>
                </a:solidFill>
                <a:latin typeface="EB Garamond"/>
                <a:ea typeface="EB Garamond"/>
                <a:cs typeface="EB Garamond"/>
                <a:sym typeface="EB Garamond"/>
              </a:rPr>
              <a:t>, and following questions about the real constitutional value of these rights, the French Constitutional Court said “</a:t>
            </a:r>
            <a:r>
              <a:rPr b="1" i="1" lang="fr" sz="1300">
                <a:latin typeface="EB Garamond"/>
                <a:ea typeface="EB Garamond"/>
                <a:cs typeface="EB Garamond"/>
                <a:sym typeface="EB Garamond"/>
              </a:rPr>
              <a:t>principles created by the Human and Civil Rights Declaration have full constitutional value,</a:t>
            </a:r>
            <a:r>
              <a:rPr i="1" lang="fr" sz="1300">
                <a:solidFill>
                  <a:schemeClr val="dk1"/>
                </a:solidFill>
                <a:latin typeface="EB Garamond"/>
                <a:ea typeface="EB Garamond"/>
                <a:cs typeface="EB Garamond"/>
                <a:sym typeface="EB Garamond"/>
              </a:rPr>
              <a:t> including the fundamental character of property rights, on the same level as freedom and safety”</a:t>
            </a:r>
            <a:endParaRPr i="1" sz="1300">
              <a:solidFill>
                <a:schemeClr val="dk1"/>
              </a:solidFill>
              <a:latin typeface="EB Garamond"/>
              <a:ea typeface="EB Garamond"/>
              <a:cs typeface="EB Garamond"/>
              <a:sym typeface="EB Garamond"/>
            </a:endParaRPr>
          </a:p>
          <a:p>
            <a:pPr indent="0" lvl="0" marL="0" rtl="0" algn="just">
              <a:spcBef>
                <a:spcPts val="0"/>
              </a:spcBef>
              <a:spcAft>
                <a:spcPts val="0"/>
              </a:spcAft>
              <a:buNone/>
            </a:pPr>
            <a:r>
              <a:t/>
            </a:r>
            <a:endParaRPr sz="1300">
              <a:solidFill>
                <a:schemeClr val="dk1"/>
              </a:solidFill>
              <a:latin typeface="EB Garamond"/>
              <a:ea typeface="EB Garamond"/>
              <a:cs typeface="EB Garamond"/>
              <a:sym typeface="EB Garamond"/>
            </a:endParaRPr>
          </a:p>
          <a:p>
            <a:pPr indent="0" lvl="0" marL="0" rtl="0" algn="just">
              <a:spcBef>
                <a:spcPts val="0"/>
              </a:spcBef>
              <a:spcAft>
                <a:spcPts val="0"/>
              </a:spcAft>
              <a:buNone/>
            </a:pPr>
            <a:r>
              <a:rPr lang="fr" sz="1300" u="sng">
                <a:solidFill>
                  <a:schemeClr val="dk1"/>
                </a:solidFill>
                <a:latin typeface="EB Garamond"/>
                <a:ea typeface="EB Garamond"/>
                <a:cs typeface="EB Garamond"/>
                <a:sym typeface="EB Garamond"/>
              </a:rPr>
              <a:t>*Article 544 of the French Civil Code</a:t>
            </a:r>
            <a:r>
              <a:rPr lang="fr" sz="1300">
                <a:solidFill>
                  <a:schemeClr val="dk1"/>
                </a:solidFill>
                <a:latin typeface="EB Garamond"/>
                <a:ea typeface="EB Garamond"/>
                <a:cs typeface="EB Garamond"/>
                <a:sym typeface="EB Garamond"/>
              </a:rPr>
              <a:t> defines property as “</a:t>
            </a:r>
            <a:r>
              <a:rPr i="1" lang="fr" sz="1300">
                <a:solidFill>
                  <a:schemeClr val="dk1"/>
                </a:solidFill>
                <a:latin typeface="EB Garamond"/>
                <a:ea typeface="EB Garamond"/>
                <a:cs typeface="EB Garamond"/>
                <a:sym typeface="EB Garamond"/>
              </a:rPr>
              <a:t>the right to enjoy and dispose of things in its most absolute way, as long as this use is not forbidden by laws or regulations”. </a:t>
            </a:r>
            <a:endParaRPr i="1" sz="1300">
              <a:solidFill>
                <a:schemeClr val="dk1"/>
              </a:solidFill>
              <a:latin typeface="EB Garamond"/>
              <a:ea typeface="EB Garamond"/>
              <a:cs typeface="EB Garamond"/>
              <a:sym typeface="EB Garamond"/>
            </a:endParaRPr>
          </a:p>
          <a:p>
            <a:pPr indent="0" lvl="0" marL="0" rtl="0" algn="just">
              <a:spcBef>
                <a:spcPts val="0"/>
              </a:spcBef>
              <a:spcAft>
                <a:spcPts val="0"/>
              </a:spcAft>
              <a:buNone/>
            </a:pPr>
            <a:r>
              <a:t/>
            </a:r>
            <a:endParaRPr sz="1300">
              <a:solidFill>
                <a:schemeClr val="dk1"/>
              </a:solidFill>
              <a:latin typeface="EB Garamond"/>
              <a:ea typeface="EB Garamond"/>
              <a:cs typeface="EB Garamond"/>
              <a:sym typeface="EB Garamond"/>
            </a:endParaRPr>
          </a:p>
          <a:p>
            <a:pPr indent="0" lvl="0" marL="0" rtl="0" algn="just">
              <a:spcBef>
                <a:spcPts val="0"/>
              </a:spcBef>
              <a:spcAft>
                <a:spcPts val="0"/>
              </a:spcAft>
              <a:buNone/>
            </a:pPr>
            <a:r>
              <a:rPr lang="fr" sz="1300">
                <a:solidFill>
                  <a:schemeClr val="dk1"/>
                </a:solidFill>
                <a:latin typeface="EB Garamond"/>
                <a:ea typeface="EB Garamond"/>
                <a:cs typeface="EB Garamond"/>
                <a:sym typeface="EB Garamond"/>
              </a:rPr>
              <a:t>*</a:t>
            </a:r>
            <a:r>
              <a:rPr lang="fr" sz="1300" u="sng">
                <a:solidFill>
                  <a:schemeClr val="dk1"/>
                </a:solidFill>
                <a:latin typeface="EB Garamond"/>
                <a:ea typeface="EB Garamond"/>
                <a:cs typeface="EB Garamond"/>
                <a:sym typeface="EB Garamond"/>
              </a:rPr>
              <a:t>The 3 attributes of property rights are as follows : </a:t>
            </a:r>
            <a:endParaRPr sz="1300" u="sng">
              <a:solidFill>
                <a:schemeClr val="dk1"/>
              </a:solidFill>
              <a:latin typeface="EB Garamond"/>
              <a:ea typeface="EB Garamond"/>
              <a:cs typeface="EB Garamond"/>
              <a:sym typeface="EB Garamond"/>
            </a:endParaRPr>
          </a:p>
          <a:p>
            <a:pPr indent="-311150" lvl="0" marL="457200" rtl="0" algn="just">
              <a:lnSpc>
                <a:spcPct val="115000"/>
              </a:lnSpc>
              <a:spcBef>
                <a:spcPts val="0"/>
              </a:spcBef>
              <a:spcAft>
                <a:spcPts val="0"/>
              </a:spcAft>
              <a:buClr>
                <a:schemeClr val="dk1"/>
              </a:buClr>
              <a:buSzPts val="1300"/>
              <a:buFont typeface="EB Garamond"/>
              <a:buChar char="-"/>
            </a:pPr>
            <a:r>
              <a:rPr b="1" lang="fr" sz="1300">
                <a:solidFill>
                  <a:schemeClr val="dk1"/>
                </a:solidFill>
                <a:latin typeface="EB Garamond"/>
                <a:ea typeface="EB Garamond"/>
                <a:cs typeface="EB Garamond"/>
                <a:sym typeface="EB Garamond"/>
              </a:rPr>
              <a:t>The “usus” </a:t>
            </a:r>
            <a:endParaRPr b="1" sz="1300">
              <a:solidFill>
                <a:schemeClr val="dk1"/>
              </a:solidFill>
              <a:latin typeface="EB Garamond"/>
              <a:ea typeface="EB Garamond"/>
              <a:cs typeface="EB Garamond"/>
              <a:sym typeface="EB Garamond"/>
            </a:endParaRPr>
          </a:p>
          <a:p>
            <a:pPr indent="-311150" lvl="0" marL="457200" rtl="0" algn="just">
              <a:lnSpc>
                <a:spcPct val="115000"/>
              </a:lnSpc>
              <a:spcBef>
                <a:spcPts val="0"/>
              </a:spcBef>
              <a:spcAft>
                <a:spcPts val="0"/>
              </a:spcAft>
              <a:buClr>
                <a:schemeClr val="dk1"/>
              </a:buClr>
              <a:buSzPts val="1300"/>
              <a:buFont typeface="EB Garamond"/>
              <a:buChar char="-"/>
            </a:pPr>
            <a:r>
              <a:rPr b="1" lang="fr" sz="1300">
                <a:solidFill>
                  <a:schemeClr val="dk1"/>
                </a:solidFill>
                <a:latin typeface="EB Garamond"/>
                <a:ea typeface="EB Garamond"/>
                <a:cs typeface="EB Garamond"/>
                <a:sym typeface="EB Garamond"/>
              </a:rPr>
              <a:t>The “fructus”, </a:t>
            </a:r>
            <a:endParaRPr b="1" sz="1300">
              <a:solidFill>
                <a:schemeClr val="dk1"/>
              </a:solidFill>
              <a:latin typeface="EB Garamond"/>
              <a:ea typeface="EB Garamond"/>
              <a:cs typeface="EB Garamond"/>
              <a:sym typeface="EB Garamond"/>
            </a:endParaRPr>
          </a:p>
          <a:p>
            <a:pPr indent="-311150" lvl="0" marL="457200" rtl="0" algn="just">
              <a:lnSpc>
                <a:spcPct val="115000"/>
              </a:lnSpc>
              <a:spcBef>
                <a:spcPts val="0"/>
              </a:spcBef>
              <a:spcAft>
                <a:spcPts val="0"/>
              </a:spcAft>
              <a:buClr>
                <a:schemeClr val="dk1"/>
              </a:buClr>
              <a:buSzPts val="1300"/>
              <a:buFont typeface="EB Garamond"/>
              <a:buChar char="-"/>
            </a:pPr>
            <a:r>
              <a:rPr b="1" lang="fr" sz="1300">
                <a:solidFill>
                  <a:schemeClr val="dk1"/>
                </a:solidFill>
                <a:latin typeface="EB Garamond"/>
                <a:ea typeface="EB Garamond"/>
                <a:cs typeface="EB Garamond"/>
                <a:sym typeface="EB Garamond"/>
              </a:rPr>
              <a:t>The “abusus” </a:t>
            </a:r>
            <a:endParaRPr b="1" sz="13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Clr>
                <a:schemeClr val="dk1"/>
              </a:buClr>
              <a:buSzPts val="1100"/>
              <a:buFont typeface="Arial"/>
              <a:buNone/>
            </a:pPr>
            <a:r>
              <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6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6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6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600">
              <a:solidFill>
                <a:schemeClr val="dk1"/>
              </a:solidFill>
              <a:latin typeface="EB Garamond"/>
              <a:ea typeface="EB Garamond"/>
              <a:cs typeface="EB Garamond"/>
              <a:sym typeface="EB Garamond"/>
            </a:endParaRPr>
          </a:p>
        </p:txBody>
      </p:sp>
      <p:pic>
        <p:nvPicPr>
          <p:cNvPr id="89" name="Google Shape;89;p16"/>
          <p:cNvPicPr preferRelativeResize="0"/>
          <p:nvPr/>
        </p:nvPicPr>
        <p:blipFill>
          <a:blip r:embed="rId3">
            <a:alphaModFix/>
          </a:blip>
          <a:stretch>
            <a:fillRect/>
          </a:stretch>
        </p:blipFill>
        <p:spPr>
          <a:xfrm>
            <a:off x="4116910" y="3548646"/>
            <a:ext cx="4648575" cy="1475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nvSpPr>
        <p:spPr>
          <a:xfrm>
            <a:off x="687300" y="249010"/>
            <a:ext cx="7769400" cy="720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500" u="sng">
                <a:highlight>
                  <a:schemeClr val="lt2"/>
                </a:highlight>
                <a:latin typeface="EB Garamond"/>
                <a:ea typeface="EB Garamond"/>
                <a:cs typeface="EB Garamond"/>
                <a:sym typeface="EB Garamond"/>
              </a:rPr>
              <a:t>European Law</a:t>
            </a:r>
            <a:r>
              <a:rPr lang="fr" sz="1300">
                <a:highlight>
                  <a:schemeClr val="lt2"/>
                </a:highlight>
                <a:latin typeface="EB Garamond"/>
                <a:ea typeface="EB Garamond"/>
                <a:cs typeface="EB Garamond"/>
                <a:sym typeface="EB Garamond"/>
              </a:rPr>
              <a:t> : </a:t>
            </a:r>
            <a:endParaRPr sz="1300">
              <a:highlight>
                <a:schemeClr val="lt2"/>
              </a:highlight>
              <a:latin typeface="EB Garamond"/>
              <a:ea typeface="EB Garamond"/>
              <a:cs typeface="EB Garamond"/>
              <a:sym typeface="EB Garamond"/>
            </a:endParaRPr>
          </a:p>
          <a:p>
            <a:pPr indent="0" lvl="0" marL="0" rtl="0" algn="l">
              <a:spcBef>
                <a:spcPts val="0"/>
              </a:spcBef>
              <a:spcAft>
                <a:spcPts val="0"/>
              </a:spcAft>
              <a:buNone/>
            </a:pPr>
            <a:r>
              <a:t/>
            </a:r>
            <a:endParaRPr sz="1300">
              <a:latin typeface="EB Garamond"/>
              <a:ea typeface="EB Garamond"/>
              <a:cs typeface="EB Garamond"/>
              <a:sym typeface="EB Garamond"/>
            </a:endParaRPr>
          </a:p>
          <a:p>
            <a:pPr indent="0" lvl="0" marL="0" rtl="0" algn="just">
              <a:spcBef>
                <a:spcPts val="0"/>
              </a:spcBef>
              <a:spcAft>
                <a:spcPts val="0"/>
              </a:spcAft>
              <a:buNone/>
            </a:pPr>
            <a:r>
              <a:rPr lang="fr" sz="1300" u="sng">
                <a:latin typeface="EB Garamond"/>
                <a:ea typeface="EB Garamond"/>
                <a:cs typeface="EB Garamond"/>
                <a:sym typeface="EB Garamond"/>
              </a:rPr>
              <a:t>*</a:t>
            </a:r>
            <a:r>
              <a:rPr lang="fr" sz="1300" u="sng">
                <a:solidFill>
                  <a:schemeClr val="dk1"/>
                </a:solidFill>
                <a:latin typeface="EB Garamond"/>
                <a:ea typeface="EB Garamond"/>
                <a:cs typeface="EB Garamond"/>
                <a:sym typeface="EB Garamond"/>
              </a:rPr>
              <a:t>Article 17 of the European Convention of Human Rights</a:t>
            </a:r>
            <a:r>
              <a:rPr lang="fr" sz="1300">
                <a:solidFill>
                  <a:schemeClr val="dk1"/>
                </a:solidFill>
                <a:latin typeface="EB Garamond"/>
                <a:ea typeface="EB Garamond"/>
                <a:cs typeface="EB Garamond"/>
                <a:sym typeface="EB Garamond"/>
              </a:rPr>
              <a:t> : “1</a:t>
            </a:r>
            <a:r>
              <a:rPr i="1" lang="fr" sz="1300">
                <a:solidFill>
                  <a:schemeClr val="dk1"/>
                </a:solidFill>
                <a:latin typeface="EB Garamond"/>
                <a:ea typeface="EB Garamond"/>
                <a:cs typeface="EB Garamond"/>
                <a:sym typeface="EB Garamond"/>
              </a:rPr>
              <a:t>. Everyone has the right to own, use, </a:t>
            </a:r>
            <a:r>
              <a:rPr b="1" i="1" lang="fr" sz="1300">
                <a:solidFill>
                  <a:schemeClr val="dk1"/>
                </a:solidFill>
                <a:latin typeface="EB Garamond"/>
                <a:ea typeface="EB Garamond"/>
                <a:cs typeface="EB Garamond"/>
                <a:sym typeface="EB Garamond"/>
              </a:rPr>
              <a:t>dispose of and bequeath his or her lawfully acquired possessions.</a:t>
            </a:r>
            <a:r>
              <a:rPr i="1" lang="fr" sz="1300">
                <a:solidFill>
                  <a:schemeClr val="dk1"/>
                </a:solidFill>
                <a:latin typeface="EB Garamond"/>
                <a:ea typeface="EB Garamond"/>
                <a:cs typeface="EB Garamond"/>
                <a:sym typeface="EB Garamond"/>
              </a:rPr>
              <a:t> No one may be deprived of his or her possessions, except in the public interest and in the cases and under the conditions provided for by law, subject to fair compensation being paid in good time for their loss. The use of property may be regulated by law in so far as is necessary for the general interest.</a:t>
            </a:r>
            <a:endParaRPr i="1" sz="13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Clr>
                <a:schemeClr val="dk1"/>
              </a:buClr>
              <a:buSzPts val="1100"/>
              <a:buFont typeface="Arial"/>
              <a:buNone/>
            </a:pPr>
            <a:r>
              <a:rPr i="1" lang="fr" sz="1300">
                <a:solidFill>
                  <a:schemeClr val="dk1"/>
                </a:solidFill>
                <a:latin typeface="EB Garamond"/>
                <a:ea typeface="EB Garamond"/>
                <a:cs typeface="EB Garamond"/>
                <a:sym typeface="EB Garamond"/>
              </a:rPr>
              <a:t>2. Intellectual property shall be protected.”</a:t>
            </a:r>
            <a:endParaRPr i="1" sz="1300">
              <a:solidFill>
                <a:schemeClr val="dk1"/>
              </a:solidFill>
              <a:latin typeface="EB Garamond"/>
              <a:ea typeface="EB Garamond"/>
              <a:cs typeface="EB Garamond"/>
              <a:sym typeface="EB Garamond"/>
            </a:endParaRPr>
          </a:p>
          <a:p>
            <a:pPr indent="0" lvl="0" marL="0" rtl="0" algn="just">
              <a:spcBef>
                <a:spcPts val="0"/>
              </a:spcBef>
              <a:spcAft>
                <a:spcPts val="0"/>
              </a:spcAft>
              <a:buNone/>
            </a:pPr>
            <a:r>
              <a:t/>
            </a:r>
            <a:endParaRPr sz="1300">
              <a:latin typeface="EB Garamond"/>
              <a:ea typeface="EB Garamond"/>
              <a:cs typeface="EB Garamond"/>
              <a:sym typeface="EB Garamond"/>
            </a:endParaRPr>
          </a:p>
          <a:p>
            <a:pPr indent="0" lvl="0" marL="0" rtl="0" algn="just">
              <a:spcBef>
                <a:spcPts val="0"/>
              </a:spcBef>
              <a:spcAft>
                <a:spcPts val="0"/>
              </a:spcAft>
              <a:buNone/>
            </a:pPr>
            <a:r>
              <a:rPr lang="fr" sz="1300" u="sng">
                <a:latin typeface="EB Garamond"/>
                <a:ea typeface="EB Garamond"/>
                <a:cs typeface="EB Garamond"/>
                <a:sym typeface="EB Garamond"/>
              </a:rPr>
              <a:t>*</a:t>
            </a:r>
            <a:r>
              <a:rPr lang="fr" sz="1300" u="sng">
                <a:solidFill>
                  <a:schemeClr val="dk1"/>
                </a:solidFill>
                <a:latin typeface="EB Garamond"/>
                <a:ea typeface="EB Garamond"/>
                <a:cs typeface="EB Garamond"/>
                <a:sym typeface="EB Garamond"/>
              </a:rPr>
              <a:t>Article 1 of the Additional Protocol reads as follows</a:t>
            </a:r>
            <a:r>
              <a:rPr lang="fr" sz="1300">
                <a:solidFill>
                  <a:schemeClr val="dk1"/>
                </a:solidFill>
                <a:latin typeface="EB Garamond"/>
                <a:ea typeface="EB Garamond"/>
                <a:cs typeface="EB Garamond"/>
                <a:sym typeface="EB Garamond"/>
              </a:rPr>
              <a:t>:</a:t>
            </a:r>
            <a:endParaRPr sz="13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Clr>
                <a:schemeClr val="dk1"/>
              </a:buClr>
              <a:buSzPts val="1100"/>
              <a:buFont typeface="Arial"/>
              <a:buNone/>
            </a:pPr>
            <a:r>
              <a:rPr i="1" lang="fr" sz="1300">
                <a:solidFill>
                  <a:schemeClr val="dk1"/>
                </a:solidFill>
                <a:latin typeface="EB Garamond"/>
                <a:ea typeface="EB Garamond"/>
                <a:cs typeface="EB Garamond"/>
                <a:sym typeface="EB Garamond"/>
              </a:rPr>
              <a:t>"Every natural or legal person has </a:t>
            </a:r>
            <a:r>
              <a:rPr b="1" i="1" lang="fr" sz="1300">
                <a:solidFill>
                  <a:schemeClr val="dk1"/>
                </a:solidFill>
                <a:latin typeface="EB Garamond"/>
                <a:ea typeface="EB Garamond"/>
                <a:cs typeface="EB Garamond"/>
                <a:sym typeface="EB Garamond"/>
              </a:rPr>
              <a:t>the right to respect for his property</a:t>
            </a:r>
            <a:r>
              <a:rPr i="1" lang="fr" sz="1300">
                <a:solidFill>
                  <a:schemeClr val="dk1"/>
                </a:solidFill>
                <a:latin typeface="EB Garamond"/>
                <a:ea typeface="EB Garamond"/>
                <a:cs typeface="EB Garamond"/>
                <a:sym typeface="EB Garamond"/>
              </a:rPr>
              <a:t>. No one shall be deprived of his property except in the </a:t>
            </a:r>
            <a:r>
              <a:rPr b="1" i="1" lang="fr" sz="1300">
                <a:solidFill>
                  <a:schemeClr val="dk1"/>
                </a:solidFill>
                <a:latin typeface="EB Garamond"/>
                <a:ea typeface="EB Garamond"/>
                <a:cs typeface="EB Garamond"/>
                <a:sym typeface="EB Garamond"/>
              </a:rPr>
              <a:t>public interest and in accordance with the law and the general principles of international law.</a:t>
            </a:r>
            <a:endParaRPr b="1" i="1" sz="13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rPr i="1" lang="fr" sz="1300">
                <a:solidFill>
                  <a:schemeClr val="dk1"/>
                </a:solidFill>
                <a:latin typeface="EB Garamond"/>
                <a:ea typeface="EB Garamond"/>
                <a:cs typeface="EB Garamond"/>
                <a:sym typeface="EB Garamond"/>
              </a:rPr>
              <a:t>The foregoing provisions shall not affect the right of States to enact such laws as they deem necessary to regulate the use of property in accordance with </a:t>
            </a:r>
            <a:r>
              <a:rPr b="1" i="1" lang="fr" sz="1300">
                <a:solidFill>
                  <a:schemeClr val="dk1"/>
                </a:solidFill>
                <a:latin typeface="EB Garamond"/>
                <a:ea typeface="EB Garamond"/>
                <a:cs typeface="EB Garamond"/>
                <a:sym typeface="EB Garamond"/>
              </a:rPr>
              <a:t>the public interest or to secure the payment of taxes or other contributions or penalties.”</a:t>
            </a:r>
            <a:endParaRPr b="1" i="1" sz="13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t/>
            </a:r>
            <a:endParaRPr i="1" sz="13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rPr i="1" lang="fr" sz="1300" u="sng">
                <a:solidFill>
                  <a:schemeClr val="dk1"/>
                </a:solidFill>
                <a:latin typeface="EB Garamond"/>
                <a:ea typeface="EB Garamond"/>
                <a:cs typeface="EB Garamond"/>
                <a:sym typeface="EB Garamond"/>
              </a:rPr>
              <a:t>*</a:t>
            </a:r>
            <a:r>
              <a:rPr lang="fr" sz="1300" u="sng">
                <a:solidFill>
                  <a:schemeClr val="dk1"/>
                </a:solidFill>
                <a:latin typeface="EB Garamond"/>
                <a:ea typeface="EB Garamond"/>
                <a:cs typeface="EB Garamond"/>
                <a:sym typeface="EB Garamond"/>
              </a:rPr>
              <a:t>Marckx v. Belgium judgement of 13 June 1979</a:t>
            </a:r>
            <a:r>
              <a:rPr lang="fr" sz="1300">
                <a:solidFill>
                  <a:schemeClr val="dk1"/>
                </a:solidFill>
                <a:latin typeface="EB Garamond"/>
                <a:ea typeface="EB Garamond"/>
                <a:cs typeface="EB Garamond"/>
                <a:sym typeface="EB Garamond"/>
              </a:rPr>
              <a:t>: </a:t>
            </a:r>
            <a:r>
              <a:rPr i="1" lang="fr" sz="1300">
                <a:solidFill>
                  <a:schemeClr val="dk1"/>
                </a:solidFill>
                <a:latin typeface="EB Garamond"/>
                <a:ea typeface="EB Garamond"/>
                <a:cs typeface="EB Garamond"/>
                <a:sym typeface="EB Garamond"/>
              </a:rPr>
              <a:t>"[...] By recognising that everyone has the right to respect for his property, </a:t>
            </a:r>
            <a:r>
              <a:rPr b="1" i="1" lang="fr" sz="1300">
                <a:solidFill>
                  <a:schemeClr val="dk1"/>
                </a:solidFill>
                <a:latin typeface="EB Garamond"/>
                <a:ea typeface="EB Garamond"/>
                <a:cs typeface="EB Garamond"/>
                <a:sym typeface="EB Garamond"/>
              </a:rPr>
              <a:t>Article 1 guarantees in substance the right to property. </a:t>
            </a:r>
            <a:endParaRPr b="1" i="1" sz="13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rPr i="1" lang="fr" sz="1300">
                <a:solidFill>
                  <a:schemeClr val="dk1"/>
                </a:solidFill>
                <a:latin typeface="EB Garamond"/>
                <a:ea typeface="EB Garamond"/>
                <a:cs typeface="EB Garamond"/>
                <a:sym typeface="EB Garamond"/>
              </a:rPr>
              <a:t>Through this decision, natural or legal persons are protected against </a:t>
            </a:r>
            <a:r>
              <a:rPr b="1" i="1" lang="fr" sz="1300">
                <a:solidFill>
                  <a:schemeClr val="dk1"/>
                </a:solidFill>
                <a:latin typeface="EB Garamond"/>
                <a:ea typeface="EB Garamond"/>
                <a:cs typeface="EB Garamond"/>
                <a:sym typeface="EB Garamond"/>
              </a:rPr>
              <a:t>possible arbitrary interference with their property by the State</a:t>
            </a:r>
            <a:r>
              <a:rPr i="1" lang="fr" sz="1300">
                <a:solidFill>
                  <a:schemeClr val="dk1"/>
                </a:solidFill>
                <a:latin typeface="EB Garamond"/>
                <a:ea typeface="EB Garamond"/>
                <a:cs typeface="EB Garamond"/>
                <a:sym typeface="EB Garamond"/>
              </a:rPr>
              <a:t>, since the European Court affirms that the right to dispose of one's property constitutes "a fundamental element" </a:t>
            </a:r>
            <a:r>
              <a:rPr b="1" i="1" lang="fr" sz="1300">
                <a:solidFill>
                  <a:schemeClr val="dk1"/>
                </a:solidFill>
                <a:latin typeface="EB Garamond"/>
                <a:ea typeface="EB Garamond"/>
                <a:cs typeface="EB Garamond"/>
                <a:sym typeface="EB Garamond"/>
              </a:rPr>
              <a:t>of the right to property. »</a:t>
            </a:r>
            <a:endParaRPr b="1" i="1" sz="13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Clr>
                <a:schemeClr val="dk1"/>
              </a:buClr>
              <a:buSzPts val="1100"/>
              <a:buFont typeface="Arial"/>
              <a:buNone/>
            </a:pPr>
            <a:r>
              <a:t/>
            </a:r>
            <a:endParaRPr i="1" sz="1300">
              <a:solidFill>
                <a:schemeClr val="dk1"/>
              </a:solidFill>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nvSpPr>
        <p:spPr>
          <a:xfrm>
            <a:off x="298824" y="203704"/>
            <a:ext cx="7659900" cy="923400"/>
          </a:xfrm>
          <a:prstGeom prst="rect">
            <a:avLst/>
          </a:prstGeom>
          <a:noFill/>
          <a:ln>
            <a:noFill/>
          </a:ln>
        </p:spPr>
        <p:txBody>
          <a:bodyPr anchorCtr="0" anchor="t" bIns="91425" lIns="91425" spcFirstLastPara="1" rIns="91425" wrap="square" tIns="91425">
            <a:spAutoFit/>
          </a:bodyPr>
          <a:lstStyle/>
          <a:p>
            <a:pPr indent="-330200" lvl="0" marL="457200" rtl="0" algn="just">
              <a:spcBef>
                <a:spcPts val="0"/>
              </a:spcBef>
              <a:spcAft>
                <a:spcPts val="0"/>
              </a:spcAft>
              <a:buClr>
                <a:srgbClr val="783F04"/>
              </a:buClr>
              <a:buSzPts val="1600"/>
              <a:buFont typeface="EB Garamond"/>
              <a:buChar char="❖"/>
            </a:pPr>
            <a:r>
              <a:rPr b="1" lang="fr" sz="1600" u="sng">
                <a:solidFill>
                  <a:srgbClr val="783F04"/>
                </a:solidFill>
                <a:latin typeface="EB Garamond"/>
                <a:ea typeface="EB Garamond"/>
                <a:cs typeface="EB Garamond"/>
                <a:sym typeface="EB Garamond"/>
              </a:rPr>
              <a:t>Part I:</a:t>
            </a:r>
            <a:r>
              <a:rPr b="1" lang="fr" sz="1600">
                <a:solidFill>
                  <a:srgbClr val="783F04"/>
                </a:solidFill>
                <a:latin typeface="EB Garamond"/>
                <a:ea typeface="EB Garamond"/>
                <a:cs typeface="EB Garamond"/>
                <a:sym typeface="EB Garamond"/>
              </a:rPr>
              <a:t> Property rights and taxation, two mandatory notions in European law systems </a:t>
            </a:r>
            <a:endParaRPr b="1" sz="1600">
              <a:solidFill>
                <a:srgbClr val="783F04"/>
              </a:solidFill>
              <a:latin typeface="EB Garamond"/>
              <a:ea typeface="EB Garamond"/>
              <a:cs typeface="EB Garamond"/>
              <a:sym typeface="EB Garamond"/>
            </a:endParaRPr>
          </a:p>
          <a:p>
            <a:pPr indent="-330200" lvl="1" marL="914400" rtl="0" algn="just">
              <a:spcBef>
                <a:spcPts val="0"/>
              </a:spcBef>
              <a:spcAft>
                <a:spcPts val="0"/>
              </a:spcAft>
              <a:buClr>
                <a:schemeClr val="dk1"/>
              </a:buClr>
              <a:buSzPts val="1600"/>
              <a:buFont typeface="EB Garamond"/>
              <a:buChar char="➢"/>
            </a:pPr>
            <a:r>
              <a:rPr i="1" lang="fr" sz="1600">
                <a:solidFill>
                  <a:schemeClr val="dk1"/>
                </a:solidFill>
                <a:latin typeface="EB Garamond"/>
                <a:ea typeface="EB Garamond"/>
                <a:cs typeface="EB Garamond"/>
                <a:sym typeface="EB Garamond"/>
              </a:rPr>
              <a:t>Subpart 2 </a:t>
            </a:r>
            <a:r>
              <a:rPr lang="fr" sz="1600">
                <a:solidFill>
                  <a:schemeClr val="dk1"/>
                </a:solidFill>
                <a:latin typeface="EB Garamond"/>
                <a:ea typeface="EB Garamond"/>
                <a:cs typeface="EB Garamond"/>
                <a:sym typeface="EB Garamond"/>
              </a:rPr>
              <a:t>: Regulating the use of property through wealth taxation </a:t>
            </a:r>
            <a:endParaRPr sz="1600">
              <a:solidFill>
                <a:schemeClr val="dk1"/>
              </a:solidFill>
              <a:latin typeface="EB Garamond"/>
              <a:ea typeface="EB Garamond"/>
              <a:cs typeface="EB Garamond"/>
              <a:sym typeface="EB Garamond"/>
            </a:endParaRPr>
          </a:p>
        </p:txBody>
      </p:sp>
      <p:pic>
        <p:nvPicPr>
          <p:cNvPr id="100" name="Google Shape;100;p18"/>
          <p:cNvPicPr preferRelativeResize="0"/>
          <p:nvPr/>
        </p:nvPicPr>
        <p:blipFill>
          <a:blip r:embed="rId3">
            <a:alphaModFix/>
          </a:blip>
          <a:stretch>
            <a:fillRect/>
          </a:stretch>
        </p:blipFill>
        <p:spPr>
          <a:xfrm>
            <a:off x="7474125" y="248775"/>
            <a:ext cx="1324675" cy="843800"/>
          </a:xfrm>
          <a:prstGeom prst="rect">
            <a:avLst/>
          </a:prstGeom>
          <a:noFill/>
          <a:ln>
            <a:noFill/>
          </a:ln>
        </p:spPr>
      </p:pic>
      <p:sp>
        <p:nvSpPr>
          <p:cNvPr id="101" name="Google Shape;101;p18"/>
          <p:cNvSpPr txBox="1"/>
          <p:nvPr/>
        </p:nvSpPr>
        <p:spPr>
          <a:xfrm>
            <a:off x="453450" y="1242275"/>
            <a:ext cx="8237100" cy="3395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fr">
                <a:solidFill>
                  <a:schemeClr val="dk1"/>
                </a:solidFill>
                <a:latin typeface="EB Garamond"/>
                <a:ea typeface="EB Garamond"/>
                <a:cs typeface="EB Garamond"/>
                <a:sym typeface="EB Garamond"/>
              </a:rPr>
              <a:t>*It should be recalled that the European Commission of Human Rights recognised that the </a:t>
            </a:r>
            <a:r>
              <a:rPr b="1" lang="fr">
                <a:solidFill>
                  <a:schemeClr val="dk1"/>
                </a:solidFill>
                <a:latin typeface="EB Garamond"/>
                <a:ea typeface="EB Garamond"/>
                <a:cs typeface="EB Garamond"/>
                <a:sym typeface="EB Garamond"/>
              </a:rPr>
              <a:t>principle of the right to property (Art. 1 of the Additional Protocol) applies to tax matters </a:t>
            </a:r>
            <a:r>
              <a:rPr lang="fr">
                <a:solidFill>
                  <a:schemeClr val="dk1"/>
                </a:solidFill>
                <a:latin typeface="EB Garamond"/>
                <a:ea typeface="EB Garamond"/>
                <a:cs typeface="EB Garamond"/>
                <a:sym typeface="EB Garamond"/>
              </a:rPr>
              <a:t>in an opinion of </a:t>
            </a:r>
            <a:r>
              <a:rPr i="1" lang="fr">
                <a:solidFill>
                  <a:schemeClr val="dk1"/>
                </a:solidFill>
                <a:latin typeface="EB Garamond"/>
                <a:ea typeface="EB Garamond"/>
                <a:cs typeface="EB Garamond"/>
                <a:sym typeface="EB Garamond"/>
              </a:rPr>
              <a:t>13 May 1976. </a:t>
            </a:r>
            <a:endParaRPr i="1">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latin typeface="EB Garamond"/>
              <a:ea typeface="EB Garamond"/>
              <a:cs typeface="EB Garamond"/>
              <a:sym typeface="EB Garamond"/>
            </a:endParaRPr>
          </a:p>
          <a:p>
            <a:pPr indent="0" lvl="0" marL="0" rtl="0" algn="just">
              <a:spcBef>
                <a:spcPts val="0"/>
              </a:spcBef>
              <a:spcAft>
                <a:spcPts val="0"/>
              </a:spcAft>
              <a:buClr>
                <a:schemeClr val="dk1"/>
              </a:buClr>
              <a:buSzPts val="1100"/>
              <a:buFont typeface="Arial"/>
              <a:buNone/>
            </a:pPr>
            <a:r>
              <a:rPr i="1" lang="fr">
                <a:solidFill>
                  <a:schemeClr val="dk1"/>
                </a:solidFill>
                <a:latin typeface="EB Garamond"/>
                <a:ea typeface="EB Garamond"/>
                <a:cs typeface="EB Garamond"/>
                <a:sym typeface="EB Garamond"/>
              </a:rPr>
              <a:t>*The French 1982 Finance Act</a:t>
            </a:r>
            <a:r>
              <a:rPr lang="fr">
                <a:solidFill>
                  <a:schemeClr val="dk1"/>
                </a:solidFill>
                <a:latin typeface="EB Garamond"/>
                <a:ea typeface="EB Garamond"/>
                <a:cs typeface="EB Garamond"/>
                <a:sym typeface="EB Garamond"/>
              </a:rPr>
              <a:t> created a </a:t>
            </a:r>
            <a:r>
              <a:rPr b="1" lang="fr">
                <a:solidFill>
                  <a:schemeClr val="dk1"/>
                </a:solidFill>
                <a:latin typeface="EB Garamond"/>
                <a:ea typeface="EB Garamond"/>
                <a:cs typeface="EB Garamond"/>
                <a:sym typeface="EB Garamond"/>
              </a:rPr>
              <a:t>wealth tax </a:t>
            </a:r>
            <a:r>
              <a:rPr lang="fr">
                <a:solidFill>
                  <a:schemeClr val="dk1"/>
                </a:solidFill>
                <a:latin typeface="EB Garamond"/>
                <a:ea typeface="EB Garamond"/>
                <a:cs typeface="EB Garamond"/>
                <a:sym typeface="EB Garamond"/>
              </a:rPr>
              <a:t>targeting people with the most valuable assets, which was then suppressed in 1987, before being re established in 1989 as a </a:t>
            </a:r>
            <a:r>
              <a:rPr b="1" lang="fr">
                <a:solidFill>
                  <a:schemeClr val="dk1"/>
                </a:solidFill>
                <a:latin typeface="EB Garamond"/>
                <a:ea typeface="EB Garamond"/>
                <a:cs typeface="EB Garamond"/>
                <a:sym typeface="EB Garamond"/>
              </a:rPr>
              <a:t>solidarity wealth tax,</a:t>
            </a:r>
            <a:r>
              <a:rPr lang="fr">
                <a:solidFill>
                  <a:schemeClr val="dk1"/>
                </a:solidFill>
                <a:latin typeface="EB Garamond"/>
                <a:ea typeface="EB Garamond"/>
                <a:cs typeface="EB Garamond"/>
                <a:sym typeface="EB Garamond"/>
              </a:rPr>
              <a:t> named </a:t>
            </a:r>
            <a:r>
              <a:rPr b="1" lang="fr">
                <a:solidFill>
                  <a:schemeClr val="dk1"/>
                </a:solidFill>
                <a:latin typeface="EB Garamond"/>
                <a:ea typeface="EB Garamond"/>
                <a:cs typeface="EB Garamond"/>
                <a:sym typeface="EB Garamond"/>
              </a:rPr>
              <a:t>ISF</a:t>
            </a:r>
            <a:r>
              <a:rPr lang="fr">
                <a:solidFill>
                  <a:schemeClr val="dk1"/>
                </a:solidFill>
                <a:latin typeface="EB Garamond"/>
                <a:ea typeface="EB Garamond"/>
                <a:cs typeface="EB Garamond"/>
                <a:sym typeface="EB Garamond"/>
              </a:rPr>
              <a:t>. </a:t>
            </a:r>
            <a:endParaRPr>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Clr>
                <a:schemeClr val="dk1"/>
              </a:buClr>
              <a:buSzPts val="1100"/>
              <a:buFont typeface="Arial"/>
              <a:buNone/>
            </a:pPr>
            <a:r>
              <a:rPr lang="fr">
                <a:solidFill>
                  <a:schemeClr val="dk1"/>
                </a:solidFill>
                <a:latin typeface="EB Garamond"/>
                <a:ea typeface="EB Garamond"/>
                <a:cs typeface="EB Garamond"/>
                <a:sym typeface="EB Garamond"/>
              </a:rPr>
              <a:t>Regarding these flaws, ISF was finally suppressed and was replaced by a wealth tax on immovable assets named </a:t>
            </a:r>
            <a:r>
              <a:rPr b="1" lang="fr">
                <a:solidFill>
                  <a:schemeClr val="dk1"/>
                </a:solidFill>
                <a:latin typeface="EB Garamond"/>
                <a:ea typeface="EB Garamond"/>
                <a:cs typeface="EB Garamond"/>
                <a:sym typeface="EB Garamond"/>
              </a:rPr>
              <a:t>IFI</a:t>
            </a:r>
            <a:r>
              <a:rPr lang="fr">
                <a:solidFill>
                  <a:schemeClr val="dk1"/>
                </a:solidFill>
                <a:latin typeface="EB Garamond"/>
                <a:ea typeface="EB Garamond"/>
                <a:cs typeface="EB Garamond"/>
                <a:sym typeface="EB Garamond"/>
              </a:rPr>
              <a:t> in 2018.</a:t>
            </a:r>
            <a:endParaRPr>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latin typeface="EB Garamond"/>
              <a:ea typeface="EB Garamond"/>
              <a:cs typeface="EB Garamond"/>
              <a:sym typeface="EB Garamond"/>
            </a:endParaRPr>
          </a:p>
          <a:p>
            <a:pPr indent="0" lvl="0" marL="0" rtl="0" algn="just">
              <a:spcBef>
                <a:spcPts val="0"/>
              </a:spcBef>
              <a:spcAft>
                <a:spcPts val="0"/>
              </a:spcAft>
              <a:buClr>
                <a:schemeClr val="dk1"/>
              </a:buClr>
              <a:buSzPts val="1100"/>
              <a:buFont typeface="Arial"/>
              <a:buNone/>
            </a:pPr>
            <a:r>
              <a:rPr lang="fr">
                <a:solidFill>
                  <a:schemeClr val="dk1"/>
                </a:solidFill>
                <a:latin typeface="EB Garamond"/>
                <a:ea typeface="EB Garamond"/>
                <a:cs typeface="EB Garamond"/>
                <a:sym typeface="EB Garamond"/>
              </a:rPr>
              <a:t>*In application of </a:t>
            </a:r>
            <a:r>
              <a:rPr i="1" lang="fr">
                <a:solidFill>
                  <a:schemeClr val="dk1"/>
                </a:solidFill>
                <a:latin typeface="EB Garamond"/>
                <a:ea typeface="EB Garamond"/>
                <a:cs typeface="EB Garamond"/>
                <a:sym typeface="EB Garamond"/>
              </a:rPr>
              <a:t>article 223 sexies of the French tax code</a:t>
            </a:r>
            <a:r>
              <a:rPr lang="fr">
                <a:solidFill>
                  <a:schemeClr val="dk1"/>
                </a:solidFill>
                <a:latin typeface="EB Garamond"/>
                <a:ea typeface="EB Garamond"/>
                <a:cs typeface="EB Garamond"/>
                <a:sym typeface="EB Garamond"/>
              </a:rPr>
              <a:t>, the richest taxpayers must pay, in addition to income tax, an </a:t>
            </a:r>
            <a:r>
              <a:rPr b="1" lang="fr">
                <a:solidFill>
                  <a:schemeClr val="dk1"/>
                </a:solidFill>
                <a:latin typeface="EB Garamond"/>
                <a:ea typeface="EB Garamond"/>
                <a:cs typeface="EB Garamond"/>
                <a:sym typeface="EB Garamond"/>
              </a:rPr>
              <a:t>exceptional contribution </a:t>
            </a:r>
            <a:r>
              <a:rPr lang="fr">
                <a:solidFill>
                  <a:schemeClr val="dk1"/>
                </a:solidFill>
                <a:latin typeface="EB Garamond"/>
                <a:ea typeface="EB Garamond"/>
                <a:cs typeface="EB Garamond"/>
                <a:sym typeface="EB Garamond"/>
              </a:rPr>
              <a:t>calculated on their reference tax income. This contribution was created in 2011. </a:t>
            </a:r>
            <a:endParaRPr>
              <a:solidFill>
                <a:schemeClr val="dk1"/>
              </a:solidFill>
              <a:latin typeface="EB Garamond"/>
              <a:ea typeface="EB Garamond"/>
              <a:cs typeface="EB Garamond"/>
              <a:sym typeface="EB Garamond"/>
            </a:endParaRPr>
          </a:p>
          <a:p>
            <a:pPr indent="0" lvl="0" marL="0" rtl="0" algn="just">
              <a:spcBef>
                <a:spcPts val="0"/>
              </a:spcBef>
              <a:spcAft>
                <a:spcPts val="0"/>
              </a:spcAft>
              <a:buClr>
                <a:schemeClr val="dk1"/>
              </a:buClr>
              <a:buSzPts val="1100"/>
              <a:buFont typeface="Arial"/>
              <a:buNone/>
            </a:pPr>
            <a:r>
              <a:t/>
            </a:r>
            <a:endParaRPr>
              <a:solidFill>
                <a:schemeClr val="dk1"/>
              </a:solidFill>
              <a:latin typeface="EB Garamond"/>
              <a:ea typeface="EB Garamond"/>
              <a:cs typeface="EB Garamond"/>
              <a:sym typeface="EB Garamond"/>
            </a:endParaRPr>
          </a:p>
          <a:p>
            <a:pPr indent="0" lvl="0" marL="0" rtl="0" algn="just">
              <a:spcBef>
                <a:spcPts val="0"/>
              </a:spcBef>
              <a:spcAft>
                <a:spcPts val="0"/>
              </a:spcAft>
              <a:buClr>
                <a:schemeClr val="dk1"/>
              </a:buClr>
              <a:buSzPts val="1100"/>
              <a:buFont typeface="Arial"/>
              <a:buNone/>
            </a:pPr>
            <a:r>
              <a:rPr lang="fr">
                <a:solidFill>
                  <a:schemeClr val="dk1"/>
                </a:solidFill>
                <a:latin typeface="EB Garamond"/>
                <a:ea typeface="EB Garamond"/>
                <a:cs typeface="EB Garamond"/>
                <a:sym typeface="EB Garamond"/>
              </a:rPr>
              <a:t>*Regarding </a:t>
            </a:r>
            <a:r>
              <a:rPr b="1" lang="fr">
                <a:solidFill>
                  <a:schemeClr val="dk1"/>
                </a:solidFill>
                <a:latin typeface="EB Garamond"/>
                <a:ea typeface="EB Garamond"/>
                <a:cs typeface="EB Garamond"/>
                <a:sym typeface="EB Garamond"/>
              </a:rPr>
              <a:t>inheritances</a:t>
            </a:r>
            <a:r>
              <a:rPr lang="fr">
                <a:solidFill>
                  <a:schemeClr val="dk1"/>
                </a:solidFill>
                <a:latin typeface="EB Garamond"/>
                <a:ea typeface="EB Garamond"/>
                <a:cs typeface="EB Garamond"/>
                <a:sym typeface="EB Garamond"/>
              </a:rPr>
              <a:t>, tax hits the deceased's wealth. However, depending on the link between the beneficiary and the deceased, many tax arrangements exist to make the tax burden smaller. Without a close enough link between the two, the tax rate can reach 60%, which creates a significant influence of public authorities on the deceased’s property.</a:t>
            </a:r>
            <a:endParaRPr sz="1600">
              <a:solidFill>
                <a:schemeClr val="dk1"/>
              </a:solidFill>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nvSpPr>
        <p:spPr>
          <a:xfrm flipH="1" rot="10800000">
            <a:off x="966200" y="3946636"/>
            <a:ext cx="75006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07" name="Google Shape;107;p19"/>
          <p:cNvSpPr txBox="1"/>
          <p:nvPr/>
        </p:nvSpPr>
        <p:spPr>
          <a:xfrm>
            <a:off x="532650" y="486528"/>
            <a:ext cx="8078700" cy="2031900"/>
          </a:xfrm>
          <a:prstGeom prst="rect">
            <a:avLst/>
          </a:prstGeom>
          <a:noFill/>
          <a:ln>
            <a:noFill/>
          </a:ln>
        </p:spPr>
        <p:txBody>
          <a:bodyPr anchorCtr="0" anchor="t" bIns="91425" lIns="91425" spcFirstLastPara="1" rIns="91425" wrap="square" tIns="91425">
            <a:spAutoFit/>
          </a:bodyPr>
          <a:lstStyle/>
          <a:p>
            <a:pPr indent="-330200" lvl="0" marL="457200" rtl="0" algn="just">
              <a:spcBef>
                <a:spcPts val="0"/>
              </a:spcBef>
              <a:spcAft>
                <a:spcPts val="0"/>
              </a:spcAft>
              <a:buClr>
                <a:srgbClr val="783F04"/>
              </a:buClr>
              <a:buSzPts val="1600"/>
              <a:buFont typeface="EB Garamond"/>
              <a:buChar char="❖"/>
            </a:pPr>
            <a:r>
              <a:rPr b="1" lang="fr" sz="1600" u="sng">
                <a:solidFill>
                  <a:srgbClr val="783F04"/>
                </a:solidFill>
                <a:latin typeface="EB Garamond"/>
                <a:ea typeface="EB Garamond"/>
                <a:cs typeface="EB Garamond"/>
                <a:sym typeface="EB Garamond"/>
              </a:rPr>
              <a:t>Part II :</a:t>
            </a:r>
            <a:r>
              <a:rPr b="1" lang="fr" sz="1600">
                <a:solidFill>
                  <a:srgbClr val="783F04"/>
                </a:solidFill>
                <a:latin typeface="EB Garamond"/>
                <a:ea typeface="EB Garamond"/>
                <a:cs typeface="EB Garamond"/>
                <a:sym typeface="EB Garamond"/>
              </a:rPr>
              <a:t> The balance between protecting  individual interest and the requirements of public interest</a:t>
            </a:r>
            <a:endParaRPr sz="1600">
              <a:solidFill>
                <a:srgbClr val="783F04"/>
              </a:solidFill>
              <a:latin typeface="EB Garamond"/>
              <a:ea typeface="EB Garamond"/>
              <a:cs typeface="EB Garamond"/>
              <a:sym typeface="EB Garamond"/>
            </a:endParaRPr>
          </a:p>
          <a:p>
            <a:pPr indent="-330200" lvl="1" marL="914400" rtl="0" algn="just">
              <a:spcBef>
                <a:spcPts val="0"/>
              </a:spcBef>
              <a:spcAft>
                <a:spcPts val="0"/>
              </a:spcAft>
              <a:buClr>
                <a:schemeClr val="dk1"/>
              </a:buClr>
              <a:buSzPts val="1600"/>
              <a:buFont typeface="EB Garamond"/>
              <a:buChar char="➢"/>
            </a:pPr>
            <a:r>
              <a:rPr i="1" lang="fr" sz="1600">
                <a:solidFill>
                  <a:schemeClr val="dk1"/>
                </a:solidFill>
                <a:latin typeface="EB Garamond"/>
                <a:ea typeface="EB Garamond"/>
                <a:cs typeface="EB Garamond"/>
                <a:sym typeface="EB Garamond"/>
              </a:rPr>
              <a:t>Subpart 1 </a:t>
            </a:r>
            <a:r>
              <a:rPr lang="fr" sz="1600">
                <a:solidFill>
                  <a:schemeClr val="dk1"/>
                </a:solidFill>
                <a:latin typeface="EB Garamond"/>
                <a:ea typeface="EB Garamond"/>
                <a:cs typeface="EB Garamond"/>
                <a:sym typeface="EB Garamond"/>
              </a:rPr>
              <a:t>: Justified infringements to property rights </a:t>
            </a:r>
            <a:endParaRPr sz="1600">
              <a:solidFill>
                <a:schemeClr val="dk1"/>
              </a:solidFill>
              <a:latin typeface="EB Garamond"/>
              <a:ea typeface="EB Garamond"/>
              <a:cs typeface="EB Garamond"/>
              <a:sym typeface="EB Garamond"/>
            </a:endParaRPr>
          </a:p>
          <a:p>
            <a:pPr indent="0" lvl="0" marL="0" rtl="0" algn="just">
              <a:spcBef>
                <a:spcPts val="0"/>
              </a:spcBef>
              <a:spcAft>
                <a:spcPts val="0"/>
              </a:spcAft>
              <a:buNone/>
            </a:pPr>
            <a:r>
              <a:rPr lang="fr" sz="1600">
                <a:solidFill>
                  <a:schemeClr val="dk1"/>
                </a:solidFill>
                <a:latin typeface="EB Garamond"/>
                <a:ea typeface="EB Garamond"/>
                <a:cs typeface="EB Garamond"/>
                <a:sym typeface="EB Garamond"/>
              </a:rPr>
              <a:t>*</a:t>
            </a:r>
            <a:r>
              <a:rPr b="1" lang="fr">
                <a:solidFill>
                  <a:schemeClr val="dk1"/>
                </a:solidFill>
                <a:latin typeface="EB Garamond"/>
                <a:ea typeface="EB Garamond"/>
                <a:cs typeface="EB Garamond"/>
                <a:sym typeface="EB Garamond"/>
              </a:rPr>
              <a:t>Taxation is a form of interference with the right to property,</a:t>
            </a:r>
            <a:r>
              <a:rPr lang="fr">
                <a:solidFill>
                  <a:schemeClr val="dk1"/>
                </a:solidFill>
                <a:latin typeface="EB Garamond"/>
                <a:ea typeface="EB Garamond"/>
                <a:cs typeface="EB Garamond"/>
                <a:sym typeface="EB Garamond"/>
              </a:rPr>
              <a:t> which may be justified in terms of regulating the use of goods in order to ensure the payment of taxes, contributions or fines. The  second paragraph of Article 1 of the First Additional Protocol to the ECHR, provides an exception “</a:t>
            </a:r>
            <a:r>
              <a:rPr i="1" lang="fr">
                <a:solidFill>
                  <a:schemeClr val="dk1"/>
                </a:solidFill>
                <a:latin typeface="EB Garamond"/>
                <a:ea typeface="EB Garamond"/>
                <a:cs typeface="EB Garamond"/>
                <a:sym typeface="EB Garamond"/>
              </a:rPr>
              <a:t>for the payment of taxes or other contributions”</a:t>
            </a:r>
            <a:r>
              <a:rPr lang="fr">
                <a:solidFill>
                  <a:schemeClr val="dk1"/>
                </a:solidFill>
                <a:latin typeface="EB Garamond"/>
                <a:ea typeface="EB Garamond"/>
                <a:cs typeface="EB Garamond"/>
                <a:sym typeface="EB Garamond"/>
              </a:rPr>
              <a:t> (Gasus Dosier- und Fördertechnik GmbH v. the Netherlands ; Christian Religious Organisation of Jehovah's Witnesses v. Armenia).</a:t>
            </a:r>
            <a:endParaRPr sz="1600">
              <a:solidFill>
                <a:schemeClr val="dk1"/>
              </a:solidFill>
              <a:latin typeface="EB Garamond"/>
              <a:ea typeface="EB Garamond"/>
              <a:cs typeface="EB Garamond"/>
              <a:sym typeface="EB Garamond"/>
            </a:endParaRPr>
          </a:p>
        </p:txBody>
      </p:sp>
      <p:pic>
        <p:nvPicPr>
          <p:cNvPr id="108" name="Google Shape;108;p19"/>
          <p:cNvPicPr preferRelativeResize="0"/>
          <p:nvPr/>
        </p:nvPicPr>
        <p:blipFill>
          <a:blip r:embed="rId3">
            <a:alphaModFix/>
          </a:blip>
          <a:stretch>
            <a:fillRect/>
          </a:stretch>
        </p:blipFill>
        <p:spPr>
          <a:xfrm>
            <a:off x="343600" y="2396750"/>
            <a:ext cx="8267750" cy="2686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nvSpPr>
        <p:spPr>
          <a:xfrm>
            <a:off x="665400" y="367375"/>
            <a:ext cx="7813200" cy="6946500"/>
          </a:xfrm>
          <a:prstGeom prst="rect">
            <a:avLst/>
          </a:prstGeom>
          <a:noFill/>
          <a:ln>
            <a:noFill/>
          </a:ln>
        </p:spPr>
        <p:txBody>
          <a:bodyPr anchorCtr="0" anchor="t" bIns="91425" lIns="91425" spcFirstLastPara="1" rIns="91425" wrap="square" tIns="91425">
            <a:spAutoFit/>
          </a:bodyPr>
          <a:lstStyle/>
          <a:p>
            <a:pPr indent="-330200" lvl="0" marL="457200" rtl="0" algn="just">
              <a:spcBef>
                <a:spcPts val="0"/>
              </a:spcBef>
              <a:spcAft>
                <a:spcPts val="0"/>
              </a:spcAft>
              <a:buClr>
                <a:srgbClr val="783F04"/>
              </a:buClr>
              <a:buSzPts val="1600"/>
              <a:buFont typeface="EB Garamond"/>
              <a:buChar char="❖"/>
            </a:pPr>
            <a:r>
              <a:rPr b="1" lang="fr" sz="1600" u="sng">
                <a:solidFill>
                  <a:srgbClr val="783F04"/>
                </a:solidFill>
                <a:latin typeface="EB Garamond"/>
                <a:ea typeface="EB Garamond"/>
                <a:cs typeface="EB Garamond"/>
                <a:sym typeface="EB Garamond"/>
              </a:rPr>
              <a:t>Part II:</a:t>
            </a:r>
            <a:r>
              <a:rPr b="1" lang="fr" sz="1600">
                <a:solidFill>
                  <a:srgbClr val="783F04"/>
                </a:solidFill>
                <a:latin typeface="EB Garamond"/>
                <a:ea typeface="EB Garamond"/>
                <a:cs typeface="EB Garamond"/>
                <a:sym typeface="EB Garamond"/>
              </a:rPr>
              <a:t> The balance between protecting  individual interest and the requirements of public interest</a:t>
            </a:r>
            <a:endParaRPr b="1" sz="1600">
              <a:solidFill>
                <a:srgbClr val="783F04"/>
              </a:solidFill>
              <a:latin typeface="EB Garamond"/>
              <a:ea typeface="EB Garamond"/>
              <a:cs typeface="EB Garamond"/>
              <a:sym typeface="EB Garamond"/>
            </a:endParaRPr>
          </a:p>
          <a:p>
            <a:pPr indent="-330200" lvl="1" marL="914400" rtl="0" algn="just">
              <a:spcBef>
                <a:spcPts val="0"/>
              </a:spcBef>
              <a:spcAft>
                <a:spcPts val="0"/>
              </a:spcAft>
              <a:buClr>
                <a:schemeClr val="dk1"/>
              </a:buClr>
              <a:buSzPts val="1600"/>
              <a:buFont typeface="EB Garamond"/>
              <a:buChar char="➢"/>
            </a:pPr>
            <a:r>
              <a:rPr i="1" lang="fr" sz="1600">
                <a:solidFill>
                  <a:schemeClr val="dk1"/>
                </a:solidFill>
                <a:latin typeface="EB Garamond"/>
                <a:ea typeface="EB Garamond"/>
                <a:cs typeface="EB Garamond"/>
                <a:sym typeface="EB Garamond"/>
              </a:rPr>
              <a:t>Subpart 2 </a:t>
            </a:r>
            <a:r>
              <a:rPr lang="fr" sz="1600">
                <a:solidFill>
                  <a:schemeClr val="dk1"/>
                </a:solidFill>
                <a:latin typeface="EB Garamond"/>
                <a:ea typeface="EB Garamond"/>
                <a:cs typeface="EB Garamond"/>
                <a:sym typeface="EB Garamond"/>
              </a:rPr>
              <a:t>: Unjustified infringements to property rights </a:t>
            </a:r>
            <a:endParaRPr sz="1600">
              <a:solidFill>
                <a:schemeClr val="dk1"/>
              </a:solidFill>
              <a:latin typeface="EB Garamond"/>
              <a:ea typeface="EB Garamond"/>
              <a:cs typeface="EB Garamond"/>
              <a:sym typeface="EB Garamond"/>
            </a:endParaRPr>
          </a:p>
          <a:p>
            <a:pPr indent="0" lvl="0" marL="0" rtl="0" algn="just">
              <a:spcBef>
                <a:spcPts val="0"/>
              </a:spcBef>
              <a:spcAft>
                <a:spcPts val="0"/>
              </a:spcAft>
              <a:buNone/>
            </a:pPr>
            <a:r>
              <a:t/>
            </a:r>
            <a:endParaRPr>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100"/>
              <a:buFont typeface="Arial"/>
              <a:buNone/>
            </a:pPr>
            <a:r>
              <a:rPr lang="fr" sz="1300">
                <a:solidFill>
                  <a:schemeClr val="dk1"/>
                </a:solidFill>
                <a:latin typeface="EB Garamond"/>
                <a:ea typeface="EB Garamond"/>
                <a:cs typeface="EB Garamond"/>
                <a:sym typeface="EB Garamond"/>
              </a:rPr>
              <a:t>*The European Commission of Human Rights in a case of 11 December 1986, Svenska Managementgruppen v. Sweden recognise that the collection of a tax by the state is contrary to respect for property only if it imposes on the taxpayer who must pay it an "</a:t>
            </a:r>
            <a:r>
              <a:rPr b="1" i="1" lang="fr" sz="1300">
                <a:solidFill>
                  <a:schemeClr val="dk1"/>
                </a:solidFill>
                <a:latin typeface="EB Garamond"/>
                <a:ea typeface="EB Garamond"/>
                <a:cs typeface="EB Garamond"/>
                <a:sym typeface="EB Garamond"/>
              </a:rPr>
              <a:t>intolerable burden</a:t>
            </a:r>
            <a:r>
              <a:rPr i="1" lang="fr" sz="1300">
                <a:solidFill>
                  <a:schemeClr val="dk1"/>
                </a:solidFill>
                <a:latin typeface="EB Garamond"/>
                <a:ea typeface="EB Garamond"/>
                <a:cs typeface="EB Garamond"/>
                <a:sym typeface="EB Garamond"/>
              </a:rPr>
              <a:t>"</a:t>
            </a:r>
            <a:r>
              <a:rPr lang="fr" sz="1300">
                <a:solidFill>
                  <a:schemeClr val="dk1"/>
                </a:solidFill>
                <a:latin typeface="EB Garamond"/>
                <a:ea typeface="EB Garamond"/>
                <a:cs typeface="EB Garamond"/>
                <a:sym typeface="EB Garamond"/>
              </a:rPr>
              <a:t>. In another decision, the Commission specified that there is a violation of the right to respect for property when the taxpayer is subject to "</a:t>
            </a:r>
            <a:r>
              <a:rPr b="1" i="1" lang="fr" sz="1300">
                <a:solidFill>
                  <a:schemeClr val="dk1"/>
                </a:solidFill>
                <a:latin typeface="EB Garamond"/>
                <a:ea typeface="EB Garamond"/>
                <a:cs typeface="EB Garamond"/>
                <a:sym typeface="EB Garamond"/>
              </a:rPr>
              <a:t>an excessive burden or is fundamentally affected by his financial situation</a:t>
            </a:r>
            <a:r>
              <a:rPr i="1" lang="fr" sz="1300">
                <a:solidFill>
                  <a:schemeClr val="dk1"/>
                </a:solidFill>
                <a:latin typeface="EB Garamond"/>
                <a:ea typeface="EB Garamond"/>
                <a:cs typeface="EB Garamond"/>
                <a:sym typeface="EB Garamond"/>
              </a:rPr>
              <a:t>"</a:t>
            </a:r>
            <a:r>
              <a:rPr lang="fr" sz="1300">
                <a:solidFill>
                  <a:schemeClr val="dk1"/>
                </a:solidFill>
                <a:latin typeface="EB Garamond"/>
                <a:ea typeface="EB Garamond"/>
                <a:cs typeface="EB Garamond"/>
                <a:sym typeface="EB Garamond"/>
              </a:rPr>
              <a:t> (Ferretti v. Italy, Commission decision).</a:t>
            </a:r>
            <a:endParaRPr sz="13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t/>
            </a:r>
            <a:endParaRPr sz="13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fr" sz="1300" u="sng">
                <a:solidFill>
                  <a:schemeClr val="dk1"/>
                </a:solidFill>
                <a:latin typeface="EB Garamond"/>
                <a:ea typeface="EB Garamond"/>
                <a:cs typeface="EB Garamond"/>
                <a:sym typeface="EB Garamond"/>
              </a:rPr>
              <a:t>*Decision  of 30 December 1981 and decision of 29 December 1998</a:t>
            </a:r>
            <a:r>
              <a:rPr lang="fr" sz="1300">
                <a:solidFill>
                  <a:schemeClr val="dk1"/>
                </a:solidFill>
                <a:latin typeface="EB Garamond"/>
                <a:ea typeface="EB Garamond"/>
                <a:cs typeface="EB Garamond"/>
                <a:sym typeface="EB Garamond"/>
              </a:rPr>
              <a:t> : "</a:t>
            </a:r>
            <a:r>
              <a:rPr i="1" lang="fr" sz="1300">
                <a:solidFill>
                  <a:schemeClr val="dk1"/>
                </a:solidFill>
                <a:latin typeface="EB Garamond"/>
                <a:ea typeface="EB Garamond"/>
                <a:cs typeface="EB Garamond"/>
                <a:sym typeface="EB Garamond"/>
              </a:rPr>
              <a:t>the purpose of the solidarity tax on wealth is to tax the </a:t>
            </a:r>
            <a:r>
              <a:rPr b="1" i="1" lang="fr" sz="1300">
                <a:solidFill>
                  <a:schemeClr val="dk1"/>
                </a:solidFill>
                <a:latin typeface="EB Garamond"/>
                <a:ea typeface="EB Garamond"/>
                <a:cs typeface="EB Garamond"/>
                <a:sym typeface="EB Garamond"/>
              </a:rPr>
              <a:t>taxpaying capacity </a:t>
            </a:r>
            <a:r>
              <a:rPr i="1" lang="fr" sz="1300">
                <a:solidFill>
                  <a:schemeClr val="dk1"/>
                </a:solidFill>
                <a:latin typeface="EB Garamond"/>
                <a:ea typeface="EB Garamond"/>
                <a:cs typeface="EB Garamond"/>
                <a:sym typeface="EB Garamond"/>
              </a:rPr>
              <a:t>conferred by the ownership of a set of assets[…]  in fact, because of its rate and its annual character, the solidarity tax on wealth </a:t>
            </a:r>
            <a:r>
              <a:rPr b="1" i="1" lang="fr" sz="1300">
                <a:solidFill>
                  <a:schemeClr val="dk1"/>
                </a:solidFill>
                <a:latin typeface="EB Garamond"/>
                <a:ea typeface="EB Garamond"/>
                <a:cs typeface="EB Garamond"/>
                <a:sym typeface="EB Garamond"/>
              </a:rPr>
              <a:t>is normally paid on the income of the taxable assets.” </a:t>
            </a:r>
            <a:r>
              <a:rPr lang="fr" sz="1300">
                <a:solidFill>
                  <a:schemeClr val="dk1"/>
                </a:solidFill>
                <a:latin typeface="EB Garamond"/>
                <a:ea typeface="EB Garamond"/>
                <a:cs typeface="EB Garamond"/>
                <a:sym typeface="EB Garamond"/>
              </a:rPr>
              <a:t>In other words, the ISF must be paid according to and in proportion to the taxpayer's disposable income.</a:t>
            </a:r>
            <a:endParaRPr sz="13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t/>
            </a:r>
            <a:endParaRPr sz="13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fr" sz="1300">
                <a:solidFill>
                  <a:schemeClr val="dk1"/>
                </a:solidFill>
                <a:latin typeface="EB Garamond"/>
                <a:ea typeface="EB Garamond"/>
                <a:cs typeface="EB Garamond"/>
                <a:sym typeface="EB Garamond"/>
              </a:rPr>
              <a:t>The  court recalled that it results from "</a:t>
            </a:r>
            <a:r>
              <a:rPr i="1" lang="fr" sz="1300">
                <a:solidFill>
                  <a:schemeClr val="dk1"/>
                </a:solidFill>
                <a:latin typeface="EB Garamond"/>
                <a:ea typeface="EB Garamond"/>
                <a:cs typeface="EB Garamond"/>
                <a:sym typeface="EB Garamond"/>
              </a:rPr>
              <a:t>the </a:t>
            </a:r>
            <a:r>
              <a:rPr b="1" i="1" lang="fr" sz="1300">
                <a:solidFill>
                  <a:schemeClr val="dk1"/>
                </a:solidFill>
                <a:latin typeface="EB Garamond"/>
                <a:ea typeface="EB Garamond"/>
                <a:cs typeface="EB Garamond"/>
                <a:sym typeface="EB Garamond"/>
              </a:rPr>
              <a:t>sovereign appreciation of the judges of the court </a:t>
            </a:r>
            <a:r>
              <a:rPr i="1" lang="fr" sz="1300">
                <a:solidFill>
                  <a:schemeClr val="dk1"/>
                </a:solidFill>
                <a:latin typeface="EB Garamond"/>
                <a:ea typeface="EB Garamond"/>
                <a:cs typeface="EB Garamond"/>
                <a:sym typeface="EB Garamond"/>
              </a:rPr>
              <a:t>of first instance as to the reality of this </a:t>
            </a:r>
            <a:r>
              <a:rPr i="1" lang="fr" sz="1300" u="sng">
                <a:solidFill>
                  <a:schemeClr val="dk1"/>
                </a:solidFill>
                <a:latin typeface="EB Garamond"/>
                <a:ea typeface="EB Garamond"/>
                <a:cs typeface="EB Garamond"/>
                <a:sym typeface="EB Garamond"/>
              </a:rPr>
              <a:t>confiscatory or discriminatory character, or even disproportionate </a:t>
            </a:r>
            <a:r>
              <a:rPr i="1" lang="fr" sz="1300">
                <a:solidFill>
                  <a:schemeClr val="dk1"/>
                </a:solidFill>
                <a:latin typeface="EB Garamond"/>
                <a:ea typeface="EB Garamond"/>
                <a:cs typeface="EB Garamond"/>
                <a:sym typeface="EB Garamond"/>
              </a:rPr>
              <a:t>of the tax burden borne by the taxpayer".</a:t>
            </a:r>
            <a:endParaRPr i="1" sz="13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Clr>
                <a:schemeClr val="dk1"/>
              </a:buClr>
              <a:buSzPts val="1100"/>
              <a:buFont typeface="Arial"/>
              <a:buNone/>
            </a:pPr>
            <a:r>
              <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nvSpPr>
        <p:spPr>
          <a:xfrm>
            <a:off x="0" y="2046443"/>
            <a:ext cx="9144000" cy="41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19" name="Google Shape;119;p21"/>
          <p:cNvSpPr txBox="1"/>
          <p:nvPr/>
        </p:nvSpPr>
        <p:spPr>
          <a:xfrm>
            <a:off x="0" y="2046443"/>
            <a:ext cx="9144000" cy="41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120" name="Google Shape;120;p21"/>
          <p:cNvPicPr preferRelativeResize="0"/>
          <p:nvPr/>
        </p:nvPicPr>
        <p:blipFill rotWithShape="1">
          <a:blip r:embed="rId3">
            <a:alphaModFix/>
          </a:blip>
          <a:srcRect b="33145" l="0" r="0" t="10068"/>
          <a:stretch/>
        </p:blipFill>
        <p:spPr>
          <a:xfrm>
            <a:off x="853875" y="1861175"/>
            <a:ext cx="7436250" cy="2727625"/>
          </a:xfrm>
          <a:prstGeom prst="rect">
            <a:avLst/>
          </a:prstGeom>
          <a:noFill/>
          <a:ln>
            <a:noFill/>
          </a:ln>
        </p:spPr>
      </p:pic>
      <p:sp>
        <p:nvSpPr>
          <p:cNvPr id="121" name="Google Shape;121;p21"/>
          <p:cNvSpPr txBox="1"/>
          <p:nvPr/>
        </p:nvSpPr>
        <p:spPr>
          <a:xfrm>
            <a:off x="1161175" y="552650"/>
            <a:ext cx="6002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83F04"/>
                </a:solidFill>
                <a:latin typeface="EB Garamond"/>
                <a:ea typeface="EB Garamond"/>
                <a:cs typeface="EB Garamond"/>
                <a:sym typeface="EB Garamond"/>
              </a:rPr>
              <a:t>CONFISCATORY TAX THRESHOLD</a:t>
            </a:r>
            <a:endParaRPr b="1">
              <a:solidFill>
                <a:srgbClr val="783F04"/>
              </a:solidFill>
              <a:latin typeface="EB Garamond"/>
              <a:ea typeface="EB Garamond"/>
              <a:cs typeface="EB Garamond"/>
              <a:sym typeface="EB Garamond"/>
            </a:endParaRPr>
          </a:p>
        </p:txBody>
      </p:sp>
      <p:pic>
        <p:nvPicPr>
          <p:cNvPr id="122" name="Google Shape;122;p21"/>
          <p:cNvPicPr preferRelativeResize="0"/>
          <p:nvPr/>
        </p:nvPicPr>
        <p:blipFill>
          <a:blip r:embed="rId4">
            <a:alphaModFix/>
          </a:blip>
          <a:stretch>
            <a:fillRect/>
          </a:stretch>
        </p:blipFill>
        <p:spPr>
          <a:xfrm>
            <a:off x="6367641" y="552660"/>
            <a:ext cx="2170525" cy="12423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