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8" r:id="rId4"/>
    <p:sldId id="262" r:id="rId5"/>
    <p:sldId id="258" r:id="rId6"/>
    <p:sldId id="263" r:id="rId7"/>
    <p:sldId id="264" r:id="rId8"/>
    <p:sldId id="265" r:id="rId9"/>
    <p:sldId id="259" r:id="rId10"/>
    <p:sldId id="266" r:id="rId11"/>
    <p:sldId id="267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6405"/>
  </p:normalViewPr>
  <p:slideViewPr>
    <p:cSldViewPr snapToGrid="0" snapToObjects="1">
      <p:cViewPr>
        <p:scale>
          <a:sx n="69" d="100"/>
          <a:sy n="69" d="100"/>
        </p:scale>
        <p:origin x="82" y="-2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pietro.selicato@uniroma1.it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2CC51D-F646-F443-8C65-89E6D867D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285" y="2161339"/>
            <a:ext cx="8962718" cy="2352788"/>
          </a:xfrm>
        </p:spPr>
        <p:txBody>
          <a:bodyPr/>
          <a:lstStyle/>
          <a:p>
            <a:r>
              <a:rPr lang="en-US" sz="4800" dirty="0" smtClean="0"/>
              <a:t>MADE TO LAST?</a:t>
            </a:r>
            <a:br>
              <a:rPr lang="en-US" sz="4800" dirty="0" smtClean="0"/>
            </a:br>
            <a:r>
              <a:rPr lang="en-US" sz="2400" dirty="0"/>
              <a:t>Windfall Profit Taxation in Europe (and Beyond)</a:t>
            </a:r>
            <a:br>
              <a:rPr lang="en-US" sz="2400" dirty="0"/>
            </a:br>
            <a:r>
              <a:rPr lang="en-US" sz="2400" dirty="0"/>
              <a:t>Doctoral Seminar at the University of Ferrara, March 9th 2023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 smtClean="0"/>
              <a:t>WINDFALL TAXATION</a:t>
            </a:r>
            <a:br>
              <a:rPr lang="en-US" sz="3200" dirty="0" smtClean="0"/>
            </a:br>
            <a:r>
              <a:rPr lang="en-US" sz="3200" dirty="0" smtClean="0"/>
              <a:t>AND INTERNATIONAL TAX TREATIES</a:t>
            </a:r>
            <a:r>
              <a:rPr lang="en-US" sz="3200" dirty="0"/>
              <a:t/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70123F-69D8-2641-ADD5-9E6AB32EA6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11239" y="4714973"/>
            <a:ext cx="7766936" cy="1096899"/>
          </a:xfrm>
        </p:spPr>
        <p:txBody>
          <a:bodyPr>
            <a:normAutofit/>
          </a:bodyPr>
          <a:lstStyle/>
          <a:p>
            <a:pPr rtl="1"/>
            <a:r>
              <a:rPr lang="en-US" dirty="0" smtClean="0"/>
              <a:t>Pietro Selicato</a:t>
            </a:r>
          </a:p>
          <a:p>
            <a:pPr rtl="1"/>
            <a:r>
              <a:rPr lang="en-US" dirty="0">
                <a:hlinkClick r:id="rId2"/>
              </a:rPr>
              <a:t>p</a:t>
            </a:r>
            <a:r>
              <a:rPr lang="en-US" dirty="0" smtClean="0">
                <a:hlinkClick r:id="rId2"/>
              </a:rPr>
              <a:t>ietro.selicato@uniroma1.it</a:t>
            </a:r>
            <a:r>
              <a:rPr lang="en-US" dirty="0" smtClean="0"/>
              <a:t> 							</a:t>
            </a:r>
            <a:endParaRPr lang="he-IL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3551" y="4714973"/>
            <a:ext cx="2077809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6854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30B5-5D88-1E49-A445-F5207B0B0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OECD Model provisions and </a:t>
            </a:r>
            <a:r>
              <a:rPr lang="en-US" dirty="0"/>
              <a:t>W</a:t>
            </a:r>
            <a:r>
              <a:rPr lang="en-US" dirty="0" smtClean="0"/>
              <a:t>indfall </a:t>
            </a:r>
            <a:r>
              <a:rPr lang="en-US" dirty="0"/>
              <a:t>T</a:t>
            </a:r>
            <a:r>
              <a:rPr lang="en-US" dirty="0" smtClean="0"/>
              <a:t>axes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B6D1-215F-8441-84DD-BAC17373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Do National </a:t>
            </a:r>
            <a:r>
              <a:rPr lang="en-US" sz="2400" b="1" dirty="0" smtClean="0"/>
              <a:t>WPTs </a:t>
            </a:r>
            <a:r>
              <a:rPr lang="en-US" sz="2400" b="1" dirty="0" smtClean="0"/>
              <a:t>fall into </a:t>
            </a:r>
            <a:r>
              <a:rPr lang="en-US" sz="2400" b="1" dirty="0"/>
              <a:t>the scope </a:t>
            </a:r>
            <a:r>
              <a:rPr lang="en-US" sz="2400" b="1" dirty="0" smtClean="0"/>
              <a:t>of </a:t>
            </a:r>
            <a:r>
              <a:rPr lang="en-US" sz="2400" b="1" dirty="0"/>
              <a:t>OECD </a:t>
            </a:r>
            <a:r>
              <a:rPr lang="en-US" sz="2400" b="1" dirty="0" smtClean="0"/>
              <a:t>Treaties?</a:t>
            </a:r>
            <a:endParaRPr lang="en-US" sz="2400" b="1" dirty="0"/>
          </a:p>
          <a:p>
            <a:pPr marL="0" indent="0">
              <a:buNone/>
            </a:pPr>
            <a:r>
              <a:rPr lang="en-US" sz="2000" b="1" dirty="0" smtClean="0"/>
              <a:t>Article 2 MOCDE (Taxes covered), some conclusions:</a:t>
            </a:r>
            <a:endParaRPr lang="en-US" sz="2000" b="1" i="1" dirty="0"/>
          </a:p>
          <a:p>
            <a:pPr lvl="1"/>
            <a:r>
              <a:rPr lang="en-US" sz="1800" dirty="0" smtClean="0"/>
              <a:t>Bilateral </a:t>
            </a:r>
            <a:r>
              <a:rPr lang="en-US" sz="1800" dirty="0" smtClean="0"/>
              <a:t>tax conventions </a:t>
            </a:r>
            <a:r>
              <a:rPr lang="en-US" sz="1800" dirty="0" smtClean="0"/>
              <a:t>are quite </a:t>
            </a:r>
            <a:r>
              <a:rPr lang="en-US" sz="1800" dirty="0"/>
              <a:t>different one from the other</a:t>
            </a:r>
            <a:endParaRPr lang="en-US" sz="1800" dirty="0" smtClean="0"/>
          </a:p>
          <a:p>
            <a:pPr lvl="1"/>
            <a:r>
              <a:rPr lang="en-US" sz="1800" dirty="0" smtClean="0"/>
              <a:t>No harmonization </a:t>
            </a:r>
            <a:r>
              <a:rPr lang="en-US" sz="1800" dirty="0" smtClean="0"/>
              <a:t>has been made by </a:t>
            </a:r>
            <a:r>
              <a:rPr lang="en-US" sz="1800" dirty="0" smtClean="0"/>
              <a:t>BEPS Multilateral Agreement </a:t>
            </a:r>
          </a:p>
          <a:p>
            <a:pPr lvl="1"/>
            <a:r>
              <a:rPr lang="en-US" sz="1800" dirty="0" smtClean="0"/>
              <a:t>Is notification under Article 2, § 4, enough to extend the scope of the Convention to new (windfall) taxes? (see Commentary on Article 2, § 9)</a:t>
            </a:r>
          </a:p>
          <a:p>
            <a:pPr lvl="1"/>
            <a:r>
              <a:rPr lang="en-US" sz="1800" dirty="0" smtClean="0"/>
              <a:t>Contracting States shall </a:t>
            </a:r>
            <a:r>
              <a:rPr lang="en-US" sz="1800" dirty="0"/>
              <a:t>notify each other of </a:t>
            </a:r>
            <a:r>
              <a:rPr lang="en-US" sz="1800" b="1" dirty="0" smtClean="0"/>
              <a:t>“any </a:t>
            </a:r>
            <a:r>
              <a:rPr lang="en-US" sz="1800" b="1" dirty="0" smtClean="0"/>
              <a:t>significant </a:t>
            </a:r>
            <a:r>
              <a:rPr lang="en-US" sz="1800" b="1" dirty="0" smtClean="0"/>
              <a:t>changes”</a:t>
            </a:r>
            <a:r>
              <a:rPr lang="en-US" sz="1800" dirty="0" smtClean="0"/>
              <a:t> </a:t>
            </a:r>
            <a:r>
              <a:rPr lang="en-US" sz="1800" dirty="0"/>
              <a:t>that have been made in their taxation </a:t>
            </a:r>
            <a:r>
              <a:rPr lang="en-US" sz="1800" dirty="0" smtClean="0"/>
              <a:t>laws: setting up a </a:t>
            </a:r>
            <a:r>
              <a:rPr lang="en-US" sz="1800" dirty="0" err="1" smtClean="0"/>
              <a:t>winfall</a:t>
            </a:r>
            <a:r>
              <a:rPr lang="en-US" sz="1800" dirty="0" smtClean="0"/>
              <a:t> tax is a significant change? </a:t>
            </a:r>
            <a:r>
              <a:rPr lang="en-US" sz="1800" dirty="0" smtClean="0"/>
              <a:t>Is there a difference </a:t>
            </a:r>
            <a:r>
              <a:rPr lang="en-US" sz="1800" dirty="0" smtClean="0"/>
              <a:t>between a </a:t>
            </a:r>
            <a:r>
              <a:rPr lang="en-US" sz="1800" dirty="0" smtClean="0"/>
              <a:t>WPT </a:t>
            </a:r>
            <a:r>
              <a:rPr lang="en-US" sz="1800" dirty="0" smtClean="0"/>
              <a:t>and an </a:t>
            </a:r>
            <a:r>
              <a:rPr lang="en-US" sz="1800" dirty="0" smtClean="0"/>
              <a:t>increase </a:t>
            </a:r>
            <a:r>
              <a:rPr lang="en-US" sz="1800" dirty="0" smtClean="0"/>
              <a:t>of</a:t>
            </a:r>
            <a:r>
              <a:rPr lang="en-US" sz="1800" dirty="0" smtClean="0"/>
              <a:t> </a:t>
            </a:r>
            <a:r>
              <a:rPr lang="en-US" sz="1800" dirty="0" smtClean="0"/>
              <a:t>the tax rate of the Corporate Income Tax?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6594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30B5-5D88-1E49-A445-F5207B0B0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OECD Model provisions and </a:t>
            </a:r>
            <a:r>
              <a:rPr lang="en-US" dirty="0"/>
              <a:t>W</a:t>
            </a:r>
            <a:r>
              <a:rPr lang="en-US" dirty="0" smtClean="0"/>
              <a:t>indfall </a:t>
            </a:r>
            <a:r>
              <a:rPr lang="en-US" dirty="0"/>
              <a:t>T</a:t>
            </a:r>
            <a:r>
              <a:rPr lang="en-US" dirty="0" smtClean="0"/>
              <a:t>axes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B6D1-215F-8441-84DD-BAC17373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Session’s presentations:</a:t>
            </a:r>
          </a:p>
          <a:p>
            <a:pPr marL="0" indent="0">
              <a:buNone/>
            </a:pPr>
            <a:endParaRPr lang="en-US" sz="2400" b="1" dirty="0" smtClean="0"/>
          </a:p>
          <a:p>
            <a:pPr lvl="1"/>
            <a:r>
              <a:rPr lang="en-US" sz="2000" b="1" dirty="0" err="1" smtClean="0"/>
              <a:t>Bogovac</a:t>
            </a:r>
            <a:r>
              <a:rPr lang="en-US" sz="2000" b="1" dirty="0" smtClean="0"/>
              <a:t>: </a:t>
            </a:r>
            <a:r>
              <a:rPr lang="en-US" sz="2000" b="1" dirty="0"/>
              <a:t>T</a:t>
            </a:r>
            <a:r>
              <a:rPr lang="en-US" sz="2000" b="1" dirty="0" smtClean="0"/>
              <a:t>he new Croatian </a:t>
            </a:r>
            <a:r>
              <a:rPr lang="en-US" sz="2000" b="1" dirty="0" smtClean="0"/>
              <a:t>WPT</a:t>
            </a:r>
            <a:r>
              <a:rPr lang="en-US" sz="2000" b="1" dirty="0" smtClean="0"/>
              <a:t>.</a:t>
            </a:r>
          </a:p>
          <a:p>
            <a:pPr marL="857250" lvl="2" indent="0">
              <a:buNone/>
            </a:pPr>
            <a:r>
              <a:rPr lang="en-US" sz="1800" dirty="0" smtClean="0"/>
              <a:t>Outcomes of the comparative method</a:t>
            </a:r>
          </a:p>
          <a:p>
            <a:pPr marL="857250" lvl="2" indent="0">
              <a:buNone/>
            </a:pPr>
            <a:r>
              <a:rPr lang="en-US" sz="1800" dirty="0" smtClean="0"/>
              <a:t>Inclusion in Croatian DTTs?</a:t>
            </a:r>
          </a:p>
          <a:p>
            <a:pPr lvl="1"/>
            <a:r>
              <a:rPr lang="en-US" sz="2000" b="1" dirty="0" err="1" smtClean="0"/>
              <a:t>Schiavone</a:t>
            </a:r>
            <a:r>
              <a:rPr lang="en-US" sz="2000" b="1" dirty="0" smtClean="0"/>
              <a:t>: </a:t>
            </a:r>
            <a:r>
              <a:rPr lang="en-US" sz="2000" b="1" smtClean="0"/>
              <a:t>Italian </a:t>
            </a:r>
            <a:r>
              <a:rPr lang="en-US" sz="2000" b="1" smtClean="0"/>
              <a:t>WPT </a:t>
            </a:r>
            <a:r>
              <a:rPr lang="en-US" sz="2000" b="1" dirty="0" smtClean="0"/>
              <a:t>and non-discrimination principle</a:t>
            </a:r>
          </a:p>
          <a:p>
            <a:pPr marL="857250" lvl="2" indent="0">
              <a:buNone/>
            </a:pPr>
            <a:r>
              <a:rPr lang="en-US" sz="1800" dirty="0" smtClean="0"/>
              <a:t>Non- discrimination under TFEU</a:t>
            </a:r>
          </a:p>
          <a:p>
            <a:pPr marL="857250" lvl="2" indent="0">
              <a:buNone/>
            </a:pPr>
            <a:r>
              <a:rPr lang="en-US" sz="1800" dirty="0" smtClean="0"/>
              <a:t>Non-discrimination under art. 24 of MTC</a:t>
            </a:r>
          </a:p>
        </p:txBody>
      </p:sp>
    </p:spTree>
    <p:extLst>
      <p:ext uri="{BB962C8B-B14F-4D97-AF65-F5344CB8AC3E}">
        <p14:creationId xmlns:p14="http://schemas.microsoft.com/office/powerpoint/2010/main" val="3897524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30B5-5D88-1E49-A445-F5207B0B0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kind of Windfall Taxes?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B6D1-215F-8441-84DD-BAC17373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600" b="1" dirty="0" smtClean="0"/>
              <a:t>Windfall Taxes vis-a-vis OECD Model Tax Conventions:</a:t>
            </a:r>
          </a:p>
          <a:p>
            <a:pPr marL="0" indent="0">
              <a:buNone/>
            </a:pPr>
            <a:r>
              <a:rPr lang="en-US" sz="2400" dirty="0" smtClean="0"/>
              <a:t>Investigating if MTC’s apply to WTs in order to prevent or reduce double taxation implies to answer the following questions:</a:t>
            </a:r>
          </a:p>
          <a:p>
            <a:pPr marL="0" indent="0">
              <a:buNone/>
            </a:pPr>
            <a:endParaRPr lang="en-US" sz="2400" dirty="0"/>
          </a:p>
          <a:p>
            <a:pPr lvl="1"/>
            <a:r>
              <a:rPr lang="en-US" sz="2000" b="1" dirty="0" smtClean="0"/>
              <a:t>National </a:t>
            </a:r>
            <a:r>
              <a:rPr lang="en-US" sz="2000" b="1" dirty="0"/>
              <a:t>vs. EU Windfall Taxes (who owns the taxing </a:t>
            </a:r>
            <a:r>
              <a:rPr lang="en-US" sz="2000" b="1" dirty="0" smtClean="0"/>
              <a:t>power?</a:t>
            </a:r>
            <a:r>
              <a:rPr lang="en-US" sz="2000" dirty="0" smtClean="0"/>
              <a:t>)</a:t>
            </a:r>
            <a:endParaRPr lang="en-US" sz="2000" dirty="0"/>
          </a:p>
          <a:p>
            <a:pPr lvl="1"/>
            <a:r>
              <a:rPr lang="en-US" sz="2000" b="1" dirty="0"/>
              <a:t>Extraordinary vs. ordinary Windfall Taxes (does it make sense</a:t>
            </a:r>
            <a:r>
              <a:rPr lang="en-US" sz="2000" b="1" dirty="0" smtClean="0"/>
              <a:t>?</a:t>
            </a:r>
          </a:p>
          <a:p>
            <a:pPr lvl="1"/>
            <a:r>
              <a:rPr lang="en-US" sz="2000" b="1" dirty="0" smtClean="0"/>
              <a:t>As an example: the broad </a:t>
            </a:r>
            <a:r>
              <a:rPr lang="en-US" sz="2000" b="1" dirty="0"/>
              <a:t>scope </a:t>
            </a:r>
            <a:r>
              <a:rPr lang="en-US" sz="2000" b="1" dirty="0" smtClean="0"/>
              <a:t>of NGEU </a:t>
            </a:r>
            <a:r>
              <a:rPr lang="en-US" sz="2000" b="1" dirty="0"/>
              <a:t>windfall taxation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538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30B5-5D88-1E49-A445-F5207B0B0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kind of Windfall Taxes?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B6D1-215F-8441-84DD-BAC17373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600" b="1" dirty="0" smtClean="0"/>
              <a:t>National vs. EU Windfall Taxes (who owns the taxing power?):</a:t>
            </a:r>
            <a:endParaRPr lang="en-US" sz="2600" b="1" dirty="0"/>
          </a:p>
          <a:p>
            <a:pPr lvl="1"/>
            <a:r>
              <a:rPr lang="en-US" sz="2000" b="1" dirty="0" smtClean="0"/>
              <a:t>Many States are looking at </a:t>
            </a:r>
            <a:r>
              <a:rPr lang="en-US" sz="2000" b="1" dirty="0" smtClean="0"/>
              <a:t>Windfall Profit Taxes (WPTs) </a:t>
            </a:r>
            <a:r>
              <a:rPr lang="en-US" sz="2000" dirty="0" smtClean="0"/>
              <a:t>and </a:t>
            </a:r>
            <a:r>
              <a:rPr lang="en-US" sz="2000" dirty="0" smtClean="0"/>
              <a:t>have already </a:t>
            </a:r>
            <a:r>
              <a:rPr lang="en-US" sz="2000" dirty="0" smtClean="0"/>
              <a:t>implemented them. See: U.S. Excess profit Tax 1940-1950 (</a:t>
            </a:r>
            <a:r>
              <a:rPr lang="en-US" sz="2000" dirty="0" err="1" smtClean="0"/>
              <a:t>Avi-Yonah</a:t>
            </a:r>
            <a:r>
              <a:rPr lang="en-US" sz="2000" dirty="0" smtClean="0"/>
              <a:t>); IT “Robin Hood Tax” 2008)</a:t>
            </a:r>
          </a:p>
          <a:p>
            <a:pPr lvl="1"/>
            <a:r>
              <a:rPr lang="en-US" sz="2000" b="1" dirty="0" smtClean="0"/>
              <a:t>EU Regulation 1854/2022 </a:t>
            </a:r>
            <a:r>
              <a:rPr lang="en-US" sz="2000" dirty="0" smtClean="0"/>
              <a:t>regulates the conditions of a </a:t>
            </a:r>
            <a:r>
              <a:rPr lang="en-US" sz="2000" i="1" dirty="0" smtClean="0"/>
              <a:t>“national mandatory temporary solidarity Contribution”</a:t>
            </a:r>
            <a:r>
              <a:rPr lang="en-US" sz="2000" dirty="0" smtClean="0"/>
              <a:t> (Amatucci)</a:t>
            </a:r>
          </a:p>
          <a:p>
            <a:pPr lvl="1"/>
            <a:r>
              <a:rPr lang="en-US" sz="2000" b="1" dirty="0" smtClean="0"/>
              <a:t>What </a:t>
            </a:r>
            <a:r>
              <a:rPr lang="en-US" sz="2000" b="1" dirty="0" smtClean="0"/>
              <a:t>WPTs </a:t>
            </a:r>
            <a:r>
              <a:rPr lang="en-US" sz="2000" b="1" dirty="0" smtClean="0"/>
              <a:t>are for? </a:t>
            </a:r>
            <a:r>
              <a:rPr lang="en-US" sz="2000" dirty="0" smtClean="0"/>
              <a:t>Tool for </a:t>
            </a:r>
            <a:r>
              <a:rPr lang="en-US" sz="2000" dirty="0" smtClean="0"/>
              <a:t>equality in taxation, </a:t>
            </a:r>
            <a:r>
              <a:rPr lang="en-US" sz="2000" dirty="0" smtClean="0"/>
              <a:t>new form of solidarity or simply a source of additional revenue for financing extraordinary expenses? </a:t>
            </a:r>
          </a:p>
          <a:p>
            <a:pPr lvl="1"/>
            <a:r>
              <a:rPr lang="en-US" sz="2000" b="1" dirty="0" smtClean="0"/>
              <a:t>Next </a:t>
            </a:r>
            <a:r>
              <a:rPr lang="en-US" sz="2000" b="1" dirty="0"/>
              <a:t>G</a:t>
            </a:r>
            <a:r>
              <a:rPr lang="en-US" sz="2000" b="1" dirty="0" smtClean="0"/>
              <a:t>eneration EU proposal for a </a:t>
            </a:r>
            <a:r>
              <a:rPr lang="en-US" sz="2000" b="1" dirty="0" smtClean="0"/>
              <a:t>WPT</a:t>
            </a:r>
            <a:r>
              <a:rPr lang="en-US" sz="2000" dirty="0" smtClean="0"/>
              <a:t>: searching for a new EU wide solidarity? Implementing the Fiscal Union through an enlarged EU budget based on accrued own resources?</a:t>
            </a:r>
          </a:p>
          <a:p>
            <a:pPr lvl="1"/>
            <a:r>
              <a:rPr lang="en-US" sz="2000" b="1" dirty="0" smtClean="0"/>
              <a:t>What about a world-wide </a:t>
            </a:r>
            <a:r>
              <a:rPr lang="en-US" sz="2000" b="1" dirty="0" smtClean="0"/>
              <a:t>WPT? </a:t>
            </a:r>
            <a:r>
              <a:rPr lang="en-US" sz="2000" dirty="0" smtClean="0"/>
              <a:t>UN’s Millennium Declaration on Global Taxation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3485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30B5-5D88-1E49-A445-F5207B0B0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kind of Windfall Taxes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B6D1-215F-8441-84DD-BAC17373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Extraordinary vs. ordinary Windfall Taxes (does it make sense?):</a:t>
            </a:r>
            <a:endParaRPr lang="en-US" sz="2400" b="1" dirty="0"/>
          </a:p>
          <a:p>
            <a:pPr lvl="1" algn="just"/>
            <a:r>
              <a:rPr lang="en-US" sz="2000" b="1" dirty="0"/>
              <a:t>The U.S. </a:t>
            </a:r>
            <a:r>
              <a:rPr lang="en-US" sz="2000" b="1" dirty="0" smtClean="0"/>
              <a:t>Excess </a:t>
            </a:r>
            <a:r>
              <a:rPr lang="en-US" sz="2000" b="1" dirty="0"/>
              <a:t>P</a:t>
            </a:r>
            <a:r>
              <a:rPr lang="en-US" sz="2000" b="1" dirty="0" smtClean="0"/>
              <a:t>rofits </a:t>
            </a:r>
            <a:r>
              <a:rPr lang="en-US" sz="2000" b="1" dirty="0"/>
              <a:t>T</a:t>
            </a:r>
            <a:r>
              <a:rPr lang="en-US" sz="2000" b="1" dirty="0" smtClean="0"/>
              <a:t>ax</a:t>
            </a:r>
            <a:r>
              <a:rPr lang="en-US" sz="2000" dirty="0" smtClean="0"/>
              <a:t> </a:t>
            </a:r>
            <a:r>
              <a:rPr lang="en-US" sz="2000" dirty="0"/>
              <a:t>was aimed to “syphon off war profits” </a:t>
            </a:r>
            <a:r>
              <a:rPr lang="en-US" sz="2000" dirty="0" smtClean="0"/>
              <a:t>(</a:t>
            </a:r>
            <a:r>
              <a:rPr lang="en-US" sz="2000" dirty="0" err="1" smtClean="0"/>
              <a:t>Avi-Yonah</a:t>
            </a:r>
            <a:r>
              <a:rPr lang="en-US" sz="2000" dirty="0" smtClean="0"/>
              <a:t>)</a:t>
            </a:r>
          </a:p>
          <a:p>
            <a:pPr lvl="1"/>
            <a:r>
              <a:rPr lang="en-US" sz="2000" b="1" dirty="0" smtClean="0"/>
              <a:t>The IT “Robin Hood Tax”</a:t>
            </a:r>
            <a:r>
              <a:rPr lang="en-US" sz="2000" dirty="0" smtClean="0"/>
              <a:t> was intended to address excess </a:t>
            </a:r>
            <a:r>
              <a:rPr lang="en-US" sz="2000" dirty="0"/>
              <a:t>profits </a:t>
            </a:r>
            <a:r>
              <a:rPr lang="en-US" sz="2000" dirty="0" smtClean="0"/>
              <a:t>of Oil &amp; Gas companies (as </a:t>
            </a:r>
            <a:r>
              <a:rPr lang="en-US" sz="2000" dirty="0"/>
              <a:t>well as </a:t>
            </a:r>
            <a:r>
              <a:rPr lang="en-US" sz="2000" dirty="0" smtClean="0"/>
              <a:t>other business like banks and insurance) in a </a:t>
            </a:r>
            <a:r>
              <a:rPr lang="en-US" sz="2000" b="1" dirty="0" smtClean="0"/>
              <a:t>short period</a:t>
            </a:r>
            <a:endParaRPr lang="en-US" sz="2000" dirty="0" smtClean="0"/>
          </a:p>
          <a:p>
            <a:pPr lvl="1"/>
            <a:r>
              <a:rPr lang="en-US" sz="2000" b="1" dirty="0" smtClean="0"/>
              <a:t>What EU Windfall Tax is for?</a:t>
            </a:r>
            <a:r>
              <a:rPr lang="en-US" sz="2000" dirty="0" smtClean="0"/>
              <a:t> Covering Eurobonds debt through several decades is an extraordinary or ordinary need? </a:t>
            </a:r>
            <a:r>
              <a:rPr lang="en-US" sz="2000" dirty="0"/>
              <a:t>E</a:t>
            </a:r>
            <a:r>
              <a:rPr lang="en-US" sz="2000" dirty="0" smtClean="0"/>
              <a:t>xcess profits of MNE’s are extraordinary in respect of their amount but ordinary in respect of their duration through the </a:t>
            </a:r>
            <a:r>
              <a:rPr lang="en-US" sz="2000" dirty="0" smtClean="0"/>
              <a:t>time</a:t>
            </a:r>
          </a:p>
          <a:p>
            <a:pPr lvl="1"/>
            <a:r>
              <a:rPr lang="en-US" sz="2000" b="1" dirty="0" err="1" smtClean="0"/>
              <a:t>Uricchio</a:t>
            </a:r>
            <a:r>
              <a:rPr lang="en-US" sz="2000" b="1" dirty="0" smtClean="0"/>
              <a:t>, 2018:</a:t>
            </a:r>
            <a:r>
              <a:rPr lang="en-US" sz="2000" dirty="0" smtClean="0"/>
              <a:t> WPTs are aimed to tax </a:t>
            </a:r>
            <a:r>
              <a:rPr lang="en-US" sz="2000" b="1" dirty="0" smtClean="0"/>
              <a:t>undeserved and unexpected profits </a:t>
            </a:r>
            <a:r>
              <a:rPr lang="en-US" sz="2000" dirty="0" smtClean="0"/>
              <a:t>(qualitative requirement); </a:t>
            </a:r>
            <a:r>
              <a:rPr lang="en-US" sz="2000" b="1" dirty="0" err="1" smtClean="0"/>
              <a:t>Griziotti</a:t>
            </a:r>
            <a:r>
              <a:rPr lang="en-US" sz="2000" b="1" dirty="0" smtClean="0"/>
              <a:t>, 1958: unexpected or sudden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pPr lvl="1"/>
            <a:r>
              <a:rPr lang="en-US" sz="2000" b="1" dirty="0" smtClean="0"/>
              <a:t>Difficult to classify in only one of the two categories</a:t>
            </a:r>
            <a:r>
              <a:rPr lang="en-US" sz="2000" dirty="0" smtClean="0"/>
              <a:t> (which taxes are extraordinary and which are not?)</a:t>
            </a:r>
          </a:p>
        </p:txBody>
      </p:sp>
    </p:spTree>
    <p:extLst>
      <p:ext uri="{BB962C8B-B14F-4D97-AF65-F5344CB8AC3E}">
        <p14:creationId xmlns:p14="http://schemas.microsoft.com/office/powerpoint/2010/main" val="368104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30B5-5D88-1E49-A445-F5207B0B0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dirty="0" smtClean="0"/>
              <a:t>Next Generation EU’s Windfall Tax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B6D1-215F-8441-84DD-BAC17373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2400" b="1" dirty="0" smtClean="0"/>
              <a:t>As an example: the broad scope of NGEU windfall taxation:</a:t>
            </a:r>
          </a:p>
          <a:p>
            <a:r>
              <a:rPr lang="en-US" sz="2000" b="1" dirty="0" smtClean="0"/>
              <a:t>First objective (extraordinary):</a:t>
            </a:r>
            <a:r>
              <a:rPr lang="en-US" sz="2000" dirty="0" smtClean="0"/>
              <a:t> taxing extraordinary profits earned during and by reason of pandemic</a:t>
            </a:r>
          </a:p>
          <a:p>
            <a:r>
              <a:rPr lang="en-US" sz="2000" b="1" dirty="0" smtClean="0"/>
              <a:t>Second objective (ordinary):</a:t>
            </a:r>
            <a:r>
              <a:rPr lang="en-US" sz="2000" dirty="0" smtClean="0"/>
              <a:t> taxing excess profits of Multinationals during the time redistributing wealth inside the whole EU</a:t>
            </a:r>
          </a:p>
          <a:p>
            <a:r>
              <a:rPr lang="en-US" sz="2000" b="1" dirty="0" smtClean="0"/>
              <a:t>Balancing EU and Member States’ taxing powers:</a:t>
            </a:r>
          </a:p>
          <a:p>
            <a:pPr lvl="1">
              <a:buClr>
                <a:srgbClr val="90C226"/>
              </a:buClr>
            </a:pPr>
            <a:r>
              <a:rPr lang="en-US" sz="1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NGEU’s </a:t>
            </a:r>
            <a:r>
              <a:rPr lang="en-US" sz="1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WPT</a:t>
            </a:r>
            <a:r>
              <a:rPr lang="en-US" sz="1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: </a:t>
            </a: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EU own resource on extra profits</a:t>
            </a:r>
          </a:p>
          <a:p>
            <a:pPr lvl="1">
              <a:buClr>
                <a:srgbClr val="90C226"/>
              </a:buClr>
            </a:pPr>
            <a:r>
              <a:rPr lang="en-US" sz="1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MS’ Global Minimum Tax on MNEs (EU Directive 2022/2523 on Pillar 2): </a:t>
            </a: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harmonized States’ resource (additional minimum income tax, 15% at least)</a:t>
            </a:r>
          </a:p>
          <a:p>
            <a:pPr marL="457200" lvl="1" indent="0">
              <a:buClr>
                <a:srgbClr val="90C226"/>
              </a:buClr>
              <a:buNone/>
            </a:pPr>
            <a:r>
              <a:rPr lang="en-US" sz="1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To what extent both taxes can apply simultaneously?</a:t>
            </a:r>
            <a:endParaRPr lang="en-US" sz="1800" b="1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272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30B5-5D88-1E49-A445-F5207B0B0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OECD Model provisions and </a:t>
            </a:r>
            <a:r>
              <a:rPr lang="en-US" dirty="0"/>
              <a:t>W</a:t>
            </a:r>
            <a:r>
              <a:rPr lang="en-US" dirty="0" smtClean="0"/>
              <a:t>indfall </a:t>
            </a:r>
            <a:r>
              <a:rPr lang="en-US" dirty="0"/>
              <a:t>T</a:t>
            </a:r>
            <a:r>
              <a:rPr lang="en-US" dirty="0" smtClean="0"/>
              <a:t>axes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B6D1-215F-8441-84DD-BAC17373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Do National </a:t>
            </a:r>
            <a:r>
              <a:rPr lang="en-US" sz="2400" b="1" dirty="0" smtClean="0"/>
              <a:t>WPTs </a:t>
            </a:r>
            <a:r>
              <a:rPr lang="en-US" sz="2400" b="1" dirty="0" smtClean="0"/>
              <a:t>fall into </a:t>
            </a:r>
            <a:r>
              <a:rPr lang="en-US" sz="2400" b="1" dirty="0"/>
              <a:t>the scope </a:t>
            </a:r>
            <a:r>
              <a:rPr lang="en-US" sz="2400" b="1" dirty="0" smtClean="0"/>
              <a:t>of </a:t>
            </a:r>
            <a:r>
              <a:rPr lang="en-US" sz="2400" b="1" dirty="0"/>
              <a:t>OECD </a:t>
            </a:r>
            <a:r>
              <a:rPr lang="en-US" sz="2400" b="1" dirty="0" smtClean="0"/>
              <a:t>Treaties?</a:t>
            </a:r>
            <a:endParaRPr lang="en-US" sz="2400" b="1" dirty="0"/>
          </a:p>
          <a:p>
            <a:pPr marL="0" indent="0">
              <a:buNone/>
            </a:pPr>
            <a:r>
              <a:rPr lang="en-US" sz="2000" b="1" dirty="0" smtClean="0"/>
              <a:t>Article 2 MOCDE (Taxes covered): </a:t>
            </a:r>
            <a:endParaRPr lang="en-US" sz="2000" b="1" i="1" dirty="0"/>
          </a:p>
          <a:p>
            <a:pPr lvl="1"/>
            <a:r>
              <a:rPr lang="en-US" sz="1800" b="1" dirty="0"/>
              <a:t>Paragraph 1</a:t>
            </a:r>
            <a:r>
              <a:rPr lang="en-US" sz="1800" b="1" dirty="0" smtClean="0"/>
              <a:t>:</a:t>
            </a:r>
            <a:r>
              <a:rPr lang="en-US" sz="1800" dirty="0" smtClean="0"/>
              <a:t> </a:t>
            </a:r>
            <a:r>
              <a:rPr lang="en-US" sz="1800" i="1" dirty="0" smtClean="0"/>
              <a:t>“This </a:t>
            </a:r>
            <a:r>
              <a:rPr lang="en-US" sz="1800" i="1" dirty="0"/>
              <a:t>Convention shall apply to </a:t>
            </a:r>
            <a:r>
              <a:rPr lang="en-US" sz="1800" b="1" i="1" dirty="0"/>
              <a:t>taxes on income and on capital</a:t>
            </a:r>
            <a:r>
              <a:rPr lang="en-US" sz="1800" i="1" dirty="0"/>
              <a:t> imposed on </a:t>
            </a:r>
            <a:r>
              <a:rPr lang="en-US" sz="1800" i="1" dirty="0" smtClean="0"/>
              <a:t>behalf of </a:t>
            </a:r>
            <a:r>
              <a:rPr lang="en-US" sz="1800" i="1" dirty="0"/>
              <a:t>a Contracting State or of its political subdivisions or local authorities, irrespective </a:t>
            </a:r>
            <a:r>
              <a:rPr lang="en-US" sz="1800" i="1" dirty="0" smtClean="0"/>
              <a:t>of the </a:t>
            </a:r>
            <a:r>
              <a:rPr lang="en-US" sz="1800" i="1" dirty="0"/>
              <a:t>manner in which they are </a:t>
            </a:r>
            <a:r>
              <a:rPr lang="en-US" sz="1800" i="1" dirty="0" smtClean="0"/>
              <a:t>levied”</a:t>
            </a:r>
            <a:r>
              <a:rPr lang="en-US" sz="1800" dirty="0" smtClean="0"/>
              <a:t>.</a:t>
            </a:r>
            <a:endParaRPr lang="en-US" sz="1800" dirty="0"/>
          </a:p>
          <a:p>
            <a:pPr lvl="1"/>
            <a:r>
              <a:rPr lang="en-US" sz="1800" b="1" dirty="0"/>
              <a:t>Paragraph 2</a:t>
            </a:r>
            <a:r>
              <a:rPr lang="en-US" sz="1800" b="1" dirty="0" smtClean="0"/>
              <a:t>: </a:t>
            </a:r>
            <a:r>
              <a:rPr lang="en-US" sz="1800" i="1" dirty="0" smtClean="0"/>
              <a:t>“There </a:t>
            </a:r>
            <a:r>
              <a:rPr lang="en-US" sz="1800" i="1" dirty="0"/>
              <a:t>shall be regarded as taxes on income and on capital </a:t>
            </a:r>
            <a:r>
              <a:rPr lang="en-US" sz="1800" b="1" i="1" dirty="0"/>
              <a:t>all taxes imposed </a:t>
            </a:r>
            <a:r>
              <a:rPr lang="en-US" sz="1800" b="1" i="1" dirty="0" smtClean="0"/>
              <a:t>on total </a:t>
            </a:r>
            <a:r>
              <a:rPr lang="en-US" sz="1800" b="1" i="1" dirty="0"/>
              <a:t>income, on total capital, or on elements of income or of </a:t>
            </a:r>
            <a:r>
              <a:rPr lang="en-US" sz="1800" b="1" i="1" dirty="0" smtClean="0"/>
              <a:t>capital</a:t>
            </a:r>
            <a:r>
              <a:rPr lang="en-US" sz="1800" i="1" dirty="0" smtClean="0"/>
              <a:t>”.</a:t>
            </a:r>
          </a:p>
          <a:p>
            <a:pPr lvl="1"/>
            <a:r>
              <a:rPr lang="en-US" sz="1800" b="1" dirty="0" smtClean="0"/>
              <a:t>Paragraph 3</a:t>
            </a:r>
            <a:r>
              <a:rPr lang="en-US" sz="1800" b="1" dirty="0"/>
              <a:t>: </a:t>
            </a:r>
            <a:r>
              <a:rPr lang="en-US" sz="1800" dirty="0" smtClean="0"/>
              <a:t>“</a:t>
            </a:r>
            <a:r>
              <a:rPr lang="en-US" sz="1800" i="1" dirty="0" smtClean="0"/>
              <a:t>The </a:t>
            </a:r>
            <a:r>
              <a:rPr lang="en-US" sz="1800" i="1" dirty="0"/>
              <a:t>existing taxes to which the Convention shall apply </a:t>
            </a:r>
            <a:r>
              <a:rPr lang="en-US" sz="1800" b="1" i="1" dirty="0"/>
              <a:t>are in </a:t>
            </a:r>
            <a:r>
              <a:rPr lang="en-US" sz="1800" b="1" i="1" dirty="0" smtClean="0"/>
              <a:t>particular</a:t>
            </a:r>
            <a:r>
              <a:rPr lang="en-US" sz="1800" i="1" dirty="0" smtClean="0"/>
              <a:t>: State A ………………….; State B …………………..”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82678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30B5-5D88-1E49-A445-F5207B0B0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OECD Model provisions and </a:t>
            </a:r>
            <a:r>
              <a:rPr lang="en-US" dirty="0"/>
              <a:t>W</a:t>
            </a:r>
            <a:r>
              <a:rPr lang="en-US" dirty="0" smtClean="0"/>
              <a:t>indfall </a:t>
            </a:r>
            <a:r>
              <a:rPr lang="en-US" dirty="0"/>
              <a:t>T</a:t>
            </a:r>
            <a:r>
              <a:rPr lang="en-US" dirty="0" smtClean="0"/>
              <a:t>axes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B6D1-215F-8441-84DD-BAC17373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b="1" dirty="0" smtClean="0"/>
              <a:t>Do domestic </a:t>
            </a:r>
            <a:r>
              <a:rPr lang="en-US" sz="2400" b="1" dirty="0" smtClean="0"/>
              <a:t>WPTs </a:t>
            </a:r>
            <a:r>
              <a:rPr lang="en-US" sz="2400" b="1" dirty="0" smtClean="0"/>
              <a:t>fall into </a:t>
            </a:r>
            <a:r>
              <a:rPr lang="en-US" sz="2400" b="1" dirty="0"/>
              <a:t>the scope </a:t>
            </a:r>
            <a:r>
              <a:rPr lang="en-US" sz="2400" b="1" dirty="0" smtClean="0"/>
              <a:t>of </a:t>
            </a:r>
            <a:r>
              <a:rPr lang="en-US" sz="2400" b="1" dirty="0"/>
              <a:t>OECD </a:t>
            </a:r>
            <a:r>
              <a:rPr lang="en-US" sz="2400" b="1" dirty="0" smtClean="0"/>
              <a:t>Treaties?</a:t>
            </a:r>
          </a:p>
          <a:p>
            <a:pPr marL="0" indent="0">
              <a:buClr>
                <a:srgbClr val="90C226"/>
              </a:buClr>
              <a:buNone/>
            </a:pPr>
            <a:r>
              <a:rPr lang="en-US" sz="2200" b="1" dirty="0" smtClean="0"/>
              <a:t>Article 2 MOCDE (Taxes covered)</a:t>
            </a:r>
            <a:endParaRPr lang="en-US" sz="2200" b="1" i="1" dirty="0" smtClean="0"/>
          </a:p>
          <a:p>
            <a:pPr lvl="0">
              <a:buClr>
                <a:srgbClr val="90C226"/>
              </a:buClr>
            </a:pP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All “Direct Taxes” are included (Commentary on Art. 2,§ 2):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WPTs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are included also if only extra profits are taxed (</a:t>
            </a:r>
            <a:r>
              <a:rPr lang="en-US" sz="20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“elements of income”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).</a:t>
            </a:r>
            <a:endParaRPr lang="en-US" sz="2000" b="1" i="1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lvl="1">
              <a:buClr>
                <a:srgbClr val="90C226"/>
              </a:buClr>
            </a:pP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 general, </a:t>
            </a:r>
            <a:r>
              <a:rPr lang="en-US" sz="1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</a:t>
            </a:r>
            <a:r>
              <a:rPr lang="en-US" sz="18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Article does not mention “ordinary taxes” or “extraordinary taxes</a:t>
            </a:r>
            <a:r>
              <a:rPr lang="en-US" sz="1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”</a:t>
            </a: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(Commentary on art. 2, § 5).</a:t>
            </a:r>
          </a:p>
          <a:p>
            <a:pPr lvl="1">
              <a:buClr>
                <a:srgbClr val="90C226"/>
              </a:buClr>
            </a:pPr>
            <a:r>
              <a:rPr lang="en-US" sz="1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Difficult </a:t>
            </a:r>
            <a:r>
              <a:rPr lang="en-US" sz="18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define </a:t>
            </a:r>
            <a:r>
              <a:rPr lang="en-US" sz="1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“extraordinary”</a:t>
            </a: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 tax. Various reasons: a) imposition; b) the 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manner in which they </a:t>
            </a: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are levied; c) 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their </a:t>
            </a: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rates; d) 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their objects, etc</a:t>
            </a: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 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(Commentary on art. 2, § 5).</a:t>
            </a:r>
          </a:p>
          <a:p>
            <a:pPr lvl="1">
              <a:buClr>
                <a:srgbClr val="90C226"/>
              </a:buClr>
            </a:pPr>
            <a:r>
              <a:rPr lang="en-US" sz="18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Although it is </a:t>
            </a:r>
            <a:r>
              <a:rPr lang="en-US" sz="18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preferable </a:t>
            </a:r>
            <a:r>
              <a:rPr lang="en-US" sz="18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not to include</a:t>
            </a:r>
            <a:r>
              <a:rPr lang="en-US" sz="18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extraordinary taxes, </a:t>
            </a:r>
            <a:r>
              <a:rPr lang="en-US" sz="18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States are </a:t>
            </a:r>
            <a:r>
              <a:rPr lang="en-US" sz="1800" b="1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“free</a:t>
            </a:r>
            <a:r>
              <a:rPr lang="en-US" sz="18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</a:t>
            </a:r>
            <a:r>
              <a:rPr lang="en-US" sz="18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to restrict the convention’s field of application </a:t>
            </a:r>
            <a:r>
              <a:rPr lang="en-US" sz="18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to ordinary </a:t>
            </a:r>
            <a:r>
              <a:rPr lang="en-US" sz="18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taxes, to extend it to extraordinary taxes, or even to establish </a:t>
            </a:r>
            <a:r>
              <a:rPr lang="en-US" sz="18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special provisions”</a:t>
            </a:r>
            <a:r>
              <a:rPr lang="en-US" dirty="0">
                <a:solidFill>
                  <a:prstClr val="black">
                    <a:lumMod val="75000"/>
                    <a:lumOff val="25000"/>
                  </a:prstClr>
                </a:solidFill>
              </a:rPr>
              <a:t> (Commentary on art. 2, § 5).</a:t>
            </a:r>
          </a:p>
          <a:p>
            <a:pPr lvl="1">
              <a:buClr>
                <a:srgbClr val="90C226"/>
              </a:buClr>
            </a:pPr>
            <a:endParaRPr lang="en-US" i="1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5489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30B5-5D88-1E49-A445-F5207B0B0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OECD Model provisions and </a:t>
            </a:r>
            <a:r>
              <a:rPr lang="en-US" dirty="0"/>
              <a:t>W</a:t>
            </a:r>
            <a:r>
              <a:rPr lang="en-US" dirty="0" smtClean="0"/>
              <a:t>indfall </a:t>
            </a:r>
            <a:r>
              <a:rPr lang="en-US" dirty="0"/>
              <a:t>T</a:t>
            </a:r>
            <a:r>
              <a:rPr lang="en-US" dirty="0" smtClean="0"/>
              <a:t>axes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B6D1-215F-8441-84DD-BAC17373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smtClean="0"/>
              <a:t>Do domestic </a:t>
            </a:r>
            <a:r>
              <a:rPr lang="en-US" sz="2400" b="1" dirty="0" smtClean="0"/>
              <a:t>WPTs </a:t>
            </a:r>
            <a:r>
              <a:rPr lang="en-US" sz="2400" b="1" dirty="0" smtClean="0"/>
              <a:t>fall into </a:t>
            </a:r>
            <a:r>
              <a:rPr lang="en-US" sz="2400" b="1" dirty="0"/>
              <a:t>the scope </a:t>
            </a:r>
            <a:r>
              <a:rPr lang="en-US" sz="2400" b="1" dirty="0" smtClean="0"/>
              <a:t>of </a:t>
            </a:r>
            <a:r>
              <a:rPr lang="en-US" sz="2400" b="1" dirty="0"/>
              <a:t>OECD </a:t>
            </a:r>
            <a:r>
              <a:rPr lang="en-US" sz="2400" b="1" dirty="0" smtClean="0"/>
              <a:t>Treaties?</a:t>
            </a:r>
            <a:endParaRPr lang="en-US" sz="2400" b="1" dirty="0"/>
          </a:p>
          <a:p>
            <a:pPr marL="0" indent="0">
              <a:buClr>
                <a:srgbClr val="90C226"/>
              </a:buClr>
              <a:buNone/>
            </a:pPr>
            <a:r>
              <a:rPr lang="en-US" sz="2000" b="1" dirty="0"/>
              <a:t>Article 2 MOCDE (Taxes covered)</a:t>
            </a:r>
            <a:endParaRPr lang="en-US" sz="2000" b="1" i="1" dirty="0"/>
          </a:p>
          <a:p>
            <a:pPr lvl="0">
              <a:buClr>
                <a:srgbClr val="90C226"/>
              </a:buClr>
            </a:pP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Some 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member countries do not include paragraphs 1 and 2 in their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bilateral conventions and </a:t>
            </a:r>
            <a:r>
              <a:rPr lang="en-US" sz="20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prefer simply to list </a:t>
            </a:r>
            <a:r>
              <a:rPr lang="en-US" sz="20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the </a:t>
            </a:r>
            <a:r>
              <a:rPr lang="en-US" sz="2000" b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taxes </a:t>
            </a:r>
            <a:r>
              <a:rPr lang="en-US" sz="20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included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in the scope of the </a:t>
            </a:r>
            <a:r>
              <a:rPr lang="en-US" sz="2000" dirty="0">
                <a:solidFill>
                  <a:prstClr val="black">
                    <a:lumMod val="75000"/>
                    <a:lumOff val="25000"/>
                  </a:prstClr>
                </a:solidFill>
              </a:rPr>
              <a:t>Convention (Commentary on art. 2, 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§ 6.1)</a:t>
            </a:r>
          </a:p>
          <a:p>
            <a:pPr lvl="0">
              <a:buClr>
                <a:srgbClr val="90C226"/>
              </a:buClr>
            </a:pP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For this reason, each Convention must be interpreted in the light of Article 31 of the </a:t>
            </a:r>
            <a:r>
              <a:rPr lang="en-US" sz="2000" b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Vienna Convention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, </a:t>
            </a:r>
            <a:r>
              <a:rPr lang="en-US" sz="20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“in good faith in accordance with the </a:t>
            </a:r>
            <a:r>
              <a:rPr lang="en-US" sz="2000" b="1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ordinary meaning</a:t>
            </a:r>
            <a:r>
              <a:rPr lang="en-US" sz="20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to be given to the terms of the treaty in their </a:t>
            </a:r>
            <a:r>
              <a:rPr lang="en-US" sz="2000" b="1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context</a:t>
            </a:r>
            <a:r>
              <a:rPr lang="en-US" sz="20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and </a:t>
            </a:r>
            <a:r>
              <a:rPr lang="en-US" sz="2000" i="1" dirty="0">
                <a:solidFill>
                  <a:prstClr val="black">
                    <a:lumMod val="75000"/>
                    <a:lumOff val="25000"/>
                  </a:prstClr>
                </a:solidFill>
              </a:rPr>
              <a:t>in the light </a:t>
            </a:r>
            <a:r>
              <a:rPr lang="en-US" sz="20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of its </a:t>
            </a:r>
            <a:r>
              <a:rPr lang="en-US" sz="2000" b="1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object</a:t>
            </a:r>
            <a:r>
              <a:rPr lang="en-US" sz="20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 and </a:t>
            </a:r>
            <a:r>
              <a:rPr lang="en-US" sz="2000" b="1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purpose</a:t>
            </a:r>
            <a:r>
              <a:rPr lang="en-US" sz="2000" i="1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”</a:t>
            </a:r>
            <a:r>
              <a:rPr lang="en-US" sz="2000" dirty="0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.</a:t>
            </a:r>
            <a:endParaRPr lang="en-US" i="1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292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A30B5-5D88-1E49-A445-F5207B0B0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OECD Model provisions and </a:t>
            </a:r>
            <a:r>
              <a:rPr lang="en-US" dirty="0"/>
              <a:t>W</a:t>
            </a:r>
            <a:r>
              <a:rPr lang="en-US" dirty="0" smtClean="0"/>
              <a:t>indfall </a:t>
            </a:r>
            <a:r>
              <a:rPr lang="en-US" dirty="0"/>
              <a:t>T</a:t>
            </a:r>
            <a:r>
              <a:rPr lang="en-US" dirty="0" smtClean="0"/>
              <a:t>axes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F9B6D1-215F-8441-84DD-BAC173733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smtClean="0"/>
              <a:t>Do National </a:t>
            </a:r>
            <a:r>
              <a:rPr lang="en-US" sz="2400" b="1" dirty="0" smtClean="0"/>
              <a:t>WPTs </a:t>
            </a:r>
            <a:r>
              <a:rPr lang="en-US" sz="2400" b="1" dirty="0" smtClean="0"/>
              <a:t>fall into </a:t>
            </a:r>
            <a:r>
              <a:rPr lang="en-US" sz="2400" b="1" dirty="0"/>
              <a:t>the scope </a:t>
            </a:r>
            <a:r>
              <a:rPr lang="en-US" sz="2400" b="1" dirty="0" smtClean="0"/>
              <a:t>of </a:t>
            </a:r>
            <a:r>
              <a:rPr lang="en-US" sz="2400" b="1" dirty="0"/>
              <a:t>OECD </a:t>
            </a:r>
            <a:r>
              <a:rPr lang="en-US" sz="2400" b="1" dirty="0" smtClean="0"/>
              <a:t>Treaties?</a:t>
            </a:r>
            <a:endParaRPr lang="en-US" sz="2400" b="1" dirty="0"/>
          </a:p>
          <a:p>
            <a:pPr marL="0" indent="0">
              <a:buNone/>
            </a:pPr>
            <a:r>
              <a:rPr lang="en-US" sz="2000" b="1" dirty="0" smtClean="0"/>
              <a:t>Article 2 MOCDE (Taxes covered):</a:t>
            </a:r>
            <a:endParaRPr lang="en-US" sz="2000" b="1" i="1" dirty="0"/>
          </a:p>
          <a:p>
            <a:pPr lvl="1"/>
            <a:r>
              <a:rPr lang="en-US" sz="1800" b="1" dirty="0"/>
              <a:t>Paragraph </a:t>
            </a:r>
            <a:r>
              <a:rPr lang="en-US" sz="1800" b="1" dirty="0" smtClean="0"/>
              <a:t>4:</a:t>
            </a:r>
            <a:r>
              <a:rPr lang="en-US" sz="1800" dirty="0" smtClean="0"/>
              <a:t> </a:t>
            </a:r>
            <a:r>
              <a:rPr lang="en-US" sz="1800" i="1" dirty="0"/>
              <a:t>“The Convention shall apply also to any </a:t>
            </a:r>
            <a:r>
              <a:rPr lang="en-US" sz="1800" b="1" i="1" dirty="0"/>
              <a:t>identical or </a:t>
            </a:r>
            <a:r>
              <a:rPr lang="en-US" sz="1800" b="1" i="1" dirty="0" smtClean="0"/>
              <a:t> substantially </a:t>
            </a:r>
            <a:r>
              <a:rPr lang="en-US" sz="1800" b="1" i="1" dirty="0"/>
              <a:t>similar </a:t>
            </a:r>
            <a:r>
              <a:rPr lang="en-US" sz="1800" b="1" i="1" dirty="0" smtClean="0"/>
              <a:t>taxes</a:t>
            </a:r>
            <a:r>
              <a:rPr lang="en-US" sz="1800" i="1" dirty="0" smtClean="0"/>
              <a:t> </a:t>
            </a:r>
            <a:r>
              <a:rPr lang="en-US" sz="1800" b="1" i="1" dirty="0" smtClean="0"/>
              <a:t>that </a:t>
            </a:r>
            <a:r>
              <a:rPr lang="en-US" sz="1800" b="1" i="1" dirty="0"/>
              <a:t>are imposed after the date of signature </a:t>
            </a:r>
            <a:r>
              <a:rPr lang="en-US" sz="1800" i="1" dirty="0"/>
              <a:t>of the Convention in addition to, or in </a:t>
            </a:r>
            <a:r>
              <a:rPr lang="en-US" sz="1800" i="1" dirty="0" smtClean="0"/>
              <a:t>place of</a:t>
            </a:r>
            <a:r>
              <a:rPr lang="en-US" sz="1800" i="1" dirty="0"/>
              <a:t>, the existing taxes. The competent authorities of the Contracting States shall </a:t>
            </a:r>
            <a:r>
              <a:rPr lang="en-US" sz="1800" b="1" i="1" dirty="0" smtClean="0"/>
              <a:t>notify each </a:t>
            </a:r>
            <a:r>
              <a:rPr lang="en-US" sz="1800" b="1" i="1" dirty="0"/>
              <a:t>other of any significant changes</a:t>
            </a:r>
            <a:r>
              <a:rPr lang="en-US" sz="1800" i="1" dirty="0"/>
              <a:t> that have been made in their taxation laws”</a:t>
            </a:r>
            <a:r>
              <a:rPr lang="en-US" sz="1800" dirty="0" smtClean="0"/>
              <a:t>.</a:t>
            </a:r>
            <a:endParaRPr lang="en-US" sz="1800" dirty="0"/>
          </a:p>
          <a:p>
            <a:pPr lvl="1"/>
            <a:r>
              <a:rPr lang="en-US" sz="1800" i="1" dirty="0" smtClean="0"/>
              <a:t>“The </a:t>
            </a:r>
            <a:r>
              <a:rPr lang="en-US" sz="1800" i="1" dirty="0"/>
              <a:t>Convention is also to apply to </a:t>
            </a:r>
            <a:r>
              <a:rPr lang="en-US" sz="1800" b="1" i="1" dirty="0"/>
              <a:t>all identical or substantially </a:t>
            </a:r>
            <a:r>
              <a:rPr lang="en-US" sz="1800" b="1" i="1" dirty="0" smtClean="0"/>
              <a:t>similar taxes</a:t>
            </a:r>
            <a:r>
              <a:rPr lang="en-US" sz="1800" i="1" dirty="0" smtClean="0"/>
              <a:t> </a:t>
            </a:r>
            <a:r>
              <a:rPr lang="en-US" sz="1800" i="1" dirty="0"/>
              <a:t>that are imposed in a Contracting State after the date of signature of </a:t>
            </a:r>
            <a:r>
              <a:rPr lang="en-US" sz="1800" i="1" dirty="0" smtClean="0"/>
              <a:t>the Convention </a:t>
            </a:r>
            <a:r>
              <a:rPr lang="en-US" sz="1800" i="1" dirty="0"/>
              <a:t>in addition to, or in place of, the existing taxes in that </a:t>
            </a:r>
            <a:r>
              <a:rPr lang="en-US" sz="1800" i="1" dirty="0" smtClean="0"/>
              <a:t>State”</a:t>
            </a:r>
            <a:r>
              <a:rPr lang="en-US" sz="1800" dirty="0" smtClean="0"/>
              <a:t> (</a:t>
            </a:r>
            <a:r>
              <a:rPr lang="en-US" sz="1800" dirty="0"/>
              <a:t>Commentary on art. 2, § 7</a:t>
            </a:r>
            <a:r>
              <a:rPr lang="en-US" sz="1800" dirty="0" smtClean="0"/>
              <a:t>)</a:t>
            </a:r>
            <a:endParaRPr lang="en-US" sz="18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1879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799</TotalTime>
  <Words>1267</Words>
  <Application>Microsoft Office PowerPoint</Application>
  <PresentationFormat>Widescreen</PresentationFormat>
  <Paragraphs>71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6" baseType="lpstr">
      <vt:lpstr>Arial</vt:lpstr>
      <vt:lpstr>Gisha</vt:lpstr>
      <vt:lpstr>Trebuchet MS</vt:lpstr>
      <vt:lpstr>Wingdings 3</vt:lpstr>
      <vt:lpstr>Facet</vt:lpstr>
      <vt:lpstr>MADE TO LAST? Windfall Profit Taxation in Europe (and Beyond) Doctoral Seminar at the University of Ferrara, March 9th 2023  WINDFALL TAXATION AND INTERNATIONAL TAX TREATIES </vt:lpstr>
      <vt:lpstr>What kind of Windfall Taxes? </vt:lpstr>
      <vt:lpstr>What kind of Windfall Taxes? </vt:lpstr>
      <vt:lpstr>What kind of Windfall Taxes?</vt:lpstr>
      <vt:lpstr>The Next Generation EU’s Windfall Tax </vt:lpstr>
      <vt:lpstr>OECD Model provisions and Windfall Taxes </vt:lpstr>
      <vt:lpstr>OECD Model provisions and Windfall Taxes </vt:lpstr>
      <vt:lpstr>OECD Model provisions and Windfall Taxes </vt:lpstr>
      <vt:lpstr>OECD Model provisions and Windfall Taxes </vt:lpstr>
      <vt:lpstr>OECD Model provisions and Windfall Taxes </vt:lpstr>
      <vt:lpstr>OECD Model provisions and Windfall Taxes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TAXES IN THE TIME OF CORONAVIRUS: IS IT TIME TO REVIVE THE EXCESS PROFITS TAX?</dc:title>
  <dc:creator>N F</dc:creator>
  <cp:lastModifiedBy>Pietro Selicato</cp:lastModifiedBy>
  <cp:revision>143</cp:revision>
  <cp:lastPrinted>2023-03-08T08:47:36Z</cp:lastPrinted>
  <dcterms:created xsi:type="dcterms:W3CDTF">2020-04-14T00:46:24Z</dcterms:created>
  <dcterms:modified xsi:type="dcterms:W3CDTF">2023-03-09T08:53:46Z</dcterms:modified>
</cp:coreProperties>
</file>