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0" name="Corpo livello uno…"/>
          <p:cNvSpPr txBox="1">
            <a:spLocks noGrp="1"/>
          </p:cNvSpPr>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48" name="Corpo livello uno…"/>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quarter" idx="21"/>
          </p:nvPr>
        </p:nvSpPr>
        <p:spPr>
          <a:xfrm>
            <a:off x="839787" y="2057400"/>
            <a:ext cx="3932238" cy="3811588"/>
          </a:xfrm>
          <a:prstGeom prst="rect">
            <a:avLst/>
          </a:prstGeom>
        </p:spPr>
        <p:txBody>
          <a:bodyPr/>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83" name="Segnaposto immagine 2"/>
          <p:cNvSpPr>
            <a:spLocks noGrp="1"/>
          </p:cNvSpPr>
          <p:nvPr>
            <p:ph type="pic" sz="half" idx="21"/>
          </p:nvPr>
        </p:nvSpPr>
        <p:spPr>
          <a:xfrm>
            <a:off x="5183187" y="987425"/>
            <a:ext cx="6172203" cy="4873625"/>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ttangolo 4"/>
          <p:cNvSpPr/>
          <p:nvPr/>
        </p:nvSpPr>
        <p:spPr>
          <a:xfrm>
            <a:off x="0" y="0"/>
            <a:ext cx="12192000" cy="6858000"/>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95" name="Immagine 1" descr="Immagine 1"/>
          <p:cNvPicPr>
            <a:picLocks noChangeAspect="1"/>
          </p:cNvPicPr>
          <p:nvPr/>
        </p:nvPicPr>
        <p:blipFill>
          <a:blip r:embed="rId2"/>
          <a:stretch>
            <a:fillRect/>
          </a:stretch>
        </p:blipFill>
        <p:spPr>
          <a:xfrm>
            <a:off x="3437370" y="2763678"/>
            <a:ext cx="5317262" cy="130197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WPT in the UK:"/>
          <p:cNvSpPr txBox="1">
            <a:spLocks noGrp="1"/>
          </p:cNvSpPr>
          <p:nvPr>
            <p:ph type="title"/>
          </p:nvPr>
        </p:nvSpPr>
        <p:spPr>
          <a:xfrm>
            <a:off x="928320" y="313627"/>
            <a:ext cx="10515601" cy="1325564"/>
          </a:xfrm>
          <a:prstGeom prst="rect">
            <a:avLst/>
          </a:prstGeom>
        </p:spPr>
        <p:txBody>
          <a:bodyPr/>
          <a:lstStyle/>
          <a:p>
            <a:pPr>
              <a:defRPr sz="5900">
                <a:solidFill>
                  <a:srgbClr val="FF2600"/>
                </a:solidFill>
                <a:latin typeface="Arial Rounded MT Bold"/>
                <a:ea typeface="Arial Rounded MT Bold"/>
                <a:cs typeface="Arial Rounded MT Bold"/>
                <a:sym typeface="Arial Rounded MT Bold"/>
              </a:defRPr>
            </a:pPr>
            <a:r>
              <a:t>WPT in the UK:</a:t>
            </a:r>
            <a:r>
              <a:rPr>
                <a:solidFill>
                  <a:srgbClr val="000000"/>
                </a:solidFill>
                <a:latin typeface="Calibri Light"/>
                <a:ea typeface="Calibri Light"/>
                <a:cs typeface="Calibri Light"/>
                <a:sym typeface="Calibri Light"/>
              </a:rPr>
              <a:t> </a:t>
            </a:r>
          </a:p>
        </p:txBody>
      </p:sp>
      <p:sp>
        <p:nvSpPr>
          <p:cNvPr id="146" name="“Energy (Oil and Gas) Profits Levy Act 2022”…"/>
          <p:cNvSpPr txBox="1">
            <a:spLocks noGrp="1"/>
          </p:cNvSpPr>
          <p:nvPr>
            <p:ph type="body" sz="half" idx="1"/>
          </p:nvPr>
        </p:nvSpPr>
        <p:spPr>
          <a:xfrm>
            <a:off x="683705" y="1759503"/>
            <a:ext cx="4710485" cy="4351340"/>
          </a:xfrm>
          <a:prstGeom prst="rect">
            <a:avLst/>
          </a:prstGeom>
        </p:spPr>
        <p:txBody>
          <a:bodyPr/>
          <a:lstStyle/>
          <a:p>
            <a:pPr algn="just">
              <a:defRPr sz="3600"/>
            </a:pPr>
            <a:r>
              <a:t>“Energy (Oil and Gas) Profits Levy Act 2022”</a:t>
            </a:r>
          </a:p>
          <a:p>
            <a:pPr algn="just">
              <a:defRPr sz="3600"/>
            </a:pPr>
            <a:r>
              <a:t>“Energy Prices Act 2022”</a:t>
            </a:r>
          </a:p>
        </p:txBody>
      </p:sp>
      <p:sp>
        <p:nvSpPr>
          <p:cNvPr id="147"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48"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49" name="Flag-United-Kingdom.jpg.jpeg" descr="Flag-United-Kingdom.jpg.jpeg"/>
          <p:cNvPicPr>
            <a:picLocks noChangeAspect="1"/>
          </p:cNvPicPr>
          <p:nvPr/>
        </p:nvPicPr>
        <p:blipFill>
          <a:blip r:embed="rId3"/>
          <a:stretch>
            <a:fillRect/>
          </a:stretch>
        </p:blipFill>
        <p:spPr>
          <a:xfrm>
            <a:off x="5680061" y="1701982"/>
            <a:ext cx="6167166" cy="3083586"/>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Energy (Oil and Gas) Profits Levy Act 2022”"/>
          <p:cNvSpPr txBox="1">
            <a:spLocks noGrp="1"/>
          </p:cNvSpPr>
          <p:nvPr>
            <p:ph type="title"/>
          </p:nvPr>
        </p:nvSpPr>
        <p:spPr>
          <a:xfrm>
            <a:off x="619336" y="686983"/>
            <a:ext cx="10515601" cy="1325564"/>
          </a:xfrm>
          <a:prstGeom prst="rect">
            <a:avLst/>
          </a:prstGeom>
        </p:spPr>
        <p:txBody>
          <a:bodyPr/>
          <a:lstStyle>
            <a:lvl1pPr defTabSz="795527">
              <a:defRPr sz="3800">
                <a:solidFill>
                  <a:srgbClr val="FF2600"/>
                </a:solidFill>
                <a:latin typeface="Arial Rounded MT Bold"/>
                <a:ea typeface="Arial Rounded MT Bold"/>
                <a:cs typeface="Arial Rounded MT Bold"/>
                <a:sym typeface="Arial Rounded MT Bold"/>
              </a:defRPr>
            </a:lvl1pPr>
          </a:lstStyle>
          <a:p>
            <a:r>
              <a:t>“Energy (Oil and Gas) Profits Levy Act 2022”</a:t>
            </a:r>
          </a:p>
        </p:txBody>
      </p:sp>
      <p:sp>
        <p:nvSpPr>
          <p:cNvPr id="152" name="Extraordinary tax regime for oil and gas…"/>
          <p:cNvSpPr txBox="1">
            <a:spLocks noGrp="1"/>
          </p:cNvSpPr>
          <p:nvPr>
            <p:ph type="body" sz="half" idx="1"/>
          </p:nvPr>
        </p:nvSpPr>
        <p:spPr>
          <a:xfrm>
            <a:off x="838200" y="1884172"/>
            <a:ext cx="5340116" cy="4351341"/>
          </a:xfrm>
          <a:prstGeom prst="rect">
            <a:avLst/>
          </a:prstGeom>
        </p:spPr>
        <p:txBody>
          <a:bodyPr/>
          <a:lstStyle/>
          <a:p>
            <a:pPr>
              <a:defRPr b="1"/>
            </a:pPr>
            <a:r>
              <a:t>Extraordinary tax regime</a:t>
            </a:r>
            <a:r>
              <a:rPr b="0"/>
              <a:t> for oil and gas</a:t>
            </a:r>
          </a:p>
          <a:p>
            <a:pPr>
              <a:defRPr b="1"/>
            </a:pPr>
            <a:r>
              <a:t>25%</a:t>
            </a:r>
            <a:r>
              <a:rPr b="0"/>
              <a:t> surcharge on extraordinary profits of the oil and gas sector</a:t>
            </a:r>
          </a:p>
          <a:p>
            <a:r>
              <a:t>25% might increase to 30% ➜ additional 8 billion pounds/year ➜ uncertainty </a:t>
            </a:r>
          </a:p>
        </p:txBody>
      </p:sp>
      <p:sp>
        <p:nvSpPr>
          <p:cNvPr id="153"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54"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55" name="_127388748_sunak_parliament_26oct.jpg" descr="_127388748_sunak_parliament_26oct.jpg"/>
          <p:cNvPicPr>
            <a:picLocks noChangeAspect="1"/>
          </p:cNvPicPr>
          <p:nvPr/>
        </p:nvPicPr>
        <p:blipFill>
          <a:blip r:embed="rId3"/>
          <a:stretch>
            <a:fillRect/>
          </a:stretch>
        </p:blipFill>
        <p:spPr>
          <a:xfrm>
            <a:off x="6554430" y="1835374"/>
            <a:ext cx="4877985" cy="2743868"/>
          </a:xfrm>
          <a:prstGeom prst="rect">
            <a:avLst/>
          </a:prstGeom>
          <a:ln w="12700">
            <a:miter lim="400000"/>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quot;Energy Prices Act 2022”"/>
          <p:cNvSpPr txBox="1">
            <a:spLocks noGrp="1"/>
          </p:cNvSpPr>
          <p:nvPr>
            <p:ph type="title"/>
          </p:nvPr>
        </p:nvSpPr>
        <p:spPr>
          <a:xfrm>
            <a:off x="336100" y="262130"/>
            <a:ext cx="10515601" cy="1325564"/>
          </a:xfrm>
          <a:prstGeom prst="rect">
            <a:avLst/>
          </a:prstGeom>
        </p:spPr>
        <p:txBody>
          <a:bodyPr/>
          <a:lstStyle>
            <a:lvl1pPr>
              <a:defRPr b="1">
                <a:solidFill>
                  <a:srgbClr val="FF2600"/>
                </a:solidFill>
                <a:latin typeface="Carlito"/>
                <a:ea typeface="Carlito"/>
                <a:cs typeface="Carlito"/>
                <a:sym typeface="Carlito"/>
              </a:defRPr>
            </a:lvl1pPr>
          </a:lstStyle>
          <a:p>
            <a:r>
              <a:t>"Energy Prices Act 2022”</a:t>
            </a:r>
          </a:p>
        </p:txBody>
      </p:sp>
      <p:sp>
        <p:nvSpPr>
          <p:cNvPr id="158" name="&quot;Revenue cap&quot; regime on low carbon electricity generators = &quot;Cost Plus Revenue Limit”…"/>
          <p:cNvSpPr txBox="1">
            <a:spLocks noGrp="1"/>
          </p:cNvSpPr>
          <p:nvPr>
            <p:ph type="body" sz="half" idx="1"/>
          </p:nvPr>
        </p:nvSpPr>
        <p:spPr>
          <a:xfrm>
            <a:off x="271729" y="1426520"/>
            <a:ext cx="7275339" cy="4351340"/>
          </a:xfrm>
          <a:prstGeom prst="rect">
            <a:avLst/>
          </a:prstGeom>
        </p:spPr>
        <p:txBody>
          <a:bodyPr/>
          <a:lstStyle/>
          <a:p>
            <a:pPr marL="210311" indent="-210311" algn="just" defTabSz="841247">
              <a:spcBef>
                <a:spcPts val="900"/>
              </a:spcBef>
              <a:defRPr sz="2500" b="1"/>
            </a:pPr>
            <a:r>
              <a:t>"Revenue cap"</a:t>
            </a:r>
            <a:r>
              <a:rPr b="0"/>
              <a:t> regime on low carbon electricity generators = </a:t>
            </a:r>
            <a:r>
              <a:t>"Cost Plus Revenue Limit”</a:t>
            </a:r>
          </a:p>
          <a:p>
            <a:pPr marL="210311" indent="-210311" algn="just" defTabSz="841247">
              <a:spcBef>
                <a:spcPts val="900"/>
              </a:spcBef>
              <a:defRPr sz="2500"/>
            </a:pPr>
            <a:r>
              <a:t>Does </a:t>
            </a:r>
            <a:r>
              <a:rPr b="1"/>
              <a:t>not </a:t>
            </a:r>
            <a:r>
              <a:t>regulate the operation of the revenue cap </a:t>
            </a:r>
            <a:r>
              <a:rPr b="1"/>
              <a:t>scheme</a:t>
            </a:r>
          </a:p>
          <a:p>
            <a:pPr marL="210311" indent="-210311" algn="just" defTabSz="841247">
              <a:spcBef>
                <a:spcPts val="900"/>
              </a:spcBef>
              <a:defRPr sz="2500"/>
            </a:pPr>
            <a:r>
              <a:t>Authorises the government to pass </a:t>
            </a:r>
            <a:r>
              <a:rPr b="1"/>
              <a:t>regulations</a:t>
            </a:r>
            <a:r>
              <a:t> in order to i</a:t>
            </a:r>
            <a:r>
              <a:rPr b="1"/>
              <a:t>mplement</a:t>
            </a:r>
            <a:r>
              <a:t> such a scheme</a:t>
            </a:r>
          </a:p>
          <a:p>
            <a:pPr marL="210311" indent="-210311" algn="just" defTabSz="841247">
              <a:spcBef>
                <a:spcPts val="900"/>
              </a:spcBef>
              <a:defRPr sz="2500"/>
            </a:pPr>
            <a:r>
              <a:t>It is unclear how far the revenue cap regime will extend</a:t>
            </a:r>
          </a:p>
          <a:p>
            <a:pPr marL="210311" indent="-210311" algn="just" defTabSz="841247">
              <a:spcBef>
                <a:spcPts val="900"/>
              </a:spcBef>
              <a:defRPr sz="2500"/>
            </a:pPr>
            <a:r>
              <a:t> It is not clear what </a:t>
            </a:r>
            <a:r>
              <a:rPr b="1"/>
              <a:t>form</a:t>
            </a:r>
            <a:r>
              <a:t> the "revenue cap" will take: hard cap or 25-30% tax on excess profits?</a:t>
            </a:r>
          </a:p>
        </p:txBody>
      </p:sp>
      <p:sp>
        <p:nvSpPr>
          <p:cNvPr id="159"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60"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61" name="np_file_178863.jpeg" descr="np_file_178863.jpeg"/>
          <p:cNvPicPr>
            <a:picLocks noChangeAspect="1"/>
          </p:cNvPicPr>
          <p:nvPr/>
        </p:nvPicPr>
        <p:blipFill>
          <a:blip r:embed="rId3"/>
          <a:stretch>
            <a:fillRect/>
          </a:stretch>
        </p:blipFill>
        <p:spPr>
          <a:xfrm>
            <a:off x="7694814" y="1071734"/>
            <a:ext cx="4153640" cy="2963623"/>
          </a:xfrm>
          <a:prstGeom prst="rect">
            <a:avLst/>
          </a:prstGeom>
          <a:ln w="12700">
            <a:miter lim="400000"/>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WPT in Spain:"/>
          <p:cNvSpPr txBox="1">
            <a:spLocks noGrp="1"/>
          </p:cNvSpPr>
          <p:nvPr>
            <p:ph type="title"/>
          </p:nvPr>
        </p:nvSpPr>
        <p:spPr>
          <a:xfrm>
            <a:off x="516341" y="184884"/>
            <a:ext cx="10515601" cy="1325564"/>
          </a:xfrm>
          <a:prstGeom prst="rect">
            <a:avLst/>
          </a:prstGeom>
        </p:spPr>
        <p:txBody>
          <a:bodyPr/>
          <a:lstStyle>
            <a:lvl1pPr>
              <a:defRPr b="1">
                <a:solidFill>
                  <a:srgbClr val="FF2600"/>
                </a:solidFill>
                <a:latin typeface="Carlito"/>
                <a:ea typeface="Carlito"/>
                <a:cs typeface="Carlito"/>
                <a:sym typeface="Carlito"/>
              </a:defRPr>
            </a:lvl1pPr>
          </a:lstStyle>
          <a:p>
            <a:r>
              <a:t>WPT in Spain: </a:t>
            </a:r>
          </a:p>
        </p:txBody>
      </p:sp>
      <p:sp>
        <p:nvSpPr>
          <p:cNvPr id="164" name="Law 38/2022…"/>
          <p:cNvSpPr txBox="1">
            <a:spLocks noGrp="1"/>
          </p:cNvSpPr>
          <p:nvPr>
            <p:ph type="body" sz="half" idx="1"/>
          </p:nvPr>
        </p:nvSpPr>
        <p:spPr>
          <a:xfrm>
            <a:off x="516340" y="1201831"/>
            <a:ext cx="5587784" cy="4713484"/>
          </a:xfrm>
          <a:prstGeom prst="rect">
            <a:avLst/>
          </a:prstGeom>
        </p:spPr>
        <p:txBody>
          <a:bodyPr/>
          <a:lstStyle/>
          <a:p>
            <a:pPr marL="123444" indent="-123444" algn="just" defTabSz="493776">
              <a:spcBef>
                <a:spcPts val="500"/>
              </a:spcBef>
              <a:defRPr sz="1500" b="1"/>
            </a:pPr>
            <a:r>
              <a:t>Law 38/2022 </a:t>
            </a:r>
          </a:p>
          <a:p>
            <a:pPr marL="123444" indent="-123444" algn="just" defTabSz="493776">
              <a:spcBef>
                <a:spcPts val="500"/>
              </a:spcBef>
              <a:defRPr sz="1500" b="1"/>
            </a:pPr>
            <a:r>
              <a:t>1.2%</a:t>
            </a:r>
            <a:r>
              <a:rPr b="0"/>
              <a:t>  rate on the </a:t>
            </a:r>
            <a:r>
              <a:t>net turnover</a:t>
            </a:r>
            <a:r>
              <a:rPr b="0"/>
              <a:t> of </a:t>
            </a:r>
            <a:r>
              <a:t>large energy companies</a:t>
            </a:r>
            <a:r>
              <a:rPr b="0"/>
              <a:t> operating in Spain </a:t>
            </a:r>
          </a:p>
          <a:p>
            <a:pPr marL="123444" indent="-123444" algn="just" defTabSz="493776">
              <a:spcBef>
                <a:spcPts val="500"/>
              </a:spcBef>
              <a:defRPr sz="1500" b="1"/>
            </a:pPr>
            <a:r>
              <a:t>4.8%</a:t>
            </a:r>
            <a:r>
              <a:rPr b="0"/>
              <a:t> rate on the </a:t>
            </a:r>
            <a:r>
              <a:t>net interest</a:t>
            </a:r>
            <a:r>
              <a:rPr b="0"/>
              <a:t> and </a:t>
            </a:r>
            <a:r>
              <a:t>commission income</a:t>
            </a:r>
            <a:r>
              <a:rPr b="0"/>
              <a:t> of large </a:t>
            </a:r>
            <a:r>
              <a:t>Spanish credit institutions.</a:t>
            </a:r>
          </a:p>
          <a:p>
            <a:pPr marL="123444" indent="-123444" algn="just" defTabSz="493776">
              <a:spcBef>
                <a:spcPts val="500"/>
              </a:spcBef>
              <a:defRPr sz="1500" b="1"/>
            </a:pPr>
            <a:r>
              <a:t>Subjects</a:t>
            </a:r>
            <a:r>
              <a:rPr b="0"/>
              <a:t>: </a:t>
            </a:r>
            <a:r>
              <a:t>“major operators”</a:t>
            </a:r>
            <a:r>
              <a:rPr b="0"/>
              <a:t> in the energy sector and </a:t>
            </a:r>
            <a:r>
              <a:t>natural or legal persons</a:t>
            </a:r>
            <a:r>
              <a:rPr b="0"/>
              <a:t> carrying out activities in Spain for the production of crude oil or natural gas, coal mining, or petroleum refining</a:t>
            </a:r>
          </a:p>
          <a:p>
            <a:pPr marL="123444" indent="-123444" algn="just" defTabSz="493776">
              <a:spcBef>
                <a:spcPts val="500"/>
              </a:spcBef>
              <a:defRPr sz="1500" b="1"/>
            </a:pPr>
            <a:r>
              <a:t>75%</a:t>
            </a:r>
            <a:r>
              <a:rPr b="0"/>
              <a:t> of their total revenues from economic activities in the field of extraction, mining, petroleum refining or of the manufacture of fossil fuel products in the year preceding the tax year</a:t>
            </a:r>
          </a:p>
          <a:p>
            <a:pPr marL="123444" indent="-123444" algn="just" defTabSz="493776">
              <a:spcBef>
                <a:spcPts val="500"/>
              </a:spcBef>
              <a:defRPr sz="1500" b="1"/>
            </a:pPr>
            <a:r>
              <a:t>Exemption</a:t>
            </a:r>
            <a:r>
              <a:rPr b="0"/>
              <a:t> if the amount of the net turnover for </a:t>
            </a:r>
            <a:r>
              <a:t>2019</a:t>
            </a:r>
            <a:r>
              <a:rPr b="0"/>
              <a:t> is </a:t>
            </a:r>
            <a:r>
              <a:t>less than 1 billion euros</a:t>
            </a:r>
            <a:r>
              <a:rPr b="0"/>
              <a:t> or if the amount of the net turnover does </a:t>
            </a:r>
            <a:r>
              <a:t>not exceed 50%</a:t>
            </a:r>
            <a:r>
              <a:rPr b="0"/>
              <a:t> of the total turnover in </a:t>
            </a:r>
            <a:r>
              <a:t>2017, 2018 and 2019.</a:t>
            </a:r>
          </a:p>
          <a:p>
            <a:pPr marL="123444" indent="-123444" algn="just" defTabSz="493776">
              <a:spcBef>
                <a:spcPts val="500"/>
              </a:spcBef>
              <a:defRPr sz="1500"/>
            </a:pPr>
            <a:r>
              <a:t>If part of a tax group, the net turnover is calculated with </a:t>
            </a:r>
            <a:r>
              <a:rPr b="1"/>
              <a:t>reference to the group</a:t>
            </a:r>
            <a:r>
              <a:t>.</a:t>
            </a:r>
          </a:p>
          <a:p>
            <a:pPr marL="123444" indent="-123444" algn="just" defTabSz="493776">
              <a:spcBef>
                <a:spcPts val="500"/>
              </a:spcBef>
              <a:defRPr sz="1500" b="1"/>
            </a:pPr>
            <a:r>
              <a:t>Deposit of 50%</a:t>
            </a:r>
            <a:r>
              <a:rPr b="0"/>
              <a:t>: February 20th and </a:t>
            </a:r>
            <a:r>
              <a:t>balance</a:t>
            </a:r>
            <a:r>
              <a:rPr b="0"/>
              <a:t>: September 20th</a:t>
            </a:r>
          </a:p>
          <a:p>
            <a:pPr marL="123444" indent="-123444" algn="just" defTabSz="493776">
              <a:spcBef>
                <a:spcPts val="500"/>
              </a:spcBef>
              <a:defRPr sz="1500" b="1"/>
            </a:pPr>
            <a:r>
              <a:t>Temporary solidarity tax</a:t>
            </a:r>
            <a:r>
              <a:rPr b="0"/>
              <a:t>: weighs on the net assets of natural persons exceeding </a:t>
            </a:r>
            <a:r>
              <a:t>3 million euros</a:t>
            </a:r>
          </a:p>
        </p:txBody>
      </p:sp>
      <p:sp>
        <p:nvSpPr>
          <p:cNvPr id="165"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66"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67" name="spain-flag__67306.jpeg" descr="spain-flag__67306.jpeg"/>
          <p:cNvPicPr>
            <a:picLocks noChangeAspect="1"/>
          </p:cNvPicPr>
          <p:nvPr/>
        </p:nvPicPr>
        <p:blipFill>
          <a:blip r:embed="rId3"/>
          <a:stretch>
            <a:fillRect/>
          </a:stretch>
        </p:blipFill>
        <p:spPr>
          <a:xfrm>
            <a:off x="6303378" y="829760"/>
            <a:ext cx="5587785" cy="3723736"/>
          </a:xfrm>
          <a:prstGeom prst="rect">
            <a:avLst/>
          </a:prstGeom>
          <a:ln w="12700">
            <a:miter lim="400000"/>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05799"/>
        </a:solidFill>
        <a:effectLst/>
      </p:bgPr>
    </p:bg>
    <p:spTree>
      <p:nvGrpSpPr>
        <p:cNvPr id="1" name=""/>
        <p:cNvGrpSpPr/>
        <p:nvPr/>
      </p:nvGrpSpPr>
      <p:grpSpPr>
        <a:xfrm>
          <a:off x="0" y="0"/>
          <a:ext cx="0" cy="0"/>
          <a:chOff x="0" y="0"/>
          <a:chExt cx="0" cy="0"/>
        </a:xfrm>
      </p:grpSpPr>
      <p:pic>
        <p:nvPicPr>
          <p:cNvPr id="169" name="Immagine 3" descr="Immagine 3"/>
          <p:cNvPicPr>
            <a:picLocks noChangeAspect="1"/>
          </p:cNvPicPr>
          <p:nvPr/>
        </p:nvPicPr>
        <p:blipFill>
          <a:blip r:embed="rId2"/>
          <a:stretch>
            <a:fillRect/>
          </a:stretch>
        </p:blipFill>
        <p:spPr>
          <a:xfrm>
            <a:off x="3437370" y="4551631"/>
            <a:ext cx="5317262" cy="1301976"/>
          </a:xfrm>
          <a:prstGeom prst="rect">
            <a:avLst/>
          </a:prstGeom>
          <a:ln w="12700">
            <a:miter lim="400000"/>
          </a:ln>
        </p:spPr>
      </p:pic>
      <p:sp>
        <p:nvSpPr>
          <p:cNvPr id="170" name="Rectangle 5"/>
          <p:cNvSpPr txBox="1"/>
          <p:nvPr/>
        </p:nvSpPr>
        <p:spPr>
          <a:xfrm>
            <a:off x="1390222" y="1001666"/>
            <a:ext cx="9411550" cy="2704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4800" i="1">
                <a:solidFill>
                  <a:srgbClr val="FFFFFF"/>
                </a:solidFill>
                <a:latin typeface="Arial"/>
                <a:ea typeface="Arial"/>
                <a:cs typeface="Arial"/>
                <a:sym typeface="Arial"/>
              </a:defRPr>
            </a:pPr>
            <a:r>
              <a:t>We thank you for your cooperation</a:t>
            </a:r>
          </a:p>
          <a:p>
            <a:pPr algn="ctr">
              <a:defRPr sz="4800" i="1">
                <a:solidFill>
                  <a:srgbClr val="FFFFFF"/>
                </a:solidFill>
                <a:latin typeface="Arial"/>
                <a:ea typeface="Arial"/>
                <a:cs typeface="Arial"/>
                <a:sym typeface="Arial"/>
              </a:defRPr>
            </a:pPr>
            <a:r>
              <a:t>Merci pour votre collaboration</a:t>
            </a:r>
          </a:p>
          <a:p>
            <a:pPr algn="ctr">
              <a:defRPr sz="4800" i="1">
                <a:solidFill>
                  <a:srgbClr val="FFFFFF"/>
                </a:solidFill>
                <a:latin typeface="Arial"/>
                <a:ea typeface="Arial"/>
                <a:cs typeface="Arial"/>
                <a:sym typeface="Arial"/>
              </a:defRPr>
            </a:pPr>
            <a:endParaRPr/>
          </a:p>
          <a:p>
            <a:pPr algn="ctr">
              <a:defRPr sz="3700">
                <a:solidFill>
                  <a:srgbClr val="FFFFFF"/>
                </a:solidFill>
                <a:latin typeface="Arial"/>
                <a:ea typeface="Arial"/>
                <a:cs typeface="Arial"/>
                <a:sym typeface="Arial"/>
              </a:defRPr>
            </a:pPr>
            <a:r>
              <a:t>Rebecca Pavan</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magine 3" descr="Immagine 3"/>
          <p:cNvPicPr>
            <a:picLocks noChangeAspect="1"/>
          </p:cNvPicPr>
          <p:nvPr/>
        </p:nvPicPr>
        <p:blipFill>
          <a:blip r:embed="rId2"/>
          <a:stretch>
            <a:fillRect/>
          </a:stretch>
        </p:blipFill>
        <p:spPr>
          <a:xfrm>
            <a:off x="5361466" y="5779832"/>
            <a:ext cx="1462720" cy="495239"/>
          </a:xfrm>
          <a:prstGeom prst="rect">
            <a:avLst/>
          </a:prstGeom>
          <a:ln w="12700">
            <a:miter lim="400000"/>
          </a:ln>
        </p:spPr>
      </p:pic>
      <p:sp>
        <p:nvSpPr>
          <p:cNvPr id="98" name="Titolo 1"/>
          <p:cNvSpPr txBox="1">
            <a:spLocks noGrp="1"/>
          </p:cNvSpPr>
          <p:nvPr>
            <p:ph type="title"/>
          </p:nvPr>
        </p:nvSpPr>
        <p:spPr>
          <a:xfrm>
            <a:off x="695325" y="956134"/>
            <a:ext cx="10801350" cy="2118470"/>
          </a:xfrm>
          <a:prstGeom prst="rect">
            <a:avLst/>
          </a:prstGeom>
        </p:spPr>
        <p:txBody>
          <a:bodyPr/>
          <a:lstStyle/>
          <a:p>
            <a:pPr algn="ctr" defTabSz="420623">
              <a:defRPr sz="5106" b="1">
                <a:latin typeface="Arial"/>
                <a:ea typeface="Arial"/>
                <a:cs typeface="Arial"/>
                <a:sym typeface="Arial"/>
              </a:defRPr>
            </a:pPr>
            <a:r>
              <a:t>Quirinal Treaty Seminar</a:t>
            </a:r>
          </a:p>
          <a:p>
            <a:pPr algn="ctr" defTabSz="420623">
              <a:defRPr sz="2484" b="1">
                <a:latin typeface="Arial"/>
                <a:ea typeface="Arial"/>
                <a:cs typeface="Arial"/>
                <a:sym typeface="Arial"/>
              </a:defRPr>
            </a:pPr>
            <a:endParaRPr/>
          </a:p>
          <a:p>
            <a:pPr algn="ctr" defTabSz="420623">
              <a:defRPr sz="2484" b="1">
                <a:latin typeface="Arial"/>
                <a:ea typeface="Arial"/>
                <a:cs typeface="Arial"/>
                <a:sym typeface="Arial"/>
              </a:defRPr>
            </a:pPr>
            <a:r>
              <a:t>“Windfall Profit Tax”</a:t>
            </a:r>
          </a:p>
          <a:p>
            <a:pPr algn="ctr" defTabSz="420623">
              <a:defRPr sz="2484" b="1">
                <a:latin typeface="Arial"/>
                <a:ea typeface="Arial"/>
                <a:cs typeface="Arial"/>
                <a:sym typeface="Arial"/>
              </a:defRPr>
            </a:pPr>
            <a:endParaRPr/>
          </a:p>
          <a:p>
            <a:pPr algn="ctr" defTabSz="420623">
              <a:defRPr sz="2484" b="1">
                <a:latin typeface="Arial"/>
                <a:ea typeface="Arial"/>
                <a:cs typeface="Arial"/>
                <a:sym typeface="Arial"/>
              </a:defRPr>
            </a:pPr>
            <a:r>
              <a:t>“General overview on the WPT and comparison between legislations” </a:t>
            </a:r>
          </a:p>
        </p:txBody>
      </p:sp>
      <p:sp>
        <p:nvSpPr>
          <p:cNvPr id="99" name="Titolo 1"/>
          <p:cNvSpPr txBox="1"/>
          <p:nvPr/>
        </p:nvSpPr>
        <p:spPr>
          <a:xfrm>
            <a:off x="2541270" y="3435351"/>
            <a:ext cx="7109460" cy="1797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lnSpc>
                <a:spcPct val="90000"/>
              </a:lnSpc>
              <a:defRPr sz="3000">
                <a:latin typeface="Arial"/>
                <a:ea typeface="Arial"/>
                <a:cs typeface="Arial"/>
                <a:sym typeface="Arial"/>
              </a:defRPr>
            </a:pPr>
            <a:r>
              <a:t>Rovigo</a:t>
            </a:r>
            <a:br/>
            <a:endParaRPr/>
          </a:p>
          <a:p>
            <a:pPr algn="ctr">
              <a:lnSpc>
                <a:spcPct val="90000"/>
              </a:lnSpc>
              <a:defRPr sz="3000">
                <a:latin typeface="Arial"/>
                <a:ea typeface="Arial"/>
                <a:cs typeface="Arial"/>
                <a:sym typeface="Arial"/>
              </a:defRPr>
            </a:pPr>
            <a:r>
              <a:t>10/03/2023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ttangolo 8"/>
          <p:cNvSpPr/>
          <p:nvPr/>
        </p:nvSpPr>
        <p:spPr>
          <a:xfrm>
            <a:off x="-2" y="6149120"/>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02" name="Immagine 10" descr="Immagine 10"/>
          <p:cNvPicPr>
            <a:picLocks noChangeAspect="1"/>
          </p:cNvPicPr>
          <p:nvPr/>
        </p:nvPicPr>
        <p:blipFill>
          <a:blip r:embed="rId2"/>
          <a:stretch>
            <a:fillRect/>
          </a:stretch>
        </p:blipFill>
        <p:spPr>
          <a:xfrm>
            <a:off x="692150" y="6277209"/>
            <a:ext cx="1962038" cy="480424"/>
          </a:xfrm>
          <a:prstGeom prst="rect">
            <a:avLst/>
          </a:prstGeom>
          <a:ln w="12700">
            <a:miter lim="400000"/>
          </a:ln>
        </p:spPr>
      </p:pic>
      <p:sp>
        <p:nvSpPr>
          <p:cNvPr id="103" name="Titolo 1"/>
          <p:cNvSpPr txBox="1">
            <a:spLocks noGrp="1"/>
          </p:cNvSpPr>
          <p:nvPr>
            <p:ph type="title"/>
          </p:nvPr>
        </p:nvSpPr>
        <p:spPr>
          <a:xfrm>
            <a:off x="215797" y="646653"/>
            <a:ext cx="6079228" cy="1054101"/>
          </a:xfrm>
          <a:prstGeom prst="rect">
            <a:avLst/>
          </a:prstGeom>
        </p:spPr>
        <p:txBody>
          <a:bodyPr/>
          <a:lstStyle>
            <a:lvl1pPr defTabSz="905255">
              <a:defRPr sz="2900">
                <a:solidFill>
                  <a:srgbClr val="FF2600"/>
                </a:solidFill>
                <a:latin typeface="Arial Rounded MT Bold"/>
                <a:ea typeface="Arial Rounded MT Bold"/>
                <a:cs typeface="Arial Rounded MT Bold"/>
                <a:sym typeface="Arial Rounded MT Bold"/>
              </a:defRPr>
            </a:lvl1pPr>
          </a:lstStyle>
          <a:p>
            <a:r>
              <a:t>Definition of “windfall profit tax”:</a:t>
            </a:r>
          </a:p>
        </p:txBody>
      </p:sp>
      <p:sp>
        <p:nvSpPr>
          <p:cNvPr id="104" name="Segnaposto contenuto 2"/>
          <p:cNvSpPr txBox="1">
            <a:spLocks noGrp="1"/>
          </p:cNvSpPr>
          <p:nvPr>
            <p:ph type="body" sz="half" idx="1"/>
          </p:nvPr>
        </p:nvSpPr>
        <p:spPr>
          <a:xfrm>
            <a:off x="254422" y="1597757"/>
            <a:ext cx="5759840" cy="3454405"/>
          </a:xfrm>
          <a:prstGeom prst="rect">
            <a:avLst/>
          </a:prstGeom>
        </p:spPr>
        <p:txBody>
          <a:bodyPr/>
          <a:lstStyle/>
          <a:p>
            <a:pPr marL="231006" indent="-231006" algn="just" defTabSz="877822">
              <a:lnSpc>
                <a:spcPct val="100000"/>
              </a:lnSpc>
              <a:spcBef>
                <a:spcPts val="900"/>
              </a:spcBef>
              <a:buFontTx/>
              <a:defRPr sz="2700"/>
            </a:pPr>
            <a:r>
              <a:t> </a:t>
            </a:r>
            <a:r>
              <a:rPr b="1"/>
              <a:t>Excess profit tax</a:t>
            </a:r>
            <a:r>
              <a:t> </a:t>
            </a:r>
          </a:p>
          <a:p>
            <a:pPr marL="231006" indent="-231006" algn="just" defTabSz="877822">
              <a:lnSpc>
                <a:spcPct val="100000"/>
              </a:lnSpc>
              <a:spcBef>
                <a:spcPts val="900"/>
              </a:spcBef>
              <a:buFontTx/>
              <a:defRPr sz="2700" b="1"/>
            </a:pPr>
            <a:r>
              <a:t>Target</a:t>
            </a:r>
            <a:r>
              <a:rPr b="0"/>
              <a:t>: extra, additional, unexpected profits due to a windfall</a:t>
            </a:r>
          </a:p>
          <a:p>
            <a:pPr marL="231006" indent="-231006" algn="just" defTabSz="877822">
              <a:lnSpc>
                <a:spcPct val="100000"/>
              </a:lnSpc>
              <a:spcBef>
                <a:spcPts val="900"/>
              </a:spcBef>
              <a:buFontTx/>
              <a:defRPr sz="2700" b="1"/>
            </a:pPr>
            <a:r>
              <a:t>Energy, oil and gas industries</a:t>
            </a:r>
            <a:r>
              <a:rPr b="0"/>
              <a:t> ➜ raw materials </a:t>
            </a:r>
          </a:p>
          <a:p>
            <a:pPr marL="231006" indent="-231006" algn="just" defTabSz="877822">
              <a:lnSpc>
                <a:spcPct val="100000"/>
              </a:lnSpc>
              <a:spcBef>
                <a:spcPts val="900"/>
              </a:spcBef>
              <a:buFontTx/>
              <a:defRPr sz="2700" b="1"/>
            </a:pPr>
            <a:r>
              <a:t>Ukranian war</a:t>
            </a:r>
            <a:r>
              <a:rPr b="0"/>
              <a:t> ➜ sale of raw materials and energy at extremely high prices </a:t>
            </a:r>
          </a:p>
        </p:txBody>
      </p:sp>
      <p:sp>
        <p:nvSpPr>
          <p:cNvPr id="105" name="Rettangolo 13"/>
          <p:cNvSpPr/>
          <p:nvPr/>
        </p:nvSpPr>
        <p:spPr>
          <a:xfrm>
            <a:off x="6338418" y="309788"/>
            <a:ext cx="6272683" cy="4922612"/>
          </a:xfrm>
          <a:prstGeom prst="rect">
            <a:avLst/>
          </a:prstGeom>
          <a:solidFill>
            <a:srgbClr val="B4C7E7"/>
          </a:solidFill>
          <a:ln w="6350">
            <a:solidFill>
              <a:schemeClr val="accent1"/>
            </a:solidFill>
            <a:miter/>
          </a:ln>
        </p:spPr>
        <p:txBody>
          <a:bodyPr lIns="45718" tIns="45718" rIns="45718" bIns="45718" anchor="ctr"/>
          <a:lstStyle/>
          <a:p>
            <a:pPr algn="ctr">
              <a:defRPr>
                <a:solidFill>
                  <a:srgbClr val="FFFFFF"/>
                </a:solidFill>
              </a:defRPr>
            </a:pPr>
            <a:endParaRPr/>
          </a:p>
        </p:txBody>
      </p:sp>
      <p:pic>
        <p:nvPicPr>
          <p:cNvPr id="106" name="Windfall-Tax.jpeg.jpeg" descr="Windfall-Tax.jpeg.jpeg"/>
          <p:cNvPicPr>
            <a:picLocks noChangeAspect="1"/>
          </p:cNvPicPr>
          <p:nvPr/>
        </p:nvPicPr>
        <p:blipFill>
          <a:blip r:embed="rId3"/>
          <a:srcRect l="3661" r="3660"/>
          <a:stretch>
            <a:fillRect/>
          </a:stretch>
        </p:blipFill>
        <p:spPr>
          <a:xfrm>
            <a:off x="6616700" y="1304747"/>
            <a:ext cx="5435602" cy="2932628"/>
          </a:xfrm>
          <a:prstGeom prst="rect">
            <a:avLst/>
          </a:prstGeom>
          <a:ln w="6350">
            <a:solidFill>
              <a:schemeClr val="accent1"/>
            </a:solidFill>
            <a:miter/>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WPT Tax base:"/>
          <p:cNvSpPr txBox="1">
            <a:spLocks noGrp="1"/>
          </p:cNvSpPr>
          <p:nvPr>
            <p:ph type="title"/>
          </p:nvPr>
        </p:nvSpPr>
        <p:spPr>
          <a:xfrm>
            <a:off x="554964" y="184884"/>
            <a:ext cx="10515601" cy="1325564"/>
          </a:xfrm>
          <a:prstGeom prst="rect">
            <a:avLst/>
          </a:prstGeom>
        </p:spPr>
        <p:txBody>
          <a:bodyPr/>
          <a:lstStyle/>
          <a:p>
            <a:pPr>
              <a:defRPr>
                <a:solidFill>
                  <a:srgbClr val="FF2600"/>
                </a:solidFill>
                <a:latin typeface="Arial Rounded MT Bold"/>
                <a:ea typeface="Arial Rounded MT Bold"/>
                <a:cs typeface="Arial Rounded MT Bold"/>
                <a:sym typeface="Arial Rounded MT Bold"/>
              </a:defRPr>
            </a:pPr>
            <a:r>
              <a:t>WPT Tax base:</a:t>
            </a:r>
            <a:r>
              <a:rPr>
                <a:solidFill>
                  <a:srgbClr val="000000"/>
                </a:solidFill>
              </a:rPr>
              <a:t> </a:t>
            </a:r>
          </a:p>
        </p:txBody>
      </p:sp>
      <p:sp>
        <p:nvSpPr>
          <p:cNvPr id="109" name="Tax base = value on which the rate is applied to determine the tax or levy that is due…"/>
          <p:cNvSpPr txBox="1">
            <a:spLocks noGrp="1"/>
          </p:cNvSpPr>
          <p:nvPr>
            <p:ph type="body" sz="half" idx="1"/>
          </p:nvPr>
        </p:nvSpPr>
        <p:spPr>
          <a:xfrm>
            <a:off x="194480" y="1387896"/>
            <a:ext cx="5746719" cy="4351341"/>
          </a:xfrm>
          <a:prstGeom prst="rect">
            <a:avLst/>
          </a:prstGeom>
        </p:spPr>
        <p:txBody>
          <a:bodyPr/>
          <a:lstStyle/>
          <a:p>
            <a:pPr marL="210311" indent="-210311" algn="just" defTabSz="841247">
              <a:spcBef>
                <a:spcPts val="900"/>
              </a:spcBef>
              <a:defRPr sz="2500" b="1"/>
            </a:pPr>
            <a:r>
              <a:t>Tax base</a:t>
            </a:r>
            <a:r>
              <a:rPr b="0"/>
              <a:t> = value on which the rate is applied to determine the tax or levy that is due </a:t>
            </a:r>
          </a:p>
          <a:p>
            <a:pPr marL="210311" indent="-210311" algn="just" defTabSz="841247">
              <a:spcBef>
                <a:spcPts val="900"/>
              </a:spcBef>
              <a:defRPr sz="2500" b="1"/>
            </a:pPr>
            <a:r>
              <a:t>Direct taxes:</a:t>
            </a:r>
            <a:r>
              <a:rPr b="0"/>
              <a:t>  net income = the amount subject to tax (- deductions and reductions)</a:t>
            </a:r>
          </a:p>
          <a:p>
            <a:pPr marL="210311" indent="-210311" algn="just" defTabSz="841247">
              <a:spcBef>
                <a:spcPts val="900"/>
              </a:spcBef>
              <a:defRPr sz="2500" b="1"/>
            </a:pPr>
            <a:r>
              <a:t>Indirect taxes </a:t>
            </a:r>
            <a:r>
              <a:rPr b="0"/>
              <a:t>➜ taxable amount = value of the transfer and the provision of the service for VAT, by the value of the asset or by the right transferred for registration tax purposes</a:t>
            </a:r>
          </a:p>
        </p:txBody>
      </p:sp>
      <p:sp>
        <p:nvSpPr>
          <p:cNvPr id="110"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11"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12" name="4dff2959bdfafb42fa7cef43752ef01be70be020.jpeg" descr="4dff2959bdfafb42fa7cef43752ef01be70be020.jpeg"/>
          <p:cNvPicPr>
            <a:picLocks noChangeAspect="1"/>
          </p:cNvPicPr>
          <p:nvPr/>
        </p:nvPicPr>
        <p:blipFill>
          <a:blip r:embed="rId3"/>
          <a:stretch>
            <a:fillRect/>
          </a:stretch>
        </p:blipFill>
        <p:spPr>
          <a:xfrm>
            <a:off x="6638810" y="71087"/>
            <a:ext cx="5206173" cy="2557787"/>
          </a:xfrm>
          <a:prstGeom prst="rect">
            <a:avLst/>
          </a:prstGeom>
          <a:ln w="12700">
            <a:miter lim="400000"/>
          </a:ln>
        </p:spPr>
      </p:pic>
      <p:pic>
        <p:nvPicPr>
          <p:cNvPr id="113" name="tax-.jpg.jpeg" descr="tax-.jpg.jpeg"/>
          <p:cNvPicPr>
            <a:picLocks noChangeAspect="1"/>
          </p:cNvPicPr>
          <p:nvPr/>
        </p:nvPicPr>
        <p:blipFill>
          <a:blip r:embed="rId4"/>
          <a:stretch>
            <a:fillRect/>
          </a:stretch>
        </p:blipFill>
        <p:spPr>
          <a:xfrm>
            <a:off x="6749450" y="2641158"/>
            <a:ext cx="4984892" cy="3738671"/>
          </a:xfrm>
          <a:prstGeom prst="rect">
            <a:avLst/>
          </a:prstGeom>
          <a:ln w="12700">
            <a:miter lim="400000"/>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Is the &quot;windfall tax&quot; an income tax or not?"/>
          <p:cNvSpPr txBox="1">
            <a:spLocks noGrp="1"/>
          </p:cNvSpPr>
          <p:nvPr>
            <p:ph type="title"/>
          </p:nvPr>
        </p:nvSpPr>
        <p:spPr>
          <a:xfrm>
            <a:off x="323225" y="287877"/>
            <a:ext cx="10515604" cy="1325567"/>
          </a:xfrm>
          <a:prstGeom prst="rect">
            <a:avLst/>
          </a:prstGeom>
        </p:spPr>
        <p:txBody>
          <a:bodyPr/>
          <a:lstStyle>
            <a:lvl1pPr>
              <a:defRPr b="1">
                <a:solidFill>
                  <a:srgbClr val="FF2600"/>
                </a:solidFill>
                <a:latin typeface="Carlito"/>
                <a:ea typeface="Carlito"/>
                <a:cs typeface="Carlito"/>
                <a:sym typeface="Carlito"/>
              </a:defRPr>
            </a:lvl1pPr>
          </a:lstStyle>
          <a:p>
            <a:r>
              <a:t>Is the "windfall tax" an income tax or not?</a:t>
            </a:r>
          </a:p>
        </p:txBody>
      </p:sp>
      <p:sp>
        <p:nvSpPr>
          <p:cNvPr id="116" name="Income = &quot;the profit that comes from trade, exerting a profession, from industry, or from any utilisation of capital. In economics, it is the flow of money, goods or services, received by individuals, communities, businesses or by the national economy as"/>
          <p:cNvSpPr txBox="1">
            <a:spLocks noGrp="1"/>
          </p:cNvSpPr>
          <p:nvPr>
            <p:ph type="body" sz="half" idx="1"/>
          </p:nvPr>
        </p:nvSpPr>
        <p:spPr>
          <a:xfrm>
            <a:off x="297476" y="1434715"/>
            <a:ext cx="6610302" cy="4459015"/>
          </a:xfrm>
          <a:prstGeom prst="rect">
            <a:avLst/>
          </a:prstGeom>
        </p:spPr>
        <p:txBody>
          <a:bodyPr/>
          <a:lstStyle/>
          <a:p>
            <a:pPr algn="just">
              <a:defRPr b="1"/>
            </a:pPr>
            <a:r>
              <a:t>Income</a:t>
            </a:r>
            <a:r>
              <a:rPr b="0"/>
              <a:t> = </a:t>
            </a:r>
            <a:r>
              <a:rPr sz="2400" b="0" i="1"/>
              <a:t>"the profit that comes from trade, exerting a profession, from industry, or from any utilisation of capital. In economics, it is the flow of money, goods or services, received by individuals, communities, businesses or by the national economy as a whole, in a given period of time […]"</a:t>
            </a:r>
            <a:endParaRPr sz="2400" i="1"/>
          </a:p>
          <a:p>
            <a:pPr algn="just">
              <a:defRPr b="1"/>
            </a:pPr>
            <a:r>
              <a:t>USA</a:t>
            </a:r>
            <a:r>
              <a:rPr b="0" i="1"/>
              <a:t>: </a:t>
            </a:r>
            <a:r>
              <a:rPr b="0"/>
              <a:t>Sudden and extraordinary increases in wealth, deriving from donations, inheritance or through winnings of prize games, gambling or lotteries ➜ taxable</a:t>
            </a:r>
          </a:p>
        </p:txBody>
      </p:sp>
      <p:sp>
        <p:nvSpPr>
          <p:cNvPr id="117" name="Rettangolo 8"/>
          <p:cNvSpPr/>
          <p:nvPr/>
        </p:nvSpPr>
        <p:spPr>
          <a:xfrm>
            <a:off x="0" y="6121400"/>
            <a:ext cx="12192000" cy="736600"/>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18"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19" name="income-tax1.jpg" descr="income-tax1.jpg"/>
          <p:cNvPicPr>
            <a:picLocks noChangeAspect="1"/>
          </p:cNvPicPr>
          <p:nvPr/>
        </p:nvPicPr>
        <p:blipFill>
          <a:blip r:embed="rId3"/>
          <a:stretch>
            <a:fillRect/>
          </a:stretch>
        </p:blipFill>
        <p:spPr>
          <a:xfrm>
            <a:off x="7069408" y="1840620"/>
            <a:ext cx="4762759" cy="317676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EU legislation on WPT:"/>
          <p:cNvSpPr txBox="1">
            <a:spLocks noGrp="1"/>
          </p:cNvSpPr>
          <p:nvPr>
            <p:ph type="title"/>
          </p:nvPr>
        </p:nvSpPr>
        <p:spPr>
          <a:xfrm>
            <a:off x="451969" y="300753"/>
            <a:ext cx="10515601" cy="1325564"/>
          </a:xfrm>
          <a:prstGeom prst="rect">
            <a:avLst/>
          </a:prstGeom>
        </p:spPr>
        <p:txBody>
          <a:bodyPr/>
          <a:lstStyle>
            <a:lvl1pPr>
              <a:defRPr>
                <a:solidFill>
                  <a:srgbClr val="FF2600"/>
                </a:solidFill>
                <a:latin typeface="Arial Rounded MT Bold"/>
                <a:ea typeface="Arial Rounded MT Bold"/>
                <a:cs typeface="Arial Rounded MT Bold"/>
                <a:sym typeface="Arial Rounded MT Bold"/>
              </a:defRPr>
            </a:lvl1pPr>
          </a:lstStyle>
          <a:p>
            <a:r>
              <a:t>EU legislation on WPT:</a:t>
            </a:r>
          </a:p>
        </p:txBody>
      </p:sp>
      <p:sp>
        <p:nvSpPr>
          <p:cNvPr id="122" name="European Council Regulation 2022/1854…"/>
          <p:cNvSpPr txBox="1">
            <a:spLocks noGrp="1"/>
          </p:cNvSpPr>
          <p:nvPr>
            <p:ph type="body" sz="half" idx="1"/>
          </p:nvPr>
        </p:nvSpPr>
        <p:spPr>
          <a:xfrm>
            <a:off x="426220" y="1478015"/>
            <a:ext cx="7236163" cy="4351342"/>
          </a:xfrm>
          <a:prstGeom prst="rect">
            <a:avLst/>
          </a:prstGeom>
        </p:spPr>
        <p:txBody>
          <a:bodyPr/>
          <a:lstStyle/>
          <a:p>
            <a:pPr marL="178306" indent="-178306" algn="just" defTabSz="713230">
              <a:spcBef>
                <a:spcPts val="700"/>
              </a:spcBef>
              <a:defRPr sz="2100"/>
            </a:pPr>
            <a:r>
              <a:t>European Council </a:t>
            </a:r>
            <a:r>
              <a:rPr b="1"/>
              <a:t>Regulation 2022/1854</a:t>
            </a:r>
          </a:p>
          <a:p>
            <a:pPr marL="178306" indent="-178306" algn="just" defTabSz="713230">
              <a:spcBef>
                <a:spcPts val="700"/>
              </a:spcBef>
              <a:defRPr sz="2100"/>
            </a:pPr>
            <a:r>
              <a:t>Temporary and mandatory tax on extraordinary and excess profits of fossil fuel companies for the financial years 2022 and 2023 = </a:t>
            </a:r>
            <a:r>
              <a:rPr b="1"/>
              <a:t>“Temporary solidarity levy”</a:t>
            </a:r>
          </a:p>
          <a:p>
            <a:pPr marL="178306" indent="-178306" algn="just" defTabSz="713230">
              <a:spcBef>
                <a:spcPts val="700"/>
              </a:spcBef>
              <a:defRPr sz="2100" b="1"/>
            </a:pPr>
            <a:r>
              <a:t>Headquarters</a:t>
            </a:r>
            <a:r>
              <a:rPr b="0"/>
              <a:t> and </a:t>
            </a:r>
            <a:r>
              <a:t>branches</a:t>
            </a:r>
            <a:r>
              <a:rPr b="0"/>
              <a:t> must be in </a:t>
            </a:r>
            <a:r>
              <a:t>EU Member States </a:t>
            </a:r>
          </a:p>
          <a:p>
            <a:pPr marL="178306" indent="-178306" algn="just" defTabSz="713230">
              <a:spcBef>
                <a:spcPts val="700"/>
              </a:spcBef>
              <a:defRPr sz="2100" b="1"/>
            </a:pPr>
            <a:r>
              <a:t>Turnover</a:t>
            </a:r>
            <a:r>
              <a:rPr b="0"/>
              <a:t>: extraction, oil refining or the manufacture of fossil fuel products for at least 75%</a:t>
            </a:r>
          </a:p>
          <a:p>
            <a:pPr marL="178306" indent="-178306" algn="just" defTabSz="713230">
              <a:spcBef>
                <a:spcPts val="700"/>
              </a:spcBef>
              <a:defRPr sz="2100" b="1"/>
            </a:pPr>
            <a:r>
              <a:t>Minimum rate: 33%</a:t>
            </a:r>
            <a:r>
              <a:rPr b="0"/>
              <a:t> on excess profits </a:t>
            </a:r>
          </a:p>
          <a:p>
            <a:pPr marL="178306" indent="-178306" algn="just" defTabSz="713230">
              <a:spcBef>
                <a:spcPts val="700"/>
              </a:spcBef>
              <a:defRPr sz="2100"/>
            </a:pPr>
            <a:r>
              <a:t>The tax must always be applied, </a:t>
            </a:r>
            <a:r>
              <a:rPr b="1"/>
              <a:t>regardless of the distribution</a:t>
            </a:r>
            <a:r>
              <a:t> of profits</a:t>
            </a:r>
          </a:p>
          <a:p>
            <a:pPr marL="178306" indent="-178306" algn="just" defTabSz="713230">
              <a:spcBef>
                <a:spcPts val="700"/>
              </a:spcBef>
              <a:defRPr sz="2100"/>
            </a:pPr>
            <a:r>
              <a:t>Yes to </a:t>
            </a:r>
            <a:r>
              <a:rPr b="1"/>
              <a:t>national measures</a:t>
            </a:r>
            <a:r>
              <a:t> if compatible  with the regulation objectives and if they generate at least a comparable revenue </a:t>
            </a:r>
          </a:p>
        </p:txBody>
      </p:sp>
      <p:sp>
        <p:nvSpPr>
          <p:cNvPr id="123"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24"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25" name="Flag_of_Europe.svg.png" descr="Flag_of_Europe.svg.png"/>
          <p:cNvPicPr>
            <a:picLocks noChangeAspect="1"/>
          </p:cNvPicPr>
          <p:nvPr/>
        </p:nvPicPr>
        <p:blipFill>
          <a:blip r:embed="rId3"/>
          <a:stretch>
            <a:fillRect/>
          </a:stretch>
        </p:blipFill>
        <p:spPr>
          <a:xfrm>
            <a:off x="7867546" y="1584777"/>
            <a:ext cx="4067538" cy="2709997"/>
          </a:xfrm>
          <a:prstGeom prst="rect">
            <a:avLst/>
          </a:prstGeom>
          <a:ln w="12700">
            <a:miter lim="400000"/>
          </a:ln>
          <a:effectLst>
            <a:reflection stA="50000" endPos="40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Doppio clic per modificare"/>
          <p:cNvSpPr txBox="1">
            <a:spLocks noGrp="1"/>
          </p:cNvSpPr>
          <p:nvPr>
            <p:ph type="title"/>
          </p:nvPr>
        </p:nvSpPr>
        <p:spPr>
          <a:prstGeom prst="rect">
            <a:avLst/>
          </a:prstGeom>
        </p:spPr>
        <p:txBody>
          <a:bodyPr/>
          <a:lstStyle/>
          <a:p>
            <a:endParaRPr/>
          </a:p>
        </p:txBody>
      </p:sp>
      <p:sp>
        <p:nvSpPr>
          <p:cNvPr id="128" name="Doppio clic per modificare"/>
          <p:cNvSpPr txBox="1">
            <a:spLocks noGrp="1"/>
          </p:cNvSpPr>
          <p:nvPr>
            <p:ph type="body" idx="1"/>
          </p:nvPr>
        </p:nvSpPr>
        <p:spPr>
          <a:prstGeom prst="rect">
            <a:avLst/>
          </a:prstGeom>
        </p:spPr>
        <p:txBody>
          <a:bodyPr/>
          <a:lstStyle/>
          <a:p>
            <a:endParaRPr/>
          </a:p>
        </p:txBody>
      </p:sp>
      <p:sp>
        <p:nvSpPr>
          <p:cNvPr id="129"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30"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31" name="windfallProfitTaxes.png" descr="windfallProfitTaxes.png"/>
          <p:cNvPicPr>
            <a:picLocks noChangeAspect="1"/>
          </p:cNvPicPr>
          <p:nvPr/>
        </p:nvPicPr>
        <p:blipFill>
          <a:blip r:embed="rId3"/>
          <a:stretch>
            <a:fillRect/>
          </a:stretch>
        </p:blipFill>
        <p:spPr>
          <a:xfrm>
            <a:off x="1585401" y="193115"/>
            <a:ext cx="8385779" cy="596036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HAPTER III…"/>
          <p:cNvSpPr txBox="1">
            <a:spLocks noGrp="1"/>
          </p:cNvSpPr>
          <p:nvPr>
            <p:ph type="title"/>
          </p:nvPr>
        </p:nvSpPr>
        <p:spPr>
          <a:prstGeom prst="rect">
            <a:avLst/>
          </a:prstGeom>
        </p:spPr>
        <p:txBody>
          <a:bodyPr/>
          <a:lstStyle/>
          <a:p>
            <a:pPr defTabSz="466344">
              <a:defRPr sz="2200">
                <a:solidFill>
                  <a:srgbClr val="FF2600"/>
                </a:solidFill>
                <a:latin typeface="Arial Rounded MT Bold"/>
                <a:ea typeface="Arial Rounded MT Bold"/>
                <a:cs typeface="Arial Rounded MT Bold"/>
                <a:sym typeface="Arial Rounded MT Bold"/>
              </a:defRPr>
            </a:pPr>
            <a:r>
              <a:t>CHAPTER III</a:t>
            </a:r>
          </a:p>
          <a:p>
            <a:pPr defTabSz="466344">
              <a:defRPr sz="2200">
                <a:solidFill>
                  <a:srgbClr val="FF2600"/>
                </a:solidFill>
                <a:latin typeface="Arial Rounded MT Bold"/>
                <a:ea typeface="Arial Rounded MT Bold"/>
                <a:cs typeface="Arial Rounded MT Bold"/>
                <a:sym typeface="Arial Rounded MT Bold"/>
              </a:defRPr>
            </a:pPr>
            <a:r>
              <a:t>“Measure concerning the crude petroleum, natural gas, coal and refinery sectors”</a:t>
            </a:r>
          </a:p>
        </p:txBody>
      </p:sp>
      <p:sp>
        <p:nvSpPr>
          <p:cNvPr id="134" name="Article 15…"/>
          <p:cNvSpPr txBox="1">
            <a:spLocks noGrp="1"/>
          </p:cNvSpPr>
          <p:nvPr>
            <p:ph type="body" idx="1"/>
          </p:nvPr>
        </p:nvSpPr>
        <p:spPr>
          <a:xfrm>
            <a:off x="748079" y="1400770"/>
            <a:ext cx="10515601" cy="4351342"/>
          </a:xfrm>
          <a:prstGeom prst="rect">
            <a:avLst/>
          </a:prstGeom>
        </p:spPr>
        <p:txBody>
          <a:bodyPr/>
          <a:lstStyle/>
          <a:p>
            <a:pPr marL="134873" indent="-134873" algn="just" defTabSz="539494">
              <a:spcBef>
                <a:spcPts val="500"/>
              </a:spcBef>
              <a:defRPr sz="1600" b="1"/>
            </a:pPr>
            <a:r>
              <a:t>Article 15</a:t>
            </a:r>
          </a:p>
          <a:p>
            <a:pPr marL="134873" indent="-134873" algn="just" defTabSz="539494">
              <a:spcBef>
                <a:spcPts val="500"/>
              </a:spcBef>
              <a:defRPr sz="1600" i="1"/>
            </a:pPr>
            <a:r>
              <a:t>“Base for calculating the temporary solidarity contribution”</a:t>
            </a:r>
          </a:p>
          <a:p>
            <a:pPr marL="134873" indent="-134873" algn="just" defTabSz="539494">
              <a:spcBef>
                <a:spcPts val="500"/>
              </a:spcBef>
              <a:defRPr sz="1600" i="1"/>
            </a:pPr>
            <a:r>
              <a:t>“The temporary solidarity contribution for Union companies and permanent establishments with activities in the crude petroleum, natural gas, coal and refinery sectors, including those that are part of a consolidated group merely for tax purposes, shall be calculated on the taxable profits, as determined under national tax rules, in the fiscal year 2022 and/or the fiscal year 2023 and for their full duration, which are above a 20 % increase of the average of the taxable profits, as determined under national tax rules, in the four fiscal years starting on or after 1 January 2018. If the average of the taxable profits in those four fiscal years is negative, the average taxable profits shall be zero for the purpose of calculating the temporary solidarity contribution.”</a:t>
            </a:r>
          </a:p>
          <a:p>
            <a:pPr marL="134873" indent="-134873" algn="just" defTabSz="539494">
              <a:spcBef>
                <a:spcPts val="500"/>
              </a:spcBef>
              <a:defRPr sz="1600"/>
            </a:pPr>
            <a:endParaRPr/>
          </a:p>
          <a:p>
            <a:pPr marL="134873" indent="-134873" algn="just" defTabSz="539494">
              <a:spcBef>
                <a:spcPts val="500"/>
              </a:spcBef>
              <a:defRPr sz="1600" b="1"/>
            </a:pPr>
            <a:r>
              <a:t>Article 16</a:t>
            </a:r>
          </a:p>
          <a:p>
            <a:pPr marL="134873" indent="-134873" algn="just" defTabSz="539494">
              <a:spcBef>
                <a:spcPts val="500"/>
              </a:spcBef>
              <a:defRPr sz="1600" i="1"/>
            </a:pPr>
            <a:r>
              <a:t>“Rate for calculating the temporary solidarity contribution"</a:t>
            </a:r>
          </a:p>
          <a:p>
            <a:pPr marL="134873" indent="-134873" algn="just" defTabSz="539494">
              <a:spcBef>
                <a:spcPts val="500"/>
              </a:spcBef>
              <a:defRPr sz="1600" i="1"/>
            </a:pPr>
            <a:r>
              <a:t>“1.   The rate applicable for calculating the temporary solidarity contribution shall be at least 33 % of the base referred to in Article 15.</a:t>
            </a:r>
          </a:p>
          <a:p>
            <a:pPr marL="134873" indent="-134873" algn="just" defTabSz="539494">
              <a:spcBef>
                <a:spcPts val="500"/>
              </a:spcBef>
              <a:defRPr sz="1600" i="1"/>
            </a:pPr>
            <a:r>
              <a:t>2.   The temporary solidarity contribution shall apply in addition to the regular taxes and levies applicable according to the national law of a Member State.”</a:t>
            </a:r>
          </a:p>
        </p:txBody>
      </p:sp>
      <p:sp>
        <p:nvSpPr>
          <p:cNvPr id="135"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36"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WPT in Italy:"/>
          <p:cNvSpPr txBox="1">
            <a:spLocks noGrp="1"/>
          </p:cNvSpPr>
          <p:nvPr>
            <p:ph type="title"/>
          </p:nvPr>
        </p:nvSpPr>
        <p:spPr>
          <a:xfrm>
            <a:off x="464844" y="146261"/>
            <a:ext cx="10515601" cy="1325564"/>
          </a:xfrm>
          <a:prstGeom prst="rect">
            <a:avLst/>
          </a:prstGeom>
        </p:spPr>
        <p:txBody>
          <a:bodyPr/>
          <a:lstStyle>
            <a:lvl1pPr>
              <a:defRPr>
                <a:solidFill>
                  <a:srgbClr val="FF2600"/>
                </a:solidFill>
                <a:latin typeface="Arial Rounded MT Bold"/>
                <a:ea typeface="Arial Rounded MT Bold"/>
                <a:cs typeface="Arial Rounded MT Bold"/>
                <a:sym typeface="Arial Rounded MT Bold"/>
              </a:defRPr>
            </a:lvl1pPr>
          </a:lstStyle>
          <a:p>
            <a:r>
              <a:t>WPT in Italy: </a:t>
            </a:r>
          </a:p>
        </p:txBody>
      </p:sp>
      <p:sp>
        <p:nvSpPr>
          <p:cNvPr id="139" name="2022: 25% levy calculated on the VAT…"/>
          <p:cNvSpPr txBox="1">
            <a:spLocks noGrp="1"/>
          </p:cNvSpPr>
          <p:nvPr>
            <p:ph type="body" sz="half" idx="1"/>
          </p:nvPr>
        </p:nvSpPr>
        <p:spPr>
          <a:xfrm>
            <a:off x="413346" y="1542388"/>
            <a:ext cx="7063569" cy="4351342"/>
          </a:xfrm>
          <a:prstGeom prst="rect">
            <a:avLst/>
          </a:prstGeom>
        </p:spPr>
        <p:txBody>
          <a:bodyPr/>
          <a:lstStyle/>
          <a:p>
            <a:pPr marL="178306" indent="-178306" algn="just" defTabSz="713230">
              <a:spcBef>
                <a:spcPts val="700"/>
              </a:spcBef>
              <a:defRPr sz="2100" b="1"/>
            </a:pPr>
            <a:r>
              <a:t>2022: 25%</a:t>
            </a:r>
            <a:r>
              <a:rPr b="0"/>
              <a:t> levy calculated on the </a:t>
            </a:r>
            <a:r>
              <a:t>VAT </a:t>
            </a:r>
          </a:p>
          <a:p>
            <a:pPr marL="178306" indent="-178306" algn="just" defTabSz="713230">
              <a:spcBef>
                <a:spcPts val="700"/>
              </a:spcBef>
              <a:defRPr sz="2100" b="1"/>
            </a:pPr>
            <a:r>
              <a:t>2023: 50%</a:t>
            </a:r>
            <a:r>
              <a:rPr b="0"/>
              <a:t> levy, calculated on the</a:t>
            </a:r>
            <a:r>
              <a:t> taxable IRES</a:t>
            </a:r>
            <a:r>
              <a:rPr b="0"/>
              <a:t> and on the average increase above </a:t>
            </a:r>
            <a:r>
              <a:t>10%</a:t>
            </a:r>
            <a:r>
              <a:rPr b="0"/>
              <a:t> (four previous years).</a:t>
            </a:r>
          </a:p>
          <a:p>
            <a:pPr marL="178306" indent="-178306" algn="just" defTabSz="713230">
              <a:spcBef>
                <a:spcPts val="700"/>
              </a:spcBef>
              <a:defRPr sz="2100" b="1"/>
            </a:pPr>
            <a:r>
              <a:t>7 thousand companies</a:t>
            </a:r>
            <a:r>
              <a:rPr b="0"/>
              <a:t> affected: sale of goods, electricity or methane gas production or the extraction of natural gas</a:t>
            </a:r>
          </a:p>
          <a:p>
            <a:pPr marL="178306" indent="-178306" algn="just" defTabSz="713230">
              <a:spcBef>
                <a:spcPts val="700"/>
              </a:spcBef>
              <a:defRPr sz="2100" b="1"/>
            </a:pPr>
            <a:r>
              <a:t>Resellers, producers</a:t>
            </a:r>
            <a:r>
              <a:rPr b="0"/>
              <a:t> and </a:t>
            </a:r>
            <a:r>
              <a:t>ditributers</a:t>
            </a:r>
            <a:r>
              <a:rPr b="0"/>
              <a:t> of electricity and natural gas and petroleum product traders will also be involved</a:t>
            </a:r>
          </a:p>
          <a:p>
            <a:pPr marL="178306" indent="-178306" algn="just" defTabSz="713230">
              <a:spcBef>
                <a:spcPts val="700"/>
              </a:spcBef>
              <a:defRPr sz="2100" b="1"/>
            </a:pPr>
            <a:r>
              <a:t>Importers</a:t>
            </a:r>
            <a:r>
              <a:rPr b="0"/>
              <a:t> of electricity, natural gas or methane gas, petroleum products from other EU states into Italy will also have to pay the levy.</a:t>
            </a:r>
          </a:p>
          <a:p>
            <a:pPr marL="178306" indent="-178306" algn="just" defTabSz="713230">
              <a:spcBef>
                <a:spcPts val="700"/>
              </a:spcBef>
              <a:defRPr sz="2100" b="1"/>
            </a:pPr>
            <a:r>
              <a:t>Goal</a:t>
            </a:r>
            <a:r>
              <a:rPr b="0"/>
              <a:t>: 2.5 billion euros </a:t>
            </a:r>
          </a:p>
        </p:txBody>
      </p:sp>
      <p:sp>
        <p:nvSpPr>
          <p:cNvPr id="140" name="Rettangolo 8"/>
          <p:cNvSpPr/>
          <p:nvPr/>
        </p:nvSpPr>
        <p:spPr>
          <a:xfrm>
            <a:off x="-2" y="6134274"/>
            <a:ext cx="12192005" cy="736603"/>
          </a:xfrm>
          <a:prstGeom prst="rect">
            <a:avLst/>
          </a:prstGeom>
          <a:solidFill>
            <a:srgbClr val="305799"/>
          </a:solidFill>
          <a:ln w="12700">
            <a:miter lim="400000"/>
          </a:ln>
        </p:spPr>
        <p:txBody>
          <a:bodyPr lIns="45718" tIns="45718" rIns="45718" bIns="45718" anchor="ctr"/>
          <a:lstStyle/>
          <a:p>
            <a:pPr algn="ctr">
              <a:defRPr>
                <a:solidFill>
                  <a:srgbClr val="FFFFFF"/>
                </a:solidFill>
              </a:defRPr>
            </a:pPr>
            <a:endParaRPr/>
          </a:p>
        </p:txBody>
      </p:sp>
      <p:pic>
        <p:nvPicPr>
          <p:cNvPr id="141" name="Immagine 3" descr="Immagine 3"/>
          <p:cNvPicPr>
            <a:picLocks noChangeAspect="1"/>
          </p:cNvPicPr>
          <p:nvPr/>
        </p:nvPicPr>
        <p:blipFill>
          <a:blip r:embed="rId2"/>
          <a:stretch>
            <a:fillRect/>
          </a:stretch>
        </p:blipFill>
        <p:spPr>
          <a:xfrm>
            <a:off x="769962" y="6231151"/>
            <a:ext cx="2216966" cy="542845"/>
          </a:xfrm>
          <a:prstGeom prst="rect">
            <a:avLst/>
          </a:prstGeom>
          <a:ln w="12700">
            <a:miter lim="400000"/>
          </a:ln>
        </p:spPr>
      </p:pic>
      <p:pic>
        <p:nvPicPr>
          <p:cNvPr id="142" name="italy-flag__19720.jpeg" descr="italy-flag__19720.jpeg"/>
          <p:cNvPicPr>
            <a:picLocks noChangeAspect="1"/>
          </p:cNvPicPr>
          <p:nvPr/>
        </p:nvPicPr>
        <p:blipFill>
          <a:blip r:embed="rId3"/>
          <a:stretch>
            <a:fillRect/>
          </a:stretch>
        </p:blipFill>
        <p:spPr>
          <a:xfrm>
            <a:off x="7582382" y="119676"/>
            <a:ext cx="4315721" cy="2876022"/>
          </a:xfrm>
          <a:prstGeom prst="rect">
            <a:avLst/>
          </a:prstGeom>
          <a:ln w="12700">
            <a:miter lim="400000"/>
          </a:ln>
        </p:spPr>
      </p:pic>
      <p:pic>
        <p:nvPicPr>
          <p:cNvPr id="143" name="extra_profitti_aziende_energetiche.jpg" descr="extra_profitti_aziende_energetiche.jpg"/>
          <p:cNvPicPr>
            <a:picLocks noChangeAspect="1"/>
          </p:cNvPicPr>
          <p:nvPr/>
        </p:nvPicPr>
        <p:blipFill>
          <a:blip r:embed="rId4"/>
          <a:stretch>
            <a:fillRect/>
          </a:stretch>
        </p:blipFill>
        <p:spPr>
          <a:xfrm>
            <a:off x="7583226" y="3126975"/>
            <a:ext cx="4314035" cy="2876022"/>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Tema di Office</vt:lpstr>
      <vt:lpstr>PowerPoint Presentation</vt:lpstr>
      <vt:lpstr>Quirinal Treaty Seminar  “Windfall Profit Tax”  “General overview on the WPT and comparison between legislations” </vt:lpstr>
      <vt:lpstr>Definition of “windfall profit tax”:</vt:lpstr>
      <vt:lpstr>WPT Tax base: </vt:lpstr>
      <vt:lpstr>Is the "windfall tax" an income tax or not?</vt:lpstr>
      <vt:lpstr>EU legislation on WPT:</vt:lpstr>
      <vt:lpstr>PowerPoint Presentation</vt:lpstr>
      <vt:lpstr>CHAPTER III “Measure concerning the crude petroleum, natural gas, coal and refinery sectors”</vt:lpstr>
      <vt:lpstr>WPT in Italy: </vt:lpstr>
      <vt:lpstr>WPT in the UK: </vt:lpstr>
      <vt:lpstr>“Energy (Oil and Gas) Profits Levy Act 2022”</vt:lpstr>
      <vt:lpstr>"Energy Prices Act 2022”</vt:lpstr>
      <vt:lpstr>WPT in Spain: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2023-03-09T09:17:53Z</dcterms:modified>
</cp:coreProperties>
</file>