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1"/>
  </p:sldMasterIdLst>
  <p:notesMasterIdLst>
    <p:notesMasterId r:id="rId13"/>
  </p:notesMasterIdLst>
  <p:sldIdLst>
    <p:sldId id="265" r:id="rId2"/>
    <p:sldId id="271" r:id="rId3"/>
    <p:sldId id="258" r:id="rId4"/>
    <p:sldId id="272" r:id="rId5"/>
    <p:sldId id="273" r:id="rId6"/>
    <p:sldId id="278" r:id="rId7"/>
    <p:sldId id="274" r:id="rId8"/>
    <p:sldId id="277" r:id="rId9"/>
    <p:sldId id="279" r:id="rId10"/>
    <p:sldId id="276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28">
          <p15:clr>
            <a:srgbClr val="A4A3A4"/>
          </p15:clr>
        </p15:guide>
        <p15:guide id="3" orient="horz" pos="3296">
          <p15:clr>
            <a:srgbClr val="A4A3A4"/>
          </p15:clr>
        </p15:guide>
        <p15:guide id="4" orient="horz" pos="456">
          <p15:clr>
            <a:srgbClr val="A4A3A4"/>
          </p15:clr>
        </p15:guide>
        <p15:guide id="5" pos="436">
          <p15:clr>
            <a:srgbClr val="A4A3A4"/>
          </p15:clr>
        </p15:guide>
        <p15:guide id="6" pos="7236">
          <p15:clr>
            <a:srgbClr val="A4A3A4"/>
          </p15:clr>
        </p15:guide>
        <p15:guide id="7" pos="2692">
          <p15:clr>
            <a:srgbClr val="A4A3A4"/>
          </p15:clr>
        </p15:guide>
        <p15:guide id="8" pos="1572">
          <p15:clr>
            <a:srgbClr val="A4A3A4"/>
          </p15:clr>
        </p15:guide>
        <p15:guide id="9" pos="3816">
          <p15:clr>
            <a:srgbClr val="A4A3A4"/>
          </p15:clr>
        </p15:guide>
        <p15:guide id="10" pos="4976">
          <p15:clr>
            <a:srgbClr val="A4A3A4"/>
          </p15:clr>
        </p15:guide>
        <p15:guide id="11" pos="61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799"/>
    <a:srgbClr val="243D65"/>
    <a:srgbClr val="315979"/>
    <a:srgbClr val="283079"/>
    <a:srgbClr val="364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0564D3-9060-12CA-7614-147CF282FEB8}" v="24" dt="2023-03-08T19:44:21.293"/>
    <p1510:client id="{DF3A9358-9BBC-EE16-8CEC-CC6C637B8E3B}" v="718" dt="2023-03-08T04:04:33.616"/>
    <p1510:client id="{F5BE8CF2-CB6F-C91F-6F7F-F82C8BADF521}" v="1452" dt="2023-03-08T17:40:10.011"/>
    <p1510:client id="{FA422DF0-09B0-BC21-E8C0-E2FF11BF1EE0}" v="77" dt="2023-03-08T19:36:25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78" autoAdjust="0"/>
    <p:restoredTop sz="94687" autoAdjust="0"/>
  </p:normalViewPr>
  <p:slideViewPr>
    <p:cSldViewPr snapToGrid="0" snapToObjects="1">
      <p:cViewPr varScale="1">
        <p:scale>
          <a:sx n="104" d="100"/>
          <a:sy n="104" d="100"/>
        </p:scale>
        <p:origin x="138" y="246"/>
      </p:cViewPr>
      <p:guideLst>
        <p:guide orient="horz" pos="2160"/>
        <p:guide orient="horz" pos="1028"/>
        <p:guide orient="horz" pos="3296"/>
        <p:guide orient="horz" pos="456"/>
        <p:guide pos="436"/>
        <p:guide pos="7236"/>
        <p:guide pos="2692"/>
        <p:guide pos="1572"/>
        <p:guide pos="3816"/>
        <p:guide pos="4976"/>
        <p:guide pos="61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2D04-B328-C548-A723-9E979D099E2A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A2F84-5A3D-2848-A896-83FF17320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34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6206-FC06-D844-8899-5EE885A7C025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6206-FC06-D844-8899-5EE885A7C025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6206-FC06-D844-8899-5EE885A7C025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6206-FC06-D844-8899-5EE885A7C025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6206-FC06-D844-8899-5EE885A7C025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6206-FC06-D844-8899-5EE885A7C025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6206-FC06-D844-8899-5EE885A7C025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6206-FC06-D844-8899-5EE885A7C025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6206-FC06-D844-8899-5EE885A7C025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6206-FC06-D844-8899-5EE885A7C025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6206-FC06-D844-8899-5EE885A7C025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86206-FC06-D844-8899-5EE885A7C025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39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71" y="2763678"/>
            <a:ext cx="5317260" cy="130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4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6295456"/>
            <a:ext cx="1661102" cy="406734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97380" y="723900"/>
            <a:ext cx="7367587" cy="1054100"/>
          </a:xfrm>
        </p:spPr>
        <p:txBody>
          <a:bodyPr>
            <a:normAutofit/>
          </a:bodyPr>
          <a:lstStyle/>
          <a:p>
            <a:r>
              <a:rPr lang="it-IT" sz="30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Difference</a:t>
            </a: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0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between</a:t>
            </a: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0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income</a:t>
            </a: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and</a:t>
            </a:r>
            <a:b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it-IT" sz="30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property</a:t>
            </a: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taxes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406401" y="1778000"/>
            <a:ext cx="11087099" cy="34544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Calibri"/>
              <a:buChar char="-"/>
            </a:pPr>
            <a:r>
              <a:rPr lang="it-IT" dirty="0" err="1">
                <a:latin typeface="Arial Nova"/>
                <a:cs typeface="Calibri"/>
              </a:rPr>
              <a:t>Judged</a:t>
            </a:r>
            <a:r>
              <a:rPr lang="it-IT" dirty="0">
                <a:latin typeface="Arial Nova"/>
                <a:cs typeface="Calibri"/>
              </a:rPr>
              <a:t> </a:t>
            </a:r>
            <a:r>
              <a:rPr lang="it-IT" dirty="0" err="1">
                <a:latin typeface="Arial Nova"/>
                <a:cs typeface="Calibri"/>
              </a:rPr>
              <a:t>effortless</a:t>
            </a:r>
            <a:r>
              <a:rPr lang="it-IT" dirty="0">
                <a:latin typeface="Arial Nova"/>
                <a:cs typeface="Calibri"/>
              </a:rPr>
              <a:t> and </a:t>
            </a:r>
            <a:r>
              <a:rPr lang="it-IT" dirty="0" err="1">
                <a:latin typeface="Arial Nova"/>
                <a:cs typeface="Calibri"/>
              </a:rPr>
              <a:t>permanent</a:t>
            </a:r>
            <a:endParaRPr lang="it-IT" dirty="0">
              <a:latin typeface="Arial Nova"/>
              <a:cs typeface="Calibri"/>
            </a:endParaRPr>
          </a:p>
          <a:p>
            <a:pPr marL="0" indent="0">
              <a:buNone/>
            </a:pPr>
            <a:endParaRPr lang="it-IT" sz="2400" dirty="0">
              <a:latin typeface="Arial Nova"/>
              <a:ea typeface="Helvetica Neue LT Std 55 Roman" charset="0"/>
              <a:cs typeface="Arial"/>
            </a:endParaRPr>
          </a:p>
          <a:p>
            <a:pPr>
              <a:buFont typeface="Calibri"/>
              <a:buChar char="-"/>
            </a:pPr>
            <a:r>
              <a:rPr lang="it-IT" sz="2400" dirty="0" err="1">
                <a:latin typeface="Arial Nova"/>
                <a:ea typeface="+mn-lt"/>
                <a:cs typeface="+mn-lt"/>
              </a:rPr>
              <a:t>Wealth</a:t>
            </a:r>
            <a:r>
              <a:rPr lang="it-IT" sz="2400" dirty="0">
                <a:latin typeface="Arial Nova"/>
                <a:ea typeface="+mn-lt"/>
                <a:cs typeface="+mn-lt"/>
              </a:rPr>
              <a:t> </a:t>
            </a:r>
            <a:r>
              <a:rPr lang="it-IT" sz="2400" dirty="0" err="1">
                <a:latin typeface="Arial Nova"/>
                <a:ea typeface="+mn-lt"/>
                <a:cs typeface="+mn-lt"/>
              </a:rPr>
              <a:t>not</a:t>
            </a:r>
            <a:r>
              <a:rPr lang="it-IT" sz="2400" dirty="0">
                <a:latin typeface="Arial Nova"/>
                <a:ea typeface="+mn-lt"/>
                <a:cs typeface="+mn-lt"/>
              </a:rPr>
              <a:t> </a:t>
            </a:r>
            <a:r>
              <a:rPr lang="it-IT" sz="2400" dirty="0" err="1">
                <a:latin typeface="Arial Nova"/>
                <a:ea typeface="+mn-lt"/>
                <a:cs typeface="+mn-lt"/>
              </a:rPr>
              <a:t>yielding</a:t>
            </a:r>
            <a:r>
              <a:rPr lang="it-IT" sz="2400" dirty="0">
                <a:latin typeface="Arial Nova"/>
                <a:ea typeface="+mn-lt"/>
                <a:cs typeface="+mn-lt"/>
              </a:rPr>
              <a:t> </a:t>
            </a:r>
            <a:r>
              <a:rPr lang="it-IT" sz="2400" dirty="0" err="1">
                <a:latin typeface="Arial Nova"/>
                <a:ea typeface="+mn-lt"/>
                <a:cs typeface="+mn-lt"/>
              </a:rPr>
              <a:t>any</a:t>
            </a:r>
            <a:r>
              <a:rPr lang="it-IT" sz="2400" dirty="0">
                <a:latin typeface="Arial Nova"/>
                <a:ea typeface="+mn-lt"/>
                <a:cs typeface="+mn-lt"/>
              </a:rPr>
              <a:t> </a:t>
            </a:r>
            <a:r>
              <a:rPr lang="it-IT" sz="2400" dirty="0" err="1">
                <a:latin typeface="Arial Nova"/>
                <a:ea typeface="+mn-lt"/>
                <a:cs typeface="+mn-lt"/>
              </a:rPr>
              <a:t>income</a:t>
            </a:r>
            <a:r>
              <a:rPr lang="it-IT" sz="2400" dirty="0">
                <a:latin typeface="Arial Nova"/>
                <a:ea typeface="+mn-lt"/>
                <a:cs typeface="+mn-lt"/>
              </a:rPr>
              <a:t> </a:t>
            </a:r>
            <a:r>
              <a:rPr lang="it-IT" sz="2400" dirty="0" err="1">
                <a:latin typeface="Arial Nova"/>
                <a:ea typeface="+mn-lt"/>
                <a:cs typeface="+mn-lt"/>
              </a:rPr>
              <a:t>is</a:t>
            </a:r>
            <a:r>
              <a:rPr lang="it-IT" sz="2400" dirty="0">
                <a:latin typeface="Arial Nova"/>
                <a:ea typeface="+mn-lt"/>
                <a:cs typeface="+mn-lt"/>
              </a:rPr>
              <a:t> </a:t>
            </a:r>
            <a:r>
              <a:rPr lang="it-IT" sz="2400" dirty="0" err="1">
                <a:latin typeface="Arial Nova"/>
                <a:ea typeface="+mn-lt"/>
                <a:cs typeface="+mn-lt"/>
              </a:rPr>
              <a:t>not</a:t>
            </a:r>
            <a:endParaRPr lang="it-IT">
              <a:latin typeface="Arial Nova"/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sz="2400" dirty="0">
                <a:latin typeface="Arial Nova"/>
                <a:ea typeface="+mn-lt"/>
                <a:cs typeface="+mn-lt"/>
              </a:rPr>
              <a:t> </a:t>
            </a:r>
            <a:r>
              <a:rPr lang="it-IT" sz="2400" dirty="0" err="1">
                <a:latin typeface="Arial Nova"/>
                <a:ea typeface="+mn-lt"/>
                <a:cs typeface="+mn-lt"/>
              </a:rPr>
              <a:t>subject</a:t>
            </a:r>
            <a:r>
              <a:rPr lang="it-IT" sz="2400" dirty="0">
                <a:latin typeface="Arial Nova"/>
                <a:ea typeface="+mn-lt"/>
                <a:cs typeface="+mn-lt"/>
              </a:rPr>
              <a:t> to tax</a:t>
            </a:r>
            <a:endParaRPr lang="it-IT" dirty="0">
              <a:latin typeface="Arial Nova"/>
              <a:cs typeface="Calibri"/>
            </a:endParaRPr>
          </a:p>
          <a:p>
            <a:pPr marL="0" indent="0">
              <a:buNone/>
            </a:pPr>
            <a:endParaRPr lang="it-IT" sz="2400" dirty="0">
              <a:latin typeface="Arial Nova"/>
              <a:ea typeface="Helvetica Neue LT Std 55 Roman" charset="0"/>
              <a:cs typeface="Arial"/>
            </a:endParaRPr>
          </a:p>
          <a:p>
            <a:pPr>
              <a:buFont typeface="Calibri"/>
              <a:buChar char="-"/>
            </a:pP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The idea </a:t>
            </a:r>
            <a:r>
              <a:rPr lang="it-IT" sz="2400" dirty="0" err="1">
                <a:latin typeface="Arial Nova"/>
                <a:ea typeface="Helvetica Neue LT Std 55 Roman" charset="0"/>
                <a:cs typeface="Arial"/>
              </a:rPr>
              <a:t>would</a:t>
            </a: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 be a </a:t>
            </a:r>
            <a:r>
              <a:rPr lang="it-IT" sz="2400" dirty="0" err="1">
                <a:latin typeface="Arial Nova"/>
                <a:ea typeface="Helvetica Neue LT Std 55 Roman" charset="0"/>
                <a:cs typeface="Arial"/>
              </a:rPr>
              <a:t>combination</a:t>
            </a: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 of</a:t>
            </a:r>
          </a:p>
          <a:p>
            <a:pPr marL="0" indent="0">
              <a:buNone/>
            </a:pP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separate taxes ( </a:t>
            </a:r>
            <a:r>
              <a:rPr lang="it-IT" sz="2400" dirty="0" err="1">
                <a:latin typeface="Arial Nova"/>
                <a:ea typeface="Helvetica Neue LT Std 55 Roman" charset="0"/>
                <a:cs typeface="Arial"/>
              </a:rPr>
              <a:t>even</a:t>
            </a: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 </a:t>
            </a:r>
            <a:r>
              <a:rPr lang="it-IT" sz="2400" dirty="0" err="1">
                <a:latin typeface="Arial Nova"/>
                <a:ea typeface="Helvetica Neue LT Std 55 Roman" charset="0"/>
                <a:cs typeface="Arial"/>
              </a:rPr>
              <a:t>if</a:t>
            </a: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 </a:t>
            </a:r>
            <a:r>
              <a:rPr lang="it-IT" sz="2400" dirty="0" err="1">
                <a:latin typeface="Arial Nova"/>
                <a:ea typeface="Helvetica Neue LT Std 55 Roman" charset="0"/>
                <a:cs typeface="Arial"/>
              </a:rPr>
              <a:t>contested</a:t>
            </a: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 by</a:t>
            </a:r>
          </a:p>
          <a:p>
            <a:pPr marL="0" indent="0">
              <a:buNone/>
            </a:pP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 the </a:t>
            </a:r>
            <a:r>
              <a:rPr lang="it-IT" sz="2400" dirty="0" err="1">
                <a:latin typeface="Arial Nova"/>
                <a:ea typeface="Helvetica Neue LT Std 55 Roman" charset="0"/>
                <a:cs typeface="Arial"/>
              </a:rPr>
              <a:t>wealthiest</a:t>
            </a: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 )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057900" y="0"/>
            <a:ext cx="6553200" cy="523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057900" y="1778000"/>
            <a:ext cx="5435600" cy="345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 rot="9900000" flipV="1">
            <a:off x="6616837" y="4202456"/>
            <a:ext cx="64935" cy="645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i="1" dirty="0">
              <a:solidFill>
                <a:schemeClr val="accent4">
                  <a:lumMod val="5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AE0EC494-F447-8ABC-5D0D-1323FD9F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838" y="-3571"/>
            <a:ext cx="6303166" cy="53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2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57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71" y="4551631"/>
            <a:ext cx="5317260" cy="13019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9940" y="1825625"/>
            <a:ext cx="58721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8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 ringrazia</a:t>
            </a:r>
          </a:p>
          <a:p>
            <a:pPr algn="ctr"/>
            <a:r>
              <a:rPr lang="it-IT" sz="48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 la collaborazione</a:t>
            </a:r>
          </a:p>
        </p:txBody>
      </p:sp>
    </p:spTree>
    <p:extLst>
      <p:ext uri="{BB962C8B-B14F-4D97-AF65-F5344CB8AC3E}">
        <p14:creationId xmlns:p14="http://schemas.microsoft.com/office/powerpoint/2010/main" val="129251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66" y="5779833"/>
            <a:ext cx="1462717" cy="49523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2150" y="1625600"/>
            <a:ext cx="10801350" cy="1803400"/>
          </a:xfrm>
        </p:spPr>
        <p:txBody>
          <a:bodyPr/>
          <a:lstStyle/>
          <a:p>
            <a:pPr algn="ctr"/>
            <a:r>
              <a:rPr lang="it-IT" sz="5400" b="1" dirty="0" err="1">
                <a:latin typeface="Arial"/>
                <a:cs typeface="Arial"/>
              </a:rPr>
              <a:t>Conflict</a:t>
            </a:r>
            <a:r>
              <a:rPr lang="it-IT" sz="5400" b="1" dirty="0">
                <a:latin typeface="Arial"/>
                <a:cs typeface="Arial"/>
              </a:rPr>
              <a:t> with </a:t>
            </a:r>
            <a:r>
              <a:rPr lang="it-IT" sz="5400" b="1" dirty="0" err="1">
                <a:latin typeface="Arial"/>
                <a:cs typeface="Arial"/>
              </a:rPr>
              <a:t>property</a:t>
            </a:r>
            <a:r>
              <a:rPr lang="it-IT" sz="5400" b="1" dirty="0">
                <a:latin typeface="Arial"/>
                <a:cs typeface="Arial"/>
              </a:rPr>
              <a:t> </a:t>
            </a:r>
            <a:r>
              <a:rPr lang="it-IT" sz="5400" b="1" dirty="0" err="1">
                <a:latin typeface="Arial"/>
                <a:cs typeface="Arial"/>
              </a:rPr>
              <a:t>rights</a:t>
            </a:r>
            <a:r>
              <a:rPr lang="it-IT" sz="5400" b="1" dirty="0">
                <a:latin typeface="Arial"/>
                <a:cs typeface="Arial"/>
              </a:rPr>
              <a:t> and art 1 first </a:t>
            </a:r>
            <a:r>
              <a:rPr lang="it-IT" sz="5400" b="1" dirty="0" err="1">
                <a:latin typeface="Arial"/>
                <a:cs typeface="Arial"/>
              </a:rPr>
              <a:t>protocol</a:t>
            </a:r>
            <a:r>
              <a:rPr lang="it-IT" sz="5400" b="1" dirty="0">
                <a:latin typeface="Arial"/>
                <a:cs typeface="Arial"/>
              </a:rPr>
              <a:t> ECHR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495550" y="3435350"/>
            <a:ext cx="7200900" cy="1797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dirty="0">
                <a:latin typeface="Arial"/>
                <a:ea typeface="Helvetica Neue LT Std 65 Medium" charset="0"/>
                <a:cs typeface="Arial"/>
              </a:rPr>
              <a:t>Rovigo</a:t>
            </a:r>
            <a:br>
              <a:rPr lang="it-IT" sz="3000" dirty="0">
                <a:latin typeface="Arial"/>
                <a:ea typeface="Helvetica Neue LT Std 65 Medium" charset="0"/>
                <a:cs typeface="Arial"/>
              </a:rPr>
            </a:br>
            <a:r>
              <a:rPr lang="it-IT" sz="3000" dirty="0">
                <a:latin typeface="Arial"/>
                <a:ea typeface="Helvetica Neue LT Std 65 Medium" charset="0"/>
                <a:cs typeface="Arial"/>
              </a:rPr>
              <a:t>10/03/2023 </a:t>
            </a: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1090381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6295456"/>
            <a:ext cx="1661102" cy="406734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92150" y="723900"/>
            <a:ext cx="7200900" cy="1054100"/>
          </a:xfrm>
        </p:spPr>
        <p:txBody>
          <a:bodyPr>
            <a:normAutofit/>
          </a:bodyPr>
          <a:lstStyle/>
          <a:p>
            <a:r>
              <a:rPr lang="it-IT" sz="30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Why</a:t>
            </a: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 </a:t>
            </a:r>
            <a:r>
              <a:rPr lang="it-IT" sz="30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using</a:t>
            </a: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 </a:t>
            </a:r>
            <a:r>
              <a:rPr lang="it-IT" sz="30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wealth</a:t>
            </a: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 tax ?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692150" y="1778000"/>
            <a:ext cx="10801350" cy="34544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/>
              <a:buChar char="-"/>
            </a:pPr>
            <a:r>
              <a:rPr lang="it-IT" sz="2400" dirty="0" err="1">
                <a:latin typeface="Arial Nova"/>
                <a:cs typeface="Arial"/>
              </a:rPr>
              <a:t>Diminution</a:t>
            </a:r>
            <a:r>
              <a:rPr lang="it-IT" sz="2400" dirty="0">
                <a:latin typeface="Arial Nova"/>
                <a:cs typeface="Arial"/>
              </a:rPr>
              <a:t> of the </a:t>
            </a:r>
            <a:r>
              <a:rPr lang="it-IT" sz="2400" dirty="0" err="1">
                <a:latin typeface="Arial Nova"/>
                <a:cs typeface="Arial"/>
              </a:rPr>
              <a:t>rising</a:t>
            </a:r>
            <a:r>
              <a:rPr lang="it-IT" sz="2400" dirty="0">
                <a:latin typeface="Arial Nova"/>
                <a:cs typeface="Arial"/>
              </a:rPr>
              <a:t> </a:t>
            </a:r>
            <a:r>
              <a:rPr lang="it-IT" sz="2400" dirty="0" err="1">
                <a:latin typeface="Arial Nova"/>
                <a:cs typeface="Arial"/>
              </a:rPr>
              <a:t>wealth</a:t>
            </a:r>
            <a:endParaRPr lang="it-IT" sz="2400" dirty="0">
              <a:latin typeface="Arial Nova"/>
              <a:cs typeface="Arial"/>
            </a:endParaRPr>
          </a:p>
          <a:p>
            <a:pPr marL="0" indent="0">
              <a:buNone/>
            </a:pPr>
            <a:r>
              <a:rPr lang="it-IT" sz="2400" dirty="0">
                <a:latin typeface="Arial Nova"/>
                <a:cs typeface="Arial"/>
              </a:rPr>
              <a:t> </a:t>
            </a:r>
            <a:r>
              <a:rPr lang="it-IT" sz="2400" dirty="0" err="1">
                <a:latin typeface="Arial Nova"/>
                <a:cs typeface="Arial"/>
              </a:rPr>
              <a:t>inequality</a:t>
            </a:r>
            <a:endParaRPr lang="it-IT" sz="2400">
              <a:latin typeface="Arial Nova"/>
              <a:cs typeface="Arial"/>
            </a:endParaRPr>
          </a:p>
          <a:p>
            <a:pPr marL="0" indent="0">
              <a:buNone/>
            </a:pPr>
            <a:endParaRPr lang="it-IT" sz="2400" dirty="0">
              <a:latin typeface="Arial Nova"/>
              <a:cs typeface="Arial"/>
            </a:endParaRPr>
          </a:p>
          <a:p>
            <a:pPr>
              <a:buFont typeface="Calibri"/>
              <a:buChar char="-"/>
            </a:pP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Revenue </a:t>
            </a:r>
            <a:r>
              <a:rPr lang="it-IT" sz="2400" dirty="0" err="1">
                <a:latin typeface="Arial Nova"/>
                <a:ea typeface="Helvetica Neue LT Std 55 Roman" charset="0"/>
                <a:cs typeface="Arial"/>
              </a:rPr>
              <a:t>raising</a:t>
            </a: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 for </a:t>
            </a:r>
            <a:r>
              <a:rPr lang="it-IT" sz="2400" dirty="0" err="1">
                <a:latin typeface="Arial Nova"/>
                <a:ea typeface="Helvetica Neue LT Std 55 Roman" charset="0"/>
                <a:cs typeface="Arial"/>
              </a:rPr>
              <a:t>debts</a:t>
            </a: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 or deficit</a:t>
            </a:r>
          </a:p>
          <a:p>
            <a:pPr marL="0" indent="0">
              <a:buNone/>
            </a:pP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 </a:t>
            </a:r>
            <a:r>
              <a:rPr lang="it-IT" sz="2400" dirty="0" err="1">
                <a:latin typeface="Arial Nova"/>
                <a:ea typeface="Helvetica Neue LT Std 55 Roman" charset="0"/>
                <a:cs typeface="Arial"/>
              </a:rPr>
              <a:t>Concerns</a:t>
            </a:r>
            <a:endParaRPr lang="it-IT" sz="2400">
              <a:latin typeface="Arial Nova"/>
              <a:ea typeface="Helvetica Neue LT Std 55 Roman" charset="0"/>
              <a:cs typeface="Arial"/>
            </a:endParaRPr>
          </a:p>
          <a:p>
            <a:pPr marL="0" indent="0">
              <a:buNone/>
            </a:pPr>
            <a:endParaRPr lang="it-IT" sz="2400" dirty="0">
              <a:latin typeface="Arial Nova"/>
              <a:ea typeface="Helvetica Neue LT Std 55 Roman" charset="0"/>
              <a:cs typeface="Arial"/>
            </a:endParaRPr>
          </a:p>
          <a:p>
            <a:pPr>
              <a:buFont typeface="Calibri"/>
              <a:buChar char="-"/>
            </a:pP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Middle tax </a:t>
            </a:r>
            <a:r>
              <a:rPr lang="it-IT" sz="2400" dirty="0" err="1">
                <a:latin typeface="Arial Nova"/>
                <a:ea typeface="Helvetica Neue LT Std 55 Roman" charset="0"/>
                <a:cs typeface="Arial"/>
              </a:rPr>
              <a:t>relief</a:t>
            </a:r>
            <a:endParaRPr lang="it-IT" sz="2400" dirty="0">
              <a:latin typeface="Arial Nova"/>
              <a:ea typeface="Helvetica Neue LT Std 55 Roman" charset="0"/>
              <a:cs typeface="Arial"/>
            </a:endParaRPr>
          </a:p>
          <a:p>
            <a:pPr marL="0" indent="0">
              <a:buNone/>
            </a:pPr>
            <a:endParaRPr lang="it-IT" sz="2400" dirty="0">
              <a:latin typeface="Arial"/>
              <a:ea typeface="Helvetica Neue LT Std 55 Roman" charset="0"/>
              <a:cs typeface="Arial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057900" y="0"/>
            <a:ext cx="6553200" cy="523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057900" y="1778000"/>
            <a:ext cx="5435600" cy="345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 rot="9900000" flipV="1">
            <a:off x="6616837" y="4202456"/>
            <a:ext cx="64935" cy="645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i="1" dirty="0">
              <a:solidFill>
                <a:schemeClr val="accent4">
                  <a:lumMod val="5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6A734B30-7C58-6562-BD5A-978B2E05A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204" y="-3431"/>
            <a:ext cx="6252896" cy="523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6295456"/>
            <a:ext cx="1661102" cy="406734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64067" y="723900"/>
            <a:ext cx="7200900" cy="1054100"/>
          </a:xfrm>
        </p:spPr>
        <p:txBody>
          <a:bodyPr>
            <a:normAutofit/>
          </a:bodyPr>
          <a:lstStyle/>
          <a:p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Has </a:t>
            </a:r>
            <a:r>
              <a:rPr lang="it-IT" sz="30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it</a:t>
            </a: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 </a:t>
            </a:r>
            <a:r>
              <a:rPr lang="it-IT" sz="30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always</a:t>
            </a: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 </a:t>
            </a:r>
            <a:r>
              <a:rPr lang="it-IT" sz="30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been</a:t>
            </a: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 </a:t>
            </a:r>
            <a:r>
              <a:rPr lang="it-IT" sz="30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useful</a:t>
            </a: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 ?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454026" y="1778000"/>
            <a:ext cx="11039474" cy="34544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it-IT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2400" dirty="0">
                <a:latin typeface="Arial Nova"/>
                <a:cs typeface="Arial"/>
              </a:rPr>
              <a:t>Due to the </a:t>
            </a:r>
            <a:r>
              <a:rPr lang="it-IT" sz="2400" dirty="0" err="1">
                <a:latin typeface="Arial Nova"/>
                <a:cs typeface="Arial"/>
              </a:rPr>
              <a:t>revendication</a:t>
            </a:r>
            <a:r>
              <a:rPr lang="it-IT" sz="2400" dirty="0">
                <a:latin typeface="Arial Nova"/>
                <a:cs typeface="Arial"/>
              </a:rPr>
              <a:t> of </a:t>
            </a:r>
            <a:r>
              <a:rPr lang="it-IT" sz="2400" dirty="0" err="1">
                <a:latin typeface="Arial Nova"/>
                <a:cs typeface="Arial"/>
              </a:rPr>
              <a:t>their</a:t>
            </a:r>
            <a:r>
              <a:rPr lang="it-IT" sz="2400" dirty="0">
                <a:latin typeface="Arial Nova"/>
                <a:cs typeface="Arial"/>
              </a:rPr>
              <a:t> </a:t>
            </a:r>
            <a:r>
              <a:rPr lang="it-IT" sz="2400" dirty="0" err="1">
                <a:latin typeface="Arial Nova"/>
                <a:cs typeface="Arial"/>
              </a:rPr>
              <a:t>own</a:t>
            </a:r>
            <a:r>
              <a:rPr lang="it-IT" sz="2400" dirty="0">
                <a:latin typeface="Arial Nova"/>
                <a:cs typeface="Arial"/>
              </a:rPr>
              <a:t> </a:t>
            </a:r>
            <a:endParaRPr lang="it-IT">
              <a:latin typeface="Arial Nova"/>
            </a:endParaRPr>
          </a:p>
          <a:p>
            <a:pPr marL="0" indent="0">
              <a:buNone/>
            </a:pPr>
            <a:r>
              <a:rPr lang="it-IT" sz="2400" dirty="0" err="1">
                <a:latin typeface="Arial Nova"/>
                <a:ea typeface="Helvetica Neue LT Std 55 Roman" charset="0"/>
                <a:cs typeface="Arial"/>
              </a:rPr>
              <a:t>property</a:t>
            </a: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 ,and of a </a:t>
            </a:r>
            <a:r>
              <a:rPr lang="it-IT" sz="2400" dirty="0" err="1">
                <a:latin typeface="Arial Nova"/>
                <a:ea typeface="Helvetica Neue LT Std 55 Roman" charset="0"/>
                <a:cs typeface="Arial"/>
              </a:rPr>
              <a:t>accusation</a:t>
            </a: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 of </a:t>
            </a:r>
          </a:p>
          <a:p>
            <a:pPr marL="0" indent="0">
              <a:buNone/>
            </a:pP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double </a:t>
            </a:r>
            <a:r>
              <a:rPr lang="it-IT" sz="2400" dirty="0" err="1">
                <a:latin typeface="Arial Nova"/>
                <a:ea typeface="Helvetica Neue LT Std 55 Roman" charset="0"/>
                <a:cs typeface="Arial"/>
              </a:rPr>
              <a:t>taxation</a:t>
            </a: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 ,  tax </a:t>
            </a:r>
            <a:r>
              <a:rPr lang="it-IT" sz="2400" dirty="0" err="1">
                <a:latin typeface="Arial Nova"/>
                <a:ea typeface="Helvetica Neue LT Std 55 Roman" charset="0"/>
                <a:cs typeface="Arial"/>
              </a:rPr>
              <a:t>heaven</a:t>
            </a: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 </a:t>
            </a:r>
            <a:r>
              <a:rPr lang="it-IT" sz="2400" dirty="0" err="1">
                <a:latin typeface="Arial Nova"/>
                <a:ea typeface="Helvetica Neue LT Std 55 Roman" charset="0"/>
                <a:cs typeface="Arial"/>
              </a:rPr>
              <a:t>became</a:t>
            </a: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 a </a:t>
            </a:r>
          </a:p>
          <a:p>
            <a:pPr marL="0" indent="0">
              <a:buNone/>
            </a:pPr>
            <a:r>
              <a:rPr lang="it-IT" sz="2400" dirty="0" err="1">
                <a:latin typeface="Arial Nova"/>
                <a:ea typeface="Helvetica Neue LT Std 55 Roman" charset="0"/>
                <a:cs typeface="Arial"/>
              </a:rPr>
              <a:t>solution</a:t>
            </a: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 for the </a:t>
            </a:r>
            <a:r>
              <a:rPr lang="it-IT" sz="2400" dirty="0" err="1">
                <a:latin typeface="Arial Nova"/>
                <a:ea typeface="Helvetica Neue LT Std 55 Roman" charset="0"/>
                <a:cs typeface="Arial"/>
              </a:rPr>
              <a:t>wealthiest</a:t>
            </a: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 </a:t>
            </a:r>
          </a:p>
          <a:p>
            <a:pPr marL="0" indent="0">
              <a:buNone/>
            </a:pPr>
            <a:endParaRPr lang="it-IT" sz="2400" dirty="0">
              <a:latin typeface="Arial"/>
              <a:ea typeface="Helvetica Neue LT Std 55 Roman" charset="0"/>
              <a:cs typeface="Arial"/>
            </a:endParaRPr>
          </a:p>
          <a:p>
            <a:pPr marL="0" indent="0">
              <a:buNone/>
            </a:pPr>
            <a:endParaRPr lang="it-IT" sz="2400" dirty="0">
              <a:latin typeface="Arial"/>
              <a:ea typeface="Helvetica Neue LT Std 55 Roman" charset="0"/>
              <a:cs typeface="Arial"/>
            </a:endParaRPr>
          </a:p>
          <a:p>
            <a:pPr marL="0" indent="0">
              <a:buNone/>
            </a:pPr>
            <a:endParaRPr lang="it-IT" sz="2400" dirty="0">
              <a:latin typeface="Arial"/>
              <a:ea typeface="Helvetica Neue LT Std 55 Roman" charset="0"/>
              <a:cs typeface="Arial"/>
            </a:endParaRPr>
          </a:p>
          <a:p>
            <a:pPr marL="0" indent="0">
              <a:buNone/>
            </a:pPr>
            <a:endParaRPr lang="it-IT" sz="2400" dirty="0">
              <a:latin typeface="Arial"/>
              <a:ea typeface="Helvetica Neue LT Std 55 Roman" charset="0"/>
              <a:cs typeface="Arial"/>
            </a:endParaRPr>
          </a:p>
          <a:p>
            <a:pPr marL="0" indent="0">
              <a:buNone/>
            </a:pPr>
            <a:endParaRPr lang="it-IT" sz="2400" dirty="0">
              <a:latin typeface="Arial"/>
              <a:ea typeface="Helvetica Neue LT Std 55 Roman" charset="0"/>
              <a:cs typeface="Arial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057900" y="0"/>
            <a:ext cx="6553200" cy="523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057900" y="1778000"/>
            <a:ext cx="5435600" cy="345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 rot="9900000" flipV="1">
            <a:off x="6616837" y="4202456"/>
            <a:ext cx="64935" cy="645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i="1" dirty="0">
              <a:solidFill>
                <a:schemeClr val="accent4">
                  <a:lumMod val="5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0D081228-4394-27B1-C328-F93F71AF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369" y="-3957"/>
            <a:ext cx="6231731" cy="52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1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6295456"/>
            <a:ext cx="1661102" cy="406734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64067" y="723900"/>
            <a:ext cx="7200900" cy="1054100"/>
          </a:xfrm>
        </p:spPr>
        <p:txBody>
          <a:bodyPr>
            <a:normAutofit/>
          </a:bodyPr>
          <a:lstStyle/>
          <a:p>
            <a:r>
              <a:rPr lang="it-IT" sz="30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Article</a:t>
            </a: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 1 First </a:t>
            </a:r>
            <a:r>
              <a:rPr lang="it-IT" sz="30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Protocl</a:t>
            </a: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 ECHR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144463" y="1778000"/>
            <a:ext cx="11349037" cy="34544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400" dirty="0">
                <a:ea typeface="+mn-lt"/>
                <a:cs typeface="+mn-lt"/>
              </a:rPr>
              <a:t>"</a:t>
            </a:r>
            <a:r>
              <a:rPr lang="it-IT" sz="2400" dirty="0" err="1">
                <a:latin typeface="Arial Nova"/>
                <a:ea typeface="+mn-lt"/>
                <a:cs typeface="+mn-lt"/>
              </a:rPr>
              <a:t>Every</a:t>
            </a:r>
            <a:r>
              <a:rPr lang="it-IT" sz="2400" dirty="0">
                <a:latin typeface="Arial Nova"/>
                <a:ea typeface="+mn-lt"/>
                <a:cs typeface="+mn-lt"/>
              </a:rPr>
              <a:t> </a:t>
            </a:r>
            <a:r>
              <a:rPr lang="it-IT" sz="2400" dirty="0" err="1">
                <a:latin typeface="Arial Nova"/>
                <a:ea typeface="+mn-lt"/>
                <a:cs typeface="+mn-lt"/>
              </a:rPr>
              <a:t>natural</a:t>
            </a:r>
            <a:r>
              <a:rPr lang="it-IT" sz="2400" dirty="0">
                <a:latin typeface="Arial Nova"/>
                <a:ea typeface="+mn-lt"/>
                <a:cs typeface="+mn-lt"/>
              </a:rPr>
              <a:t> or </a:t>
            </a:r>
            <a:r>
              <a:rPr lang="it-IT" sz="2400" dirty="0" err="1">
                <a:latin typeface="Arial Nova"/>
                <a:ea typeface="+mn-lt"/>
                <a:cs typeface="+mn-lt"/>
              </a:rPr>
              <a:t>legal</a:t>
            </a:r>
            <a:r>
              <a:rPr lang="it-IT" sz="2400" dirty="0">
                <a:latin typeface="Arial Nova"/>
                <a:ea typeface="+mn-lt"/>
                <a:cs typeface="+mn-lt"/>
              </a:rPr>
              <a:t> </a:t>
            </a:r>
            <a:r>
              <a:rPr lang="it-IT" sz="2400" dirty="0" err="1">
                <a:latin typeface="Arial Nova"/>
                <a:ea typeface="+mn-lt"/>
                <a:cs typeface="+mn-lt"/>
              </a:rPr>
              <a:t>person</a:t>
            </a:r>
            <a:r>
              <a:rPr lang="it-IT" sz="2400" dirty="0">
                <a:latin typeface="Arial Nova"/>
                <a:ea typeface="+mn-lt"/>
                <a:cs typeface="+mn-lt"/>
              </a:rPr>
              <a:t> </a:t>
            </a:r>
            <a:r>
              <a:rPr lang="it-IT" sz="2400" dirty="0" err="1">
                <a:latin typeface="Arial Nova"/>
                <a:ea typeface="+mn-lt"/>
                <a:cs typeface="+mn-lt"/>
              </a:rPr>
              <a:t>is</a:t>
            </a:r>
            <a:r>
              <a:rPr lang="it-IT" sz="2400" dirty="0">
                <a:latin typeface="Arial Nova"/>
                <a:ea typeface="+mn-lt"/>
                <a:cs typeface="+mn-lt"/>
              </a:rPr>
              <a:t> </a:t>
            </a:r>
            <a:r>
              <a:rPr lang="it-IT" sz="2400" dirty="0" err="1">
                <a:latin typeface="Arial Nova"/>
                <a:ea typeface="+mn-lt"/>
                <a:cs typeface="+mn-lt"/>
              </a:rPr>
              <a:t>entitled</a:t>
            </a:r>
            <a:r>
              <a:rPr lang="it-IT" sz="2400" dirty="0">
                <a:latin typeface="Arial Nova"/>
                <a:ea typeface="+mn-lt"/>
                <a:cs typeface="+mn-lt"/>
              </a:rPr>
              <a:t> </a:t>
            </a:r>
            <a:endParaRPr lang="it-IT">
              <a:latin typeface="Arial Nova"/>
            </a:endParaRPr>
          </a:p>
          <a:p>
            <a:pPr marL="0" indent="0">
              <a:buNone/>
            </a:pPr>
            <a:r>
              <a:rPr lang="it-IT" sz="2400" dirty="0">
                <a:latin typeface="Arial Nova"/>
                <a:ea typeface="+mn-lt"/>
                <a:cs typeface="+mn-lt"/>
              </a:rPr>
              <a:t>to the </a:t>
            </a:r>
            <a:r>
              <a:rPr lang="it-IT" sz="2400" dirty="0" err="1">
                <a:latin typeface="Arial Nova"/>
                <a:ea typeface="+mn-lt"/>
                <a:cs typeface="+mn-lt"/>
              </a:rPr>
              <a:t>peaceful</a:t>
            </a:r>
            <a:r>
              <a:rPr lang="it-IT" sz="2400" dirty="0">
                <a:latin typeface="Arial Nova"/>
                <a:ea typeface="+mn-lt"/>
                <a:cs typeface="+mn-lt"/>
              </a:rPr>
              <a:t> </a:t>
            </a:r>
            <a:r>
              <a:rPr lang="it-IT" sz="2400" dirty="0" err="1">
                <a:latin typeface="Arial Nova"/>
                <a:ea typeface="+mn-lt"/>
                <a:cs typeface="+mn-lt"/>
              </a:rPr>
              <a:t>enjoyment</a:t>
            </a:r>
            <a:r>
              <a:rPr lang="it-IT" sz="2400" dirty="0">
                <a:latin typeface="Arial Nova"/>
                <a:ea typeface="+mn-lt"/>
                <a:cs typeface="+mn-lt"/>
              </a:rPr>
              <a:t> of </a:t>
            </a:r>
            <a:r>
              <a:rPr lang="it-IT" sz="2400" dirty="0" err="1">
                <a:latin typeface="Arial Nova"/>
                <a:ea typeface="+mn-lt"/>
                <a:cs typeface="+mn-lt"/>
              </a:rPr>
              <a:t>his</a:t>
            </a:r>
            <a:endParaRPr lang="it-IT">
              <a:latin typeface="Arial Nova"/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sz="2400" dirty="0">
                <a:latin typeface="Arial Nova"/>
                <a:ea typeface="+mn-lt"/>
                <a:cs typeface="+mn-lt"/>
              </a:rPr>
              <a:t> </a:t>
            </a:r>
            <a:r>
              <a:rPr lang="it-IT" sz="2400" dirty="0" err="1">
                <a:latin typeface="Arial Nova"/>
                <a:ea typeface="+mn-lt"/>
                <a:cs typeface="+mn-lt"/>
              </a:rPr>
              <a:t>possessions</a:t>
            </a:r>
            <a:r>
              <a:rPr lang="it-IT" sz="2400" dirty="0">
                <a:latin typeface="Arial Nova"/>
                <a:ea typeface="+mn-lt"/>
                <a:cs typeface="+mn-lt"/>
              </a:rPr>
              <a:t>"</a:t>
            </a:r>
            <a:endParaRPr lang="it-IT">
              <a:latin typeface="Arial Nova"/>
              <a:cs typeface="Calibri"/>
            </a:endParaRPr>
          </a:p>
          <a:p>
            <a:pPr marL="0" indent="0">
              <a:buNone/>
            </a:pPr>
            <a:endParaRPr lang="it-IT" sz="2400" dirty="0">
              <a:latin typeface="Arial Nova"/>
              <a:cs typeface="Calibri"/>
            </a:endParaRPr>
          </a:p>
          <a:p>
            <a:pPr marL="0" indent="0">
              <a:buNone/>
            </a:pPr>
            <a:r>
              <a:rPr lang="it-IT" sz="2400" dirty="0" err="1">
                <a:latin typeface="Arial Nova"/>
                <a:cs typeface="Calibri"/>
              </a:rPr>
              <a:t>Possession</a:t>
            </a:r>
            <a:r>
              <a:rPr lang="it-IT" sz="2400" dirty="0">
                <a:latin typeface="Arial Nova"/>
                <a:cs typeface="Calibri"/>
              </a:rPr>
              <a:t> = </a:t>
            </a:r>
            <a:r>
              <a:rPr lang="it-IT" sz="2400" dirty="0" err="1">
                <a:latin typeface="Arial Nova"/>
                <a:cs typeface="Calibri"/>
              </a:rPr>
              <a:t>existing</a:t>
            </a:r>
            <a:r>
              <a:rPr lang="it-IT" sz="2400" dirty="0">
                <a:latin typeface="Arial Nova"/>
                <a:cs typeface="Calibri"/>
              </a:rPr>
              <a:t> </a:t>
            </a:r>
            <a:r>
              <a:rPr lang="it-IT" sz="2400" dirty="0" err="1">
                <a:latin typeface="Arial Nova"/>
                <a:cs typeface="Calibri"/>
              </a:rPr>
              <a:t>possessions</a:t>
            </a:r>
            <a:r>
              <a:rPr lang="it-IT" sz="2400" dirty="0">
                <a:latin typeface="Arial Nova"/>
                <a:cs typeface="Calibri"/>
              </a:rPr>
              <a:t> + assets </a:t>
            </a:r>
          </a:p>
          <a:p>
            <a:pPr marL="0" indent="0">
              <a:buNone/>
            </a:pPr>
            <a:endParaRPr lang="it-IT" sz="2400" dirty="0">
              <a:latin typeface="Arial Nova"/>
              <a:cs typeface="Calibri"/>
            </a:endParaRPr>
          </a:p>
          <a:p>
            <a:pPr marL="0" indent="0">
              <a:buNone/>
            </a:pPr>
            <a:r>
              <a:rPr lang="it-IT" sz="2400" dirty="0" err="1">
                <a:latin typeface="Arial Nova"/>
                <a:cs typeface="Calibri"/>
              </a:rPr>
              <a:t>Peaceful</a:t>
            </a:r>
            <a:r>
              <a:rPr lang="it-IT" sz="2400" dirty="0">
                <a:latin typeface="Arial Nova"/>
                <a:cs typeface="Calibri"/>
              </a:rPr>
              <a:t> </a:t>
            </a:r>
            <a:r>
              <a:rPr lang="it-IT" sz="2400" dirty="0" err="1">
                <a:latin typeface="Arial Nova"/>
                <a:cs typeface="Calibri"/>
              </a:rPr>
              <a:t>enjoyment</a:t>
            </a:r>
            <a:r>
              <a:rPr lang="it-IT" sz="2400" dirty="0">
                <a:latin typeface="Arial Nova"/>
                <a:cs typeface="Calibri"/>
              </a:rPr>
              <a:t> of </a:t>
            </a:r>
            <a:r>
              <a:rPr lang="it-IT" sz="2400" dirty="0" err="1">
                <a:latin typeface="Arial Nova"/>
                <a:cs typeface="Calibri"/>
              </a:rPr>
              <a:t>these</a:t>
            </a:r>
            <a:r>
              <a:rPr lang="it-IT" sz="2400" dirty="0">
                <a:latin typeface="Arial Nova"/>
                <a:cs typeface="Calibri"/>
              </a:rPr>
              <a:t> </a:t>
            </a:r>
            <a:r>
              <a:rPr lang="it-IT" sz="2400" dirty="0" err="1">
                <a:latin typeface="Arial Nova"/>
                <a:cs typeface="Calibri"/>
              </a:rPr>
              <a:t>possessions</a:t>
            </a:r>
            <a:endParaRPr lang="it-IT" sz="2400">
              <a:latin typeface="Arial Nova"/>
              <a:cs typeface="Calibri"/>
            </a:endParaRPr>
          </a:p>
          <a:p>
            <a:pPr marL="0" indent="0">
              <a:buNone/>
            </a:pPr>
            <a:endParaRPr lang="it-IT" sz="2400" dirty="0">
              <a:cs typeface="Calibri"/>
            </a:endParaRPr>
          </a:p>
          <a:p>
            <a:pPr marL="0" indent="0">
              <a:buNone/>
            </a:pPr>
            <a:endParaRPr lang="it-IT" sz="2400" dirty="0">
              <a:cs typeface="Calibri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057900" y="0"/>
            <a:ext cx="6553200" cy="523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057900" y="1778000"/>
            <a:ext cx="5435600" cy="345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 rot="9900000" flipV="1">
            <a:off x="6616837" y="4202456"/>
            <a:ext cx="64935" cy="645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i="1" dirty="0">
              <a:solidFill>
                <a:schemeClr val="accent4">
                  <a:lumMod val="5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141F5A8A-8C1F-0D01-3F06-F8819C642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4" y="-2380"/>
            <a:ext cx="6303167" cy="523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05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6295456"/>
            <a:ext cx="1661102" cy="406734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64067" y="723900"/>
            <a:ext cx="7200900" cy="1054100"/>
          </a:xfrm>
        </p:spPr>
        <p:txBody>
          <a:bodyPr>
            <a:normAutofit/>
          </a:bodyPr>
          <a:lstStyle/>
          <a:p>
            <a:r>
              <a:rPr lang="it-IT" sz="30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Typology</a:t>
            </a: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 of taxes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1588" y="1778000"/>
            <a:ext cx="11491912" cy="34544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400" dirty="0">
                <a:latin typeface="Arial Nova"/>
                <a:cs typeface="Arial"/>
              </a:rPr>
              <a:t>The </a:t>
            </a:r>
            <a:r>
              <a:rPr lang="it-IT" sz="2400" dirty="0" err="1">
                <a:latin typeface="Arial Nova"/>
                <a:cs typeface="Arial"/>
              </a:rPr>
              <a:t>main</a:t>
            </a:r>
            <a:r>
              <a:rPr lang="it-IT" sz="2400" dirty="0">
                <a:latin typeface="Arial Nova"/>
                <a:cs typeface="Arial"/>
              </a:rPr>
              <a:t> </a:t>
            </a:r>
            <a:r>
              <a:rPr lang="it-IT" sz="2400" dirty="0" err="1">
                <a:latin typeface="Arial Nova"/>
                <a:cs typeface="Arial"/>
              </a:rPr>
              <a:t>distinction</a:t>
            </a:r>
            <a:r>
              <a:rPr lang="it-IT" sz="2400" dirty="0">
                <a:latin typeface="Arial Nova"/>
                <a:cs typeface="Arial"/>
              </a:rPr>
              <a:t> </a:t>
            </a:r>
            <a:r>
              <a:rPr lang="it-IT" sz="2400" dirty="0" err="1">
                <a:latin typeface="Arial Nova"/>
                <a:cs typeface="Arial"/>
              </a:rPr>
              <a:t>is</a:t>
            </a:r>
            <a:r>
              <a:rPr lang="it-IT" sz="2400" dirty="0">
                <a:latin typeface="Arial Nova"/>
                <a:cs typeface="Arial"/>
              </a:rPr>
              <a:t> </a:t>
            </a:r>
            <a:r>
              <a:rPr lang="it-IT" sz="2400" dirty="0" err="1">
                <a:latin typeface="Arial Nova"/>
                <a:cs typeface="Arial"/>
              </a:rPr>
              <a:t>between</a:t>
            </a:r>
            <a:r>
              <a:rPr lang="it-IT" sz="2400" dirty="0">
                <a:latin typeface="Arial Nova"/>
                <a:cs typeface="Arial"/>
              </a:rPr>
              <a:t> </a:t>
            </a:r>
          </a:p>
          <a:p>
            <a:pPr>
              <a:buFont typeface="Calibri"/>
              <a:buChar char="-"/>
            </a:pPr>
            <a:r>
              <a:rPr lang="it-IT" sz="2400" b="1" dirty="0">
                <a:solidFill>
                  <a:srgbClr val="FF0000"/>
                </a:solidFill>
                <a:latin typeface="Arial Nova"/>
                <a:cs typeface="Arial"/>
              </a:rPr>
              <a:t>Taxes on corporate </a:t>
            </a:r>
            <a:r>
              <a:rPr lang="it-IT" sz="2400" b="1" dirty="0" err="1">
                <a:solidFill>
                  <a:srgbClr val="FF0000"/>
                </a:solidFill>
                <a:latin typeface="Arial Nova"/>
                <a:cs typeface="Arial"/>
              </a:rPr>
              <a:t>income</a:t>
            </a:r>
            <a:r>
              <a:rPr lang="it-IT" sz="2400" dirty="0">
                <a:latin typeface="Arial Nova"/>
                <a:cs typeface="Arial"/>
              </a:rPr>
              <a:t> </a:t>
            </a:r>
            <a:r>
              <a:rPr lang="it-IT" sz="2400" dirty="0" err="1">
                <a:latin typeface="Arial Nova"/>
                <a:cs typeface="Arial"/>
              </a:rPr>
              <a:t>wich</a:t>
            </a:r>
            <a:r>
              <a:rPr lang="it-IT" sz="2400" dirty="0">
                <a:latin typeface="Arial Nova"/>
                <a:cs typeface="Arial"/>
              </a:rPr>
              <a:t> </a:t>
            </a:r>
            <a:r>
              <a:rPr lang="it-IT" sz="2400" dirty="0" err="1">
                <a:latin typeface="Arial Nova"/>
                <a:cs typeface="Arial"/>
              </a:rPr>
              <a:t>is</a:t>
            </a:r>
            <a:r>
              <a:rPr lang="it-IT" sz="2400" dirty="0">
                <a:latin typeface="Arial Nova"/>
                <a:cs typeface="Arial"/>
              </a:rPr>
              <a:t> </a:t>
            </a:r>
            <a:r>
              <a:rPr lang="it-IT" sz="2400" dirty="0" err="1">
                <a:latin typeface="Arial Nova"/>
                <a:cs typeface="Arial"/>
              </a:rPr>
              <a:t>levied</a:t>
            </a:r>
            <a:endParaRPr lang="it-IT" sz="2400" dirty="0">
              <a:latin typeface="Arial Nova"/>
              <a:cs typeface="Arial"/>
            </a:endParaRPr>
          </a:p>
          <a:p>
            <a:pPr marL="0" indent="0">
              <a:buNone/>
            </a:pPr>
            <a:r>
              <a:rPr lang="it-IT" sz="2400" dirty="0">
                <a:latin typeface="Arial Nova"/>
                <a:cs typeface="Arial"/>
              </a:rPr>
              <a:t>on the </a:t>
            </a:r>
            <a:r>
              <a:rPr lang="it-IT" sz="2400" dirty="0" err="1">
                <a:latin typeface="Arial Nova"/>
                <a:cs typeface="Arial"/>
              </a:rPr>
              <a:t>earnings</a:t>
            </a:r>
            <a:r>
              <a:rPr lang="it-IT" sz="2400" dirty="0">
                <a:latin typeface="Arial Nova"/>
                <a:cs typeface="Arial"/>
              </a:rPr>
              <a:t> </a:t>
            </a:r>
            <a:r>
              <a:rPr lang="it-IT" sz="2400" dirty="0" err="1">
                <a:latin typeface="Arial Nova"/>
                <a:cs typeface="Arial"/>
              </a:rPr>
              <a:t>income</a:t>
            </a:r>
            <a:endParaRPr lang="it-IT" sz="2400" dirty="0">
              <a:latin typeface="Arial Nova"/>
              <a:cs typeface="Arial"/>
            </a:endParaRPr>
          </a:p>
          <a:p>
            <a:pPr>
              <a:buFont typeface="Calibri"/>
              <a:buChar char="-"/>
            </a:pPr>
            <a:r>
              <a:rPr lang="it-IT" sz="2400" b="1" dirty="0">
                <a:solidFill>
                  <a:srgbClr val="FF0000"/>
                </a:solidFill>
                <a:latin typeface="Arial Nova"/>
                <a:cs typeface="Arial"/>
              </a:rPr>
              <a:t>Taxes on </a:t>
            </a:r>
            <a:r>
              <a:rPr lang="it-IT" sz="2400" b="1" dirty="0" err="1">
                <a:solidFill>
                  <a:srgbClr val="FF0000"/>
                </a:solidFill>
                <a:latin typeface="Arial Nova"/>
                <a:cs typeface="Arial"/>
              </a:rPr>
              <a:t>wealth</a:t>
            </a:r>
            <a:r>
              <a:rPr lang="it-IT" sz="2400" dirty="0">
                <a:latin typeface="Arial Nova"/>
                <a:cs typeface="Arial"/>
              </a:rPr>
              <a:t> </a:t>
            </a:r>
            <a:r>
              <a:rPr lang="it-IT" sz="2400" dirty="0" err="1">
                <a:latin typeface="Arial Nova"/>
                <a:cs typeface="Arial"/>
              </a:rPr>
              <a:t>levied</a:t>
            </a:r>
            <a:r>
              <a:rPr lang="it-IT" sz="2400" dirty="0">
                <a:latin typeface="Arial Nova"/>
                <a:cs typeface="Arial"/>
              </a:rPr>
              <a:t> on </a:t>
            </a:r>
          </a:p>
          <a:p>
            <a:pPr marL="0" indent="0">
              <a:buNone/>
            </a:pPr>
            <a:r>
              <a:rPr lang="it-IT" sz="2400" dirty="0">
                <a:latin typeface="Arial Nova"/>
                <a:cs typeface="Arial"/>
              </a:rPr>
              <a:t>net </a:t>
            </a:r>
            <a:r>
              <a:rPr lang="it-IT" sz="2400" dirty="0" err="1">
                <a:latin typeface="Arial Nova"/>
                <a:cs typeface="Arial"/>
              </a:rPr>
              <a:t>wealth</a:t>
            </a:r>
            <a:r>
              <a:rPr lang="it-IT" sz="2400" dirty="0">
                <a:latin typeface="Arial Nova"/>
                <a:cs typeface="Arial"/>
              </a:rPr>
              <a:t>  , </a:t>
            </a:r>
            <a:r>
              <a:rPr lang="it-IT" sz="2400" dirty="0" err="1">
                <a:latin typeface="Arial Nova"/>
                <a:cs typeface="Arial"/>
              </a:rPr>
              <a:t>property</a:t>
            </a:r>
            <a:r>
              <a:rPr lang="it-IT" sz="2400" dirty="0">
                <a:latin typeface="Arial Nova"/>
                <a:cs typeface="Arial"/>
              </a:rPr>
              <a:t>, </a:t>
            </a:r>
            <a:r>
              <a:rPr lang="it-IT" sz="2400" dirty="0" err="1">
                <a:latin typeface="Arial Nova"/>
                <a:cs typeface="Arial"/>
              </a:rPr>
              <a:t>real</a:t>
            </a:r>
            <a:endParaRPr lang="it-IT" sz="2400" dirty="0">
              <a:latin typeface="Arial Nova"/>
              <a:cs typeface="Arial"/>
            </a:endParaRPr>
          </a:p>
          <a:p>
            <a:pPr marL="0" indent="0">
              <a:buNone/>
            </a:pPr>
            <a:r>
              <a:rPr lang="it-IT" sz="2400" dirty="0">
                <a:latin typeface="Arial Nova"/>
                <a:cs typeface="Arial"/>
              </a:rPr>
              <a:t> estate ...</a:t>
            </a:r>
            <a:endParaRPr lang="it-IT" sz="2400" dirty="0">
              <a:latin typeface="Arial Nova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057900" y="0"/>
            <a:ext cx="6553200" cy="5232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057900" y="1778000"/>
            <a:ext cx="5435600" cy="345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 rot="9900000" flipV="1">
            <a:off x="6616837" y="4202456"/>
            <a:ext cx="64935" cy="645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i="1" dirty="0">
              <a:solidFill>
                <a:schemeClr val="accent4">
                  <a:lumMod val="5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CB3713A6-FB73-C520-759A-54A738E86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899" y="6289"/>
            <a:ext cx="5445918" cy="2285326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21E990CE-2F37-7555-371F-C1F44B6E0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026" y="2276475"/>
            <a:ext cx="4410074" cy="294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2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6295456"/>
            <a:ext cx="1661102" cy="406734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64067" y="723900"/>
            <a:ext cx="7200900" cy="1054100"/>
          </a:xfrm>
        </p:spPr>
        <p:txBody>
          <a:bodyPr>
            <a:normAutofit/>
          </a:bodyPr>
          <a:lstStyle/>
          <a:p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Net </a:t>
            </a:r>
            <a:r>
              <a:rPr lang="it-IT" sz="30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wealth</a:t>
            </a: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 tax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692150" y="1778000"/>
            <a:ext cx="10801350" cy="34544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Calibri"/>
              <a:buChar char="-"/>
            </a:pPr>
            <a:r>
              <a:rPr lang="it-IT" sz="2400" dirty="0" err="1">
                <a:latin typeface="Arial Nova"/>
                <a:cs typeface="Arial"/>
              </a:rPr>
              <a:t>Annualy</a:t>
            </a:r>
            <a:r>
              <a:rPr lang="it-IT" sz="2400" dirty="0">
                <a:latin typeface="Arial Nova"/>
                <a:cs typeface="Arial"/>
              </a:rPr>
              <a:t> </a:t>
            </a:r>
            <a:r>
              <a:rPr lang="it-IT" sz="2400" dirty="0" err="1">
                <a:latin typeface="Arial Nova"/>
                <a:cs typeface="Arial"/>
              </a:rPr>
              <a:t>imposed</a:t>
            </a:r>
            <a:r>
              <a:rPr lang="it-IT" sz="2400" dirty="0">
                <a:latin typeface="Arial Nova"/>
                <a:cs typeface="Arial"/>
              </a:rPr>
              <a:t> </a:t>
            </a:r>
            <a:endParaRPr lang="it-IT"/>
          </a:p>
          <a:p>
            <a:pPr marL="0" indent="0">
              <a:buNone/>
            </a:pPr>
            <a:endParaRPr lang="it-IT" sz="2400" dirty="0">
              <a:latin typeface="Arial Nova"/>
              <a:ea typeface="Helvetica Neue LT Std 55 Roman" charset="0"/>
              <a:cs typeface="Arial"/>
            </a:endParaRPr>
          </a:p>
          <a:p>
            <a:pPr>
              <a:buFont typeface="Calibri"/>
              <a:buChar char="-"/>
            </a:pPr>
            <a:r>
              <a:rPr lang="it-IT" sz="2400" dirty="0" err="1">
                <a:latin typeface="Arial Nova"/>
                <a:ea typeface="Helvetica Neue LT Std 55 Roman" charset="0"/>
                <a:cs typeface="Arial"/>
              </a:rPr>
              <a:t>Paid</a:t>
            </a: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 on the </a:t>
            </a:r>
            <a:r>
              <a:rPr lang="it-IT" sz="2400" dirty="0" err="1">
                <a:latin typeface="Arial Nova"/>
                <a:ea typeface="Helvetica Neue LT Std 55 Roman" charset="0"/>
                <a:cs typeface="Arial"/>
              </a:rPr>
              <a:t>value</a:t>
            </a: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 of assets</a:t>
            </a:r>
          </a:p>
          <a:p>
            <a:pPr marL="0" indent="0">
              <a:buNone/>
            </a:pPr>
            <a:endParaRPr lang="it-IT" sz="2400" dirty="0">
              <a:latin typeface="Arial Nova"/>
              <a:ea typeface="Helvetica Neue LT Std 55 Roman" charset="0"/>
              <a:cs typeface="Arial"/>
            </a:endParaRPr>
          </a:p>
          <a:p>
            <a:pPr marL="0" indent="0">
              <a:buNone/>
            </a:pP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 - Death duties</a:t>
            </a:r>
          </a:p>
          <a:p>
            <a:pPr marL="0" indent="0">
              <a:buNone/>
            </a:pPr>
            <a:endParaRPr lang="it-IT" sz="2400" dirty="0">
              <a:latin typeface="Arial Nova"/>
              <a:ea typeface="Helvetica Neue LT Std 55 Roman" charset="0"/>
              <a:cs typeface="Arial"/>
            </a:endParaRPr>
          </a:p>
          <a:p>
            <a:pPr>
              <a:buFont typeface="Calibri"/>
              <a:buChar char="-"/>
            </a:pP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Capital </a:t>
            </a:r>
            <a:r>
              <a:rPr lang="it-IT" sz="2400" dirty="0" err="1">
                <a:latin typeface="Arial Nova"/>
                <a:ea typeface="Helvetica Neue LT Std 55 Roman" charset="0"/>
                <a:cs typeface="Arial"/>
              </a:rPr>
              <a:t>levy</a:t>
            </a: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 </a:t>
            </a:r>
          </a:p>
          <a:p>
            <a:pPr marL="0" indent="0">
              <a:buNone/>
            </a:pPr>
            <a:endParaRPr lang="it-IT" sz="2400" dirty="0">
              <a:latin typeface="Arial Nova"/>
              <a:ea typeface="Helvetica Neue LT Std 55 Roman" charset="0"/>
              <a:cs typeface="Arial"/>
            </a:endParaRPr>
          </a:p>
          <a:p>
            <a:pPr>
              <a:buFont typeface="Calibri"/>
              <a:buChar char="-"/>
            </a:pP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More </a:t>
            </a:r>
            <a:r>
              <a:rPr lang="it-IT" sz="2400" dirty="0" err="1">
                <a:latin typeface="Arial Nova"/>
                <a:ea typeface="Helvetica Neue LT Std 55 Roman" charset="0"/>
                <a:cs typeface="Arial"/>
              </a:rPr>
              <a:t>productive</a:t>
            </a:r>
            <a:r>
              <a:rPr lang="it-IT" sz="2400" dirty="0">
                <a:latin typeface="Arial Nova"/>
                <a:ea typeface="Helvetica Neue LT Std 55 Roman" charset="0"/>
                <a:cs typeface="Arial"/>
              </a:rPr>
              <a:t> use of capital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057900" y="0"/>
            <a:ext cx="6553200" cy="523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057900" y="1778000"/>
            <a:ext cx="5435600" cy="345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 rot="9900000" flipV="1">
            <a:off x="6616837" y="4202456"/>
            <a:ext cx="64935" cy="645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i="1" dirty="0">
              <a:solidFill>
                <a:schemeClr val="accent4">
                  <a:lumMod val="5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2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41ED4D8-121C-556D-CE83-D14E5765F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931" y="-1417"/>
            <a:ext cx="6303166" cy="522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1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6295456"/>
            <a:ext cx="1661102" cy="406734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64067" y="723900"/>
            <a:ext cx="7200900" cy="1054100"/>
          </a:xfrm>
        </p:spPr>
        <p:txBody>
          <a:bodyPr>
            <a:normAutofit/>
          </a:bodyPr>
          <a:lstStyle/>
          <a:p>
            <a:r>
              <a:rPr lang="it-IT" sz="30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Property</a:t>
            </a: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 taxes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-10318" y="1778000"/>
            <a:ext cx="11503818" cy="34544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it-IT" sz="2400" dirty="0">
                <a:latin typeface="Arial Nova"/>
                <a:cs typeface="Arial"/>
              </a:rPr>
              <a:t>-Form of </a:t>
            </a:r>
            <a:r>
              <a:rPr lang="it-IT" sz="2400" dirty="0" err="1">
                <a:latin typeface="Arial Nova"/>
                <a:cs typeface="Arial"/>
              </a:rPr>
              <a:t>wealth</a:t>
            </a:r>
            <a:r>
              <a:rPr lang="it-IT" sz="2400" dirty="0">
                <a:latin typeface="Arial Nova"/>
                <a:cs typeface="Arial"/>
              </a:rPr>
              <a:t> tax </a:t>
            </a:r>
            <a:r>
              <a:rPr lang="it-IT" sz="2400" dirty="0" err="1">
                <a:latin typeface="Arial Nova"/>
                <a:cs typeface="Arial"/>
              </a:rPr>
              <a:t>based</a:t>
            </a:r>
            <a:r>
              <a:rPr lang="it-IT" sz="2400" dirty="0">
                <a:latin typeface="Arial Nova"/>
                <a:cs typeface="Arial"/>
              </a:rPr>
              <a:t> on the </a:t>
            </a:r>
            <a:r>
              <a:rPr lang="it-IT" sz="2400" dirty="0" err="1">
                <a:latin typeface="Arial Nova"/>
                <a:cs typeface="Arial"/>
              </a:rPr>
              <a:t>value</a:t>
            </a:r>
            <a:r>
              <a:rPr lang="it-IT" sz="2400" dirty="0">
                <a:latin typeface="Arial Nova"/>
                <a:cs typeface="Arial"/>
              </a:rPr>
              <a:t> of </a:t>
            </a:r>
            <a:endParaRPr lang="it-IT" sz="2400">
              <a:latin typeface="Arial Nova"/>
              <a:cs typeface="Arial"/>
            </a:endParaRPr>
          </a:p>
          <a:p>
            <a:pPr marL="0" indent="0">
              <a:buNone/>
            </a:pPr>
            <a:r>
              <a:rPr lang="it-IT" sz="2400" dirty="0" err="1">
                <a:latin typeface="Arial Nova"/>
                <a:cs typeface="Arial"/>
              </a:rPr>
              <a:t>real</a:t>
            </a:r>
            <a:r>
              <a:rPr lang="it-IT" sz="2400" dirty="0">
                <a:latin typeface="Arial Nova"/>
                <a:cs typeface="Arial"/>
              </a:rPr>
              <a:t> estate and </a:t>
            </a:r>
            <a:r>
              <a:rPr lang="it-IT" sz="2400" dirty="0" err="1">
                <a:latin typeface="Arial Nova"/>
                <a:cs typeface="Arial"/>
              </a:rPr>
              <a:t>land</a:t>
            </a:r>
            <a:r>
              <a:rPr lang="it-IT" sz="2400" dirty="0">
                <a:latin typeface="Arial Nova"/>
                <a:cs typeface="Arial"/>
              </a:rPr>
              <a:t> </a:t>
            </a:r>
            <a:r>
              <a:rPr lang="it-IT" sz="2400" dirty="0" err="1">
                <a:latin typeface="Arial Nova"/>
                <a:cs typeface="Arial"/>
              </a:rPr>
              <a:t>even</a:t>
            </a:r>
            <a:r>
              <a:rPr lang="it-IT" sz="2400" dirty="0">
                <a:latin typeface="Arial Nova"/>
                <a:cs typeface="Arial"/>
              </a:rPr>
              <a:t> </a:t>
            </a:r>
            <a:r>
              <a:rPr lang="it-IT" sz="2400" dirty="0" err="1">
                <a:latin typeface="Arial Nova"/>
                <a:cs typeface="Arial"/>
              </a:rPr>
              <a:t>if</a:t>
            </a:r>
            <a:r>
              <a:rPr lang="it-IT" sz="2400" dirty="0">
                <a:latin typeface="Arial Nova"/>
                <a:cs typeface="Arial"/>
              </a:rPr>
              <a:t> some </a:t>
            </a:r>
            <a:r>
              <a:rPr lang="it-IT" sz="2400" dirty="0" err="1">
                <a:latin typeface="Arial Nova"/>
                <a:cs typeface="Arial"/>
              </a:rPr>
              <a:t>would</a:t>
            </a:r>
            <a:r>
              <a:rPr lang="it-IT" sz="2400" dirty="0">
                <a:latin typeface="Arial Nova"/>
                <a:cs typeface="Arial"/>
              </a:rPr>
              <a:t> </a:t>
            </a:r>
            <a:r>
              <a:rPr lang="it-IT" sz="2400" dirty="0" err="1">
                <a:latin typeface="Arial Nova"/>
                <a:cs typeface="Arial"/>
              </a:rPr>
              <a:t>also</a:t>
            </a:r>
            <a:r>
              <a:rPr lang="it-IT" sz="2400" dirty="0">
                <a:latin typeface="Arial Nova"/>
                <a:cs typeface="Arial"/>
              </a:rPr>
              <a:t> like a </a:t>
            </a:r>
          </a:p>
          <a:p>
            <a:pPr marL="0" indent="0">
              <a:buNone/>
            </a:pPr>
            <a:r>
              <a:rPr lang="it-IT" sz="2400" dirty="0" err="1">
                <a:latin typeface="Arial Nova"/>
                <a:cs typeface="Arial"/>
              </a:rPr>
              <a:t>Taxation</a:t>
            </a:r>
            <a:r>
              <a:rPr lang="it-IT" sz="2400" dirty="0">
                <a:latin typeface="Arial Nova"/>
                <a:cs typeface="Arial"/>
              </a:rPr>
              <a:t> on </a:t>
            </a:r>
            <a:r>
              <a:rPr lang="it-IT" sz="2400" dirty="0" err="1">
                <a:latin typeface="Arial Nova"/>
                <a:cs typeface="Arial"/>
              </a:rPr>
              <a:t>tangible</a:t>
            </a:r>
            <a:r>
              <a:rPr lang="it-IT" sz="2400" dirty="0">
                <a:latin typeface="Arial Nova"/>
                <a:cs typeface="Arial"/>
              </a:rPr>
              <a:t> personal </a:t>
            </a:r>
            <a:r>
              <a:rPr lang="it-IT" sz="2400" dirty="0" err="1">
                <a:latin typeface="Arial Nova"/>
                <a:cs typeface="Arial"/>
              </a:rPr>
              <a:t>property</a:t>
            </a:r>
            <a:r>
              <a:rPr lang="it-IT" sz="2400" dirty="0">
                <a:latin typeface="Arial Nova"/>
                <a:cs typeface="Arial"/>
              </a:rPr>
              <a:t> ( yachts , </a:t>
            </a:r>
            <a:r>
              <a:rPr lang="it-IT" sz="2400" dirty="0" err="1">
                <a:latin typeface="Arial Nova"/>
                <a:cs typeface="Arial"/>
              </a:rPr>
              <a:t>jewellery</a:t>
            </a:r>
            <a:r>
              <a:rPr lang="it-IT" sz="2400" dirty="0">
                <a:latin typeface="Arial Nova"/>
                <a:cs typeface="Arial"/>
              </a:rPr>
              <a:t>... ) </a:t>
            </a:r>
          </a:p>
          <a:p>
            <a:pPr marL="0" indent="0">
              <a:buNone/>
            </a:pPr>
            <a:endParaRPr lang="it-IT" sz="2400" dirty="0">
              <a:latin typeface="Arial Nova"/>
              <a:cs typeface="Arial"/>
            </a:endParaRPr>
          </a:p>
          <a:p>
            <a:pPr marL="0" indent="0">
              <a:buNone/>
            </a:pPr>
            <a:r>
              <a:rPr lang="it-IT" sz="2400" dirty="0">
                <a:latin typeface="Arial Nova"/>
                <a:cs typeface="Arial"/>
              </a:rPr>
              <a:t>-Regressive tax</a:t>
            </a:r>
          </a:p>
          <a:p>
            <a:pPr marL="0" indent="0">
              <a:buNone/>
            </a:pPr>
            <a:endParaRPr lang="it-IT" sz="2400" dirty="0">
              <a:latin typeface="Arial Nova"/>
              <a:cs typeface="Arial"/>
            </a:endParaRPr>
          </a:p>
          <a:p>
            <a:pPr marL="0" indent="0">
              <a:buNone/>
            </a:pPr>
            <a:r>
              <a:rPr lang="it-IT" sz="2400" dirty="0">
                <a:latin typeface="Arial Nova"/>
                <a:cs typeface="Arial"/>
              </a:rPr>
              <a:t>-</a:t>
            </a:r>
            <a:r>
              <a:rPr lang="it-IT" sz="2400" dirty="0" err="1">
                <a:latin typeface="Arial Nova"/>
                <a:cs typeface="Arial"/>
              </a:rPr>
              <a:t>Imposed</a:t>
            </a:r>
            <a:r>
              <a:rPr lang="it-IT" sz="2400" dirty="0">
                <a:latin typeface="Arial Nova"/>
                <a:cs typeface="Arial"/>
              </a:rPr>
              <a:t> by the </a:t>
            </a:r>
            <a:r>
              <a:rPr lang="it-IT" sz="2400" dirty="0" err="1">
                <a:latin typeface="Arial Nova"/>
                <a:cs typeface="Arial"/>
              </a:rPr>
              <a:t>local</a:t>
            </a:r>
            <a:r>
              <a:rPr lang="it-IT" sz="2400" dirty="0">
                <a:latin typeface="Arial Nova"/>
                <a:cs typeface="Arial"/>
              </a:rPr>
              <a:t> government </a:t>
            </a:r>
            <a:r>
              <a:rPr lang="it-IT" sz="2400" dirty="0" err="1">
                <a:latin typeface="Arial Nova"/>
                <a:cs typeface="Arial"/>
              </a:rPr>
              <a:t>where</a:t>
            </a:r>
            <a:r>
              <a:rPr lang="it-IT" sz="2400" dirty="0">
                <a:latin typeface="Arial Nova"/>
                <a:cs typeface="Arial"/>
              </a:rPr>
              <a:t> stands</a:t>
            </a:r>
          </a:p>
          <a:p>
            <a:pPr marL="0" indent="0">
              <a:buNone/>
            </a:pPr>
            <a:r>
              <a:rPr lang="it-IT" sz="2400" dirty="0">
                <a:latin typeface="Arial Nova"/>
                <a:cs typeface="Arial"/>
              </a:rPr>
              <a:t>the </a:t>
            </a:r>
            <a:r>
              <a:rPr lang="it-IT" sz="2400" dirty="0" err="1">
                <a:latin typeface="Arial Nova"/>
                <a:cs typeface="Arial"/>
              </a:rPr>
              <a:t>property</a:t>
            </a:r>
            <a:endParaRPr lang="it-IT" sz="2400">
              <a:latin typeface="Arial Nova"/>
              <a:cs typeface="Arial"/>
            </a:endParaRPr>
          </a:p>
          <a:p>
            <a:pPr marL="0" indent="0">
              <a:buNone/>
            </a:pPr>
            <a:endParaRPr lang="it-IT" sz="2400" dirty="0">
              <a:latin typeface="Arial Nova"/>
              <a:cs typeface="Arial"/>
            </a:endParaRPr>
          </a:p>
          <a:p>
            <a:pPr marL="0" indent="0">
              <a:buNone/>
            </a:pPr>
            <a:r>
              <a:rPr lang="it-IT" sz="2400" dirty="0">
                <a:latin typeface="Arial Nova"/>
                <a:cs typeface="Arial"/>
              </a:rPr>
              <a:t>-</a:t>
            </a:r>
            <a:r>
              <a:rPr lang="it-IT" sz="2400" dirty="0" err="1">
                <a:latin typeface="Arial Nova"/>
                <a:cs typeface="Arial"/>
              </a:rPr>
              <a:t>Imposed</a:t>
            </a:r>
            <a:r>
              <a:rPr lang="it-IT" sz="2400" dirty="0">
                <a:latin typeface="Arial Nova"/>
                <a:cs typeface="Arial"/>
              </a:rPr>
              <a:t> </a:t>
            </a:r>
            <a:r>
              <a:rPr lang="it-IT" sz="2400" dirty="0" err="1">
                <a:latin typeface="Arial Nova"/>
                <a:cs typeface="Arial"/>
              </a:rPr>
              <a:t>annualy</a:t>
            </a:r>
            <a:r>
              <a:rPr lang="it-IT" sz="2400" dirty="0">
                <a:latin typeface="Arial Nova"/>
                <a:cs typeface="Arial"/>
              </a:rPr>
              <a:t> or </a:t>
            </a:r>
            <a:r>
              <a:rPr lang="it-IT" sz="2400" dirty="0" err="1">
                <a:latin typeface="Arial Nova"/>
                <a:cs typeface="Arial"/>
              </a:rPr>
              <a:t>during</a:t>
            </a:r>
            <a:r>
              <a:rPr lang="it-IT" sz="2400" dirty="0">
                <a:latin typeface="Arial Nova"/>
                <a:cs typeface="Arial"/>
              </a:rPr>
              <a:t> a </a:t>
            </a:r>
            <a:r>
              <a:rPr lang="it-IT" sz="2400" dirty="0" err="1">
                <a:latin typeface="Arial Nova"/>
                <a:cs typeface="Arial"/>
              </a:rPr>
              <a:t>transaction</a:t>
            </a:r>
            <a:r>
              <a:rPr lang="it-IT" sz="2400" dirty="0">
                <a:latin typeface="Arial Nova"/>
                <a:cs typeface="Arial"/>
              </a:rPr>
              <a:t> </a:t>
            </a:r>
          </a:p>
          <a:p>
            <a:pPr marL="0" indent="0">
              <a:buNone/>
            </a:pPr>
            <a:r>
              <a:rPr lang="it-IT" sz="2400" dirty="0">
                <a:latin typeface="Arial Nova"/>
                <a:cs typeface="Arial"/>
              </a:rPr>
              <a:t>( </a:t>
            </a:r>
            <a:r>
              <a:rPr lang="it-IT" sz="2400" dirty="0" err="1">
                <a:latin typeface="Arial Nova"/>
                <a:cs typeface="Arial"/>
              </a:rPr>
              <a:t>real</a:t>
            </a:r>
            <a:r>
              <a:rPr lang="it-IT" sz="2400" dirty="0">
                <a:latin typeface="Arial Nova"/>
                <a:cs typeface="Arial"/>
              </a:rPr>
              <a:t> estate transfer tax ) </a:t>
            </a:r>
            <a:r>
              <a:rPr lang="it-IT" sz="2400" dirty="0" err="1">
                <a:latin typeface="Arial Nova"/>
                <a:cs typeface="Arial"/>
              </a:rPr>
              <a:t>applied</a:t>
            </a:r>
            <a:r>
              <a:rPr lang="it-IT" sz="2400" dirty="0">
                <a:latin typeface="Arial Nova"/>
                <a:cs typeface="Arial"/>
              </a:rPr>
              <a:t> for </a:t>
            </a:r>
            <a:r>
              <a:rPr lang="it-IT" sz="2400" dirty="0" err="1">
                <a:latin typeface="Arial Nova"/>
                <a:cs typeface="Arial"/>
              </a:rPr>
              <a:t>example</a:t>
            </a:r>
            <a:r>
              <a:rPr lang="it-IT" sz="2400" dirty="0">
                <a:latin typeface="Arial Nova"/>
                <a:cs typeface="Arial"/>
              </a:rPr>
              <a:t> </a:t>
            </a:r>
            <a:r>
              <a:rPr lang="it-IT" sz="2400" dirty="0" err="1">
                <a:latin typeface="Arial Nova"/>
                <a:cs typeface="Arial"/>
              </a:rPr>
              <a:t>during</a:t>
            </a:r>
            <a:r>
              <a:rPr lang="it-IT" sz="2400" dirty="0">
                <a:latin typeface="Arial Nova"/>
                <a:cs typeface="Arial"/>
              </a:rPr>
              <a:t> a </a:t>
            </a:r>
            <a:r>
              <a:rPr lang="it-IT" sz="2400" dirty="0" err="1">
                <a:latin typeface="Arial Nova"/>
                <a:cs typeface="Arial"/>
              </a:rPr>
              <a:t>change</a:t>
            </a:r>
            <a:endParaRPr lang="it-IT" sz="2400">
              <a:latin typeface="Arial Nova"/>
              <a:cs typeface="Arial"/>
            </a:endParaRPr>
          </a:p>
          <a:p>
            <a:pPr marL="0" indent="0">
              <a:buNone/>
            </a:pPr>
            <a:r>
              <a:rPr lang="it-IT" sz="2400" dirty="0">
                <a:latin typeface="Arial Nova"/>
                <a:cs typeface="Arial"/>
              </a:rPr>
              <a:t>of ownership</a:t>
            </a:r>
          </a:p>
          <a:p>
            <a:pPr marL="0" indent="0">
              <a:buNone/>
            </a:pPr>
            <a:endParaRPr lang="it-IT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it-IT" sz="2400" dirty="0">
              <a:latin typeface="Arial"/>
              <a:cs typeface="Arial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057900" y="0"/>
            <a:ext cx="6553200" cy="5232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057900" y="1778000"/>
            <a:ext cx="5435600" cy="345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 rot="9900000" flipV="1">
            <a:off x="6616837" y="4202456"/>
            <a:ext cx="64935" cy="645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i="1" dirty="0">
              <a:solidFill>
                <a:schemeClr val="accent4">
                  <a:lumMod val="5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2" name="Immagine 2" descr="Immagine che contiene persona, interni, indossando, blu&#10;&#10;Descrizione generata automaticamente">
            <a:extLst>
              <a:ext uri="{FF2B5EF4-FFF2-40B4-BE49-F238E27FC236}">
                <a16:creationId xmlns:a16="http://schemas.microsoft.com/office/drawing/2014/main" id="{DCC72583-2A39-6822-45FC-1EE038294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620" y="2069"/>
            <a:ext cx="3850480" cy="2174703"/>
          </a:xfrm>
          <a:prstGeom prst="rect">
            <a:avLst/>
          </a:prstGeom>
        </p:spPr>
      </p:pic>
      <p:pic>
        <p:nvPicPr>
          <p:cNvPr id="3" name="Immagine 3" descr="Immagine che contiene testo, persona, interni, mano&#10;&#10;Descrizione generata automaticamente">
            <a:extLst>
              <a:ext uri="{FF2B5EF4-FFF2-40B4-BE49-F238E27FC236}">
                <a16:creationId xmlns:a16="http://schemas.microsoft.com/office/drawing/2014/main" id="{EEA283EC-BAF4-3C9A-651A-AE519FE35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1" y="2336006"/>
            <a:ext cx="4386262" cy="288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6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6295456"/>
            <a:ext cx="1661102" cy="406734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64067" y="723900"/>
            <a:ext cx="7200900" cy="1054100"/>
          </a:xfrm>
        </p:spPr>
        <p:txBody>
          <a:bodyPr>
            <a:normAutofit/>
          </a:bodyPr>
          <a:lstStyle/>
          <a:p>
            <a:r>
              <a:rPr lang="it-IT" sz="30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Property</a:t>
            </a: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 tax in </a:t>
            </a:r>
            <a:r>
              <a:rPr lang="it-IT" sz="30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Helvetica Neue LT Std 65 Medium" charset="0"/>
                <a:cs typeface="Arial"/>
              </a:rPr>
              <a:t>Italy</a:t>
            </a:r>
            <a:endParaRPr lang="it-IT" sz="3000" b="1">
              <a:solidFill>
                <a:schemeClr val="accent1">
                  <a:lumMod val="75000"/>
                </a:schemeClr>
              </a:solidFill>
              <a:latin typeface="Arial"/>
              <a:ea typeface="Helvetica Neue LT Std 65 Medium" charset="0"/>
              <a:cs typeface="Arial"/>
            </a:endParaRP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-10318" y="1778000"/>
            <a:ext cx="11503818" cy="34544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endParaRPr lang="it-IT" sz="2400" dirty="0">
              <a:latin typeface="Arial"/>
              <a:cs typeface="Arial"/>
            </a:endParaRPr>
          </a:p>
          <a:p>
            <a:pPr>
              <a:buFont typeface="Calibri"/>
              <a:buChar char="-"/>
            </a:pPr>
            <a:r>
              <a:rPr lang="it-IT" sz="2400" dirty="0" err="1">
                <a:latin typeface="Arial Nova"/>
                <a:cs typeface="Arial"/>
              </a:rPr>
              <a:t>Called</a:t>
            </a:r>
            <a:r>
              <a:rPr lang="it-IT" sz="2400" dirty="0">
                <a:latin typeface="Arial Nova"/>
                <a:cs typeface="Arial"/>
              </a:rPr>
              <a:t> IUC for ( imposta unica </a:t>
            </a:r>
            <a:r>
              <a:rPr lang="it-IT" sz="2400" dirty="0" err="1">
                <a:latin typeface="Arial Nova"/>
                <a:cs typeface="Arial"/>
              </a:rPr>
              <a:t>communale</a:t>
            </a:r>
            <a:r>
              <a:rPr lang="it-IT" sz="2400" dirty="0">
                <a:latin typeface="Arial Nova"/>
                <a:cs typeface="Arial"/>
              </a:rPr>
              <a:t>)</a:t>
            </a:r>
            <a:endParaRPr lang="it-IT">
              <a:latin typeface="Arial Nova"/>
              <a:cs typeface="Calibri"/>
            </a:endParaRPr>
          </a:p>
          <a:p>
            <a:pPr marL="0" indent="0">
              <a:buNone/>
            </a:pPr>
            <a:endParaRPr lang="it-IT" sz="2400" dirty="0">
              <a:latin typeface="Arial Nova"/>
              <a:cs typeface="Arial"/>
            </a:endParaRPr>
          </a:p>
          <a:p>
            <a:pPr marL="0" indent="0">
              <a:buNone/>
            </a:pPr>
            <a:r>
              <a:rPr lang="it-IT" sz="2400" dirty="0" err="1">
                <a:latin typeface="Arial Nova"/>
                <a:cs typeface="Arial"/>
              </a:rPr>
              <a:t>Composed</a:t>
            </a:r>
            <a:r>
              <a:rPr lang="it-IT" sz="2400" dirty="0">
                <a:latin typeface="Arial Nova"/>
                <a:cs typeface="Arial"/>
              </a:rPr>
              <a:t> by: </a:t>
            </a:r>
          </a:p>
          <a:p>
            <a:pPr>
              <a:buFont typeface="Calibri"/>
              <a:buChar char="-"/>
            </a:pPr>
            <a:r>
              <a:rPr lang="it-IT" sz="2400" dirty="0">
                <a:latin typeface="Arial Nova"/>
                <a:cs typeface="Arial"/>
              </a:rPr>
              <a:t>IMU = sul possesso degli immobili</a:t>
            </a:r>
          </a:p>
          <a:p>
            <a:pPr>
              <a:buFont typeface="Calibri"/>
              <a:buChar char="-"/>
            </a:pPr>
            <a:r>
              <a:rPr lang="it-IT" sz="2400" dirty="0">
                <a:latin typeface="Arial Nova"/>
                <a:cs typeface="Arial"/>
              </a:rPr>
              <a:t>TASI= </a:t>
            </a:r>
            <a:r>
              <a:rPr lang="it-IT" sz="2400" dirty="0" err="1">
                <a:latin typeface="Arial Nova"/>
                <a:cs typeface="Arial"/>
              </a:rPr>
              <a:t>useful</a:t>
            </a:r>
            <a:r>
              <a:rPr lang="it-IT" sz="2400" dirty="0">
                <a:latin typeface="Arial Nova"/>
                <a:cs typeface="Arial"/>
              </a:rPr>
              <a:t> for the " servizi indivisibili " </a:t>
            </a:r>
          </a:p>
          <a:p>
            <a:pPr>
              <a:buFont typeface="Calibri"/>
              <a:buChar char="-"/>
            </a:pPr>
            <a:r>
              <a:rPr lang="it-IT" sz="2400" dirty="0">
                <a:latin typeface="Arial Nova"/>
                <a:cs typeface="Arial"/>
              </a:rPr>
              <a:t>TARI = for the </a:t>
            </a:r>
            <a:r>
              <a:rPr lang="it-IT" sz="2400" dirty="0" err="1">
                <a:latin typeface="Arial Nova"/>
                <a:cs typeface="Arial"/>
              </a:rPr>
              <a:t>waste</a:t>
            </a:r>
            <a:r>
              <a:rPr lang="it-IT" sz="2400" dirty="0">
                <a:latin typeface="Arial Nova"/>
                <a:cs typeface="Arial"/>
              </a:rPr>
              <a:t> </a:t>
            </a:r>
            <a:r>
              <a:rPr lang="it-IT" sz="2400" dirty="0" err="1">
                <a:latin typeface="Arial Nova"/>
                <a:cs typeface="Arial"/>
              </a:rPr>
              <a:t>collection</a:t>
            </a:r>
            <a:endParaRPr lang="it-IT" sz="2400" dirty="0">
              <a:latin typeface="Arial Nova"/>
              <a:cs typeface="Arial"/>
            </a:endParaRPr>
          </a:p>
          <a:p>
            <a:pPr marL="0" indent="0">
              <a:buNone/>
            </a:pPr>
            <a:endParaRPr lang="it-IT" sz="2400" dirty="0">
              <a:latin typeface="Arial Nova"/>
              <a:cs typeface="Arial"/>
            </a:endParaRPr>
          </a:p>
          <a:p>
            <a:pPr>
              <a:buFont typeface="Calibri"/>
              <a:buChar char="-"/>
            </a:pPr>
            <a:r>
              <a:rPr lang="it-IT" sz="2400" dirty="0">
                <a:latin typeface="Arial Nova"/>
                <a:cs typeface="Arial"/>
              </a:rPr>
              <a:t>Due </a:t>
            </a:r>
            <a:r>
              <a:rPr lang="it-IT" sz="2400" dirty="0" err="1">
                <a:latin typeface="Arial Nova"/>
                <a:cs typeface="Arial"/>
              </a:rPr>
              <a:t>two</a:t>
            </a:r>
            <a:r>
              <a:rPr lang="it-IT" sz="2400" dirty="0">
                <a:latin typeface="Arial Nova"/>
                <a:cs typeface="Arial"/>
              </a:rPr>
              <a:t> times a </a:t>
            </a:r>
            <a:r>
              <a:rPr lang="it-IT" sz="2400" dirty="0" err="1">
                <a:latin typeface="Arial Nova"/>
                <a:cs typeface="Arial"/>
              </a:rPr>
              <a:t>year</a:t>
            </a:r>
            <a:r>
              <a:rPr lang="it-IT" sz="2400" dirty="0">
                <a:latin typeface="Arial Nova"/>
                <a:cs typeface="Arial"/>
              </a:rPr>
              <a:t> </a:t>
            </a:r>
          </a:p>
          <a:p>
            <a:pPr marL="0" indent="0">
              <a:buNone/>
            </a:pPr>
            <a:endParaRPr lang="it-IT" sz="2400" dirty="0">
              <a:latin typeface="Arial Nova"/>
              <a:cs typeface="Arial"/>
            </a:endParaRPr>
          </a:p>
          <a:p>
            <a:pPr>
              <a:buFont typeface="Calibri"/>
              <a:buChar char="-"/>
            </a:pPr>
            <a:r>
              <a:rPr lang="it-IT" sz="2400" dirty="0" err="1">
                <a:latin typeface="Arial Nova"/>
                <a:cs typeface="Arial"/>
              </a:rPr>
              <a:t>Current</a:t>
            </a:r>
            <a:r>
              <a:rPr lang="it-IT" sz="2400" dirty="0">
                <a:latin typeface="Arial Nova"/>
                <a:cs typeface="Arial"/>
              </a:rPr>
              <a:t> </a:t>
            </a:r>
            <a:r>
              <a:rPr lang="it-IT" sz="2400" dirty="0" err="1">
                <a:latin typeface="Arial Nova"/>
                <a:cs typeface="Arial"/>
              </a:rPr>
              <a:t>italian</a:t>
            </a:r>
            <a:r>
              <a:rPr lang="it-IT" sz="2400" dirty="0">
                <a:latin typeface="Arial Nova"/>
                <a:cs typeface="Arial"/>
              </a:rPr>
              <a:t> transfer tax </a:t>
            </a:r>
            <a:r>
              <a:rPr lang="it-IT" sz="2400" dirty="0" err="1">
                <a:latin typeface="Arial Nova"/>
                <a:cs typeface="Arial"/>
              </a:rPr>
              <a:t>is</a:t>
            </a:r>
            <a:r>
              <a:rPr lang="it-IT" sz="2400" dirty="0">
                <a:latin typeface="Arial Nova"/>
                <a:cs typeface="Arial"/>
              </a:rPr>
              <a:t> up to 9%</a:t>
            </a:r>
          </a:p>
          <a:p>
            <a:pPr marL="0" indent="0">
              <a:buNone/>
            </a:pPr>
            <a:endParaRPr lang="it-IT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it-IT" sz="2400" dirty="0">
              <a:latin typeface="Arial"/>
              <a:cs typeface="Arial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057900" y="0"/>
            <a:ext cx="6553200" cy="5232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057900" y="1778000"/>
            <a:ext cx="5435600" cy="345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 rot="9900000" flipV="1">
            <a:off x="6616837" y="4202456"/>
            <a:ext cx="64935" cy="645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i="1" dirty="0">
              <a:solidFill>
                <a:schemeClr val="accent4">
                  <a:lumMod val="5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9F86259B-8DB0-5032-8308-34B5DA30F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244" y="2111"/>
            <a:ext cx="3040856" cy="1817434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AF2D68DE-9F05-1A84-DD14-434BACE1A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898" y="2246471"/>
            <a:ext cx="4088606" cy="305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19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</TotalTime>
  <Words>40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Conflict with property rights and art 1 first protocol ECHR</vt:lpstr>
      <vt:lpstr>Why using wealth tax ?</vt:lpstr>
      <vt:lpstr>Has it always been useful ?</vt:lpstr>
      <vt:lpstr>Article 1 First Protocl ECHR</vt:lpstr>
      <vt:lpstr>Typology of taxes</vt:lpstr>
      <vt:lpstr>Net wealth tax</vt:lpstr>
      <vt:lpstr>Property taxes</vt:lpstr>
      <vt:lpstr>Property tax in Italy</vt:lpstr>
      <vt:lpstr>Difference between income and property taxes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Michele Rossoni</cp:lastModifiedBy>
  <cp:revision>581</cp:revision>
  <dcterms:created xsi:type="dcterms:W3CDTF">2018-04-09T14:38:21Z</dcterms:created>
  <dcterms:modified xsi:type="dcterms:W3CDTF">2023-03-08T19:44:45Z</dcterms:modified>
</cp:coreProperties>
</file>