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1"/>
  </p:sldMasterIdLst>
  <p:notesMasterIdLst>
    <p:notesMasterId r:id="rId13"/>
  </p:notesMasterIdLst>
  <p:sldIdLst>
    <p:sldId id="265" r:id="rId2"/>
    <p:sldId id="271" r:id="rId3"/>
    <p:sldId id="258" r:id="rId4"/>
    <p:sldId id="276" r:id="rId5"/>
    <p:sldId id="284" r:id="rId6"/>
    <p:sldId id="289" r:id="rId7"/>
    <p:sldId id="291" r:id="rId8"/>
    <p:sldId id="293" r:id="rId9"/>
    <p:sldId id="282" r:id="rId10"/>
    <p:sldId id="281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28">
          <p15:clr>
            <a:srgbClr val="A4A3A4"/>
          </p15:clr>
        </p15:guide>
        <p15:guide id="3" orient="horz" pos="3296">
          <p15:clr>
            <a:srgbClr val="A4A3A4"/>
          </p15:clr>
        </p15:guide>
        <p15:guide id="4" orient="horz" pos="456">
          <p15:clr>
            <a:srgbClr val="A4A3A4"/>
          </p15:clr>
        </p15:guide>
        <p15:guide id="5" pos="436">
          <p15:clr>
            <a:srgbClr val="A4A3A4"/>
          </p15:clr>
        </p15:guide>
        <p15:guide id="6" pos="7236">
          <p15:clr>
            <a:srgbClr val="A4A3A4"/>
          </p15:clr>
        </p15:guide>
        <p15:guide id="7" pos="2692">
          <p15:clr>
            <a:srgbClr val="A4A3A4"/>
          </p15:clr>
        </p15:guide>
        <p15:guide id="8" pos="1572">
          <p15:clr>
            <a:srgbClr val="A4A3A4"/>
          </p15:clr>
        </p15:guide>
        <p15:guide id="9" pos="3816">
          <p15:clr>
            <a:srgbClr val="A4A3A4"/>
          </p15:clr>
        </p15:guide>
        <p15:guide id="10" pos="4976">
          <p15:clr>
            <a:srgbClr val="A4A3A4"/>
          </p15:clr>
        </p15:guide>
        <p15:guide id="11" pos="61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799"/>
    <a:srgbClr val="243D65"/>
    <a:srgbClr val="315979"/>
    <a:srgbClr val="283079"/>
    <a:srgbClr val="364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78" autoAdjust="0"/>
    <p:restoredTop sz="94687" autoAdjust="0"/>
  </p:normalViewPr>
  <p:slideViewPr>
    <p:cSldViewPr snapToGrid="0" snapToObjects="1">
      <p:cViewPr varScale="1">
        <p:scale>
          <a:sx n="104" d="100"/>
          <a:sy n="104" d="100"/>
        </p:scale>
        <p:origin x="138" y="246"/>
      </p:cViewPr>
      <p:guideLst>
        <p:guide orient="horz" pos="2160"/>
        <p:guide orient="horz" pos="1028"/>
        <p:guide orient="horz" pos="3296"/>
        <p:guide orient="horz" pos="456"/>
        <p:guide pos="436"/>
        <p:guide pos="7236"/>
        <p:guide pos="2692"/>
        <p:guide pos="1572"/>
        <p:guide pos="3816"/>
        <p:guide pos="4976"/>
        <p:guide pos="61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2D04-B328-C548-A723-9E979D099E2A}" type="datetimeFigureOut">
              <a:rPr lang="it-IT" smtClean="0"/>
              <a:t>09/03/23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A2F84-5A3D-2848-A896-83FF17320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34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09/03/23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09/03/23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09/03/23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09/03/23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09/03/23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09/03/23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09/03/23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09/03/23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09/03/23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09/03/23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6206-FC06-D844-8899-5EE885A7C025}" type="datetimeFigureOut">
              <a:rPr lang="it-IT" smtClean="0"/>
              <a:t>09/03/23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86206-FC06-D844-8899-5EE885A7C025}" type="datetimeFigureOut">
              <a:rPr lang="it-IT" smtClean="0"/>
              <a:t>09/03/23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39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71" y="2763678"/>
            <a:ext cx="5317260" cy="130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295456"/>
            <a:ext cx="1661102" cy="406734"/>
          </a:xfrm>
          <a:prstGeom prst="rect">
            <a:avLst/>
          </a:prstGeom>
        </p:spPr>
      </p:pic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692150" y="2154020"/>
            <a:ext cx="10801350" cy="3811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latin typeface="Arial"/>
                <a:ea typeface="Helvetica Neue LT Std 55 Roman" charset="0"/>
                <a:cs typeface="Arial"/>
              </a:rPr>
              <a:t>Violation of Article 3 of </a:t>
            </a:r>
            <a:r>
              <a:rPr lang="en-GB" sz="2400" dirty="0" err="1">
                <a:latin typeface="Arial"/>
                <a:ea typeface="Helvetica Neue LT Std 55 Roman" charset="0"/>
                <a:cs typeface="Arial"/>
              </a:rPr>
              <a:t>Aiuti</a:t>
            </a:r>
            <a:r>
              <a:rPr lang="en-GB" sz="2400" dirty="0">
                <a:latin typeface="Arial"/>
                <a:ea typeface="Helvetica Neue LT Std 55 Roman" charset="0"/>
                <a:cs typeface="Arial"/>
              </a:rPr>
              <a:t> Bis Decree so AGCM established: </a:t>
            </a:r>
          </a:p>
          <a:p>
            <a:pPr marL="0" indent="0">
              <a:buNone/>
            </a:pPr>
            <a:r>
              <a:rPr lang="en-GB" sz="2400" dirty="0">
                <a:latin typeface="Arial"/>
                <a:ea typeface="Helvetica Neue LT Std 55 Roman" charset="0"/>
                <a:cs typeface="Arial"/>
              </a:rPr>
              <a:t>-Suspension of the application of any variation of the economics conditions </a:t>
            </a:r>
          </a:p>
          <a:p>
            <a:pPr marL="0" indent="0">
              <a:buNone/>
            </a:pPr>
            <a:r>
              <a:rPr lang="en-GB" sz="2400" dirty="0">
                <a:latin typeface="Arial"/>
                <a:ea typeface="Helvetica Neue LT Std 55 Roman" charset="0"/>
                <a:cs typeface="Arial"/>
              </a:rPr>
              <a:t>-The Company is required to notify to AGCM the implementation of this suspension misuse (within 5 days the reception of the measure) </a:t>
            </a:r>
          </a:p>
          <a:p>
            <a:pPr marL="0" indent="0">
              <a:buNone/>
            </a:pPr>
            <a:r>
              <a:rPr lang="en-GB" sz="2400" dirty="0">
                <a:latin typeface="Arial"/>
                <a:ea typeface="Helvetica Neue LT Std 55 Roman" charset="0"/>
                <a:cs typeface="Arial"/>
              </a:rPr>
              <a:t>-In case of non-compliance: fine administrative penalty (€10.000-5000000)</a:t>
            </a:r>
          </a:p>
          <a:p>
            <a:pPr marL="0" indent="0">
              <a:buNone/>
            </a:pPr>
            <a:r>
              <a:rPr lang="en-GB" sz="2400" dirty="0">
                <a:latin typeface="Arial"/>
                <a:ea typeface="Helvetica Neue LT Std 55 Roman" charset="0"/>
                <a:cs typeface="Arial"/>
              </a:rPr>
              <a:t>-If the Company does not comply with the penalty: AGCM may order the suspension of business activities (no more than 30 days)</a:t>
            </a:r>
            <a:endParaRPr lang="it-IT" sz="2400" dirty="0">
              <a:latin typeface="Arial"/>
              <a:ea typeface="Helvetica Neue LT Std 55 Roman" charset="0"/>
              <a:cs typeface="Arial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DD690A5-5B0D-6D01-4216-356BF778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18" y="312488"/>
            <a:ext cx="106343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CASE LAW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Prevision No.30339 adopted by AGCM against </a:t>
            </a:r>
            <a:r>
              <a:rPr lang="en-GB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Iren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Mercato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 S.p.A </a:t>
            </a:r>
            <a:endParaRPr lang="it-IT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F517A1-EA1A-351B-2764-CC9B157AAA98}"/>
              </a:ext>
            </a:extLst>
          </p:cNvPr>
          <p:cNvSpPr txBox="1"/>
          <p:nvPr/>
        </p:nvSpPr>
        <p:spPr>
          <a:xfrm>
            <a:off x="9998136" y="4656667"/>
            <a:ext cx="747059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804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57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71" y="4551631"/>
            <a:ext cx="5317260" cy="13019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2450" y="765979"/>
            <a:ext cx="941294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8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48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 </a:t>
            </a:r>
          </a:p>
          <a:p>
            <a:pPr algn="ctr"/>
            <a:r>
              <a:rPr lang="en-GB" sz="48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your collaboration</a:t>
            </a:r>
          </a:p>
          <a:p>
            <a:pPr algn="ctr"/>
            <a:endParaRPr lang="en-GB" sz="20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0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SARAH CORSO</a:t>
            </a:r>
            <a:r>
              <a:rPr lang="en-GB" sz="48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endParaRPr lang="it-IT" sz="48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C52B8C-22FD-2FFA-FFDB-85294A8E55F0}"/>
              </a:ext>
            </a:extLst>
          </p:cNvPr>
          <p:cNvSpPr txBox="1"/>
          <p:nvPr/>
        </p:nvSpPr>
        <p:spPr>
          <a:xfrm>
            <a:off x="5181600" y="265662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251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66" y="5779833"/>
            <a:ext cx="1462717" cy="49523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7248" y="510491"/>
            <a:ext cx="10801350" cy="372284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800" b="1" dirty="0"/>
              <a:t>QUIRINAL TREATY ON TAXATION</a:t>
            </a:r>
            <a:r>
              <a:rPr lang="en-GB" sz="4500" b="1" dirty="0"/>
              <a:t> </a:t>
            </a:r>
            <a:br>
              <a:rPr lang="en-GB" sz="4500" b="1" dirty="0"/>
            </a:br>
            <a:br>
              <a:rPr lang="en-GB" sz="4500" b="1" dirty="0"/>
            </a:br>
            <a:r>
              <a:rPr lang="en-GB" sz="4200" b="1" dirty="0"/>
              <a:t>EXERGY TAXATION:</a:t>
            </a:r>
            <a:br>
              <a:rPr lang="en-GB" sz="4200" b="1" dirty="0"/>
            </a:br>
            <a:r>
              <a:rPr lang="en-GB" sz="4000" b="1" dirty="0"/>
              <a:t>THE FAILURE OF ENERGY UNION AND ELECTRICITY IN THE ITALIAN DIMENSION</a:t>
            </a:r>
            <a:r>
              <a:rPr lang="en-GB" sz="4500" b="1" dirty="0"/>
              <a:t>  </a:t>
            </a:r>
            <a:br>
              <a:rPr lang="en-GB" sz="4000" dirty="0"/>
            </a:br>
            <a:endParaRPr lang="it-IT" sz="40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495550" y="4059019"/>
            <a:ext cx="7200900" cy="1817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dirty="0" err="1">
                <a:latin typeface="Arial"/>
                <a:ea typeface="Helvetica Neue LT Std 65 Medium" charset="0"/>
                <a:cs typeface="Arial"/>
              </a:rPr>
              <a:t>Rovigo</a:t>
            </a:r>
            <a:br>
              <a:rPr lang="it-IT" sz="3000" dirty="0">
                <a:latin typeface="Arial"/>
                <a:ea typeface="Helvetica Neue LT Std 65 Medium" charset="0"/>
                <a:cs typeface="Arial"/>
              </a:rPr>
            </a:br>
            <a:r>
              <a:rPr lang="en-GB" sz="3000" dirty="0">
                <a:latin typeface="Arial"/>
                <a:ea typeface="Helvetica Neue LT Std 65 Medium" charset="0"/>
                <a:cs typeface="Arial"/>
              </a:rPr>
              <a:t>11</a:t>
            </a:r>
            <a:r>
              <a:rPr lang="it-IT" sz="3000" dirty="0">
                <a:latin typeface="Arial"/>
                <a:ea typeface="Helvetica Neue LT Std 65 Medium" charset="0"/>
                <a:cs typeface="Arial"/>
              </a:rPr>
              <a:t>/</a:t>
            </a:r>
            <a:r>
              <a:rPr lang="en-GB" sz="3000" dirty="0">
                <a:latin typeface="Arial"/>
                <a:ea typeface="Helvetica Neue LT Std 65 Medium" charset="0"/>
                <a:cs typeface="Arial"/>
              </a:rPr>
              <a:t>03</a:t>
            </a:r>
            <a:r>
              <a:rPr lang="it-IT" sz="3000" dirty="0">
                <a:latin typeface="Arial"/>
                <a:ea typeface="Helvetica Neue LT Std 65 Medium" charset="0"/>
                <a:cs typeface="Arial"/>
              </a:rPr>
              <a:t>/</a:t>
            </a:r>
            <a:r>
              <a:rPr lang="en-GB" sz="3000" dirty="0">
                <a:latin typeface="Arial"/>
                <a:ea typeface="Helvetica Neue LT Std 65 Medium" charset="0"/>
                <a:cs typeface="Arial"/>
              </a:rPr>
              <a:t>2023</a:t>
            </a:r>
            <a:r>
              <a:rPr lang="it-IT" sz="3000" dirty="0">
                <a:latin typeface="Arial"/>
                <a:ea typeface="Helvetica Neue LT Std 65 Medium" charset="0"/>
                <a:cs typeface="Arial"/>
              </a:rPr>
              <a:t> 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109038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5">
            <a:extLst>
              <a:ext uri="{FF2B5EF4-FFF2-40B4-BE49-F238E27FC236}">
                <a16:creationId xmlns:a16="http://schemas.microsoft.com/office/drawing/2014/main" id="{69AB23CA-CF96-42B0-847F-37A181DE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179576" y="155810"/>
            <a:ext cx="7134415" cy="827817"/>
          </a:xfrm>
        </p:spPr>
        <p:txBody>
          <a:bodyPr anchor="b">
            <a:normAutofit/>
          </a:bodyPr>
          <a:lstStyle/>
          <a:p>
            <a:r>
              <a:rPr lang="en-GB" sz="3600" b="1">
                <a:latin typeface="Arial"/>
                <a:ea typeface="Helvetica Neue LT Std 65 Medium" charset="0"/>
                <a:cs typeface="Arial"/>
              </a:rPr>
              <a:t>The failure of Energy Union </a:t>
            </a:r>
            <a:endParaRPr lang="it-IT" sz="3600" b="1">
              <a:latin typeface="Arial"/>
              <a:ea typeface="Helvetica Neue LT Std 65 Medium" charset="0"/>
              <a:cs typeface="Arial"/>
            </a:endParaRPr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A45FD7F6-BF7B-4588-AE38-90035891A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0690" y="-18918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31E27FC-8FE1-D2A8-8FE3-519B49C93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86" r="1702" b="-1"/>
          <a:stretch/>
        </p:blipFill>
        <p:spPr>
          <a:xfrm>
            <a:off x="7395881" y="2797453"/>
            <a:ext cx="4796113" cy="4060548"/>
          </a:xfrm>
          <a:custGeom>
            <a:avLst/>
            <a:gdLst/>
            <a:ahLst/>
            <a:cxnLst/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</p:spPr>
      </p:pic>
      <p:sp>
        <p:nvSpPr>
          <p:cNvPr id="27" name="Freeform: Shape 19">
            <a:extLst>
              <a:ext uri="{FF2B5EF4-FFF2-40B4-BE49-F238E27FC236}">
                <a16:creationId xmlns:a16="http://schemas.microsoft.com/office/drawing/2014/main" id="{2F05AAE2-453E-4EDA-8961-D9B319978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5959692 w 5959692"/>
              <a:gd name="connsiteY0" fmla="*/ 3363787 h 3560169"/>
              <a:gd name="connsiteX1" fmla="*/ 5959692 w 5959692"/>
              <a:gd name="connsiteY1" fmla="*/ 3560169 h 3560169"/>
              <a:gd name="connsiteX2" fmla="*/ 5918326 w 5959692"/>
              <a:gd name="connsiteY2" fmla="*/ 3560169 h 3560169"/>
              <a:gd name="connsiteX3" fmla="*/ 3008109 w 5959692"/>
              <a:gd name="connsiteY3" fmla="*/ 42 h 3560169"/>
              <a:gd name="connsiteX4" fmla="*/ 4702247 w 5959692"/>
              <a:gd name="connsiteY4" fmla="*/ 626282 h 3560169"/>
              <a:gd name="connsiteX5" fmla="*/ 5069411 w 5959692"/>
              <a:gd name="connsiteY5" fmla="*/ 865826 h 3560169"/>
              <a:gd name="connsiteX6" fmla="*/ 5895906 w 5959692"/>
              <a:gd name="connsiteY6" fmla="*/ 1594994 h 3560169"/>
              <a:gd name="connsiteX7" fmla="*/ 5959691 w 5959692"/>
              <a:gd name="connsiteY7" fmla="*/ 1728783 h 3560169"/>
              <a:gd name="connsiteX8" fmla="*/ 5959691 w 5959692"/>
              <a:gd name="connsiteY8" fmla="*/ 2242763 h 3560169"/>
              <a:gd name="connsiteX9" fmla="*/ 5918347 w 5959692"/>
              <a:gd name="connsiteY9" fmla="*/ 2056598 h 3560169"/>
              <a:gd name="connsiteX10" fmla="*/ 5820285 w 5959692"/>
              <a:gd name="connsiteY10" fmla="*/ 1774807 h 3560169"/>
              <a:gd name="connsiteX11" fmla="*/ 4980935 w 5959692"/>
              <a:gd name="connsiteY11" fmla="*/ 946614 h 3560169"/>
              <a:gd name="connsiteX12" fmla="*/ 4635662 w 5959692"/>
              <a:gd name="connsiteY12" fmla="*/ 716464 h 3560169"/>
              <a:gd name="connsiteX13" fmla="*/ 3044280 w 5959692"/>
              <a:gd name="connsiteY13" fmla="*/ 109209 h 3560169"/>
              <a:gd name="connsiteX14" fmla="*/ 2119450 w 5959692"/>
              <a:gd name="connsiteY14" fmla="*/ 300880 h 3560169"/>
              <a:gd name="connsiteX15" fmla="*/ 919412 w 5959692"/>
              <a:gd name="connsiteY15" fmla="*/ 1696777 h 3560169"/>
              <a:gd name="connsiteX16" fmla="*/ 797804 w 5959692"/>
              <a:gd name="connsiteY16" fmla="*/ 1925546 h 3560169"/>
              <a:gd name="connsiteX17" fmla="*/ 287588 w 5959692"/>
              <a:gd name="connsiteY17" fmla="*/ 3069391 h 3560169"/>
              <a:gd name="connsiteX18" fmla="*/ 235658 w 5959692"/>
              <a:gd name="connsiteY18" fmla="*/ 3441477 h 3560169"/>
              <a:gd name="connsiteX19" fmla="*/ 239056 w 5959692"/>
              <a:gd name="connsiteY19" fmla="*/ 3560169 h 3560169"/>
              <a:gd name="connsiteX20" fmla="*/ 635 w 5959692"/>
              <a:gd name="connsiteY20" fmla="*/ 3560169 h 3560169"/>
              <a:gd name="connsiteX21" fmla="*/ 0 w 5959692"/>
              <a:gd name="connsiteY21" fmla="*/ 3534810 h 3560169"/>
              <a:gd name="connsiteX22" fmla="*/ 56896 w 5959692"/>
              <a:gd name="connsiteY22" fmla="*/ 3142342 h 3560169"/>
              <a:gd name="connsiteX23" fmla="*/ 605568 w 5959692"/>
              <a:gd name="connsiteY23" fmla="*/ 1932853 h 3560169"/>
              <a:gd name="connsiteX24" fmla="*/ 736162 w 5959692"/>
              <a:gd name="connsiteY24" fmla="*/ 1690788 h 3560169"/>
              <a:gd name="connsiteX25" fmla="*/ 2021319 w 5959692"/>
              <a:gd name="connsiteY25" fmla="*/ 209863 h 3560169"/>
              <a:gd name="connsiteX26" fmla="*/ 3008109 w 5959692"/>
              <a:gd name="connsiteY26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59692" h="3560169">
                <a:moveTo>
                  <a:pt x="5959692" y="3363787"/>
                </a:moveTo>
                <a:lnTo>
                  <a:pt x="5959692" y="3560169"/>
                </a:lnTo>
                <a:lnTo>
                  <a:pt x="5918326" y="3560169"/>
                </a:lnTo>
                <a:close/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1" y="2242763"/>
                </a:lnTo>
                <a:lnTo>
                  <a:pt x="5918347" y="2056598"/>
                </a:lnTo>
                <a:cubicBezTo>
                  <a:pt x="5891169" y="1960834"/>
                  <a:pt x="5858474" y="1866845"/>
                  <a:pt x="5820285" y="1774807"/>
                </a:cubicBezTo>
                <a:cubicBezTo>
                  <a:pt x="5666444" y="1404038"/>
                  <a:pt x="5439344" y="1244459"/>
                  <a:pt x="4980935" y="946614"/>
                </a:cubicBezTo>
                <a:cubicBezTo>
                  <a:pt x="4870349" y="874793"/>
                  <a:pt x="4755972" y="800460"/>
                  <a:pt x="4635662" y="716464"/>
                </a:cubicBezTo>
                <a:cubicBezTo>
                  <a:pt x="4061110" y="315407"/>
                  <a:pt x="3551697" y="116473"/>
                  <a:pt x="3044280" y="109209"/>
                </a:cubicBezTo>
                <a:cubicBezTo>
                  <a:pt x="2739831" y="104851"/>
                  <a:pt x="2436100" y="169494"/>
                  <a:pt x="2119450" y="300880"/>
                </a:cubicBezTo>
                <a:cubicBezTo>
                  <a:pt x="1565269" y="530823"/>
                  <a:pt x="1284534" y="1002904"/>
                  <a:pt x="919412" y="1696777"/>
                </a:cubicBezTo>
                <a:cubicBezTo>
                  <a:pt x="878625" y="1774305"/>
                  <a:pt x="837580" y="1851211"/>
                  <a:pt x="797804" y="1925546"/>
                </a:cubicBezTo>
                <a:cubicBezTo>
                  <a:pt x="582340" y="2328776"/>
                  <a:pt x="378892" y="2709642"/>
                  <a:pt x="287588" y="3069391"/>
                </a:cubicBezTo>
                <a:cubicBezTo>
                  <a:pt x="254851" y="3198359"/>
                  <a:pt x="237447" y="3321111"/>
                  <a:pt x="235658" y="3441477"/>
                </a:cubicBezTo>
                <a:lnTo>
                  <a:pt x="239056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1">
            <a:extLst>
              <a:ext uri="{FF2B5EF4-FFF2-40B4-BE49-F238E27FC236}">
                <a16:creationId xmlns:a16="http://schemas.microsoft.com/office/drawing/2014/main" id="{CE2CF453-4871-4F22-8746-957F757DA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493" y="3124529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385980" y="1037867"/>
            <a:ext cx="9188824" cy="4829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latin typeface="Arial"/>
                <a:ea typeface="Helvetica Neue LT Std 55 Roman" charset="0"/>
                <a:cs typeface="Arial"/>
              </a:rPr>
              <a:t>•June 2014 European Council </a:t>
            </a: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established</a:t>
            </a:r>
            <a:r>
              <a:rPr lang="it-IT" sz="2000" dirty="0">
                <a:latin typeface="Arial"/>
                <a:ea typeface="Helvetica Neue LT Std 55 Roman" charset="0"/>
                <a:cs typeface="Arial"/>
              </a:rPr>
              <a:t> the </a:t>
            </a: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creation </a:t>
            </a:r>
            <a:r>
              <a:rPr lang="it-IT" sz="2000" dirty="0">
                <a:latin typeface="Arial"/>
                <a:ea typeface="Helvetica Neue LT Std 55 Roman" charset="0"/>
                <a:cs typeface="Arial"/>
              </a:rPr>
              <a:t>of an Energy Union</a:t>
            </a:r>
            <a:endParaRPr lang="en-GB" sz="2000" dirty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              Provide energy at affordable prices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              Ensure energy to all EU countries </a:t>
            </a: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 reducing energy dependence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              More green energy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•December 2014: leaders of EU requested the EU Commission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          To propose a plan to link energy networks at the cross-border level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          To reduce emissions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•</a:t>
            </a:r>
            <a:r>
              <a:rPr lang="en-GB" sz="2000" b="1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2015</a:t>
            </a: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 European Commission Published: Energy Union strategy for “coordinating and integrating the energy policies of the EU and its state” </a:t>
            </a:r>
          </a:p>
          <a:p>
            <a:pPr marL="0" indent="0">
              <a:buNone/>
            </a:pPr>
            <a:endParaRPr lang="en-GB" sz="2000" dirty="0">
              <a:latin typeface="Arial"/>
              <a:ea typeface="Helvetica Neue LT Std 55 Roman" charset="0"/>
              <a:cs typeface="Arial"/>
              <a:sym typeface="Wingdings" pitchFamily="2" charset="2"/>
            </a:endParaRPr>
          </a:p>
          <a:p>
            <a:pPr marL="0" indent="0">
              <a:buNone/>
            </a:pPr>
            <a:r>
              <a:rPr lang="en-GB" sz="2000" b="1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6 year after Commission’s intentions have remained just intentions         </a:t>
            </a: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  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                              increasing of the cost of electricity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70F252-814B-C8C0-6CE0-ECC6CA0B7C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56" r="-1" b="18856"/>
          <a:stretch/>
        </p:blipFill>
        <p:spPr>
          <a:xfrm>
            <a:off x="8898128" y="10"/>
            <a:ext cx="3293877" cy="2797442"/>
          </a:xfrm>
          <a:custGeom>
            <a:avLst/>
            <a:gdLst/>
            <a:ahLst/>
            <a:cxnLst/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A0E0FAE-D6BC-43D5-ACA6-8CDE48477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175506 w 3293877"/>
              <a:gd name="connsiteY1" fmla="*/ 0 h 2743212"/>
              <a:gd name="connsiteX2" fmla="*/ 149226 w 3293877"/>
              <a:gd name="connsiteY2" fmla="*/ 78193 h 2743212"/>
              <a:gd name="connsiteX3" fmla="*/ 122819 w 3293877"/>
              <a:gd name="connsiteY3" fmla="*/ 237010 h 2743212"/>
              <a:gd name="connsiteX4" fmla="*/ 180914 w 3293877"/>
              <a:gd name="connsiteY4" fmla="*/ 1023956 h 2743212"/>
              <a:gd name="connsiteX5" fmla="*/ 203979 w 3293877"/>
              <a:gd name="connsiteY5" fmla="*/ 1185356 h 2743212"/>
              <a:gd name="connsiteX6" fmla="*/ 612631 w 3293877"/>
              <a:gd name="connsiteY6" fmla="*/ 2264082 h 2743212"/>
              <a:gd name="connsiteX7" fmla="*/ 2171849 w 3293877"/>
              <a:gd name="connsiteY7" fmla="*/ 2532019 h 2743212"/>
              <a:gd name="connsiteX8" fmla="*/ 2422184 w 3293877"/>
              <a:gd name="connsiteY8" fmla="*/ 2465509 h 2743212"/>
              <a:gd name="connsiteX9" fmla="*/ 3087206 w 3293877"/>
              <a:gd name="connsiteY9" fmla="*/ 2143537 h 2743212"/>
              <a:gd name="connsiteX10" fmla="*/ 3203783 w 3293877"/>
              <a:gd name="connsiteY10" fmla="*/ 1995541 h 2743212"/>
              <a:gd name="connsiteX11" fmla="*/ 3293877 w 3293877"/>
              <a:gd name="connsiteY11" fmla="*/ 1849554 h 2743212"/>
              <a:gd name="connsiteX12" fmla="*/ 3293877 w 3293877"/>
              <a:gd name="connsiteY12" fmla="*/ 2133887 h 2743212"/>
              <a:gd name="connsiteX13" fmla="*/ 3222757 w 3293877"/>
              <a:gd name="connsiteY13" fmla="*/ 2223039 h 2743212"/>
              <a:gd name="connsiteX14" fmla="*/ 2503136 w 3293877"/>
              <a:gd name="connsiteY14" fmla="*/ 2565392 h 2743212"/>
              <a:gd name="connsiteX15" fmla="*/ 2232111 w 3293877"/>
              <a:gd name="connsiteY15" fmla="*/ 2635826 h 2743212"/>
              <a:gd name="connsiteX16" fmla="*/ 542319 w 3293877"/>
              <a:gd name="connsiteY16" fmla="*/ 2345567 h 2743212"/>
              <a:gd name="connsiteX17" fmla="*/ 96920 w 3293877"/>
              <a:gd name="connsiteY17" fmla="*/ 1191868 h 2743212"/>
              <a:gd name="connsiteX18" fmla="*/ 71529 w 3293877"/>
              <a:gd name="connsiteY18" fmla="*/ 1019346 h 2743212"/>
              <a:gd name="connsiteX19" fmla="*/ 6623 w 3293877"/>
              <a:gd name="connsiteY19" fmla="*/ 178315 h 2743212"/>
              <a:gd name="connsiteX20" fmla="*/ 34833 w 3293877"/>
              <a:gd name="connsiteY2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175506" y="0"/>
                </a:lnTo>
                <a:lnTo>
                  <a:pt x="149226" y="78193"/>
                </a:lnTo>
                <a:cubicBezTo>
                  <a:pt x="136827" y="128527"/>
                  <a:pt x="128121" y="181246"/>
                  <a:pt x="122819" y="237010"/>
                </a:cubicBezTo>
                <a:cubicBezTo>
                  <a:pt x="100634" y="470331"/>
                  <a:pt x="139609" y="739241"/>
                  <a:pt x="180914" y="1023956"/>
                </a:cubicBezTo>
                <a:cubicBezTo>
                  <a:pt x="188562" y="1076454"/>
                  <a:pt x="196412" y="1130747"/>
                  <a:pt x="203979" y="1185356"/>
                </a:cubicBezTo>
                <a:cubicBezTo>
                  <a:pt x="271754" y="1674130"/>
                  <a:pt x="336774" y="2013298"/>
                  <a:pt x="612631" y="2264082"/>
                </a:cubicBezTo>
                <a:cubicBezTo>
                  <a:pt x="1032949" y="2646196"/>
                  <a:pt x="1499262" y="2726349"/>
                  <a:pt x="2171849" y="2532019"/>
                </a:cubicBezTo>
                <a:cubicBezTo>
                  <a:pt x="2259876" y="2506576"/>
                  <a:pt x="2342402" y="2485683"/>
                  <a:pt x="2422184" y="2465509"/>
                </a:cubicBezTo>
                <a:cubicBezTo>
                  <a:pt x="2752924" y="2381814"/>
                  <a:pt x="2919303" y="2333175"/>
                  <a:pt x="3087206" y="2143537"/>
                </a:cubicBezTo>
                <a:cubicBezTo>
                  <a:pt x="3128886" y="2096462"/>
                  <a:pt x="3167762" y="2047097"/>
                  <a:pt x="3203783" y="1995541"/>
                </a:cubicBezTo>
                <a:lnTo>
                  <a:pt x="3293877" y="1849554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295456"/>
            <a:ext cx="1661102" cy="406734"/>
          </a:xfrm>
          <a:prstGeom prst="rect">
            <a:avLst/>
          </a:prstGeom>
        </p:spPr>
      </p:pic>
      <p:cxnSp>
        <p:nvCxnSpPr>
          <p:cNvPr id="12" name="Connettore diritto con freccia 11">
            <a:extLst>
              <a:ext uri="{FF2B5EF4-FFF2-40B4-BE49-F238E27FC236}">
                <a16:creationId xmlns:a16="http://schemas.microsoft.com/office/drawing/2014/main" id="{6E5BCBB3-5445-8225-E8AC-CE546F19083D}"/>
              </a:ext>
            </a:extLst>
          </p:cNvPr>
          <p:cNvCxnSpPr>
            <a:cxnSpLocks/>
          </p:cNvCxnSpPr>
          <p:nvPr/>
        </p:nvCxnSpPr>
        <p:spPr>
          <a:xfrm>
            <a:off x="946275" y="5279216"/>
            <a:ext cx="1406977" cy="29882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7D3A34-6354-4D7D-952E-FC30104B4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22899" y="540167"/>
            <a:ext cx="5409241" cy="2135867"/>
          </a:xfrm>
        </p:spPr>
        <p:txBody>
          <a:bodyPr anchor="b">
            <a:normAutofit/>
          </a:bodyPr>
          <a:lstStyle/>
          <a:p>
            <a:r>
              <a:rPr lang="en-GB" sz="4800" b="1">
                <a:latin typeface="Arial"/>
                <a:ea typeface="Helvetica Neue LT Std 65 Medium" charset="0"/>
                <a:cs typeface="Arial"/>
              </a:rPr>
              <a:t>The causes of rising electricity prices </a:t>
            </a:r>
            <a:endParaRPr lang="it-IT" sz="4800" b="1">
              <a:latin typeface="Arial"/>
              <a:ea typeface="Helvetica Neue LT Std 65 Medium" charset="0"/>
              <a:cs typeface="Arial"/>
            </a:endParaRP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422899" y="2880452"/>
            <a:ext cx="5409241" cy="3095445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100" dirty="0">
                <a:latin typeface="Arial"/>
                <a:ea typeface="Helvetica Neue LT Std 55 Roman" charset="0"/>
                <a:cs typeface="Arial"/>
              </a:rPr>
              <a:t>Russia’s aggression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100" dirty="0">
                <a:latin typeface="Arial"/>
                <a:ea typeface="Helvetica Neue LT Std 55 Roman" charset="0"/>
                <a:cs typeface="Arial"/>
              </a:rPr>
              <a:t>Covid emergency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100" dirty="0">
                <a:latin typeface="Arial"/>
                <a:ea typeface="Helvetica Neue LT Std 55 Roman" charset="0"/>
                <a:cs typeface="Arial"/>
              </a:rPr>
              <a:t>Higher cost for permits to emit carbon dioxide into the atmosphere</a:t>
            </a:r>
            <a:r>
              <a:rPr lang="en-GB" sz="1800" dirty="0">
                <a:latin typeface="Arial"/>
                <a:ea typeface="Helvetica Neue LT Std 55 Roman" charset="0"/>
                <a:cs typeface="Arial"/>
              </a:rPr>
              <a:t> </a:t>
            </a:r>
            <a:endParaRPr lang="it-IT" sz="1800" dirty="0">
              <a:latin typeface="Arial"/>
              <a:ea typeface="Helvetica Neue LT Std 55 Roman" charset="0"/>
              <a:cs typeface="Arial"/>
            </a:endParaRPr>
          </a:p>
          <a:p>
            <a:pPr marL="342900" indent="-342900">
              <a:buFont typeface="+mj-lt"/>
              <a:buAutoNum type="arabicParenR"/>
            </a:pPr>
            <a:endParaRPr lang="it-IT" sz="1800" dirty="0">
              <a:latin typeface="Arial"/>
              <a:ea typeface="Helvetica Neue LT Std 55 Roman" charset="0"/>
              <a:cs typeface="Arial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41598FC7-58BE-72EF-75B7-4B79FF331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01" r="20201" b="3"/>
          <a:stretch/>
        </p:blipFill>
        <p:spPr>
          <a:xfrm>
            <a:off x="6636232" y="701876"/>
            <a:ext cx="2304464" cy="230446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99B6785-D9F3-E929-D7C7-5A6A86123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4" r="34807" b="3"/>
          <a:stretch/>
        </p:blipFill>
        <p:spPr>
          <a:xfrm>
            <a:off x="9061769" y="701876"/>
            <a:ext cx="2304464" cy="230446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8D45671-6A78-1EE1-383C-4A47510444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19" r="324" b="3"/>
          <a:stretch/>
        </p:blipFill>
        <p:spPr>
          <a:xfrm>
            <a:off x="6636233" y="3114761"/>
            <a:ext cx="4729990" cy="256657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76BBC35-475E-46CD-9C24-E5D41107A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79840" y="3537728"/>
            <a:ext cx="442786" cy="4730001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E12F2DE-403C-4EEA-8BE7-43454309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4117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295456"/>
            <a:ext cx="1661102" cy="4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8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73AC1890-C614-3785-6A21-E16354D2C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30"/>
          <a:stretch/>
        </p:blipFill>
        <p:spPr>
          <a:xfrm>
            <a:off x="-5" y="-30"/>
            <a:ext cx="12192000" cy="6855958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072445" y="3640254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6347996" y="4678420"/>
            <a:ext cx="5319431" cy="972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en-US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ELECTRICITY IN THE ITALIAN DIMENSION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DE76B1-6F50-04FA-890A-859A753C4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5078"/>
          <a:stretch/>
        </p:blipFill>
        <p:spPr>
          <a:xfrm>
            <a:off x="4" y="4"/>
            <a:ext cx="5234519" cy="621062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9" name="Rettangolo 8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295456"/>
            <a:ext cx="1661102" cy="4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6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9CC7297-2F0B-43AB-83D4-2391ACA8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648" y="106301"/>
            <a:ext cx="5458838" cy="864876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Fiscal dimension</a:t>
            </a:r>
            <a:r>
              <a:rPr lang="en-GB" b="1" dirty="0"/>
              <a:t> </a:t>
            </a:r>
            <a:endParaRPr lang="it-IT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B492B1-0746-DD82-CB76-324C46668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786"/>
            <a:ext cx="3285215" cy="464341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812CE6-9EF6-F03C-56A5-32B4F0610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627" y="819032"/>
            <a:ext cx="8668372" cy="6079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GB" sz="2000" b="1" dirty="0">
                <a:latin typeface="Arial"/>
                <a:ea typeface="Helvetica Neue LT Std 55 Roman" charset="0"/>
                <a:cs typeface="Arial"/>
              </a:rPr>
              <a:t>Excise tax:</a:t>
            </a:r>
            <a:endParaRPr lang="en-GB" sz="2000" dirty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           -Indirect tax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           -Placed by the state on the production/sale of certain products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           -The value depend on the quantity of product consumed  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ea typeface="Helvetica Neue LT Std 55 Roman" charset="0"/>
                <a:cs typeface="Arial"/>
              </a:rPr>
              <a:t>Value-added tax (VAT):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          -Indirect tax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          -It strakes the value added to production and exchange of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           goods/service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          -It is paid by the consumer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          -D.L. 633/1972: 10% for domestic use; 22% for non-domestic use</a:t>
            </a:r>
          </a:p>
          <a:p>
            <a:pPr marL="0" indent="0">
              <a:buNone/>
            </a:pPr>
            <a:endParaRPr lang="en-GB" sz="2000" dirty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•VAT depends on the economic value of the service, while excise tax depends on the quantity of the purchased goods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•IVA is paid on the total amount of electricity bill </a:t>
            </a: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 Internal Revenue Agency (No.910-11/2017)  </a:t>
            </a: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 </a:t>
            </a:r>
          </a:p>
          <a:p>
            <a:pPr marL="0" indent="0">
              <a:buNone/>
            </a:pPr>
            <a:endParaRPr lang="en-GB" sz="2000" dirty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buNone/>
            </a:pPr>
            <a:endParaRPr lang="it-IT" sz="2000" dirty="0">
              <a:latin typeface="Arial"/>
              <a:ea typeface="Helvetica Neue LT Std 55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55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98F1E1B8-B079-D287-E108-A125131F2B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9610" y="540167"/>
            <a:ext cx="5766359" cy="10286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>
                <a:latin typeface="Arial" panose="020B0604020202020204" pitchFamily="34" charset="0"/>
                <a:cs typeface="Arial" panose="020B0604020202020204" pitchFamily="34" charset="0"/>
              </a:rPr>
              <a:t>Electricity market </a:t>
            </a:r>
            <a:endParaRPr lang="it-IT" sz="4800" b="1">
              <a:latin typeface="Arial"/>
              <a:ea typeface="Helvetica Neue LT Std 65 Medium" charset="0"/>
              <a:cs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F6F8E1E-4AA1-1EFF-3689-7CE425E66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2" r="-1" b="7040"/>
          <a:stretch/>
        </p:blipFill>
        <p:spPr>
          <a:xfrm>
            <a:off x="422900" y="699899"/>
            <a:ext cx="3150522" cy="18880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83B4CE5-0BD7-1E0F-FAC8-824BF0495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468"/>
          <a:stretch/>
        </p:blipFill>
        <p:spPr>
          <a:xfrm>
            <a:off x="261036" y="3281810"/>
            <a:ext cx="4249651" cy="2546688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203A4BD-0738-A630-4E24-7CF00658E0B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72550" y="1602790"/>
            <a:ext cx="6691895" cy="4373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L.D. 79/1999: market liberalisation </a:t>
            </a: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 choice </a:t>
            </a:r>
          </a:p>
          <a:p>
            <a:pPr marL="0" indent="0">
              <a:buFont typeface="Arial"/>
              <a:buNone/>
            </a:pPr>
            <a:endParaRPr lang="en-GB" sz="2000" dirty="0">
              <a:latin typeface="Arial"/>
              <a:ea typeface="Helvetica Neue LT Std 55 Roman" charset="0"/>
              <a:cs typeface="Arial"/>
              <a:sym typeface="Wingdings" pitchFamily="2" charset="2"/>
            </a:endParaRPr>
          </a:p>
          <a:p>
            <a:pPr marL="457200" indent="-457200">
              <a:buFont typeface="+mj-lt"/>
              <a:buAutoNum type="arabicParenR"/>
            </a:pPr>
            <a:endParaRPr lang="en-GB" sz="2000" dirty="0">
              <a:latin typeface="Arial"/>
              <a:ea typeface="Helvetica Neue LT Std 55 Roman" charset="0"/>
              <a:cs typeface="Arial"/>
              <a:sym typeface="Wingdings" pitchFamily="2" charset="2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000" b="1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Protect regime  </a:t>
            </a: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The price of electricity/gas is </a:t>
            </a:r>
            <a:r>
              <a:rPr lang="en-GB" sz="2000" u="sng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established by ARERA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Until domestic user switches to the free market </a:t>
            </a:r>
          </a:p>
          <a:p>
            <a:pPr marL="457200" indent="-457200">
              <a:buFont typeface="+mj-lt"/>
              <a:buAutoNum type="arabicParenR"/>
            </a:pPr>
            <a:endParaRPr lang="en-GB" sz="2000" dirty="0">
              <a:latin typeface="Arial"/>
              <a:ea typeface="Helvetica Neue LT Std 55 Roman" charset="0"/>
              <a:cs typeface="Arial"/>
              <a:sym typeface="Wingdings" pitchFamily="2" charset="2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000" b="1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2) Free market</a:t>
            </a: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  </a:t>
            </a:r>
            <a:r>
              <a:rPr lang="en-GB" sz="2000" b="1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</a:t>
            </a: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 The price is freely decided by the seller and it reflects as much as possible the </a:t>
            </a:r>
            <a:r>
              <a:rPr lang="en-GB" sz="2000" u="sng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law of supply and demand </a:t>
            </a:r>
            <a:endParaRPr lang="it-IT" sz="2000" u="sng" dirty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buFont typeface="Arial"/>
              <a:buNone/>
            </a:pPr>
            <a:endParaRPr lang="it-IT" sz="2000" dirty="0">
              <a:latin typeface="Arial"/>
              <a:ea typeface="Helvetica Neue LT Std 55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08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55037" y="1"/>
            <a:ext cx="11274571" cy="859118"/>
          </a:xfrm>
        </p:spPr>
        <p:txBody>
          <a:bodyPr anchor="b">
            <a:normAutofit/>
          </a:bodyPr>
          <a:lstStyle/>
          <a:p>
            <a:r>
              <a:rPr lang="en-GB" sz="3100" b="1">
                <a:latin typeface="Arial"/>
                <a:ea typeface="Helvetica Neue LT Std 65 Medium" charset="0"/>
                <a:cs typeface="Arial"/>
              </a:rPr>
              <a:t>Measures adopted to face the raising of electricity price </a:t>
            </a:r>
            <a:endParaRPr lang="it-IT" sz="3100" b="1">
              <a:latin typeface="Arial"/>
              <a:ea typeface="Helvetica Neue LT Std 65 Medium" charset="0"/>
              <a:cs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387D70-D84D-0F22-5E1A-A88FA6EF1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334" y="2999855"/>
            <a:ext cx="4434114" cy="3489845"/>
          </a:xfrm>
          <a:prstGeom prst="rect">
            <a:avLst/>
          </a:prstGeom>
        </p:spPr>
      </p:pic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458714" y="1294644"/>
            <a:ext cx="11274571" cy="5000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>
                <a:latin typeface="Arial"/>
                <a:ea typeface="Helvetica Neue LT Std 55 Roman" charset="0"/>
                <a:cs typeface="Arial"/>
              </a:rPr>
              <a:t>Art.13 Code of Business Conduct for the sale of electricity and natural gas to customers: the electricity supplier has the option to unilaterally change the supply contract</a:t>
            </a: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 </a:t>
            </a:r>
          </a:p>
          <a:p>
            <a:pPr marL="0" indent="0">
              <a:buNone/>
            </a:pPr>
            <a:endParaRPr lang="en-GB" sz="2000" dirty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Article 3 of the </a:t>
            </a:r>
            <a:r>
              <a:rPr lang="en-GB" sz="2000" b="1" dirty="0" err="1">
                <a:effectLst/>
                <a:latin typeface="Arial"/>
                <a:cs typeface="Arial"/>
              </a:rPr>
              <a:t>Aiuti</a:t>
            </a:r>
            <a:r>
              <a:rPr lang="en-GB" sz="2000" b="1" dirty="0">
                <a:effectLst/>
                <a:latin typeface="Arial"/>
                <a:cs typeface="Arial"/>
              </a:rPr>
              <a:t> bis Decree</a:t>
            </a:r>
            <a:r>
              <a:rPr lang="en-GB" sz="2000" dirty="0">
                <a:effectLst/>
                <a:latin typeface="Arial"/>
                <a:cs typeface="Arial"/>
              </a:rPr>
              <a:t> (9 August 2022 No.115) suspends until 30 April 2023 the effectiveness of any contract clause that allow the supplier company to unilaterally change the contract </a:t>
            </a:r>
            <a:r>
              <a:rPr lang="en-GB" sz="2000" dirty="0" err="1">
                <a:effectLst/>
                <a:latin typeface="Arial"/>
                <a:cs typeface="Arial"/>
              </a:rPr>
              <a:t>condiction</a:t>
            </a:r>
            <a:r>
              <a:rPr lang="en-GB" sz="2000" dirty="0" err="1">
                <a:latin typeface="Arial"/>
                <a:cs typeface="Arial"/>
              </a:rPr>
              <a:t>s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>
                <a:effectLst/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Arial"/>
                <a:cs typeface="Arial"/>
              </a:rPr>
              <a:t>This legislation has not fully complained with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Arial"/>
                <a:cs typeface="Arial"/>
              </a:rPr>
              <a:t> </a:t>
            </a:r>
            <a:r>
              <a:rPr lang="en-GB" sz="2000" dirty="0">
                <a:effectLst/>
                <a:latin typeface="Arial"/>
                <a:cs typeface="Arial"/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endParaRPr lang="en-GB" sz="2000" dirty="0">
              <a:effectLst/>
              <a:latin typeface="Arial"/>
              <a:cs typeface="Arial"/>
              <a:sym typeface="Wingdings" pitchFamily="2" charset="2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Arial"/>
                <a:cs typeface="Arial"/>
                <a:sym typeface="Wingdings" pitchFamily="2" charset="2"/>
              </a:rPr>
              <a:t>Competition and Market Authority (AGCM)</a:t>
            </a:r>
            <a:endParaRPr lang="it-IT" sz="2000" dirty="0">
              <a:effectLst/>
              <a:latin typeface="Helvetica Neue" panose="02000503000000020004" pitchFamily="2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295456"/>
            <a:ext cx="1661102" cy="406734"/>
          </a:xfrm>
          <a:prstGeom prst="rect">
            <a:avLst/>
          </a:prstGeom>
        </p:spPr>
      </p:pic>
      <p:cxnSp>
        <p:nvCxnSpPr>
          <p:cNvPr id="5" name="Connettore diritto con freccia 4">
            <a:extLst>
              <a:ext uri="{FF2B5EF4-FFF2-40B4-BE49-F238E27FC236}">
                <a16:creationId xmlns:a16="http://schemas.microsoft.com/office/drawing/2014/main" id="{1E398517-5867-13F0-E479-432CCEB5380F}"/>
              </a:ext>
            </a:extLst>
          </p:cNvPr>
          <p:cNvCxnSpPr>
            <a:cxnSpLocks/>
          </p:cNvCxnSpPr>
          <p:nvPr/>
        </p:nvCxnSpPr>
        <p:spPr>
          <a:xfrm>
            <a:off x="3336863" y="3884706"/>
            <a:ext cx="0" cy="83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0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38E15C2-FFE3-4AD9-B8E8-4B895DB2E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7256" y="0"/>
            <a:ext cx="3404592" cy="288096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45FD7F6-BF7B-4588-AE38-90035891A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0690" y="-18918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163BA1-CDC7-2653-7E98-115A58868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126" y="184738"/>
            <a:ext cx="2334299" cy="1620654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03296FF-275D-4B43-B5B2-F04190E05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E2CF453-4871-4F22-8746-957F757DA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411" y="3124529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482113" y="473137"/>
            <a:ext cx="8649053" cy="5491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/>
                <a:ea typeface="Helvetica Neue LT Std 55 Roman" charset="0"/>
                <a:cs typeface="Arial"/>
              </a:rPr>
              <a:t>The president of </a:t>
            </a:r>
            <a:r>
              <a:rPr lang="en-GB" sz="2400" b="1" dirty="0">
                <a:latin typeface="Arial"/>
                <a:ea typeface="Helvetica Neue LT Std 55 Roman" charset="0"/>
                <a:cs typeface="Arial"/>
              </a:rPr>
              <a:t>AGCM</a:t>
            </a:r>
            <a:r>
              <a:rPr lang="en-GB" sz="2400" dirty="0">
                <a:latin typeface="Arial"/>
                <a:ea typeface="Helvetica Neue LT Std 55 Roman" charset="0"/>
                <a:cs typeface="Arial"/>
              </a:rPr>
              <a:t> and the President of </a:t>
            </a:r>
            <a:r>
              <a:rPr lang="en-GB" sz="2400" b="1" dirty="0">
                <a:latin typeface="Arial"/>
                <a:ea typeface="Helvetica Neue LT Std 55 Roman" charset="0"/>
                <a:cs typeface="Arial"/>
              </a:rPr>
              <a:t>ARERA</a:t>
            </a:r>
            <a:r>
              <a:rPr lang="en-GB" sz="2400" dirty="0">
                <a:latin typeface="Arial"/>
                <a:ea typeface="Helvetica Neue LT Std 55 Roman" charset="0"/>
                <a:cs typeface="Arial"/>
              </a:rPr>
              <a:t> met in Rome in order to </a:t>
            </a:r>
            <a:r>
              <a:rPr lang="en-GB" sz="2400" b="1" dirty="0">
                <a:latin typeface="Arial"/>
                <a:ea typeface="Helvetica Neue LT Std 55 Roman" charset="0"/>
                <a:cs typeface="Arial"/>
              </a:rPr>
              <a:t>discuss the situation</a:t>
            </a:r>
            <a:r>
              <a:rPr lang="en-GB" sz="2000" b="1" dirty="0">
                <a:latin typeface="Arial"/>
                <a:ea typeface="Helvetica Neue LT Std 55 Roman" charset="0"/>
                <a:cs typeface="Arial"/>
              </a:rPr>
              <a:t> </a:t>
            </a:r>
          </a:p>
          <a:p>
            <a:pPr marL="0" indent="0">
              <a:buNone/>
            </a:pPr>
            <a:endParaRPr lang="en-GB" sz="2000" dirty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•Unilateral variations of contract conditions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During the period of contract’s validity, due to justified reasons, in accordance with specific clause </a:t>
            </a: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 in contrast with Article 3</a:t>
            </a:r>
            <a:endParaRPr lang="en-GB" sz="2000" dirty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</a:rPr>
              <a:t>•Automatic evolutions of economic conditions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They are provided by the both parties  no contrast with Article 3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•Proposed renegotiation due to supervening imbalance in performance due to price increase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Not supervening impossibility but excessive onerousness  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ea typeface="Helvetica Neue LT Std 55 Roman" charset="0"/>
                <a:cs typeface="Arial"/>
                <a:sym typeface="Wingdings" pitchFamily="2" charset="2"/>
              </a:rPr>
              <a:t>Cessation of contract but only with juridical pronouncement </a:t>
            </a:r>
          </a:p>
          <a:p>
            <a:pPr marL="0" indent="0">
              <a:buNone/>
            </a:pPr>
            <a:endParaRPr lang="en-GB" sz="2000" dirty="0">
              <a:latin typeface="Arial"/>
              <a:ea typeface="Helvetica Neue LT Std 55 Roman" charset="0"/>
              <a:cs typeface="Arial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1562CFA-E1F9-D5E7-EA75-9370B88D2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043" y="4121275"/>
            <a:ext cx="3316844" cy="175656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295456"/>
            <a:ext cx="1661102" cy="4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19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40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QUIRINAL TREATY ON TAXATION   EXERGY TAXATION: THE FAILURE OF ENERGY UNION AND ELECTRICITY IN THE ITALIAN DIMENSION   </vt:lpstr>
      <vt:lpstr>The failure of Energy Union </vt:lpstr>
      <vt:lpstr>The causes of rising electricity prices </vt:lpstr>
      <vt:lpstr> </vt:lpstr>
      <vt:lpstr>Fiscal dimension </vt:lpstr>
      <vt:lpstr>Electricity market </vt:lpstr>
      <vt:lpstr>Measures adopted to face the raising of electricity price </vt:lpstr>
      <vt:lpstr>Presentazione standard di PowerPoint</vt:lpstr>
      <vt:lpstr>CASE LAW:  Prevision No.30339 adopted by AGCM against Iren Mercato S.p.A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Sarah Cognome</cp:lastModifiedBy>
  <cp:revision>43</cp:revision>
  <dcterms:created xsi:type="dcterms:W3CDTF">2018-04-09T14:38:21Z</dcterms:created>
  <dcterms:modified xsi:type="dcterms:W3CDTF">2023-03-09T16:20:41Z</dcterms:modified>
</cp:coreProperties>
</file>