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64" r:id="rId4"/>
    <p:sldId id="295" r:id="rId5"/>
    <p:sldId id="298" r:id="rId6"/>
    <p:sldId id="297" r:id="rId7"/>
    <p:sldId id="296" r:id="rId8"/>
    <p:sldId id="299" r:id="rId9"/>
    <p:sldId id="285" r:id="rId10"/>
    <p:sldId id="292" r:id="rId11"/>
    <p:sldId id="293" r:id="rId12"/>
    <p:sldId id="275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9" autoAdjust="0"/>
    <p:restoredTop sz="94654"/>
  </p:normalViewPr>
  <p:slideViewPr>
    <p:cSldViewPr snapToGrid="0">
      <p:cViewPr varScale="1">
        <p:scale>
          <a:sx n="49" d="100"/>
          <a:sy n="49" d="100"/>
        </p:scale>
        <p:origin x="200" y="1360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13E6BB27-366E-BFC2-AE7A-312A0EDB6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9BC0529B-1632-2259-7D3C-C8D8E766B3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5D418A52-0F62-2A45-7756-B28EA58636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4229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73B73818-32C7-2D15-C48F-63C3548F2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20B0E02F-8839-3D3C-8B1C-4FD85BC5E3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A0DA337D-8EB9-D89C-EFFC-52FD317A22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3458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1A9A4FD7-DB9E-A1AE-96F7-85EA8115E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5F95AE08-28F5-3A87-6F1C-D98742FA79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3B4E4F30-6A2B-4EF9-78E8-4F814D6648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7917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06986FFB-F9B4-467C-6665-0B8E9CB4B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D2BBBCE7-160A-9A63-C00E-4920A02CB2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B9072E36-A52B-6313-FE05-BD0C112E46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3369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8D5F7AA9-3C6E-55F5-5FD8-2A88F18CC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8A7B0211-99FC-1391-7F8A-0CFE5DE9A9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F41D0734-2423-944F-2693-C8D30D1A64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346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FC068513-3D7A-C0FC-7A0D-3B1C47E3E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E17CEBD0-BB7B-58AD-4EFD-7F7D1DC300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23387069-FF2F-88C5-76BE-E336AEE5F4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4678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2C696D7D-3910-92E6-215E-8D21D52C0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7E19727C-BEA8-A382-7DE1-FD4D7BD6E6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8D1B3551-AB6D-EB6C-15A7-40DCBD1ECD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8071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3212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vgsilh.com/es/009688/image/40319.html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61813" y="2156275"/>
            <a:ext cx="9668375" cy="25454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1FFAE9F-FD97-3514-0841-EFBA25B7A10B}"/>
              </a:ext>
            </a:extLst>
          </p:cNvPr>
          <p:cNvSpPr txBox="1"/>
          <p:nvPr/>
        </p:nvSpPr>
        <p:spPr>
          <a:xfrm>
            <a:off x="11573691" y="-266482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34763B48-0BD6-4D0B-4354-C9CE1F893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2074CB5D-EA84-B233-8410-44F2984A2AEC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9DC25332-A725-77C2-E27F-CB04973E8E5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C692485C-6446-EB68-A2C0-5C72CFFF28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74331" y="422276"/>
            <a:ext cx="3412332" cy="471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it-IT" b="1" dirty="0">
                <a:solidFill>
                  <a:srgbClr val="000000"/>
                </a:solidFill>
              </a:rPr>
              <a:t>How to </a:t>
            </a:r>
            <a:r>
              <a:rPr lang="it-IT" b="1" dirty="0" err="1">
                <a:solidFill>
                  <a:srgbClr val="000000"/>
                </a:solidFill>
              </a:rPr>
              <a:t>draw</a:t>
            </a:r>
            <a:r>
              <a:rPr lang="it-IT" b="1" dirty="0">
                <a:solidFill>
                  <a:srgbClr val="000000"/>
                </a:solidFill>
              </a:rPr>
              <a:t> a line…?</a:t>
            </a:r>
            <a:endParaRPr b="1" dirty="0">
              <a:solidFill>
                <a:srgbClr val="000000"/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85CD76E-6999-00A5-4CE3-9522805FFFCC}"/>
              </a:ext>
            </a:extLst>
          </p:cNvPr>
          <p:cNvSpPr txBox="1"/>
          <p:nvPr/>
        </p:nvSpPr>
        <p:spPr>
          <a:xfrm>
            <a:off x="1235869" y="1643063"/>
            <a:ext cx="18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</a:t>
            </a:r>
            <a:r>
              <a:rPr lang="it-IT" b="0" u="none" strike="noStrike" dirty="0">
                <a:solidFill>
                  <a:srgbClr val="000000"/>
                </a:solidFill>
                <a:effectLst/>
              </a:rPr>
              <a:t>egislative </a:t>
            </a:r>
            <a:r>
              <a:rPr lang="it-IT" b="0" u="none" strike="noStrike" dirty="0" err="1">
                <a:solidFill>
                  <a:srgbClr val="000000"/>
                </a:solidFill>
                <a:effectLst/>
              </a:rPr>
              <a:t>discretion</a:t>
            </a:r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5560234-5ABA-1515-AA49-EF25C1F3D066}"/>
              </a:ext>
            </a:extLst>
          </p:cNvPr>
          <p:cNvSpPr txBox="1"/>
          <p:nvPr/>
        </p:nvSpPr>
        <p:spPr>
          <a:xfrm>
            <a:off x="1114425" y="3530402"/>
            <a:ext cx="2228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</a:t>
            </a:r>
            <a:r>
              <a:rPr lang="it-IT" b="0" u="none" strike="noStrike" dirty="0">
                <a:solidFill>
                  <a:srgbClr val="000000"/>
                </a:solidFill>
                <a:effectLst/>
              </a:rPr>
              <a:t>ax </a:t>
            </a:r>
            <a:r>
              <a:rPr lang="it-IT" b="0" u="none" strike="noStrike" dirty="0" err="1">
                <a:solidFill>
                  <a:srgbClr val="000000"/>
                </a:solidFill>
                <a:effectLst/>
              </a:rPr>
              <a:t>lawmaking</a:t>
            </a:r>
            <a:r>
              <a:rPr lang="it-IT" b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it-IT" b="0" u="none" strike="noStrike" dirty="0" err="1">
                <a:solidFill>
                  <a:srgbClr val="000000"/>
                </a:solidFill>
                <a:effectLst/>
              </a:rPr>
              <a:t>discretion</a:t>
            </a:r>
            <a:endParaRPr lang="it-IT" dirty="0"/>
          </a:p>
        </p:txBody>
      </p:sp>
      <p:sp>
        <p:nvSpPr>
          <p:cNvPr id="14" name="Cornice 13">
            <a:extLst>
              <a:ext uri="{FF2B5EF4-FFF2-40B4-BE49-F238E27FC236}">
                <a16:creationId xmlns:a16="http://schemas.microsoft.com/office/drawing/2014/main" id="{9BABCF63-190A-E32B-8D79-7CD83CF4307B}"/>
              </a:ext>
            </a:extLst>
          </p:cNvPr>
          <p:cNvSpPr/>
          <p:nvPr/>
        </p:nvSpPr>
        <p:spPr>
          <a:xfrm>
            <a:off x="828675" y="1282602"/>
            <a:ext cx="2700338" cy="1028700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5" name="Cornice 14">
            <a:extLst>
              <a:ext uri="{FF2B5EF4-FFF2-40B4-BE49-F238E27FC236}">
                <a16:creationId xmlns:a16="http://schemas.microsoft.com/office/drawing/2014/main" id="{72BAE6BE-99B6-DA39-6CC1-A3A7993BF3C0}"/>
              </a:ext>
            </a:extLst>
          </p:cNvPr>
          <p:cNvSpPr/>
          <p:nvPr/>
        </p:nvSpPr>
        <p:spPr>
          <a:xfrm>
            <a:off x="828675" y="3157341"/>
            <a:ext cx="2700338" cy="1028700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477D2267-E8FD-DDEE-690A-4C7F89DA5D7E}"/>
              </a:ext>
            </a:extLst>
          </p:cNvPr>
          <p:cNvSpPr txBox="1"/>
          <p:nvPr/>
        </p:nvSpPr>
        <p:spPr>
          <a:xfrm>
            <a:off x="4557713" y="1282602"/>
            <a:ext cx="68056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err="1">
                <a:latin typeface="-webkit-standard"/>
              </a:rPr>
              <a:t>I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t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is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</a:rPr>
              <a:t>anchored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</a:rPr>
              <a:t> to an </a:t>
            </a:r>
            <a:r>
              <a:rPr lang="it-IT" sz="1800" b="1" i="0" u="sng" strike="noStrike" dirty="0" err="1">
                <a:solidFill>
                  <a:srgbClr val="000000"/>
                </a:solidFill>
                <a:effectLst/>
              </a:rPr>
              <a:t>actual</a:t>
            </a:r>
            <a:r>
              <a:rPr lang="it-IT" sz="1800" b="1" i="0" u="sng" strike="noStrike" dirty="0">
                <a:solidFill>
                  <a:srgbClr val="000000"/>
                </a:solidFill>
                <a:effectLst/>
              </a:rPr>
              <a:t> and concrete </a:t>
            </a:r>
            <a:r>
              <a:rPr lang="it-IT" sz="1800" b="1" i="0" u="sng" strike="noStrike" dirty="0" err="1">
                <a:solidFill>
                  <a:srgbClr val="000000"/>
                </a:solidFill>
                <a:effectLst/>
              </a:rPr>
              <a:t>economic</a:t>
            </a:r>
            <a:r>
              <a:rPr lang="it-IT" sz="1800" b="1" i="0" u="sng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it-IT" sz="1800" b="1" i="0" u="sng" strike="noStrike" dirty="0" err="1">
                <a:solidFill>
                  <a:srgbClr val="000000"/>
                </a:solidFill>
                <a:effectLst/>
              </a:rPr>
              <a:t>condition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consistent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with the 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constitutional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principle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of </a:t>
            </a:r>
            <a:r>
              <a:rPr lang="it-IT" sz="1800" i="1" u="none" strike="noStrike" dirty="0" err="1">
                <a:solidFill>
                  <a:srgbClr val="000000"/>
                </a:solidFill>
                <a:effectLst/>
              </a:rPr>
              <a:t>ability</a:t>
            </a:r>
            <a:r>
              <a:rPr lang="it-IT" sz="1800" i="1" u="none" strike="noStrike" dirty="0">
                <a:solidFill>
                  <a:srgbClr val="000000"/>
                </a:solidFill>
                <a:effectLst/>
              </a:rPr>
              <a:t> to </a:t>
            </a:r>
            <a:r>
              <a:rPr lang="it-IT" sz="1800" i="1" u="none" strike="noStrike" dirty="0" err="1">
                <a:solidFill>
                  <a:srgbClr val="000000"/>
                </a:solidFill>
                <a:effectLst/>
              </a:rPr>
              <a:t>pay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(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Article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53 of the 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Italian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it-IT" sz="18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Constitution</a:t>
            </a:r>
            <a:r>
              <a:rPr lang="it-IT" sz="18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)</a:t>
            </a:r>
          </a:p>
          <a:p>
            <a:endParaRPr lang="it-IT" sz="180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180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err="1"/>
              <a:t>It</a:t>
            </a:r>
            <a:r>
              <a:rPr lang="it-IT" sz="1800" dirty="0"/>
              <a:t> </a:t>
            </a:r>
            <a:r>
              <a:rPr lang="it-IT" sz="1800" dirty="0" err="1"/>
              <a:t>respects</a:t>
            </a:r>
            <a:r>
              <a:rPr lang="it-IT" sz="1800" dirty="0"/>
              <a:t> the </a:t>
            </a:r>
            <a:r>
              <a:rPr lang="it-IT" sz="1800" dirty="0" err="1"/>
              <a:t>principles</a:t>
            </a:r>
            <a:r>
              <a:rPr lang="it-IT" sz="1800" dirty="0"/>
              <a:t> of </a:t>
            </a:r>
            <a:r>
              <a:rPr lang="it-IT" sz="1800" b="1" u="sng" dirty="0" err="1"/>
              <a:t>reasonableness</a:t>
            </a:r>
            <a:r>
              <a:rPr lang="it-IT" sz="1800" b="1" u="sng" dirty="0"/>
              <a:t> and </a:t>
            </a:r>
            <a:r>
              <a:rPr lang="it-IT" sz="1800" b="1" u="sng" dirty="0" err="1"/>
              <a:t>proportionality</a:t>
            </a:r>
            <a:r>
              <a:rPr lang="it-IT" sz="1800" b="1" u="sng" dirty="0"/>
              <a:t>;</a:t>
            </a:r>
          </a:p>
          <a:p>
            <a:endParaRPr lang="it-IT" sz="18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err="1"/>
              <a:t>It</a:t>
            </a:r>
            <a:r>
              <a:rPr lang="it-IT" sz="1800" dirty="0"/>
              <a:t> </a:t>
            </a:r>
            <a:r>
              <a:rPr lang="it-IT" sz="1800" dirty="0" err="1"/>
              <a:t>pursues</a:t>
            </a:r>
            <a:r>
              <a:rPr lang="it-IT" sz="1800" dirty="0"/>
              <a:t> </a:t>
            </a:r>
            <a:r>
              <a:rPr lang="it-IT" sz="1800" dirty="0" err="1"/>
              <a:t>constitutionally</a:t>
            </a:r>
            <a:r>
              <a:rPr lang="it-IT" sz="1800" dirty="0"/>
              <a:t> </a:t>
            </a:r>
            <a:r>
              <a:rPr lang="it-IT" sz="1800" dirty="0" err="1"/>
              <a:t>relevant</a:t>
            </a:r>
            <a:r>
              <a:rPr lang="it-IT" sz="1800" dirty="0"/>
              <a:t> </a:t>
            </a:r>
            <a:r>
              <a:rPr lang="it-IT" sz="1800" dirty="0" err="1"/>
              <a:t>objectives</a:t>
            </a:r>
            <a:r>
              <a:rPr lang="it-IT" sz="1800" dirty="0"/>
              <a:t>, </a:t>
            </a:r>
            <a:r>
              <a:rPr lang="it-IT" sz="1800" b="1" u="sng" dirty="0" err="1"/>
              <a:t>even</a:t>
            </a:r>
            <a:r>
              <a:rPr lang="it-IT" sz="1800" b="1" u="sng" dirty="0"/>
              <a:t> extra-fiscal </a:t>
            </a:r>
            <a:r>
              <a:rPr lang="it-IT" sz="1800" b="1" u="sng" dirty="0" err="1"/>
              <a:t>ones</a:t>
            </a:r>
            <a:r>
              <a:rPr lang="it-IT" sz="1800" dirty="0"/>
              <a:t> </a:t>
            </a:r>
            <a:r>
              <a:rPr lang="it-IT" sz="1800" i="1" dirty="0"/>
              <a:t>(</a:t>
            </a:r>
            <a:r>
              <a:rPr lang="it-IT" sz="1800" i="1" dirty="0" err="1"/>
              <a:t>such</a:t>
            </a:r>
            <a:r>
              <a:rPr lang="it-IT" sz="1800" i="1" dirty="0"/>
              <a:t> </a:t>
            </a:r>
            <a:r>
              <a:rPr lang="it-IT" sz="1800" i="1" dirty="0" err="1"/>
              <a:t>as</a:t>
            </a:r>
            <a:r>
              <a:rPr lang="it-IT" sz="1800" i="1" dirty="0"/>
              <a:t> </a:t>
            </a:r>
            <a:r>
              <a:rPr lang="it-IT" sz="1800" i="1" dirty="0" err="1"/>
              <a:t>environmental</a:t>
            </a:r>
            <a:r>
              <a:rPr lang="it-IT" sz="1800" i="1" dirty="0"/>
              <a:t>, social, or public health goals)</a:t>
            </a:r>
            <a:r>
              <a:rPr lang="it-IT" sz="1800" dirty="0"/>
              <a:t>, in a </a:t>
            </a:r>
            <a:r>
              <a:rPr lang="it-IT" sz="1800" dirty="0" err="1"/>
              <a:t>coherent</a:t>
            </a:r>
            <a:r>
              <a:rPr lang="it-IT" sz="1800" dirty="0"/>
              <a:t> and non-</a:t>
            </a:r>
            <a:r>
              <a:rPr lang="it-IT" sz="1800" dirty="0" err="1"/>
              <a:t>pretextual</a:t>
            </a:r>
            <a:r>
              <a:rPr lang="it-IT" sz="1800" dirty="0"/>
              <a:t> way;</a:t>
            </a:r>
          </a:p>
        </p:txBody>
      </p:sp>
      <p:pic>
        <p:nvPicPr>
          <p:cNvPr id="21" name="Elemento grafico 20">
            <a:extLst>
              <a:ext uri="{FF2B5EF4-FFF2-40B4-BE49-F238E27FC236}">
                <a16:creationId xmlns:a16="http://schemas.microsoft.com/office/drawing/2014/main" id="{610F920E-E1F5-BD60-FAE9-70A051F3D3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126440" y="3530402"/>
            <a:ext cx="1132917" cy="1239430"/>
          </a:xfrm>
          <a:prstGeom prst="rect">
            <a:avLst/>
          </a:prstGeom>
        </p:spPr>
      </p:pic>
      <p:pic>
        <p:nvPicPr>
          <p:cNvPr id="22" name="Elemento grafico 21">
            <a:extLst>
              <a:ext uri="{FF2B5EF4-FFF2-40B4-BE49-F238E27FC236}">
                <a16:creationId xmlns:a16="http://schemas.microsoft.com/office/drawing/2014/main" id="{DBDE9109-8A04-B530-C534-4554D45225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110052" y="1646842"/>
            <a:ext cx="1132917" cy="123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075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085B0B7E-A75F-BF86-0BAE-65C0EE71A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23D5F256-4432-163B-A2EE-85C9BD0BF1DA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EEFDE948-BC8D-749D-F878-17BA87CFBC9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AD7C786E-1322-E2DB-FFF4-7F88AC46E3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835912" y="247754"/>
            <a:ext cx="2969942" cy="358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just" fontAlgn="base"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it-IT" b="1" dirty="0" err="1">
                <a:solidFill>
                  <a:srgbClr val="000000"/>
                </a:solidFill>
                <a:latin typeface="+mn-lt"/>
                <a:sym typeface="Wingdings" pitchFamily="2" charset="2"/>
              </a:rPr>
              <a:t>Conclusions</a:t>
            </a:r>
            <a:endParaRPr lang="it-IT" b="1" dirty="0">
              <a:solidFill>
                <a:srgbClr val="000000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11025A8-466F-1E05-9481-02D2B4677B37}"/>
              </a:ext>
            </a:extLst>
          </p:cNvPr>
          <p:cNvSpPr txBox="1"/>
          <p:nvPr/>
        </p:nvSpPr>
        <p:spPr>
          <a:xfrm>
            <a:off x="692149" y="1237785"/>
            <a:ext cx="95000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Deferential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Attitude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Constitutional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Court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towards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Discretionary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Choices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the Tax Legislator</a:t>
            </a:r>
            <a:endParaRPr lang="it-IT" dirty="0">
              <a:latin typeface="+mn-lt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464F44-6D4D-3E36-94D5-482507FBBF59}"/>
              </a:ext>
            </a:extLst>
          </p:cNvPr>
          <p:cNvSpPr txBox="1"/>
          <p:nvPr/>
        </p:nvSpPr>
        <p:spPr>
          <a:xfrm>
            <a:off x="1465020" y="2321004"/>
            <a:ext cx="2214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sz="1200" b="0" i="1" strike="noStrike" dirty="0" err="1">
                <a:solidFill>
                  <a:srgbClr val="000000"/>
                </a:solidFill>
                <a:effectLst/>
                <a:latin typeface="+mn-lt"/>
              </a:rPr>
              <a:t>Judgment</a:t>
            </a:r>
            <a:r>
              <a:rPr lang="it-IT" sz="1200" b="0" i="1" strike="noStrike" dirty="0">
                <a:solidFill>
                  <a:srgbClr val="000000"/>
                </a:solidFill>
                <a:effectLst/>
                <a:latin typeface="+mn-lt"/>
              </a:rPr>
              <a:t> No. 201 of 1975 – </a:t>
            </a:r>
            <a:r>
              <a:rPr lang="it-IT" sz="1200" b="0" i="1" strike="noStrike" dirty="0" err="1">
                <a:solidFill>
                  <a:srgbClr val="000000"/>
                </a:solidFill>
                <a:effectLst/>
                <a:latin typeface="+mn-lt"/>
              </a:rPr>
              <a:t>Constitutional</a:t>
            </a:r>
            <a:r>
              <a:rPr lang="it-IT" sz="1200" b="0" i="1" strike="noStrike" dirty="0">
                <a:solidFill>
                  <a:srgbClr val="000000"/>
                </a:solidFill>
                <a:effectLst/>
                <a:latin typeface="+mn-lt"/>
              </a:rPr>
              <a:t> Court </a:t>
            </a:r>
            <a:endParaRPr lang="it-IT" sz="1200" i="1" dirty="0">
              <a:latin typeface="+mn-l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7618845-1D4D-73DB-2D05-9A8D6359172C}"/>
              </a:ext>
            </a:extLst>
          </p:cNvPr>
          <p:cNvSpPr txBox="1"/>
          <p:nvPr/>
        </p:nvSpPr>
        <p:spPr>
          <a:xfrm>
            <a:off x="4392387" y="2285079"/>
            <a:ext cx="2099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sz="1200" b="0" i="1" u="none" strike="noStrike" dirty="0" err="1">
                <a:solidFill>
                  <a:srgbClr val="000000"/>
                </a:solidFill>
                <a:effectLst/>
                <a:latin typeface="+mn-lt"/>
              </a:rPr>
              <a:t>Judgment</a:t>
            </a:r>
            <a:r>
              <a:rPr lang="it-IT" sz="1200" b="0" i="1" u="none" strike="noStrike" dirty="0">
                <a:solidFill>
                  <a:srgbClr val="000000"/>
                </a:solidFill>
                <a:effectLst/>
                <a:latin typeface="+mn-lt"/>
              </a:rPr>
              <a:t> No. 144 of 1972 – </a:t>
            </a:r>
            <a:r>
              <a:rPr lang="it-IT" sz="1200" b="0" i="1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Constitutional</a:t>
            </a:r>
            <a:r>
              <a:rPr lang="it-IT" sz="1200" b="0" i="1" u="none" strike="noStrike" dirty="0">
                <a:solidFill>
                  <a:srgbClr val="000000"/>
                </a:solidFill>
                <a:effectLst/>
                <a:latin typeface="+mn-lt"/>
              </a:rPr>
              <a:t> Court</a:t>
            </a:r>
            <a:endParaRPr lang="it-IT" sz="1200" i="1" dirty="0">
              <a:latin typeface="+mn-l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4C788A1-FA6E-6680-AF7C-D9BB6482B8D6}"/>
              </a:ext>
            </a:extLst>
          </p:cNvPr>
          <p:cNvSpPr txBox="1"/>
          <p:nvPr/>
        </p:nvSpPr>
        <p:spPr>
          <a:xfrm>
            <a:off x="692149" y="1761859"/>
            <a:ext cx="7950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Legitimate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Discretion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Provided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It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Does Not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Result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in an 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"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Absolutely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Irrational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or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Arbitrary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Treatment»</a:t>
            </a:r>
            <a:endParaRPr lang="it-IT" b="1" dirty="0">
              <a:latin typeface="+mn-lt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C520C01-5B36-50EA-B1EA-968DDB94AEED}"/>
              </a:ext>
            </a:extLst>
          </p:cNvPr>
          <p:cNvSpPr txBox="1"/>
          <p:nvPr/>
        </p:nvSpPr>
        <p:spPr>
          <a:xfrm>
            <a:off x="692149" y="3566910"/>
            <a:ext cx="54752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Balancing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Extrafiscal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Objectives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the Tax System with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Principle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Ability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Pay</a:t>
            </a:r>
            <a:endParaRPr lang="it-IT" dirty="0">
              <a:latin typeface="+mn-lt"/>
            </a:endParaRPr>
          </a:p>
          <a:p>
            <a:pPr algn="just"/>
            <a:endParaRPr lang="it-IT" dirty="0">
              <a:latin typeface="+mn-l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B7B131-3668-271A-459C-17F676CB61BC}"/>
              </a:ext>
            </a:extLst>
          </p:cNvPr>
          <p:cNvSpPr txBox="1"/>
          <p:nvPr/>
        </p:nvSpPr>
        <p:spPr>
          <a:xfrm>
            <a:off x="692149" y="4671106"/>
            <a:ext cx="4917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A Matter of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Principle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... or a Matter of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Principles</a:t>
            </a:r>
            <a:endParaRPr lang="it-IT" dirty="0">
              <a:latin typeface="+mn-lt"/>
            </a:endParaRPr>
          </a:p>
          <a:p>
            <a:pPr algn="just"/>
            <a:endParaRPr lang="it-IT" dirty="0">
              <a:latin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D7330BD-9BB4-45C9-8408-1B4D76FB0812}"/>
              </a:ext>
            </a:extLst>
          </p:cNvPr>
          <p:cNvSpPr txBox="1"/>
          <p:nvPr/>
        </p:nvSpPr>
        <p:spPr>
          <a:xfrm>
            <a:off x="1029629" y="5080265"/>
            <a:ext cx="38062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it-IT" b="1" i="0" u="none" strike="noStrike" dirty="0">
                <a:solidFill>
                  <a:srgbClr val="FF0000"/>
                </a:solidFill>
                <a:effectLst/>
                <a:latin typeface="+mn-lt"/>
              </a:rPr>
              <a:t>Equality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b="1" i="0" u="none" strike="noStrike" dirty="0" err="1">
                <a:solidFill>
                  <a:srgbClr val="FF0000"/>
                </a:solidFill>
                <a:effectLst/>
                <a:latin typeface="+mn-lt"/>
              </a:rPr>
              <a:t>Reasonableness</a:t>
            </a:r>
            <a:endParaRPr lang="it-IT" b="1" dirty="0">
              <a:solidFill>
                <a:srgbClr val="FF0000"/>
              </a:solidFill>
              <a:latin typeface="+mn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b="1" i="0" u="none" strike="noStrike" dirty="0" err="1">
                <a:solidFill>
                  <a:srgbClr val="FF0000"/>
                </a:solidFill>
                <a:effectLst/>
                <a:latin typeface="+mn-lt"/>
              </a:rPr>
              <a:t>Proportionality</a:t>
            </a:r>
            <a:endParaRPr lang="it-IT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9873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5799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7371" y="4551631"/>
            <a:ext cx="5317260" cy="1301973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32"/>
          <p:cNvSpPr/>
          <p:nvPr/>
        </p:nvSpPr>
        <p:spPr>
          <a:xfrm>
            <a:off x="1485708" y="1825625"/>
            <a:ext cx="92206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0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1466" y="5779833"/>
            <a:ext cx="1462717" cy="49523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639985" y="1038170"/>
            <a:ext cx="10905671" cy="103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br>
              <a:rPr lang="it-IT" sz="3200" b="1" dirty="0">
                <a:latin typeface="+mn-lt"/>
                <a:ea typeface="Times New Roman"/>
                <a:cs typeface="Times New Roman"/>
                <a:sym typeface="Times New Roman"/>
              </a:rPr>
            </a:br>
            <a:r>
              <a:rPr lang="it-IT" sz="3200" b="1" dirty="0">
                <a:latin typeface="+mn-lt"/>
                <a:cs typeface="Times New Roman"/>
              </a:rPr>
              <a:t>A delicate balance: Non-fiscal </a:t>
            </a:r>
            <a:r>
              <a:rPr lang="it-IT" sz="3200" b="1" dirty="0" err="1">
                <a:latin typeface="+mn-lt"/>
                <a:cs typeface="Times New Roman"/>
              </a:rPr>
              <a:t>aims</a:t>
            </a:r>
            <a:r>
              <a:rPr lang="it-IT" sz="3200" b="1" dirty="0">
                <a:latin typeface="+mn-lt"/>
                <a:cs typeface="Times New Roman"/>
              </a:rPr>
              <a:t> of </a:t>
            </a:r>
            <a:r>
              <a:rPr lang="it-IT" sz="3200" b="1" dirty="0" err="1">
                <a:latin typeface="+mn-lt"/>
                <a:cs typeface="Times New Roman"/>
              </a:rPr>
              <a:t>taxation</a:t>
            </a:r>
            <a:r>
              <a:rPr lang="it-IT" sz="3200" b="1" dirty="0">
                <a:latin typeface="+mn-lt"/>
                <a:cs typeface="Times New Roman"/>
              </a:rPr>
              <a:t> and the </a:t>
            </a:r>
            <a:r>
              <a:rPr lang="it-IT" sz="3200" b="1" dirty="0" err="1">
                <a:latin typeface="+mn-lt"/>
                <a:cs typeface="Times New Roman"/>
              </a:rPr>
              <a:t>ability</a:t>
            </a:r>
            <a:r>
              <a:rPr lang="it-IT" sz="3200" b="1" dirty="0">
                <a:latin typeface="+mn-lt"/>
                <a:cs typeface="Times New Roman"/>
              </a:rPr>
              <a:t> to </a:t>
            </a:r>
            <a:r>
              <a:rPr lang="it-IT" sz="3200" b="1" dirty="0" err="1">
                <a:latin typeface="+mn-lt"/>
                <a:cs typeface="Times New Roman"/>
              </a:rPr>
              <a:t>pay</a:t>
            </a:r>
            <a:r>
              <a:rPr lang="it-IT" sz="3200" b="1" dirty="0">
                <a:latin typeface="+mn-lt"/>
                <a:cs typeface="Times New Roman"/>
              </a:rPr>
              <a:t> </a:t>
            </a:r>
            <a:r>
              <a:rPr lang="it-IT" sz="3200" b="1" dirty="0" err="1">
                <a:latin typeface="+mn-lt"/>
                <a:cs typeface="Times New Roman"/>
              </a:rPr>
              <a:t>principle</a:t>
            </a:r>
            <a:endParaRPr sz="3200" b="1" dirty="0">
              <a:latin typeface="+mn-lt"/>
              <a:cs typeface="Times New Roman"/>
              <a:sym typeface="Times New Roman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916386" y="2442338"/>
            <a:ext cx="6352867" cy="714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2000" b="0" i="0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April 28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th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 and 29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th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 – Università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degli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studi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 di Ferrara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CE53B7-893E-4F48-258C-B86F1933BF8F}"/>
              </a:ext>
            </a:extLst>
          </p:cNvPr>
          <p:cNvSpPr txBox="1"/>
          <p:nvPr/>
        </p:nvSpPr>
        <p:spPr>
          <a:xfrm>
            <a:off x="4795748" y="3701561"/>
            <a:ext cx="2600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Alessandro Casanova</a:t>
            </a:r>
          </a:p>
          <a:p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Candidate</a:t>
            </a:r>
          </a:p>
          <a:p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Università degli studi di Ferrara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4129088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ctr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b="1" dirty="0">
                <a:latin typeface="+mn-lt"/>
              </a:rPr>
              <a:t>Brief </a:t>
            </a:r>
            <a:r>
              <a:rPr lang="it-IT" b="1" dirty="0" err="1">
                <a:latin typeface="+mn-lt"/>
              </a:rPr>
              <a:t>introduction</a:t>
            </a:r>
            <a:r>
              <a:rPr lang="it-IT" b="1" dirty="0">
                <a:latin typeface="+mn-lt"/>
              </a:rPr>
              <a:t>…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42A8F28-8339-5C87-E601-55458BE7A810}"/>
              </a:ext>
            </a:extLst>
          </p:cNvPr>
          <p:cNvSpPr txBox="1"/>
          <p:nvPr/>
        </p:nvSpPr>
        <p:spPr>
          <a:xfrm>
            <a:off x="692150" y="2857501"/>
            <a:ext cx="467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it-IT" dirty="0" err="1">
                <a:latin typeface="+mn-lt"/>
              </a:rPr>
              <a:t>Taxation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not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only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as</a:t>
            </a:r>
            <a:r>
              <a:rPr lang="it-IT" dirty="0">
                <a:latin typeface="+mn-lt"/>
              </a:rPr>
              <a:t> a financing tool,</a:t>
            </a:r>
          </a:p>
          <a:p>
            <a:pPr>
              <a:buNone/>
            </a:pPr>
            <a:r>
              <a:rPr lang="it-IT" dirty="0" err="1">
                <a:latin typeface="+mn-lt"/>
              </a:rPr>
              <a:t>but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also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as</a:t>
            </a:r>
            <a:r>
              <a:rPr lang="it-IT" dirty="0">
                <a:latin typeface="+mn-lt"/>
              </a:rPr>
              <a:t> an </a:t>
            </a:r>
            <a:r>
              <a:rPr lang="it-IT" dirty="0" err="1">
                <a:latin typeface="+mn-lt"/>
              </a:rPr>
              <a:t>instrument</a:t>
            </a:r>
            <a:r>
              <a:rPr lang="it-IT" dirty="0">
                <a:latin typeface="+mn-lt"/>
              </a:rPr>
              <a:t> of </a:t>
            </a:r>
            <a:r>
              <a:rPr lang="it-IT" dirty="0" err="1">
                <a:latin typeface="+mn-lt"/>
              </a:rPr>
              <a:t>economic</a:t>
            </a:r>
            <a:r>
              <a:rPr lang="it-IT" dirty="0">
                <a:latin typeface="+mn-lt"/>
              </a:rPr>
              <a:t> and social policy.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B20B021-6614-CC2B-A3C0-84A21EFD5EDF}"/>
              </a:ext>
            </a:extLst>
          </p:cNvPr>
          <p:cNvSpPr txBox="1"/>
          <p:nvPr/>
        </p:nvSpPr>
        <p:spPr>
          <a:xfrm>
            <a:off x="5703093" y="90696"/>
            <a:ext cx="5481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</a:rPr>
              <a:t>Purpose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</a:rPr>
              <a:t> of 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the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</a:rPr>
              <a:t> </a:t>
            </a:r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</a:rPr>
              <a:t>presentation</a:t>
            </a:r>
            <a:endParaRPr lang="it-IT" sz="2800" b="1" dirty="0">
              <a:solidFill>
                <a:schemeClr val="dk1"/>
              </a:solidFill>
              <a:latin typeface="+mn-lt"/>
              <a:cs typeface="Calibri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D53D185-25DA-E9D8-1D74-C3C610EAE2A9}"/>
              </a:ext>
            </a:extLst>
          </p:cNvPr>
          <p:cNvSpPr txBox="1"/>
          <p:nvPr/>
        </p:nvSpPr>
        <p:spPr>
          <a:xfrm>
            <a:off x="6096000" y="2857501"/>
            <a:ext cx="467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+mn-lt"/>
              </a:rPr>
              <a:t>To </a:t>
            </a:r>
            <a:r>
              <a:rPr lang="it-IT" dirty="0" err="1">
                <a:latin typeface="+mn-lt"/>
              </a:rPr>
              <a:t>explore</a:t>
            </a:r>
            <a:r>
              <a:rPr lang="it-IT" dirty="0">
                <a:latin typeface="+mn-lt"/>
              </a:rPr>
              <a:t> the balance (or </a:t>
            </a:r>
            <a:r>
              <a:rPr lang="it-IT" dirty="0" err="1">
                <a:latin typeface="+mn-lt"/>
              </a:rPr>
              <a:t>imbalance</a:t>
            </a:r>
            <a:r>
              <a:rPr lang="it-IT" dirty="0">
                <a:latin typeface="+mn-lt"/>
              </a:rPr>
              <a:t>) </a:t>
            </a:r>
            <a:r>
              <a:rPr lang="it-IT" dirty="0" err="1">
                <a:latin typeface="+mn-lt"/>
              </a:rPr>
              <a:t>between</a:t>
            </a:r>
            <a:r>
              <a:rPr lang="it-IT" dirty="0">
                <a:latin typeface="+mn-lt"/>
              </a:rPr>
              <a:t> non </a:t>
            </a:r>
            <a:r>
              <a:rPr lang="it-IT" dirty="0" err="1">
                <a:latin typeface="+mn-lt"/>
              </a:rPr>
              <a:t>fiscla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aims</a:t>
            </a:r>
            <a:r>
              <a:rPr lang="it-IT" dirty="0">
                <a:latin typeface="+mn-lt"/>
              </a:rPr>
              <a:t> of </a:t>
            </a:r>
            <a:r>
              <a:rPr lang="it-IT" dirty="0" err="1">
                <a:latin typeface="+mn-lt"/>
              </a:rPr>
              <a:t>taxation</a:t>
            </a:r>
            <a:r>
              <a:rPr lang="it-IT" dirty="0">
                <a:latin typeface="+mn-lt"/>
              </a:rPr>
              <a:t> and </a:t>
            </a:r>
            <a:r>
              <a:rPr lang="it-IT" dirty="0" err="1">
                <a:latin typeface="+mn-lt"/>
              </a:rPr>
              <a:t>Ability</a:t>
            </a:r>
            <a:r>
              <a:rPr lang="it-IT" dirty="0">
                <a:latin typeface="+mn-lt"/>
              </a:rPr>
              <a:t> to </a:t>
            </a:r>
            <a:r>
              <a:rPr lang="it-IT" dirty="0" err="1">
                <a:latin typeface="+mn-lt"/>
              </a:rPr>
              <a:t>Pay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Principle</a:t>
            </a:r>
            <a:r>
              <a:rPr lang="it-IT" dirty="0">
                <a:latin typeface="+mn-lt"/>
              </a:rPr>
              <a:t>.</a:t>
            </a:r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26A34261-2AA2-B203-0050-75BF3A6BFFEE}"/>
              </a:ext>
            </a:extLst>
          </p:cNvPr>
          <p:cNvSpPr/>
          <p:nvPr/>
        </p:nvSpPr>
        <p:spPr>
          <a:xfrm>
            <a:off x="1757363" y="954107"/>
            <a:ext cx="595889" cy="17462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Freccia giù 5">
            <a:extLst>
              <a:ext uri="{FF2B5EF4-FFF2-40B4-BE49-F238E27FC236}">
                <a16:creationId xmlns:a16="http://schemas.microsoft.com/office/drawing/2014/main" id="{8F657544-342A-4CD0-ECF8-9D40A795B3CD}"/>
              </a:ext>
            </a:extLst>
          </p:cNvPr>
          <p:cNvSpPr/>
          <p:nvPr/>
        </p:nvSpPr>
        <p:spPr>
          <a:xfrm>
            <a:off x="7764969" y="954107"/>
            <a:ext cx="595889" cy="17462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D4A0DDC-7D1C-0C30-1DFB-C0486B928A90}"/>
              </a:ext>
            </a:extLst>
          </p:cNvPr>
          <p:cNvSpPr txBox="1"/>
          <p:nvPr/>
        </p:nvSpPr>
        <p:spPr>
          <a:xfrm>
            <a:off x="3027423" y="4489450"/>
            <a:ext cx="801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Tax </a:t>
            </a:r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law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 </a:t>
            </a:r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but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 </a:t>
            </a:r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also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… </a:t>
            </a:r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Constitutional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 </a:t>
            </a:r>
            <a:r>
              <a:rPr lang="it-IT" sz="2800" b="1" dirty="0" err="1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law</a:t>
            </a:r>
            <a:r>
              <a:rPr lang="it-IT" sz="2800" b="1" dirty="0">
                <a:solidFill>
                  <a:schemeClr val="dk1"/>
                </a:solidFill>
                <a:latin typeface="+mn-lt"/>
                <a:cs typeface="Calibri"/>
                <a:sym typeface="Calibri"/>
              </a:rPr>
              <a:t>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D2AB6320-83BC-5153-B733-57DD3F6EB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9667D7E5-270C-14BF-C9DE-04C54377B588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FDCA2152-56C9-A6C4-D2B5-A69A46A04E2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C71CBA06-0086-B228-9A21-093060B861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9696" y="379581"/>
            <a:ext cx="4872627" cy="732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b="1" dirty="0" err="1">
                <a:latin typeface="+mn-lt"/>
              </a:rPr>
              <a:t>Ability</a:t>
            </a:r>
            <a:r>
              <a:rPr lang="it-IT" b="1" dirty="0">
                <a:latin typeface="+mn-lt"/>
              </a:rPr>
              <a:t> to </a:t>
            </a:r>
            <a:r>
              <a:rPr lang="it-IT" b="1" dirty="0" err="1">
                <a:latin typeface="+mn-lt"/>
              </a:rPr>
              <a:t>pay</a:t>
            </a:r>
            <a:r>
              <a:rPr lang="it-IT" b="1" dirty="0">
                <a:latin typeface="+mn-lt"/>
              </a:rPr>
              <a:t> </a:t>
            </a:r>
            <a:r>
              <a:rPr lang="it-IT" b="1" dirty="0" err="1">
                <a:latin typeface="+mn-lt"/>
              </a:rPr>
              <a:t>principle</a:t>
            </a:r>
            <a:endParaRPr lang="it-IT" b="1" dirty="0">
              <a:latin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34DBBB1-703C-B384-D0A2-9DE6FAC25295}"/>
              </a:ext>
            </a:extLst>
          </p:cNvPr>
          <p:cNvSpPr txBox="1"/>
          <p:nvPr/>
        </p:nvSpPr>
        <p:spPr>
          <a:xfrm>
            <a:off x="6713034" y="536146"/>
            <a:ext cx="4739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b="1" dirty="0">
                <a:latin typeface="+mn-lt"/>
              </a:rPr>
              <a:t>Non fiscal </a:t>
            </a:r>
            <a:r>
              <a:rPr lang="it-IT" sz="2800" b="1" dirty="0" err="1">
                <a:latin typeface="+mn-lt"/>
              </a:rPr>
              <a:t>aims</a:t>
            </a:r>
            <a:r>
              <a:rPr lang="it-IT" sz="2800" b="1" dirty="0">
                <a:latin typeface="+mn-lt"/>
              </a:rPr>
              <a:t> of </a:t>
            </a:r>
            <a:r>
              <a:rPr lang="it-IT" sz="2800" b="1" dirty="0" err="1">
                <a:latin typeface="+mn-lt"/>
              </a:rPr>
              <a:t>taxation</a:t>
            </a:r>
            <a:endParaRPr lang="it-IT" sz="2800" b="1" dirty="0">
              <a:latin typeface="+mn-lt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F825E5-A34F-924F-E0EB-ACE7ACB40F83}"/>
              </a:ext>
            </a:extLst>
          </p:cNvPr>
          <p:cNvSpPr txBox="1"/>
          <p:nvPr/>
        </p:nvSpPr>
        <p:spPr>
          <a:xfrm>
            <a:off x="692149" y="1538868"/>
            <a:ext cx="48726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i="0" u="sng" strike="noStrike" dirty="0">
                <a:solidFill>
                  <a:srgbClr val="000000"/>
                </a:solidFill>
                <a:effectLst/>
                <a:latin typeface="+mn-lt"/>
              </a:rPr>
              <a:t>1. </a:t>
            </a:r>
            <a:r>
              <a:rPr lang="it-IT" i="0" u="sng" strike="noStrike" dirty="0" err="1">
                <a:solidFill>
                  <a:srgbClr val="000000"/>
                </a:solidFill>
                <a:effectLst/>
                <a:latin typeface="+mn-lt"/>
              </a:rPr>
              <a:t>Fundamental</a:t>
            </a:r>
            <a:r>
              <a:rPr lang="it-IT" i="0" u="sng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sng" strike="noStrike" dirty="0" err="1">
                <a:solidFill>
                  <a:srgbClr val="000000"/>
                </a:solidFill>
                <a:effectLst/>
                <a:latin typeface="+mn-lt"/>
              </a:rPr>
              <a:t>Principle</a:t>
            </a:r>
            <a:r>
              <a:rPr lang="it-IT" i="0" u="sng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within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the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Domestic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Legal System</a:t>
            </a:r>
          </a:p>
          <a:p>
            <a:pPr algn="just"/>
            <a:br>
              <a:rPr lang="it-IT" dirty="0">
                <a:latin typeface="+mn-lt"/>
              </a:rPr>
            </a:br>
            <a:r>
              <a:rPr lang="it-IT" dirty="0">
                <a:latin typeface="+mn-lt"/>
              </a:rPr>
              <a:t>2.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Constitutional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Basis</a:t>
            </a:r>
            <a:r>
              <a:rPr lang="it-IT" i="0" u="sng" strike="noStrike" dirty="0">
                <a:solidFill>
                  <a:srgbClr val="000000"/>
                </a:solidFill>
                <a:effectLst/>
                <a:latin typeface="+mn-lt"/>
              </a:rPr>
              <a:t>... </a:t>
            </a:r>
            <a:r>
              <a:rPr lang="it-IT" i="0" u="sng" strike="noStrike" dirty="0" err="1">
                <a:solidFill>
                  <a:srgbClr val="000000"/>
                </a:solidFill>
                <a:effectLst/>
                <a:latin typeface="+mn-lt"/>
              </a:rPr>
              <a:t>Articles</a:t>
            </a:r>
            <a:r>
              <a:rPr lang="it-IT" i="0" u="sng" strike="noStrike" dirty="0">
                <a:solidFill>
                  <a:srgbClr val="000000"/>
                </a:solidFill>
                <a:effectLst/>
                <a:latin typeface="+mn-lt"/>
              </a:rPr>
              <a:t> 53 of the </a:t>
            </a:r>
            <a:r>
              <a:rPr lang="it-IT" i="0" u="sng" strike="noStrike" dirty="0" err="1">
                <a:solidFill>
                  <a:srgbClr val="000000"/>
                </a:solidFill>
                <a:effectLst/>
                <a:latin typeface="+mn-lt"/>
              </a:rPr>
              <a:t>Italian</a:t>
            </a:r>
            <a:r>
              <a:rPr lang="it-IT" i="0" u="sng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sng" strike="noStrike" dirty="0" err="1">
                <a:solidFill>
                  <a:srgbClr val="000000"/>
                </a:solidFill>
                <a:effectLst/>
                <a:latin typeface="+mn-lt"/>
              </a:rPr>
              <a:t>Constitution</a:t>
            </a:r>
            <a:endParaRPr lang="it-IT" i="0" u="sng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algn="just"/>
            <a:br>
              <a:rPr lang="it-IT" dirty="0">
                <a:latin typeface="+mn-lt"/>
              </a:rPr>
            </a:br>
            <a:r>
              <a:rPr lang="it-IT" dirty="0">
                <a:latin typeface="+mn-lt"/>
              </a:rPr>
              <a:t>3. </a:t>
            </a:r>
            <a:r>
              <a:rPr lang="it-IT" u="sng" dirty="0">
                <a:latin typeface="+mn-lt"/>
              </a:rPr>
              <a:t>Limit</a:t>
            </a:r>
            <a:r>
              <a:rPr lang="it-IT" dirty="0">
                <a:latin typeface="+mn-lt"/>
              </a:rPr>
              <a:t> 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on the Legislative Power of the State</a:t>
            </a:r>
          </a:p>
          <a:p>
            <a:pPr algn="just"/>
            <a:br>
              <a:rPr lang="it-IT" dirty="0">
                <a:latin typeface="+mn-lt"/>
              </a:rPr>
            </a:br>
            <a:r>
              <a:rPr lang="it-IT" dirty="0">
                <a:latin typeface="+mn-lt"/>
              </a:rPr>
              <a:t>4. </a:t>
            </a:r>
            <a:r>
              <a:rPr lang="it-IT" i="0" u="sng" strike="noStrike" dirty="0" err="1">
                <a:solidFill>
                  <a:srgbClr val="000000"/>
                </a:solidFill>
                <a:effectLst/>
                <a:latin typeface="+mn-lt"/>
              </a:rPr>
              <a:t>Guarantee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for the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Taxpayer</a:t>
            </a:r>
            <a:endParaRPr lang="it-IT" dirty="0">
              <a:latin typeface="+mn-lt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88A4BC7-0C54-413D-09C8-504C524EDE6E}"/>
              </a:ext>
            </a:extLst>
          </p:cNvPr>
          <p:cNvSpPr txBox="1"/>
          <p:nvPr/>
        </p:nvSpPr>
        <p:spPr>
          <a:xfrm>
            <a:off x="7125629" y="1538868"/>
            <a:ext cx="4326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promotes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a 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"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functional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"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approach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to the system of public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finance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CF15EF9-BD75-E5BE-5CBC-7D97C29BD1EC}"/>
              </a:ext>
            </a:extLst>
          </p:cNvPr>
          <p:cNvSpPr txBox="1"/>
          <p:nvPr/>
        </p:nvSpPr>
        <p:spPr>
          <a:xfrm>
            <a:off x="9742447" y="3025328"/>
            <a:ext cx="24049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br>
              <a:rPr lang="it-IT" dirty="0">
                <a:latin typeface="+mn-lt"/>
              </a:rPr>
            </a:b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Taxation</a:t>
            </a:r>
            <a:endParaRPr lang="it-IT" dirty="0">
              <a:latin typeface="+mn-lt"/>
            </a:endParaRPr>
          </a:p>
          <a:p>
            <a:pPr algn="just"/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as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an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Instrument</a:t>
            </a:r>
            <a:endParaRPr lang="it-IT" dirty="0">
              <a:latin typeface="+mn-lt"/>
            </a:endParaRPr>
          </a:p>
          <a:p>
            <a:pPr algn="just"/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of </a:t>
            </a:r>
            <a:r>
              <a:rPr lang="it-IT" b="1" i="0" u="sng" strike="noStrike" dirty="0">
                <a:solidFill>
                  <a:srgbClr val="000000"/>
                </a:solidFill>
                <a:effectLst/>
                <a:latin typeface="+mn-lt"/>
              </a:rPr>
              <a:t>Tax Policy</a:t>
            </a:r>
            <a:endParaRPr lang="it-IT" b="1" u="sng" dirty="0">
              <a:latin typeface="+mn-lt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47F2B20-7794-A74E-210D-2008477B2498}"/>
              </a:ext>
            </a:extLst>
          </p:cNvPr>
          <p:cNvSpPr txBox="1"/>
          <p:nvPr/>
        </p:nvSpPr>
        <p:spPr>
          <a:xfrm>
            <a:off x="739697" y="3996756"/>
            <a:ext cx="437871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«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Everyone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is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required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to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contribute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to public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expenditure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in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accordance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with </a:t>
            </a:r>
            <a:r>
              <a:rPr lang="it-IT" b="1" i="1" u="none" strike="noStrike" dirty="0" err="1">
                <a:solidFill>
                  <a:srgbClr val="FF0000"/>
                </a:solidFill>
                <a:effectLst/>
                <a:latin typeface="+mn-lt"/>
                <a:cs typeface="Times New Roman" panose="02020603050405020304" pitchFamily="18" charset="0"/>
              </a:rPr>
              <a:t>their</a:t>
            </a:r>
            <a:r>
              <a:rPr lang="it-IT" b="1" i="1" u="none" strike="noStrike" dirty="0">
                <a:solidFill>
                  <a:srgbClr val="FF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1" i="1" u="none" strike="noStrike" dirty="0" err="1">
                <a:solidFill>
                  <a:srgbClr val="FF0000"/>
                </a:solidFill>
                <a:effectLst/>
                <a:latin typeface="+mn-lt"/>
                <a:cs typeface="Times New Roman" panose="02020603050405020304" pitchFamily="18" charset="0"/>
              </a:rPr>
              <a:t>ability</a:t>
            </a:r>
            <a:r>
              <a:rPr lang="it-IT" b="1" i="1" u="none" strike="noStrike" dirty="0">
                <a:solidFill>
                  <a:srgbClr val="FF0000"/>
                </a:solidFill>
                <a:effectLst/>
                <a:latin typeface="+mn-lt"/>
                <a:cs typeface="Times New Roman" panose="02020603050405020304" pitchFamily="18" charset="0"/>
              </a:rPr>
              <a:t> to </a:t>
            </a:r>
            <a:r>
              <a:rPr lang="it-IT" b="1" i="1" u="none" strike="noStrike" dirty="0" err="1">
                <a:solidFill>
                  <a:srgbClr val="FF0000"/>
                </a:solidFill>
                <a:effectLst/>
                <a:latin typeface="+mn-lt"/>
                <a:cs typeface="Times New Roman" panose="02020603050405020304" pitchFamily="18" charset="0"/>
              </a:rPr>
              <a:t>pay</a:t>
            </a:r>
            <a:r>
              <a:rPr lang="it-IT" b="1" i="1" u="none" strike="noStrike" dirty="0">
                <a:solidFill>
                  <a:schemeClr val="tx1"/>
                </a:solidFill>
                <a:effectLst/>
                <a:latin typeface="+mn-lt"/>
                <a:cs typeface="Times New Roman" panose="02020603050405020304" pitchFamily="18" charset="0"/>
              </a:rPr>
              <a:t>.»</a:t>
            </a:r>
          </a:p>
          <a:p>
            <a:pPr algn="just"/>
            <a:br>
              <a:rPr lang="it-IT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it-IT" b="1" i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«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The tax system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shall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be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based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on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criteria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of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progressivity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.»</a:t>
            </a:r>
            <a:endParaRPr lang="it-IT" i="1" dirty="0">
              <a:latin typeface="+mn-lt"/>
              <a:cs typeface="Times New Roman" panose="02020603050405020304" pitchFamily="18" charset="0"/>
            </a:endParaRPr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262912B2-4CB6-C104-3724-90E891FB7802}"/>
              </a:ext>
            </a:extLst>
          </p:cNvPr>
          <p:cNvCxnSpPr>
            <a:cxnSpLocks/>
          </p:cNvCxnSpPr>
          <p:nvPr/>
        </p:nvCxnSpPr>
        <p:spPr>
          <a:xfrm flipH="1">
            <a:off x="7582829" y="2207941"/>
            <a:ext cx="1706136" cy="936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8C53DFB-A505-2C52-71D3-1FA43FD02DE2}"/>
              </a:ext>
            </a:extLst>
          </p:cNvPr>
          <p:cNvCxnSpPr>
            <a:cxnSpLocks/>
          </p:cNvCxnSpPr>
          <p:nvPr/>
        </p:nvCxnSpPr>
        <p:spPr>
          <a:xfrm>
            <a:off x="9288965" y="2207941"/>
            <a:ext cx="1706137" cy="936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7F5A62D-521A-C006-28ED-94662EB6726D}"/>
              </a:ext>
            </a:extLst>
          </p:cNvPr>
          <p:cNvSpPr txBox="1"/>
          <p:nvPr/>
        </p:nvSpPr>
        <p:spPr>
          <a:xfrm>
            <a:off x="6151914" y="3240771"/>
            <a:ext cx="20183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Solidarity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&amp;</a:t>
            </a:r>
            <a:r>
              <a:rPr lang="it-IT" dirty="0">
                <a:latin typeface="+mn-lt"/>
              </a:rPr>
              <a:t> 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1" i="0" u="sng" strike="noStrike" dirty="0">
                <a:solidFill>
                  <a:srgbClr val="000000"/>
                </a:solidFill>
                <a:effectLst/>
                <a:latin typeface="+mn-lt"/>
              </a:rPr>
              <a:t>Redistributive </a:t>
            </a:r>
            <a:r>
              <a:rPr lang="it-IT" b="1" i="0" u="sng" strike="noStrike" dirty="0" err="1">
                <a:solidFill>
                  <a:srgbClr val="000000"/>
                </a:solidFill>
                <a:effectLst/>
                <a:latin typeface="+mn-lt"/>
              </a:rPr>
              <a:t>Function</a:t>
            </a:r>
            <a:r>
              <a:rPr lang="it-IT" b="1" i="0" u="sng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of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Taxation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124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AA198E59-738D-3279-556B-B054A2014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518E0D4F-7911-766A-A49B-5C848C778038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2D1F2907-985E-B6D9-33A8-1CA633FC29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9238914B-F4BD-E687-9FE9-43F140E22F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02927" y="0"/>
            <a:ext cx="4129088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just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b="1" dirty="0">
                <a:latin typeface="+mn-lt"/>
              </a:rPr>
              <a:t>Some History…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6160B30-8FC3-8969-3577-F417A58254D5}"/>
              </a:ext>
            </a:extLst>
          </p:cNvPr>
          <p:cNvSpPr txBox="1"/>
          <p:nvPr/>
        </p:nvSpPr>
        <p:spPr>
          <a:xfrm>
            <a:off x="692150" y="1483112"/>
            <a:ext cx="50172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A.D. Giannini: "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Article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53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a </a:t>
            </a:r>
            <a:r>
              <a:rPr lang="it-IT" b="1" i="0" u="sng" strike="noStrike" dirty="0">
                <a:solidFill>
                  <a:srgbClr val="000000"/>
                </a:solidFill>
                <a:effectLst/>
                <a:latin typeface="+mn-lt"/>
              </a:rPr>
              <a:t>mere </a:t>
            </a:r>
            <a:r>
              <a:rPr lang="it-IT" b="1" i="0" u="sng" strike="noStrike" dirty="0" err="1">
                <a:solidFill>
                  <a:srgbClr val="000000"/>
                </a:solidFill>
                <a:effectLst/>
                <a:latin typeface="+mn-lt"/>
              </a:rPr>
              <a:t>Ideological</a:t>
            </a:r>
            <a:r>
              <a:rPr lang="it-IT" b="1" i="0" u="sng" strike="noStrike" dirty="0">
                <a:solidFill>
                  <a:srgbClr val="000000"/>
                </a:solidFill>
                <a:effectLst/>
                <a:latin typeface="+mn-lt"/>
              </a:rPr>
              <a:t> Statement</a:t>
            </a:r>
            <a:endParaRPr lang="it-IT" b="1" u="sng" dirty="0">
              <a:latin typeface="+mn-lt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34C53D2-5925-FFBE-106E-732B604F1174}"/>
              </a:ext>
            </a:extLst>
          </p:cNvPr>
          <p:cNvSpPr txBox="1"/>
          <p:nvPr/>
        </p:nvSpPr>
        <p:spPr>
          <a:xfrm>
            <a:off x="6701593" y="1483112"/>
            <a:ext cx="4884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Programmatic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it-IT" dirty="0" err="1">
                <a:latin typeface="+mn-lt"/>
              </a:rPr>
              <a:t>r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ather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Than </a:t>
            </a:r>
            <a:r>
              <a:rPr lang="it-IT" dirty="0" err="1">
                <a:latin typeface="+mn-lt"/>
              </a:rPr>
              <a:t>p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rescriptive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, nature of the </a:t>
            </a:r>
            <a:r>
              <a:rPr lang="it-IT" dirty="0" err="1">
                <a:latin typeface="+mn-lt"/>
              </a:rPr>
              <a:t>p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rovision</a:t>
            </a:r>
            <a:endParaRPr lang="it-IT" dirty="0">
              <a:latin typeface="+mn-l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FC22E4-17B6-24D7-90D9-B195C9E0ED59}"/>
              </a:ext>
            </a:extLst>
          </p:cNvPr>
          <p:cNvSpPr txBox="1"/>
          <p:nvPr/>
        </p:nvSpPr>
        <p:spPr>
          <a:xfrm>
            <a:off x="692150" y="3494479"/>
            <a:ext cx="4638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Taxpaying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Capacity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Linked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the So-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Called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"</a:t>
            </a:r>
            <a:r>
              <a:rPr lang="it-IT" b="1" i="0" u="sng" strike="noStrike" dirty="0">
                <a:solidFill>
                  <a:srgbClr val="000000"/>
                </a:solidFill>
                <a:effectLst/>
                <a:latin typeface="+mn-lt"/>
              </a:rPr>
              <a:t>Benefit Theory</a:t>
            </a:r>
            <a:endParaRPr lang="it-IT" b="1" u="sng" dirty="0">
              <a:latin typeface="+mn-l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D9B7797-F305-DD73-760F-7D16A8DB4430}"/>
              </a:ext>
            </a:extLst>
          </p:cNvPr>
          <p:cNvSpPr txBox="1"/>
          <p:nvPr/>
        </p:nvSpPr>
        <p:spPr>
          <a:xfrm>
            <a:off x="6701593" y="3340811"/>
            <a:ext cx="433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Taxing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power </a:t>
            </a:r>
            <a:r>
              <a:rPr lang="it-IT" dirty="0" err="1">
                <a:latin typeface="+mn-lt"/>
              </a:rPr>
              <a:t>j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ustified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by a mere </a:t>
            </a:r>
            <a:r>
              <a:rPr lang="it-IT" dirty="0" err="1">
                <a:latin typeface="+mn-lt"/>
              </a:rPr>
              <a:t>x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xchange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dirty="0" err="1">
                <a:latin typeface="+mn-lt"/>
              </a:rPr>
              <a:t>r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elationship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between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the State and the </a:t>
            </a:r>
            <a:r>
              <a:rPr lang="it-IT" dirty="0" err="1">
                <a:latin typeface="+mn-lt"/>
              </a:rPr>
              <a:t>t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axpayer</a:t>
            </a:r>
            <a:endParaRPr lang="it-IT" dirty="0">
              <a:latin typeface="+mn-lt"/>
            </a:endParaRPr>
          </a:p>
        </p:txBody>
      </p:sp>
      <p:sp>
        <p:nvSpPr>
          <p:cNvPr id="8" name="Cornice 7">
            <a:extLst>
              <a:ext uri="{FF2B5EF4-FFF2-40B4-BE49-F238E27FC236}">
                <a16:creationId xmlns:a16="http://schemas.microsoft.com/office/drawing/2014/main" id="{5C652702-D44D-1B7A-76BD-88C4306BA5C5}"/>
              </a:ext>
            </a:extLst>
          </p:cNvPr>
          <p:cNvSpPr/>
          <p:nvPr/>
        </p:nvSpPr>
        <p:spPr>
          <a:xfrm>
            <a:off x="568712" y="1204332"/>
            <a:ext cx="11229278" cy="925551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Cornice 8">
            <a:extLst>
              <a:ext uri="{FF2B5EF4-FFF2-40B4-BE49-F238E27FC236}">
                <a16:creationId xmlns:a16="http://schemas.microsoft.com/office/drawing/2014/main" id="{587DAB8B-4573-BFCC-D2DB-57663AD02AA1}"/>
              </a:ext>
            </a:extLst>
          </p:cNvPr>
          <p:cNvSpPr/>
          <p:nvPr/>
        </p:nvSpPr>
        <p:spPr>
          <a:xfrm>
            <a:off x="481361" y="3185591"/>
            <a:ext cx="11229278" cy="925551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1484741-2982-DD87-0E86-A94E0B8D82D5}"/>
              </a:ext>
            </a:extLst>
          </p:cNvPr>
          <p:cNvSpPr txBox="1"/>
          <p:nvPr/>
        </p:nvSpPr>
        <p:spPr>
          <a:xfrm>
            <a:off x="5676116" y="1513218"/>
            <a:ext cx="27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latin typeface="+mn-lt"/>
              </a:rPr>
              <a:t>=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61FEEE9-B864-CDD5-5F45-2F4C67185F75}"/>
              </a:ext>
            </a:extLst>
          </p:cNvPr>
          <p:cNvSpPr txBox="1"/>
          <p:nvPr/>
        </p:nvSpPr>
        <p:spPr>
          <a:xfrm>
            <a:off x="5709424" y="3505320"/>
            <a:ext cx="498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latin typeface="+mn-lt"/>
              </a:rPr>
              <a:t>=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BA1C3C0-4907-253D-7277-C3E30634F696}"/>
              </a:ext>
            </a:extLst>
          </p:cNvPr>
          <p:cNvSpPr txBox="1"/>
          <p:nvPr/>
        </p:nvSpPr>
        <p:spPr>
          <a:xfrm>
            <a:off x="4327059" y="4716422"/>
            <a:ext cx="5251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err="1">
                <a:solidFill>
                  <a:srgbClr val="FF0000"/>
                </a:solidFill>
                <a:latin typeface="+mn-lt"/>
                <a:cs typeface="Calibri"/>
                <a:sym typeface="Calibri"/>
              </a:rPr>
              <a:t>Constitutional</a:t>
            </a:r>
            <a:r>
              <a:rPr lang="it-IT" sz="2800" b="1" dirty="0">
                <a:solidFill>
                  <a:srgbClr val="FF0000"/>
                </a:solidFill>
                <a:latin typeface="+mn-lt"/>
                <a:cs typeface="Calibri"/>
                <a:sym typeface="Calibri"/>
              </a:rPr>
              <a:t> Court </a:t>
            </a:r>
            <a:r>
              <a:rPr lang="it-IT" sz="2800" b="1" dirty="0" err="1">
                <a:solidFill>
                  <a:srgbClr val="FF0000"/>
                </a:solidFill>
                <a:latin typeface="+mn-lt"/>
                <a:cs typeface="Calibri"/>
                <a:sym typeface="Calibri"/>
              </a:rPr>
              <a:t>Intervention</a:t>
            </a:r>
            <a:endParaRPr lang="it-IT" sz="2800" b="1" dirty="0">
              <a:solidFill>
                <a:srgbClr val="FF0000"/>
              </a:solidFill>
              <a:latin typeface="+mn-lt"/>
              <a:cs typeface="Calibri"/>
              <a:sym typeface="Calibri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2CCECBF-3516-63CF-7B9D-4B5316591FFA}"/>
              </a:ext>
            </a:extLst>
          </p:cNvPr>
          <p:cNvSpPr txBox="1"/>
          <p:nvPr/>
        </p:nvSpPr>
        <p:spPr>
          <a:xfrm>
            <a:off x="2698982" y="4716422"/>
            <a:ext cx="17949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err="1">
                <a:solidFill>
                  <a:srgbClr val="FF0000"/>
                </a:solidFill>
                <a:latin typeface="+mn-lt"/>
                <a:cs typeface="Calibri"/>
              </a:rPr>
              <a:t>Untill</a:t>
            </a:r>
            <a:r>
              <a:rPr lang="it-IT" sz="2800" b="1" dirty="0">
                <a:solidFill>
                  <a:srgbClr val="FF0000"/>
                </a:solidFill>
                <a:latin typeface="+mn-lt"/>
                <a:cs typeface="Calibri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5281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49F6E96A-7461-5041-D4F8-45459C50D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20B078BA-FD57-90A7-D29F-87196F1FF1BA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9F48B127-71FC-6880-8946-760DD02064E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DCBCAB9F-86BA-BB59-79C7-B98A329AFA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040" y="252636"/>
            <a:ext cx="604396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ctr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1800" b="1" dirty="0" err="1">
                <a:solidFill>
                  <a:srgbClr val="000000"/>
                </a:solidFill>
                <a:latin typeface="+mn-lt"/>
                <a:cs typeface="Arial"/>
                <a:sym typeface="Arial"/>
              </a:rPr>
              <a:t>Constitutional</a:t>
            </a:r>
            <a:r>
              <a:rPr lang="it-IT" sz="1800" b="1" dirty="0">
                <a:solidFill>
                  <a:srgbClr val="000000"/>
                </a:solidFill>
                <a:latin typeface="+mn-lt"/>
                <a:cs typeface="Arial"/>
                <a:sym typeface="Arial"/>
              </a:rPr>
              <a:t> Court – </a:t>
            </a:r>
            <a:r>
              <a:rPr lang="it-IT" sz="1800" b="1" dirty="0" err="1">
                <a:solidFill>
                  <a:srgbClr val="000000"/>
                </a:solidFill>
                <a:latin typeface="+mn-lt"/>
                <a:cs typeface="Arial"/>
                <a:sym typeface="Arial"/>
              </a:rPr>
              <a:t>Judgment</a:t>
            </a:r>
            <a:r>
              <a:rPr lang="it-IT" sz="1800" b="1" dirty="0">
                <a:solidFill>
                  <a:srgbClr val="000000"/>
                </a:solidFill>
                <a:latin typeface="+mn-lt"/>
                <a:cs typeface="Arial"/>
                <a:sym typeface="Arial"/>
              </a:rPr>
              <a:t> No. 1 of 1956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A7CFE98-E664-30CA-C9AE-4985C021C3CC}"/>
              </a:ext>
            </a:extLst>
          </p:cNvPr>
          <p:cNvSpPr txBox="1"/>
          <p:nvPr/>
        </p:nvSpPr>
        <p:spPr>
          <a:xfrm>
            <a:off x="6441688" y="423037"/>
            <a:ext cx="546223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Constitutional</a:t>
            </a:r>
            <a:r>
              <a:rPr lang="it-IT" sz="1800" b="1" i="0" u="none" strike="noStrike" dirty="0">
                <a:solidFill>
                  <a:srgbClr val="000000"/>
                </a:solidFill>
                <a:effectLst/>
                <a:latin typeface="+mn-lt"/>
              </a:rPr>
              <a:t> Court – </a:t>
            </a:r>
            <a:r>
              <a:rPr lang="it-IT" sz="1800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Judgment</a:t>
            </a:r>
            <a:r>
              <a:rPr lang="it-IT" sz="1800" b="1" i="0" u="none" strike="noStrike" dirty="0">
                <a:solidFill>
                  <a:srgbClr val="000000"/>
                </a:solidFill>
                <a:effectLst/>
                <a:latin typeface="+mn-lt"/>
              </a:rPr>
              <a:t> No. 77 of 1967</a:t>
            </a:r>
            <a:endParaRPr lang="it-IT" sz="1800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endParaRPr lang="it-IT" sz="2800" b="1" dirty="0">
              <a:solidFill>
                <a:schemeClr val="dk1"/>
              </a:solidFill>
              <a:latin typeface="+mn-lt"/>
              <a:cs typeface="Calibri"/>
              <a:sym typeface="Calibri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6577FD-446B-C6D1-9A1A-D44467B31815}"/>
              </a:ext>
            </a:extLst>
          </p:cNvPr>
          <p:cNvSpPr txBox="1"/>
          <p:nvPr/>
        </p:nvSpPr>
        <p:spPr>
          <a:xfrm>
            <a:off x="936703" y="1223256"/>
            <a:ext cx="39363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«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Irrelevance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of the </a:t>
            </a:r>
            <a:r>
              <a:rPr lang="it-IT" i="1" u="sng" dirty="0" err="1">
                <a:latin typeface="+mn-lt"/>
                <a:cs typeface="Times New Roman" panose="02020603050405020304" pitchFamily="18" charset="0"/>
              </a:rPr>
              <a:t>d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istinction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between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+mn-lt"/>
                <a:cs typeface="Times New Roman" panose="02020603050405020304" pitchFamily="18" charset="0"/>
              </a:rPr>
              <a:t>p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rescriptive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and </a:t>
            </a:r>
            <a:r>
              <a:rPr lang="it-IT" i="1" u="sng" dirty="0" err="1">
                <a:latin typeface="+mn-lt"/>
                <a:cs typeface="Times New Roman" panose="02020603050405020304" pitchFamily="18" charset="0"/>
              </a:rPr>
              <a:t>p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rogrammatic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+mn-lt"/>
                <a:cs typeface="Times New Roman" panose="02020603050405020304" pitchFamily="18" charset="0"/>
              </a:rPr>
              <a:t>p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rovisions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for the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p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urposes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of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Constitutional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l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egitimacy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review[…]»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i="1" dirty="0">
                <a:latin typeface="+mn-lt"/>
                <a:cs typeface="Times New Roman" panose="02020603050405020304" pitchFamily="18" charset="0"/>
              </a:rPr>
              <a:t>«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A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s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provisions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expressing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general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p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rinciples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of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l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aw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are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a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lso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c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apable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of </a:t>
            </a:r>
            <a:r>
              <a:rPr lang="it-IT" i="1" dirty="0" err="1">
                <a:latin typeface="+mn-lt"/>
                <a:cs typeface="Times New Roman" panose="02020603050405020304" pitchFamily="18" charset="0"/>
              </a:rPr>
              <a:t>p</a:t>
            </a:r>
            <a:r>
              <a:rPr lang="it-IT" b="0" i="1" u="none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roducing</a:t>
            </a:r>
            <a:r>
              <a:rPr lang="it-IT" b="0" i="1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direct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legal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+mn-lt"/>
                <a:cs typeface="Times New Roman" panose="02020603050405020304" pitchFamily="18" charset="0"/>
              </a:rPr>
              <a:t>e</a:t>
            </a:r>
            <a:r>
              <a:rPr lang="it-IT" b="0" i="1" u="sng" strike="noStrike" dirty="0" err="1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ffects</a:t>
            </a:r>
            <a:r>
              <a:rPr lang="it-IT" b="0" i="1" u="sng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»</a:t>
            </a:r>
            <a:endParaRPr lang="it-IT" i="1" u="sng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68D08F9-16CF-730E-54F6-1663DF01A939}"/>
              </a:ext>
            </a:extLst>
          </p:cNvPr>
          <p:cNvSpPr txBox="1"/>
          <p:nvPr/>
        </p:nvSpPr>
        <p:spPr>
          <a:xfrm>
            <a:off x="6441688" y="1223256"/>
            <a:ext cx="388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Expressly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dirty="0" err="1">
                <a:latin typeface="+mn-lt"/>
              </a:rPr>
              <a:t>r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ecognizes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the </a:t>
            </a:r>
            <a:r>
              <a:rPr lang="it-IT" dirty="0" err="1">
                <a:latin typeface="+mn-lt"/>
              </a:rPr>
              <a:t>p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rescriptive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nature of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Article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53 of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</a:t>
            </a:r>
            <a:endParaRPr lang="it-IT" dirty="0">
              <a:latin typeface="+mn-l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711D5BA-26BF-1F14-4199-4BB18D846774}"/>
              </a:ext>
            </a:extLst>
          </p:cNvPr>
          <p:cNvSpPr txBox="1"/>
          <p:nvPr/>
        </p:nvSpPr>
        <p:spPr>
          <a:xfrm>
            <a:off x="936703" y="3993268"/>
            <a:ext cx="4728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+mn-lt"/>
              </a:rPr>
              <a:t>New(</a:t>
            </a:r>
            <a:r>
              <a:rPr lang="it-IT" sz="2400" b="1" dirty="0" err="1">
                <a:latin typeface="+mn-lt"/>
              </a:rPr>
              <a:t>er</a:t>
            </a:r>
            <a:r>
              <a:rPr lang="it-IT" sz="2400" b="1" dirty="0">
                <a:latin typeface="+mn-lt"/>
              </a:rPr>
              <a:t>)</a:t>
            </a:r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2400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Interpretation</a:t>
            </a:r>
            <a:endParaRPr lang="it-IT" sz="2400" b="1" dirty="0">
              <a:latin typeface="+mn-lt"/>
            </a:endParaRPr>
          </a:p>
          <a:p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+mn-lt"/>
              </a:rPr>
              <a:t>of the </a:t>
            </a:r>
            <a:r>
              <a:rPr lang="it-IT" sz="2400" b="1" dirty="0" err="1">
                <a:latin typeface="+mn-lt"/>
              </a:rPr>
              <a:t>a</a:t>
            </a:r>
            <a:r>
              <a:rPr lang="it-IT" sz="2400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bility</a:t>
            </a:r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sz="2400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pay</a:t>
            </a:r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2400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principle</a:t>
            </a:r>
            <a:endParaRPr lang="it-IT" sz="2400" b="1" dirty="0">
              <a:latin typeface="+mn-lt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D751FEF-B1C3-AB3B-D9B5-045C1255BD71}"/>
              </a:ext>
            </a:extLst>
          </p:cNvPr>
          <p:cNvSpPr txBox="1"/>
          <p:nvPr/>
        </p:nvSpPr>
        <p:spPr>
          <a:xfrm>
            <a:off x="6096000" y="3429000"/>
            <a:ext cx="341227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General </a:t>
            </a:r>
            <a:r>
              <a:rPr lang="it-IT" b="1" dirty="0" err="1">
                <a:latin typeface="+mn-lt"/>
              </a:rPr>
              <a:t>p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rinciple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and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cornerstone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of the </a:t>
            </a:r>
            <a:r>
              <a:rPr lang="it-IT" dirty="0" err="1">
                <a:latin typeface="+mn-lt"/>
              </a:rPr>
              <a:t>d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omestic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legal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br>
              <a:rPr lang="it-IT" dirty="0">
                <a:latin typeface="+mn-lt"/>
              </a:rPr>
            </a:br>
            <a:r>
              <a:rPr lang="it-IT" b="1" dirty="0">
                <a:latin typeface="+mn-lt"/>
              </a:rPr>
              <a:t>Imperative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nature 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and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not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a mere </a:t>
            </a:r>
            <a:r>
              <a:rPr lang="it-IT" dirty="0" err="1">
                <a:latin typeface="+mn-lt"/>
              </a:rPr>
              <a:t>p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olitical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statement</a:t>
            </a:r>
            <a:endParaRPr lang="it-IT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br>
              <a:rPr lang="it-IT" dirty="0">
                <a:latin typeface="+mn-lt"/>
              </a:rPr>
            </a:b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Highest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rank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within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the system of </a:t>
            </a:r>
            <a:r>
              <a:rPr lang="it-IT" b="1" dirty="0" err="1">
                <a:latin typeface="+mn-lt"/>
              </a:rPr>
              <a:t>d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omestic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sources of </a:t>
            </a:r>
            <a:r>
              <a:rPr lang="it-IT" b="1" dirty="0" err="1">
                <a:latin typeface="+mn-lt"/>
              </a:rPr>
              <a:t>l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aw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– benchmark for the </a:t>
            </a:r>
            <a:r>
              <a:rPr lang="it-IT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Constitutional</a:t>
            </a:r>
            <a:r>
              <a:rPr lang="it-IT" i="0" u="none" strike="noStrike" dirty="0">
                <a:solidFill>
                  <a:srgbClr val="000000"/>
                </a:solidFill>
                <a:effectLst/>
                <a:latin typeface="+mn-lt"/>
              </a:rPr>
              <a:t> Review</a:t>
            </a:r>
            <a:endParaRPr lang="it-IT" dirty="0">
              <a:latin typeface="+mn-lt"/>
            </a:endParaRPr>
          </a:p>
          <a:p>
            <a:endParaRPr lang="it-IT" dirty="0">
              <a:latin typeface="+mn-lt"/>
            </a:endParaRPr>
          </a:p>
        </p:txBody>
      </p:sp>
      <p:sp>
        <p:nvSpPr>
          <p:cNvPr id="7" name="Cornice 6">
            <a:extLst>
              <a:ext uri="{FF2B5EF4-FFF2-40B4-BE49-F238E27FC236}">
                <a16:creationId xmlns:a16="http://schemas.microsoft.com/office/drawing/2014/main" id="{B8263171-9F82-1BE5-C218-76B379E510FC}"/>
              </a:ext>
            </a:extLst>
          </p:cNvPr>
          <p:cNvSpPr/>
          <p:nvPr/>
        </p:nvSpPr>
        <p:spPr>
          <a:xfrm>
            <a:off x="369848" y="3124157"/>
            <a:ext cx="11452304" cy="2911709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589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8A5B8262-4EE4-5E41-21FF-5E9D487E0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CBD4012D-D534-8367-2A1C-ABB03F568FEC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DFD1A7DC-7706-9C36-7B2A-A0E2F116B84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63265A64-36AF-882F-455A-5FB386376A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1676" y="0"/>
            <a:ext cx="6308647" cy="736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14300" indent="0" algn="just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The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Principle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of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Ability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Pay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Today</a:t>
            </a:r>
            <a:endParaRPr lang="it-IT" b="1" dirty="0">
              <a:latin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D05BED6-63AF-238A-086C-F233E6CF9F63}"/>
              </a:ext>
            </a:extLst>
          </p:cNvPr>
          <p:cNvSpPr txBox="1"/>
          <p:nvPr/>
        </p:nvSpPr>
        <p:spPr>
          <a:xfrm>
            <a:off x="139390" y="1109103"/>
            <a:ext cx="4070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How to </a:t>
            </a:r>
            <a:r>
              <a:rPr lang="it-IT" dirty="0" err="1">
                <a:latin typeface="+mn-lt"/>
              </a:rPr>
              <a:t>a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ssess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a </a:t>
            </a:r>
            <a:r>
              <a:rPr lang="it-IT" dirty="0" err="1">
                <a:latin typeface="+mn-lt"/>
              </a:rPr>
              <a:t>t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axpayer's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Ability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Pay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in a concrete </a:t>
            </a:r>
            <a:r>
              <a:rPr lang="it-IT" dirty="0">
                <a:latin typeface="+mn-lt"/>
              </a:rPr>
              <a:t>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ituation</a:t>
            </a:r>
            <a:endParaRPr lang="it-IT" dirty="0">
              <a:latin typeface="+mn-lt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C17DCDC-00FA-B8E9-539E-C0CA8540AED4}"/>
              </a:ext>
            </a:extLst>
          </p:cNvPr>
          <p:cNvSpPr txBox="1"/>
          <p:nvPr/>
        </p:nvSpPr>
        <p:spPr>
          <a:xfrm>
            <a:off x="139390" y="2412035"/>
            <a:ext cx="42820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Ability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dirty="0" err="1">
                <a:latin typeface="+mn-lt"/>
              </a:rPr>
              <a:t>p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= </a:t>
            </a:r>
            <a:r>
              <a:rPr lang="it-IT" dirty="0" err="1">
                <a:latin typeface="+mn-lt"/>
              </a:rPr>
              <a:t>e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conomic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dirty="0" err="1">
                <a:latin typeface="+mn-lt"/>
              </a:rPr>
              <a:t>c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apacity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? ... Yes,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but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...</a:t>
            </a:r>
            <a:endParaRPr lang="it-IT" dirty="0">
              <a:latin typeface="+mn-lt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131C4C9-A0B3-02EC-2C80-29E13795117F}"/>
              </a:ext>
            </a:extLst>
          </p:cNvPr>
          <p:cNvSpPr txBox="1"/>
          <p:nvPr/>
        </p:nvSpPr>
        <p:spPr>
          <a:xfrm>
            <a:off x="5531005" y="2518506"/>
            <a:ext cx="3311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«Minimum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Subsistence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Level»</a:t>
            </a:r>
            <a:endParaRPr lang="it-IT" dirty="0">
              <a:latin typeface="+mn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325026D-8A40-A003-9D7B-B97B7AF86A6A}"/>
              </a:ext>
            </a:extLst>
          </p:cNvPr>
          <p:cNvSpPr txBox="1"/>
          <p:nvPr/>
        </p:nvSpPr>
        <p:spPr>
          <a:xfrm>
            <a:off x="6233532" y="4082433"/>
            <a:ext cx="4170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dirty="0">
              <a:latin typeface="+mn-lt"/>
            </a:endParaRPr>
          </a:p>
          <a:p>
            <a:pPr algn="just"/>
            <a:endParaRPr lang="it-IT" dirty="0">
              <a:latin typeface="+mn-lt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ECB5847-C5FF-EA5A-E36E-FA1985C76719}"/>
              </a:ext>
            </a:extLst>
          </p:cNvPr>
          <p:cNvSpPr txBox="1"/>
          <p:nvPr/>
        </p:nvSpPr>
        <p:spPr>
          <a:xfrm>
            <a:off x="5531005" y="1060670"/>
            <a:ext cx="5289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Current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it-IT" dirty="0" err="1">
                <a:latin typeface="+mn-lt"/>
              </a:rPr>
              <a:t>e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ffective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, and concrete </a:t>
            </a:r>
            <a:r>
              <a:rPr lang="it-IT" dirty="0" err="1">
                <a:latin typeface="+mn-lt"/>
              </a:rPr>
              <a:t>m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anifestations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</a:t>
            </a:r>
            <a:r>
              <a:rPr lang="it-IT" dirty="0" err="1">
                <a:latin typeface="+mn-lt"/>
              </a:rPr>
              <a:t>w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ealth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, indicative of a genuine </a:t>
            </a:r>
            <a:r>
              <a:rPr lang="it-IT" dirty="0" err="1">
                <a:latin typeface="+mn-lt"/>
              </a:rPr>
              <a:t>a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bility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Bear an </a:t>
            </a:r>
            <a:r>
              <a:rPr lang="it-IT" dirty="0" err="1">
                <a:latin typeface="+mn-lt"/>
              </a:rPr>
              <a:t>e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conomic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burden.</a:t>
            </a:r>
            <a:endParaRPr lang="it-IT" dirty="0">
              <a:latin typeface="+mn-lt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7FACAF2C-7588-5C9E-13A4-5042211FED2C}"/>
              </a:ext>
            </a:extLst>
          </p:cNvPr>
          <p:cNvSpPr txBox="1"/>
          <p:nvPr/>
        </p:nvSpPr>
        <p:spPr>
          <a:xfrm>
            <a:off x="145310" y="3615252"/>
            <a:ext cx="4415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Ability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dirty="0" err="1">
                <a:latin typeface="+mn-lt"/>
              </a:rPr>
              <a:t>p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an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absolute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limit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on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Legislator’s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dirty="0" err="1">
                <a:latin typeface="+mn-lt"/>
              </a:rPr>
              <a:t>d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iscretion</a:t>
            </a:r>
            <a:endParaRPr lang="it-IT" dirty="0">
              <a:latin typeface="+mn-lt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4356326-F96A-55BE-D80C-53AF41160EB7}"/>
              </a:ext>
            </a:extLst>
          </p:cNvPr>
          <p:cNvSpPr txBox="1"/>
          <p:nvPr/>
        </p:nvSpPr>
        <p:spPr>
          <a:xfrm>
            <a:off x="139390" y="4942797"/>
            <a:ext cx="4159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Ability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to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Pay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as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dirty="0">
                <a:latin typeface="+mn-lt"/>
              </a:rPr>
              <a:t>relative </a:t>
            </a:r>
            <a:r>
              <a:rPr lang="it-IT" dirty="0" err="1">
                <a:latin typeface="+mn-lt"/>
              </a:rPr>
              <a:t>limitation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upon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Legislator’s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discretion</a:t>
            </a:r>
            <a:endParaRPr lang="it-IT" dirty="0">
              <a:latin typeface="+mn-lt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9C869191-E82D-1A53-E5D9-EC44B8BC8DFE}"/>
              </a:ext>
            </a:extLst>
          </p:cNvPr>
          <p:cNvSpPr txBox="1"/>
          <p:nvPr/>
        </p:nvSpPr>
        <p:spPr>
          <a:xfrm>
            <a:off x="5531005" y="3635776"/>
            <a:ext cx="4449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latin typeface="+mn-lt"/>
              </a:rPr>
              <a:t>Relationship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between</a:t>
            </a:r>
            <a:r>
              <a:rPr lang="it-IT" dirty="0">
                <a:latin typeface="+mn-lt"/>
              </a:rPr>
              <a:t> </a:t>
            </a:r>
            <a:r>
              <a:rPr lang="it-IT" b="1" dirty="0" err="1">
                <a:latin typeface="+mn-lt"/>
              </a:rPr>
              <a:t>Article</a:t>
            </a:r>
            <a:r>
              <a:rPr lang="it-IT" b="1" dirty="0">
                <a:latin typeface="+mn-lt"/>
              </a:rPr>
              <a:t> 3 and 53</a:t>
            </a:r>
            <a:r>
              <a:rPr lang="it-IT" dirty="0">
                <a:latin typeface="+mn-lt"/>
              </a:rPr>
              <a:t> of the </a:t>
            </a:r>
            <a:r>
              <a:rPr lang="it-IT" dirty="0" err="1">
                <a:latin typeface="+mn-lt"/>
              </a:rPr>
              <a:t>Italian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Constitution</a:t>
            </a:r>
            <a:r>
              <a:rPr lang="it-IT" dirty="0">
                <a:latin typeface="+mn-lt"/>
              </a:rPr>
              <a:t> (Equality </a:t>
            </a:r>
            <a:r>
              <a:rPr lang="it-IT" dirty="0" err="1">
                <a:latin typeface="+mn-lt"/>
              </a:rPr>
              <a:t>Principle</a:t>
            </a:r>
            <a:r>
              <a:rPr lang="it-IT" dirty="0">
                <a:latin typeface="+mn-lt"/>
              </a:rPr>
              <a:t>)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C1C70546-06FB-BDAD-2329-2A481EB7133E}"/>
              </a:ext>
            </a:extLst>
          </p:cNvPr>
          <p:cNvSpPr txBox="1"/>
          <p:nvPr/>
        </p:nvSpPr>
        <p:spPr>
          <a:xfrm>
            <a:off x="5531005" y="4878169"/>
            <a:ext cx="5241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latin typeface="+mn-lt"/>
              </a:rPr>
              <a:t>Relationship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between</a:t>
            </a:r>
            <a:r>
              <a:rPr lang="it-IT" dirty="0">
                <a:latin typeface="+mn-lt"/>
              </a:rPr>
              <a:t> </a:t>
            </a:r>
            <a:r>
              <a:rPr lang="it-IT" b="1" dirty="0" err="1">
                <a:latin typeface="+mn-lt"/>
              </a:rPr>
              <a:t>Article</a:t>
            </a:r>
            <a:r>
              <a:rPr lang="it-IT" b="1" dirty="0">
                <a:latin typeface="+mn-lt"/>
              </a:rPr>
              <a:t> 2 and 53</a:t>
            </a:r>
            <a:r>
              <a:rPr lang="it-IT" dirty="0">
                <a:latin typeface="+mn-lt"/>
              </a:rPr>
              <a:t> of the </a:t>
            </a:r>
            <a:r>
              <a:rPr lang="it-IT" dirty="0" err="1">
                <a:latin typeface="+mn-lt"/>
              </a:rPr>
              <a:t>Italian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Constitution</a:t>
            </a:r>
            <a:r>
              <a:rPr lang="it-IT" dirty="0">
                <a:latin typeface="+mn-lt"/>
              </a:rPr>
              <a:t> (</a:t>
            </a:r>
            <a:r>
              <a:rPr lang="it-IT" dirty="0" err="1">
                <a:latin typeface="+mn-lt"/>
              </a:rPr>
              <a:t>Solidarity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Principle</a:t>
            </a:r>
            <a:r>
              <a:rPr lang="it-IT" dirty="0">
                <a:latin typeface="+mn-lt"/>
              </a:rPr>
              <a:t>)</a:t>
            </a:r>
          </a:p>
        </p:txBody>
      </p:sp>
      <p:sp>
        <p:nvSpPr>
          <p:cNvPr id="21" name="Mostrina 20">
            <a:extLst>
              <a:ext uri="{FF2B5EF4-FFF2-40B4-BE49-F238E27FC236}">
                <a16:creationId xmlns:a16="http://schemas.microsoft.com/office/drawing/2014/main" id="{8FBCB967-B0AB-D8CA-C630-7CFC5639AC96}"/>
              </a:ext>
            </a:extLst>
          </p:cNvPr>
          <p:cNvSpPr/>
          <p:nvPr/>
        </p:nvSpPr>
        <p:spPr>
          <a:xfrm>
            <a:off x="4772722" y="4758557"/>
            <a:ext cx="423746" cy="697395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>
              <a:solidFill>
                <a:schemeClr val="tx1"/>
              </a:solidFill>
            </a:endParaRPr>
          </a:p>
        </p:txBody>
      </p:sp>
      <p:sp>
        <p:nvSpPr>
          <p:cNvPr id="22" name="Mostrina 21">
            <a:extLst>
              <a:ext uri="{FF2B5EF4-FFF2-40B4-BE49-F238E27FC236}">
                <a16:creationId xmlns:a16="http://schemas.microsoft.com/office/drawing/2014/main" id="{A4F36A24-43F8-BF3B-FD6B-DB92835DD445}"/>
              </a:ext>
            </a:extLst>
          </p:cNvPr>
          <p:cNvSpPr/>
          <p:nvPr/>
        </p:nvSpPr>
        <p:spPr>
          <a:xfrm>
            <a:off x="4772722" y="2323698"/>
            <a:ext cx="423746" cy="697395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>
              <a:solidFill>
                <a:schemeClr val="tx1"/>
              </a:solidFill>
            </a:endParaRPr>
          </a:p>
        </p:txBody>
      </p:sp>
      <p:sp>
        <p:nvSpPr>
          <p:cNvPr id="23" name="Mostrina 22">
            <a:extLst>
              <a:ext uri="{FF2B5EF4-FFF2-40B4-BE49-F238E27FC236}">
                <a16:creationId xmlns:a16="http://schemas.microsoft.com/office/drawing/2014/main" id="{8178F813-C6F6-B9AB-D6E6-513B38ADE5B2}"/>
              </a:ext>
            </a:extLst>
          </p:cNvPr>
          <p:cNvSpPr/>
          <p:nvPr/>
        </p:nvSpPr>
        <p:spPr>
          <a:xfrm>
            <a:off x="4772722" y="3488210"/>
            <a:ext cx="423746" cy="697395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>
              <a:solidFill>
                <a:schemeClr val="tx1"/>
              </a:solidFill>
            </a:endParaRPr>
          </a:p>
        </p:txBody>
      </p:sp>
      <p:sp>
        <p:nvSpPr>
          <p:cNvPr id="24" name="Mostrina 23">
            <a:extLst>
              <a:ext uri="{FF2B5EF4-FFF2-40B4-BE49-F238E27FC236}">
                <a16:creationId xmlns:a16="http://schemas.microsoft.com/office/drawing/2014/main" id="{82067ADE-7206-4A06-C173-911B620FB2BE}"/>
              </a:ext>
            </a:extLst>
          </p:cNvPr>
          <p:cNvSpPr/>
          <p:nvPr/>
        </p:nvSpPr>
        <p:spPr>
          <a:xfrm>
            <a:off x="4772722" y="1060670"/>
            <a:ext cx="423746" cy="697395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124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BDF213A0-5116-2D16-9910-24AE8BAE9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50C11D8C-8276-0FE6-4E0A-2161A92A4FE2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D1AC4689-3ACF-FFE4-B06B-4ECF7719619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C27E5BB9-2379-30B1-B8B1-9164C58DBE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423423" y="50680"/>
            <a:ext cx="4995747" cy="73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just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2600" b="1" dirty="0" err="1">
                <a:solidFill>
                  <a:srgbClr val="000000"/>
                </a:solidFill>
                <a:latin typeface="+mn-lt"/>
              </a:rPr>
              <a:t>Nevertheless</a:t>
            </a:r>
            <a:r>
              <a:rPr lang="it-IT" sz="2600" b="1" dirty="0">
                <a:solidFill>
                  <a:srgbClr val="000000"/>
                </a:solidFill>
                <a:latin typeface="+mn-lt"/>
              </a:rPr>
              <a:t>...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0D31A9F-4DCD-2B4B-F1E8-3AC2168CE637}"/>
              </a:ext>
            </a:extLst>
          </p:cNvPr>
          <p:cNvSpPr txBox="1"/>
          <p:nvPr/>
        </p:nvSpPr>
        <p:spPr>
          <a:xfrm>
            <a:off x="7237140" y="1438880"/>
            <a:ext cx="414825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provision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preferential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treatments,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which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derogate from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principle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of equality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enshrined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in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Article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 3 of the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+mn-lt"/>
              </a:rPr>
              <a:t>Constitution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may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be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justified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by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other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principles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recognized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within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the </a:t>
            </a:r>
            <a:r>
              <a:rPr lang="it-IT" b="0" i="0" u="none" strike="noStrike" dirty="0" err="1">
                <a:solidFill>
                  <a:srgbClr val="FF0000"/>
                </a:solidFill>
                <a:effectLst/>
                <a:latin typeface="+mn-lt"/>
              </a:rPr>
              <a:t>legal</a:t>
            </a:r>
            <a:r>
              <a:rPr lang="it-IT" b="0" i="0" u="none" strike="noStrike" dirty="0">
                <a:solidFill>
                  <a:srgbClr val="FF0000"/>
                </a:solidFill>
                <a:effectLst/>
                <a:latin typeface="+mn-lt"/>
              </a:rPr>
              <a:t> system.</a:t>
            </a:r>
            <a:endParaRPr lang="it-IT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F67CFC5-98D1-11BE-C356-C20C8EE9A1DB}"/>
              </a:ext>
            </a:extLst>
          </p:cNvPr>
          <p:cNvSpPr txBox="1"/>
          <p:nvPr/>
        </p:nvSpPr>
        <p:spPr>
          <a:xfrm>
            <a:off x="304798" y="1669713"/>
            <a:ext cx="5616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 err="1">
                <a:latin typeface="+mn-lt"/>
                <a:cs typeface="Calibri"/>
                <a:sym typeface="Calibri"/>
              </a:rPr>
              <a:t>Constitutional</a:t>
            </a:r>
            <a:r>
              <a:rPr lang="it-IT" sz="2000" b="1" dirty="0">
                <a:latin typeface="+mn-lt"/>
                <a:cs typeface="Calibri"/>
                <a:sym typeface="Calibri"/>
              </a:rPr>
              <a:t> Court –</a:t>
            </a:r>
          </a:p>
          <a:p>
            <a:pPr algn="just"/>
            <a:r>
              <a:rPr lang="it-IT" sz="2000" b="1" dirty="0" err="1">
                <a:latin typeface="+mn-lt"/>
                <a:cs typeface="Calibri"/>
                <a:sym typeface="Calibri"/>
              </a:rPr>
              <a:t>Judgments</a:t>
            </a:r>
            <a:r>
              <a:rPr lang="it-IT" sz="2000" b="1" dirty="0">
                <a:latin typeface="+mn-lt"/>
                <a:cs typeface="Calibri"/>
                <a:sym typeface="Calibri"/>
              </a:rPr>
              <a:t> No. 108 of 1983 and No. 52 of 1988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3F02BC7-35C2-DB2C-5E4A-4E98EC54A62C}"/>
              </a:ext>
            </a:extLst>
          </p:cNvPr>
          <p:cNvSpPr txBox="1"/>
          <p:nvPr/>
        </p:nvSpPr>
        <p:spPr>
          <a:xfrm>
            <a:off x="825533" y="4377191"/>
            <a:ext cx="2631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Tax Benefits and Incentives</a:t>
            </a:r>
            <a:endParaRPr lang="it-IT" b="1" dirty="0">
              <a:latin typeface="+mn-lt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420099-05CB-8E09-C80A-657788A5C7B8}"/>
              </a:ext>
            </a:extLst>
          </p:cNvPr>
          <p:cNvSpPr txBox="1"/>
          <p:nvPr/>
        </p:nvSpPr>
        <p:spPr>
          <a:xfrm>
            <a:off x="3914079" y="5188287"/>
            <a:ext cx="1516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i="0" u="none" strike="noStrike" dirty="0" err="1">
                <a:solidFill>
                  <a:srgbClr val="000000"/>
                </a:solidFill>
                <a:effectLst/>
                <a:latin typeface="+mn-lt"/>
              </a:rPr>
              <a:t>Deterrent</a:t>
            </a:r>
            <a:r>
              <a:rPr lang="it-IT" b="1" i="0" u="none" strike="noStrike" dirty="0">
                <a:solidFill>
                  <a:srgbClr val="000000"/>
                </a:solidFill>
                <a:effectLst/>
                <a:latin typeface="+mn-lt"/>
              </a:rPr>
              <a:t> Taxes</a:t>
            </a:r>
            <a:endParaRPr lang="it-IT" b="1" dirty="0">
              <a:latin typeface="+mn-lt"/>
            </a:endParaRPr>
          </a:p>
        </p:txBody>
      </p:sp>
      <p:sp>
        <p:nvSpPr>
          <p:cNvPr id="7" name="Freccia bidirezionale orizzontale 6">
            <a:extLst>
              <a:ext uri="{FF2B5EF4-FFF2-40B4-BE49-F238E27FC236}">
                <a16:creationId xmlns:a16="http://schemas.microsoft.com/office/drawing/2014/main" id="{B92C2CDA-9BA0-3C50-3AB5-CA09BDA087CC}"/>
              </a:ext>
            </a:extLst>
          </p:cNvPr>
          <p:cNvSpPr/>
          <p:nvPr/>
        </p:nvSpPr>
        <p:spPr>
          <a:xfrm>
            <a:off x="6096000" y="2000572"/>
            <a:ext cx="895815" cy="353944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/>
          </a:p>
        </p:txBody>
      </p:sp>
      <p:cxnSp>
        <p:nvCxnSpPr>
          <p:cNvPr id="9" name="Connettore 7 8">
            <a:extLst>
              <a:ext uri="{FF2B5EF4-FFF2-40B4-BE49-F238E27FC236}">
                <a16:creationId xmlns:a16="http://schemas.microsoft.com/office/drawing/2014/main" id="{24636014-D75E-4C8C-93C2-B33DBEC7FA88}"/>
              </a:ext>
            </a:extLst>
          </p:cNvPr>
          <p:cNvCxnSpPr>
            <a:cxnSpLocks/>
          </p:cNvCxnSpPr>
          <p:nvPr/>
        </p:nvCxnSpPr>
        <p:spPr>
          <a:xfrm rot="10800000" flipV="1">
            <a:off x="3423424" y="2608425"/>
            <a:ext cx="5564461" cy="192265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7 11">
            <a:extLst>
              <a:ext uri="{FF2B5EF4-FFF2-40B4-BE49-F238E27FC236}">
                <a16:creationId xmlns:a16="http://schemas.microsoft.com/office/drawing/2014/main" id="{0C734391-CDE2-CDDE-2E19-E1AC93233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430646" y="2608428"/>
            <a:ext cx="3557238" cy="277289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18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2702718" y="185738"/>
            <a:ext cx="678656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indent="0"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Extra-Fiscal 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</a:rPr>
              <a:t>Objectives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: Definition and </a:t>
            </a:r>
            <a:r>
              <a:rPr lang="it-IT" b="1" dirty="0" err="1">
                <a:solidFill>
                  <a:srgbClr val="000000"/>
                </a:solidFill>
              </a:rPr>
              <a:t>t</a:t>
            </a:r>
            <a:r>
              <a:rPr lang="it-IT" b="1" i="0" u="none" strike="noStrike" dirty="0" err="1">
                <a:solidFill>
                  <a:srgbClr val="000000"/>
                </a:solidFill>
                <a:effectLst/>
              </a:rPr>
              <a:t>ypes</a:t>
            </a:r>
            <a:endParaRPr lang="it-IT" b="1" i="0" u="none" strike="noStrike" dirty="0">
              <a:solidFill>
                <a:srgbClr val="000000"/>
              </a:solidFill>
              <a:effectLst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endParaRPr sz="3100" b="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8EE08A8-847B-7119-5277-AF83D15F4F5E}"/>
              </a:ext>
            </a:extLst>
          </p:cNvPr>
          <p:cNvSpPr txBox="1"/>
          <p:nvPr/>
        </p:nvSpPr>
        <p:spPr>
          <a:xfrm>
            <a:off x="745114" y="5419750"/>
            <a:ext cx="102028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0" u="none" strike="noStrike" dirty="0" err="1">
                <a:solidFill>
                  <a:schemeClr val="tx1"/>
                </a:solidFill>
                <a:effectLst/>
              </a:rPr>
              <a:t>Constitutional</a:t>
            </a:r>
            <a:r>
              <a:rPr lang="it-IT" b="1" i="0" u="none" strike="noStrike" dirty="0">
                <a:solidFill>
                  <a:schemeClr val="tx1"/>
                </a:solidFill>
                <a:effectLst/>
              </a:rPr>
              <a:t> </a:t>
            </a:r>
            <a:r>
              <a:rPr lang="it-IT" b="1" i="0" u="none" strike="noStrike" dirty="0" err="1">
                <a:solidFill>
                  <a:schemeClr val="tx1"/>
                </a:solidFill>
                <a:effectLst/>
              </a:rPr>
              <a:t>legitimacy</a:t>
            </a:r>
            <a:r>
              <a:rPr lang="it-IT" b="1" i="0" u="none" strike="noStrike" dirty="0">
                <a:solidFill>
                  <a:schemeClr val="tx1"/>
                </a:solidFill>
                <a:effectLst/>
              </a:rPr>
              <a:t>…? </a:t>
            </a:r>
            <a:r>
              <a:rPr lang="it-IT" b="1" dirty="0" err="1">
                <a:solidFill>
                  <a:schemeClr val="tx1"/>
                </a:solidFill>
              </a:rPr>
              <a:t>P</a:t>
            </a:r>
            <a:r>
              <a:rPr lang="it-IT" b="1" i="0" u="none" strike="noStrike" dirty="0" err="1">
                <a:solidFill>
                  <a:schemeClr val="tx1"/>
                </a:solidFill>
                <a:effectLst/>
              </a:rPr>
              <a:t>rinciples</a:t>
            </a:r>
            <a:r>
              <a:rPr lang="it-IT" b="1" i="0" u="none" strike="noStrike" dirty="0">
                <a:solidFill>
                  <a:schemeClr val="tx1"/>
                </a:solidFill>
                <a:effectLst/>
              </a:rPr>
              <a:t> of</a:t>
            </a:r>
            <a:r>
              <a:rPr lang="it-IT" b="1" i="0" u="none" strike="noStrike" dirty="0">
                <a:solidFill>
                  <a:srgbClr val="FF0000"/>
                </a:solidFill>
                <a:effectLst/>
              </a:rPr>
              <a:t> </a:t>
            </a:r>
            <a:r>
              <a:rPr lang="it-IT" b="1" i="0" u="none" strike="noStrike" dirty="0" err="1">
                <a:solidFill>
                  <a:srgbClr val="FF0000"/>
                </a:solidFill>
                <a:effectLst/>
              </a:rPr>
              <a:t>reasonableness</a:t>
            </a:r>
            <a:r>
              <a:rPr lang="it-IT" b="1" i="0" u="none" strike="noStrike" dirty="0">
                <a:solidFill>
                  <a:srgbClr val="FF0000"/>
                </a:solidFill>
                <a:effectLst/>
              </a:rPr>
              <a:t> and </a:t>
            </a:r>
            <a:r>
              <a:rPr lang="it-IT" b="1" i="0" u="none" strike="noStrike" dirty="0" err="1">
                <a:solidFill>
                  <a:srgbClr val="FF0000"/>
                </a:solidFill>
                <a:effectLst/>
              </a:rPr>
              <a:t>proportionality</a:t>
            </a:r>
            <a:r>
              <a:rPr lang="it-IT" b="1" i="0" u="none" strike="noStrike" dirty="0">
                <a:solidFill>
                  <a:schemeClr val="tx1"/>
                </a:solidFill>
                <a:effectLst/>
              </a:rPr>
              <a:t>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542503E-697F-F7FC-4468-A3DD419E435E}"/>
              </a:ext>
            </a:extLst>
          </p:cNvPr>
          <p:cNvSpPr txBox="1"/>
          <p:nvPr/>
        </p:nvSpPr>
        <p:spPr>
          <a:xfrm>
            <a:off x="745114" y="1571029"/>
            <a:ext cx="24939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xtra-fiscal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</a:rPr>
              <a:t>objectives</a:t>
            </a:r>
            <a:r>
              <a:rPr lang="it-IT" dirty="0"/>
              <a:t>…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7B473D9-EEC0-B2E2-FF51-FDA0E5F18948}"/>
              </a:ext>
            </a:extLst>
          </p:cNvPr>
          <p:cNvSpPr txBox="1"/>
          <p:nvPr/>
        </p:nvSpPr>
        <p:spPr>
          <a:xfrm>
            <a:off x="787977" y="4602986"/>
            <a:ext cx="1808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What</a:t>
            </a:r>
            <a:r>
              <a:rPr lang="it-IT" dirty="0"/>
              <a:t> do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mean</a:t>
            </a:r>
            <a:r>
              <a:rPr lang="it-IT" dirty="0"/>
              <a:t>?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E69F8E71-7DB8-D74F-2271-EC8D9B12275A}"/>
              </a:ext>
            </a:extLst>
          </p:cNvPr>
          <p:cNvCxnSpPr>
            <a:cxnSpLocks/>
          </p:cNvCxnSpPr>
          <p:nvPr/>
        </p:nvCxnSpPr>
        <p:spPr>
          <a:xfrm>
            <a:off x="1685925" y="2000250"/>
            <a:ext cx="6133" cy="2457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7 8">
            <a:extLst>
              <a:ext uri="{FF2B5EF4-FFF2-40B4-BE49-F238E27FC236}">
                <a16:creationId xmlns:a16="http://schemas.microsoft.com/office/drawing/2014/main" id="{5C6D3FE7-2733-8589-9E53-B8AD045E7E24}"/>
              </a:ext>
            </a:extLst>
          </p:cNvPr>
          <p:cNvCxnSpPr>
            <a:cxnSpLocks/>
          </p:cNvCxnSpPr>
          <p:nvPr/>
        </p:nvCxnSpPr>
        <p:spPr>
          <a:xfrm flipV="1">
            <a:off x="2567565" y="1214256"/>
            <a:ext cx="4513478" cy="338873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7 9">
            <a:extLst>
              <a:ext uri="{FF2B5EF4-FFF2-40B4-BE49-F238E27FC236}">
                <a16:creationId xmlns:a16="http://schemas.microsoft.com/office/drawing/2014/main" id="{DE0DF224-D951-E309-A385-4A61AF64CA5A}"/>
              </a:ext>
            </a:extLst>
          </p:cNvPr>
          <p:cNvCxnSpPr>
            <a:cxnSpLocks/>
          </p:cNvCxnSpPr>
          <p:nvPr/>
        </p:nvCxnSpPr>
        <p:spPr>
          <a:xfrm flipV="1">
            <a:off x="2730284" y="2530753"/>
            <a:ext cx="4351771" cy="2220941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7 11">
            <a:extLst>
              <a:ext uri="{FF2B5EF4-FFF2-40B4-BE49-F238E27FC236}">
                <a16:creationId xmlns:a16="http://schemas.microsoft.com/office/drawing/2014/main" id="{F6C9DD2E-AB1D-19BE-89FE-3F25BE50FE80}"/>
              </a:ext>
            </a:extLst>
          </p:cNvPr>
          <p:cNvCxnSpPr>
            <a:cxnSpLocks/>
          </p:cNvCxnSpPr>
          <p:nvPr/>
        </p:nvCxnSpPr>
        <p:spPr>
          <a:xfrm flipV="1">
            <a:off x="2596140" y="4093999"/>
            <a:ext cx="4484903" cy="816764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1FB969C-2DBD-51D0-27A2-BF04CA773C7D}"/>
              </a:ext>
            </a:extLst>
          </p:cNvPr>
          <p:cNvSpPr txBox="1"/>
          <p:nvPr/>
        </p:nvSpPr>
        <p:spPr>
          <a:xfrm>
            <a:off x="7215187" y="1024265"/>
            <a:ext cx="3904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0" i="0" u="none" strike="noStrike" dirty="0" err="1">
                <a:solidFill>
                  <a:srgbClr val="000000"/>
                </a:solidFill>
                <a:effectLst/>
              </a:rPr>
              <a:t>Environmental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</a:rPr>
              <a:t>protection</a:t>
            </a:r>
            <a:r>
              <a:rPr lang="it-IT" dirty="0"/>
              <a:t> </a:t>
            </a:r>
            <a:r>
              <a:rPr lang="it-IT" dirty="0">
                <a:sym typeface="Wingdings" pitchFamily="2" charset="2"/>
              </a:rPr>
              <a:t> G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reen taxes</a:t>
            </a:r>
          </a:p>
          <a:p>
            <a:endParaRPr lang="it-IT" dirty="0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619E2F9-97D5-5BBE-256F-83E7014BD533}"/>
              </a:ext>
            </a:extLst>
          </p:cNvPr>
          <p:cNvSpPr txBox="1"/>
          <p:nvPr/>
        </p:nvSpPr>
        <p:spPr>
          <a:xfrm>
            <a:off x="7215187" y="2391417"/>
            <a:ext cx="4157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Public health 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sym typeface="Wingdings" pitchFamily="2" charset="2"/>
              </a:rPr>
              <a:t> Sugar taxes </a:t>
            </a:r>
            <a:endParaRPr lang="it-IT" b="0" i="0" u="none" strike="noStrike" dirty="0">
              <a:solidFill>
                <a:srgbClr val="000000"/>
              </a:solidFill>
              <a:effectLst/>
            </a:endParaRPr>
          </a:p>
          <a:p>
            <a:endParaRPr lang="it-IT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88CF6C9B-CC4F-3044-6488-2B304CDAB97D}"/>
              </a:ext>
            </a:extLst>
          </p:cNvPr>
          <p:cNvSpPr txBox="1"/>
          <p:nvPr/>
        </p:nvSpPr>
        <p:spPr>
          <a:xfrm>
            <a:off x="7215187" y="3882231"/>
            <a:ext cx="3599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0" i="0" u="none" strike="noStrike" dirty="0" err="1">
                <a:solidFill>
                  <a:srgbClr val="000000"/>
                </a:solidFill>
                <a:effectLst/>
              </a:rPr>
              <a:t>Economic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</a:rPr>
              <a:t>development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sym typeface="Wingdings" pitchFamily="2" charset="2"/>
              </a:rPr>
              <a:t>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R&amp;D tax credits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0807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720</Words>
  <Application>Microsoft Macintosh PowerPoint</Application>
  <PresentationFormat>Widescreen</PresentationFormat>
  <Paragraphs>89</Paragraphs>
  <Slides>12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-webkit-standard</vt:lpstr>
      <vt:lpstr>Arial</vt:lpstr>
      <vt:lpstr>Calibri</vt:lpstr>
      <vt:lpstr>Courier New</vt:lpstr>
      <vt:lpstr>Times New Roman</vt:lpstr>
      <vt:lpstr>Wingdings</vt:lpstr>
      <vt:lpstr>Tema di Office</vt:lpstr>
      <vt:lpstr>Presentazione standard di PowerPoint</vt:lpstr>
      <vt:lpstr> A delicate balance: Non-fiscal aims of taxation and the ability to pay principle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Passadore</dc:creator>
  <cp:lastModifiedBy>Casanova Alessandro</cp:lastModifiedBy>
  <cp:revision>27</cp:revision>
  <dcterms:modified xsi:type="dcterms:W3CDTF">2025-04-26T15:50:13Z</dcterms:modified>
</cp:coreProperties>
</file>