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2"/>
  </p:notesMasterIdLst>
  <p:sldIdLst>
    <p:sldId id="291" r:id="rId2"/>
    <p:sldId id="257" r:id="rId3"/>
    <p:sldId id="264" r:id="rId4"/>
    <p:sldId id="290" r:id="rId5"/>
    <p:sldId id="287" r:id="rId6"/>
    <p:sldId id="288" r:id="rId7"/>
    <p:sldId id="285" r:id="rId8"/>
    <p:sldId id="286" r:id="rId9"/>
    <p:sldId id="289" r:id="rId10"/>
    <p:sldId id="275" r:id="rId1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orient="horz" pos="1028">
          <p15:clr>
            <a:srgbClr val="A4A3A4"/>
          </p15:clr>
        </p15:guide>
        <p15:guide id="3" orient="horz" pos="3296">
          <p15:clr>
            <a:srgbClr val="A4A3A4"/>
          </p15:clr>
        </p15:guide>
        <p15:guide id="4" orient="horz" pos="456">
          <p15:clr>
            <a:srgbClr val="A4A3A4"/>
          </p15:clr>
        </p15:guide>
        <p15:guide id="5" pos="436">
          <p15:clr>
            <a:srgbClr val="A4A3A4"/>
          </p15:clr>
        </p15:guide>
        <p15:guide id="6" pos="7236">
          <p15:clr>
            <a:srgbClr val="A4A3A4"/>
          </p15:clr>
        </p15:guide>
        <p15:guide id="7" pos="2692">
          <p15:clr>
            <a:srgbClr val="A4A3A4"/>
          </p15:clr>
        </p15:guide>
        <p15:guide id="8" pos="1572">
          <p15:clr>
            <a:srgbClr val="A4A3A4"/>
          </p15:clr>
        </p15:guide>
        <p15:guide id="9" pos="3816">
          <p15:clr>
            <a:srgbClr val="A4A3A4"/>
          </p15:clr>
        </p15:guide>
        <p15:guide id="10" pos="4976">
          <p15:clr>
            <a:srgbClr val="A4A3A4"/>
          </p15:clr>
        </p15:guide>
        <p15:guide id="11" pos="610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51FB4B-C4ED-4BB2-A7D1-C6886168BA40}" v="4" dt="2025-04-22T13:02:11.478"/>
    <p1510:client id="{E0C8CBB6-D006-45BE-A2E6-634AA553915B}" v="1" dt="2025-04-22T12:55:15.7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28" autoAdjust="0"/>
    <p:restoredTop sz="94654"/>
  </p:normalViewPr>
  <p:slideViewPr>
    <p:cSldViewPr snapToGrid="0">
      <p:cViewPr varScale="1">
        <p:scale>
          <a:sx n="104" d="100"/>
          <a:sy n="104" d="100"/>
        </p:scale>
        <p:origin x="872" y="192"/>
      </p:cViewPr>
      <p:guideLst>
        <p:guide orient="horz" pos="2160"/>
        <p:guide orient="horz" pos="1028"/>
        <p:guide orient="horz" pos="3296"/>
        <p:guide orient="horz" pos="456"/>
        <p:guide pos="436"/>
        <p:guide pos="7236"/>
        <p:guide pos="2692"/>
        <p:guide pos="1572"/>
        <p:guide pos="3816"/>
        <p:guide pos="4976"/>
        <p:guide pos="610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‹N›</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1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0" name="Google Shape;230;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 name="Google Shape;92;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7" name="Google Shape;147;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a:extLst>
            <a:ext uri="{FF2B5EF4-FFF2-40B4-BE49-F238E27FC236}">
              <a16:creationId xmlns:a16="http://schemas.microsoft.com/office/drawing/2014/main" id="{9CF0DCCF-35B9-2BA5-53C9-F1F0CF71F31F}"/>
            </a:ext>
          </a:extLst>
        </p:cNvPr>
        <p:cNvGrpSpPr/>
        <p:nvPr/>
      </p:nvGrpSpPr>
      <p:grpSpPr>
        <a:xfrm>
          <a:off x="0" y="0"/>
          <a:ext cx="0" cy="0"/>
          <a:chOff x="0" y="0"/>
          <a:chExt cx="0" cy="0"/>
        </a:xfrm>
      </p:grpSpPr>
      <p:sp>
        <p:nvSpPr>
          <p:cNvPr id="146" name="Google Shape;146;p8:notes">
            <a:extLst>
              <a:ext uri="{FF2B5EF4-FFF2-40B4-BE49-F238E27FC236}">
                <a16:creationId xmlns:a16="http://schemas.microsoft.com/office/drawing/2014/main" id="{8761635C-756F-AE87-7284-2ACBC2E2184E}"/>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7" name="Google Shape;147;p8:notes">
            <a:extLst>
              <a:ext uri="{FF2B5EF4-FFF2-40B4-BE49-F238E27FC236}">
                <a16:creationId xmlns:a16="http://schemas.microsoft.com/office/drawing/2014/main" id="{12ACA826-F5F3-5B99-6095-E254929E4AF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96302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a:extLst>
            <a:ext uri="{FF2B5EF4-FFF2-40B4-BE49-F238E27FC236}">
              <a16:creationId xmlns:a16="http://schemas.microsoft.com/office/drawing/2014/main" id="{DB34D079-D99F-974E-A01F-BE3D273C82C1}"/>
            </a:ext>
          </a:extLst>
        </p:cNvPr>
        <p:cNvGrpSpPr/>
        <p:nvPr/>
      </p:nvGrpSpPr>
      <p:grpSpPr>
        <a:xfrm>
          <a:off x="0" y="0"/>
          <a:ext cx="0" cy="0"/>
          <a:chOff x="0" y="0"/>
          <a:chExt cx="0" cy="0"/>
        </a:xfrm>
      </p:grpSpPr>
      <p:sp>
        <p:nvSpPr>
          <p:cNvPr id="146" name="Google Shape;146;p8:notes">
            <a:extLst>
              <a:ext uri="{FF2B5EF4-FFF2-40B4-BE49-F238E27FC236}">
                <a16:creationId xmlns:a16="http://schemas.microsoft.com/office/drawing/2014/main" id="{B0FA30F7-98D5-E294-8CBC-B9EE5F3CEAF6}"/>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7" name="Google Shape;147;p8:notes">
            <a:extLst>
              <a:ext uri="{FF2B5EF4-FFF2-40B4-BE49-F238E27FC236}">
                <a16:creationId xmlns:a16="http://schemas.microsoft.com/office/drawing/2014/main" id="{5F312B65-E9F0-FCDA-DA78-C0C6B03233F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825306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a:extLst>
            <a:ext uri="{FF2B5EF4-FFF2-40B4-BE49-F238E27FC236}">
              <a16:creationId xmlns:a16="http://schemas.microsoft.com/office/drawing/2014/main" id="{216627F5-88F9-199B-0EFA-B5C32076817C}"/>
            </a:ext>
          </a:extLst>
        </p:cNvPr>
        <p:cNvGrpSpPr/>
        <p:nvPr/>
      </p:nvGrpSpPr>
      <p:grpSpPr>
        <a:xfrm>
          <a:off x="0" y="0"/>
          <a:ext cx="0" cy="0"/>
          <a:chOff x="0" y="0"/>
          <a:chExt cx="0" cy="0"/>
        </a:xfrm>
      </p:grpSpPr>
      <p:sp>
        <p:nvSpPr>
          <p:cNvPr id="146" name="Google Shape;146;p8:notes">
            <a:extLst>
              <a:ext uri="{FF2B5EF4-FFF2-40B4-BE49-F238E27FC236}">
                <a16:creationId xmlns:a16="http://schemas.microsoft.com/office/drawing/2014/main" id="{B65A399D-BEFA-1062-6413-911990679B3D}"/>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7" name="Google Shape;147;p8:notes">
            <a:extLst>
              <a:ext uri="{FF2B5EF4-FFF2-40B4-BE49-F238E27FC236}">
                <a16:creationId xmlns:a16="http://schemas.microsoft.com/office/drawing/2014/main" id="{C0D0D7BE-691D-BD1E-E30C-EAD46400861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365838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a:extLst>
            <a:ext uri="{FF2B5EF4-FFF2-40B4-BE49-F238E27FC236}">
              <a16:creationId xmlns:a16="http://schemas.microsoft.com/office/drawing/2014/main" id="{D7D5F021-4976-D0D0-2F76-2BE67C9CAAA7}"/>
            </a:ext>
          </a:extLst>
        </p:cNvPr>
        <p:cNvGrpSpPr/>
        <p:nvPr/>
      </p:nvGrpSpPr>
      <p:grpSpPr>
        <a:xfrm>
          <a:off x="0" y="0"/>
          <a:ext cx="0" cy="0"/>
          <a:chOff x="0" y="0"/>
          <a:chExt cx="0" cy="0"/>
        </a:xfrm>
      </p:grpSpPr>
      <p:sp>
        <p:nvSpPr>
          <p:cNvPr id="146" name="Google Shape;146;p8:notes">
            <a:extLst>
              <a:ext uri="{FF2B5EF4-FFF2-40B4-BE49-F238E27FC236}">
                <a16:creationId xmlns:a16="http://schemas.microsoft.com/office/drawing/2014/main" id="{3C75A6C5-FEDF-02FC-95D5-2E07A8E00B7B}"/>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7" name="Google Shape;147;p8:notes">
            <a:extLst>
              <a:ext uri="{FF2B5EF4-FFF2-40B4-BE49-F238E27FC236}">
                <a16:creationId xmlns:a16="http://schemas.microsoft.com/office/drawing/2014/main" id="{7CA64B5F-0566-E8BC-6F24-BB7EB0B9A4D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3575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a:extLst>
            <a:ext uri="{FF2B5EF4-FFF2-40B4-BE49-F238E27FC236}">
              <a16:creationId xmlns:a16="http://schemas.microsoft.com/office/drawing/2014/main" id="{3B124A90-0727-AD95-43DD-6795A848C40D}"/>
            </a:ext>
          </a:extLst>
        </p:cNvPr>
        <p:cNvGrpSpPr/>
        <p:nvPr/>
      </p:nvGrpSpPr>
      <p:grpSpPr>
        <a:xfrm>
          <a:off x="0" y="0"/>
          <a:ext cx="0" cy="0"/>
          <a:chOff x="0" y="0"/>
          <a:chExt cx="0" cy="0"/>
        </a:xfrm>
      </p:grpSpPr>
      <p:sp>
        <p:nvSpPr>
          <p:cNvPr id="146" name="Google Shape;146;p8:notes">
            <a:extLst>
              <a:ext uri="{FF2B5EF4-FFF2-40B4-BE49-F238E27FC236}">
                <a16:creationId xmlns:a16="http://schemas.microsoft.com/office/drawing/2014/main" id="{B057B691-7C2B-CB1C-AB8B-3C0A87CD77B4}"/>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7" name="Google Shape;147;p8:notes">
            <a:extLst>
              <a:ext uri="{FF2B5EF4-FFF2-40B4-BE49-F238E27FC236}">
                <a16:creationId xmlns:a16="http://schemas.microsoft.com/office/drawing/2014/main" id="{F84F9AD1-BDC6-2306-F27C-55C52F0BC57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664398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a:extLst>
            <a:ext uri="{FF2B5EF4-FFF2-40B4-BE49-F238E27FC236}">
              <a16:creationId xmlns:a16="http://schemas.microsoft.com/office/drawing/2014/main" id="{7624602E-A9DA-0DD3-D921-93E88F021AED}"/>
            </a:ext>
          </a:extLst>
        </p:cNvPr>
        <p:cNvGrpSpPr/>
        <p:nvPr/>
      </p:nvGrpSpPr>
      <p:grpSpPr>
        <a:xfrm>
          <a:off x="0" y="0"/>
          <a:ext cx="0" cy="0"/>
          <a:chOff x="0" y="0"/>
          <a:chExt cx="0" cy="0"/>
        </a:xfrm>
      </p:grpSpPr>
      <p:sp>
        <p:nvSpPr>
          <p:cNvPr id="146" name="Google Shape;146;p8:notes">
            <a:extLst>
              <a:ext uri="{FF2B5EF4-FFF2-40B4-BE49-F238E27FC236}">
                <a16:creationId xmlns:a16="http://schemas.microsoft.com/office/drawing/2014/main" id="{0B59B311-CCFD-4D87-2A26-EFB5E877BCF5}"/>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7" name="Google Shape;147;p8:notes">
            <a:extLst>
              <a:ext uri="{FF2B5EF4-FFF2-40B4-BE49-F238E27FC236}">
                <a16:creationId xmlns:a16="http://schemas.microsoft.com/office/drawing/2014/main" id="{668FD9FD-0504-5691-F92F-4DC6740DAB0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083576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titolo"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olo e testo verticale"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olo e testo verticali"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olo e contenuto"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Intestazione sezione"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ue contenuti"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fronto"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titolo"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Vuota"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uto con didascalia"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magine con didascalia"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5183188" y="987425"/>
            <a:ext cx="6172200" cy="4873625"/>
          </a:xfrm>
          <a:prstGeom prst="rect">
            <a:avLst/>
          </a:prstGeom>
          <a:noFill/>
          <a:ln>
            <a:noFill/>
          </a:ln>
        </p:spPr>
      </p:sp>
      <p:sp>
        <p:nvSpPr>
          <p:cNvPr id="68" name="Google Shape;68;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3"/>
          <p:cNvSpPr/>
          <p:nvPr/>
        </p:nvSpPr>
        <p:spPr>
          <a:xfrm>
            <a:off x="0" y="0"/>
            <a:ext cx="12192000" cy="68580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89" name="Google Shape;89;p13"/>
          <p:cNvPicPr preferRelativeResize="0"/>
          <p:nvPr/>
        </p:nvPicPr>
        <p:blipFill rotWithShape="1">
          <a:blip r:embed="rId3">
            <a:alphaModFix/>
          </a:blip>
          <a:srcRect/>
          <a:stretch/>
        </p:blipFill>
        <p:spPr>
          <a:xfrm>
            <a:off x="684398" y="2156275"/>
            <a:ext cx="10638478" cy="25454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305799"/>
        </a:solidFill>
        <a:effectLst/>
      </p:bgPr>
    </p:bg>
    <p:spTree>
      <p:nvGrpSpPr>
        <p:cNvPr id="1" name="Shape 231"/>
        <p:cNvGrpSpPr/>
        <p:nvPr/>
      </p:nvGrpSpPr>
      <p:grpSpPr>
        <a:xfrm>
          <a:off x="0" y="0"/>
          <a:ext cx="0" cy="0"/>
          <a:chOff x="0" y="0"/>
          <a:chExt cx="0" cy="0"/>
        </a:xfrm>
      </p:grpSpPr>
      <p:pic>
        <p:nvPicPr>
          <p:cNvPr id="232" name="Google Shape;232;p32"/>
          <p:cNvPicPr preferRelativeResize="0"/>
          <p:nvPr/>
        </p:nvPicPr>
        <p:blipFill rotWithShape="1">
          <a:blip r:embed="rId3">
            <a:alphaModFix/>
          </a:blip>
          <a:srcRect/>
          <a:stretch/>
        </p:blipFill>
        <p:spPr>
          <a:xfrm>
            <a:off x="3437371" y="4551631"/>
            <a:ext cx="5317260" cy="1301973"/>
          </a:xfrm>
          <a:prstGeom prst="rect">
            <a:avLst/>
          </a:prstGeom>
          <a:noFill/>
          <a:ln>
            <a:noFill/>
          </a:ln>
        </p:spPr>
      </p:pic>
      <p:sp>
        <p:nvSpPr>
          <p:cNvPr id="233" name="Google Shape;233;p32"/>
          <p:cNvSpPr/>
          <p:nvPr/>
        </p:nvSpPr>
        <p:spPr>
          <a:xfrm>
            <a:off x="1485708" y="1825625"/>
            <a:ext cx="9220601" cy="830997"/>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GB" sz="4800" b="0" i="1" u="none" strike="noStrike" cap="none" dirty="0">
                <a:solidFill>
                  <a:schemeClr val="lt1"/>
                </a:solidFill>
                <a:latin typeface="Arial"/>
                <a:ea typeface="Arial"/>
                <a:cs typeface="Arial"/>
                <a:sym typeface="Arial"/>
              </a:rPr>
              <a:t>Thank You!</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5" name="Google Shape;95;p14"/>
          <p:cNvSpPr txBox="1">
            <a:spLocks noGrp="1"/>
          </p:cNvSpPr>
          <p:nvPr>
            <p:ph type="title"/>
          </p:nvPr>
        </p:nvSpPr>
        <p:spPr>
          <a:xfrm>
            <a:off x="643164" y="689518"/>
            <a:ext cx="10905671" cy="1525236"/>
          </a:xfrm>
          <a:prstGeom prst="rect">
            <a:avLst/>
          </a:prstGeom>
          <a:noFill/>
          <a:ln>
            <a:noFill/>
          </a:ln>
        </p:spPr>
        <p:txBody>
          <a:bodyPr spcFirstLastPara="1" wrap="square" lIns="91425" tIns="45700" rIns="91425" bIns="45700" anchor="ctr" anchorCtr="0">
            <a:noAutofit/>
          </a:bodyPr>
          <a:lstStyle/>
          <a:p>
            <a:pPr algn="ctr"/>
            <a:r>
              <a:rPr lang="en-US" sz="4400" dirty="0"/>
              <a:t>Ways and Means for a fiscal intervention: exemptions, accelerated depreciation, super deductions, non-deductibility, refundable and non-refundable credits, special tax rates.</a:t>
            </a:r>
            <a:endParaRPr sz="3200" dirty="0">
              <a:latin typeface="+mn-lt"/>
              <a:ea typeface="Times New Roman"/>
              <a:cs typeface="Times New Roman"/>
              <a:sym typeface="Times New Roman"/>
            </a:endParaRPr>
          </a:p>
        </p:txBody>
      </p:sp>
      <p:sp>
        <p:nvSpPr>
          <p:cNvPr id="96" name="Google Shape;96;p14"/>
          <p:cNvSpPr txBox="1"/>
          <p:nvPr/>
        </p:nvSpPr>
        <p:spPr>
          <a:xfrm>
            <a:off x="2965135" y="4256313"/>
            <a:ext cx="7170964" cy="794657"/>
          </a:xfrm>
          <a:prstGeom prst="rect">
            <a:avLst/>
          </a:prstGeom>
          <a:noFill/>
          <a:ln>
            <a:noFill/>
          </a:ln>
        </p:spPr>
        <p:txBody>
          <a:bodyPr spcFirstLastPara="1" wrap="square" lIns="91425" tIns="45700" rIns="91425" bIns="45700" anchor="ctr" anchorCtr="0">
            <a:normAutofit fontScale="77500" lnSpcReduction="20000"/>
          </a:bodyPr>
          <a:lstStyle/>
          <a:p>
            <a:pPr marL="0" marR="0" lvl="0" indent="0" algn="ctr" rtl="0">
              <a:lnSpc>
                <a:spcPct val="90000"/>
              </a:lnSpc>
              <a:spcBef>
                <a:spcPts val="0"/>
              </a:spcBef>
              <a:spcAft>
                <a:spcPts val="0"/>
              </a:spcAft>
              <a:buClr>
                <a:schemeClr val="dk1"/>
              </a:buClr>
              <a:buSzPts val="2000"/>
              <a:buFont typeface="Times New Roman"/>
              <a:buNone/>
            </a:pPr>
            <a:endParaRPr lang="en-GB" sz="2000" b="0" i="0" u="none" strike="noStrike" cap="none" dirty="0">
              <a:solidFill>
                <a:schemeClr val="dk1"/>
              </a:solidFill>
              <a:latin typeface="+mn-lt"/>
              <a:ea typeface="Times New Roman"/>
              <a:cs typeface="Times New Roman"/>
              <a:sym typeface="Times New Roman"/>
            </a:endParaRPr>
          </a:p>
          <a:p>
            <a:pPr marL="0" marR="0" lvl="0" indent="0" algn="ctr" rtl="0">
              <a:lnSpc>
                <a:spcPct val="90000"/>
              </a:lnSpc>
              <a:spcBef>
                <a:spcPts val="0"/>
              </a:spcBef>
              <a:spcAft>
                <a:spcPts val="0"/>
              </a:spcAft>
              <a:buClr>
                <a:schemeClr val="dk1"/>
              </a:buClr>
              <a:buSzPts val="2000"/>
              <a:buFont typeface="Times New Roman"/>
              <a:buNone/>
            </a:pPr>
            <a:endParaRPr lang="en-GB" sz="2000" b="0" i="0" u="none" strike="noStrike" cap="none" dirty="0">
              <a:solidFill>
                <a:schemeClr val="dk1"/>
              </a:solidFill>
              <a:latin typeface="+mn-lt"/>
              <a:ea typeface="Times New Roman"/>
              <a:cs typeface="Times New Roman"/>
              <a:sym typeface="Times New Roman"/>
            </a:endParaRPr>
          </a:p>
          <a:p>
            <a:pPr marL="0" marR="0" lvl="0" indent="0" algn="ctr" rtl="0">
              <a:lnSpc>
                <a:spcPct val="90000"/>
              </a:lnSpc>
              <a:spcBef>
                <a:spcPts val="0"/>
              </a:spcBef>
              <a:spcAft>
                <a:spcPts val="0"/>
              </a:spcAft>
              <a:buClr>
                <a:schemeClr val="dk1"/>
              </a:buClr>
              <a:buSzPts val="2000"/>
              <a:buFont typeface="Times New Roman"/>
              <a:buNone/>
            </a:pPr>
            <a:br>
              <a:rPr lang="en-GB" sz="2000" b="0" i="0" u="none" strike="noStrike" cap="none" dirty="0">
                <a:solidFill>
                  <a:schemeClr val="dk1"/>
                </a:solidFill>
                <a:latin typeface="+mn-lt"/>
                <a:ea typeface="Times New Roman"/>
                <a:cs typeface="Times New Roman"/>
                <a:sym typeface="Times New Roman"/>
              </a:rPr>
            </a:br>
            <a:endParaRPr sz="2000" b="0" i="0" u="none" strike="noStrike" cap="none" dirty="0">
              <a:solidFill>
                <a:schemeClr val="dk1"/>
              </a:solidFill>
              <a:latin typeface="+mn-lt"/>
              <a:ea typeface="Times New Roman"/>
              <a:cs typeface="Times New Roman"/>
              <a:sym typeface="Times New Roman"/>
            </a:endParaRPr>
          </a:p>
        </p:txBody>
      </p:sp>
      <p:sp>
        <p:nvSpPr>
          <p:cNvPr id="2" name="Sottotitolo 2">
            <a:extLst>
              <a:ext uri="{FF2B5EF4-FFF2-40B4-BE49-F238E27FC236}">
                <a16:creationId xmlns:a16="http://schemas.microsoft.com/office/drawing/2014/main" id="{8392BEF4-892E-58F6-1D7B-5C4C36E88C0D}"/>
              </a:ext>
            </a:extLst>
          </p:cNvPr>
          <p:cNvSpPr txBox="1">
            <a:spLocks/>
          </p:cNvSpPr>
          <p:nvPr/>
        </p:nvSpPr>
        <p:spPr>
          <a:xfrm>
            <a:off x="1520824" y="3225644"/>
            <a:ext cx="9144000" cy="2474576"/>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lgn="ctr">
              <a:buNone/>
            </a:pPr>
            <a:r>
              <a:rPr lang="en" dirty="0"/>
              <a:t>April 28</a:t>
            </a:r>
            <a:r>
              <a:rPr lang="en" baseline="30000" dirty="0"/>
              <a:t>th</a:t>
            </a:r>
            <a:r>
              <a:rPr lang="en" dirty="0"/>
              <a:t> – 29</a:t>
            </a:r>
            <a:r>
              <a:rPr lang="en" baseline="30000" dirty="0"/>
              <a:t>th</a:t>
            </a:r>
            <a:r>
              <a:rPr lang="en" dirty="0"/>
              <a:t>, 2025 – </a:t>
            </a:r>
          </a:p>
          <a:p>
            <a:pPr marL="114300" indent="0" algn="ctr">
              <a:buNone/>
            </a:pPr>
            <a:r>
              <a:rPr lang="fr-FR" dirty="0"/>
              <a:t>Università degli Studi di Ferrara</a:t>
            </a:r>
          </a:p>
          <a:p>
            <a:pPr marL="114300" indent="0" algn="ctr">
              <a:buNone/>
            </a:pPr>
            <a:endParaRPr lang="it-IT" sz="1200" dirty="0"/>
          </a:p>
          <a:p>
            <a:pPr marL="114300" indent="0" algn="ctr">
              <a:buNone/>
            </a:pPr>
            <a:r>
              <a:rPr lang="en" sz="2000" i="1" dirty="0"/>
              <a:t>Francesco Castro</a:t>
            </a:r>
          </a:p>
          <a:p>
            <a:pPr marL="114300" indent="0" algn="ctr">
              <a:buNone/>
            </a:pPr>
            <a:r>
              <a:rPr lang="en" sz="2000" i="1" dirty="0"/>
              <a:t>PhD Candidate – Università degli Studi di Ferrara</a:t>
            </a:r>
          </a:p>
          <a:p>
            <a:pPr algn="ctr"/>
            <a:endParaRPr lang="it-IT" dirty="0"/>
          </a:p>
        </p:txBody>
      </p:sp>
      <p:pic>
        <p:nvPicPr>
          <p:cNvPr id="3" name="Google Shape;94;p14">
            <a:extLst>
              <a:ext uri="{FF2B5EF4-FFF2-40B4-BE49-F238E27FC236}">
                <a16:creationId xmlns:a16="http://schemas.microsoft.com/office/drawing/2014/main" id="{3D527D28-9123-3A16-7C9D-E14840D74A02}"/>
              </a:ext>
            </a:extLst>
          </p:cNvPr>
          <p:cNvPicPr preferRelativeResize="0"/>
          <p:nvPr/>
        </p:nvPicPr>
        <p:blipFill rotWithShape="1">
          <a:blip r:embed="rId3">
            <a:alphaModFix/>
          </a:blip>
          <a:srcRect/>
          <a:stretch/>
        </p:blipFill>
        <p:spPr>
          <a:xfrm>
            <a:off x="5361466" y="5779833"/>
            <a:ext cx="1462717" cy="495236"/>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1"/>
          <p:cNvSpPr/>
          <p:nvPr/>
        </p:nvSpPr>
        <p:spPr>
          <a:xfrm>
            <a:off x="0" y="6121400"/>
            <a:ext cx="12192000" cy="7366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1" name="Google Shape;151;p21"/>
          <p:cNvSpPr txBox="1">
            <a:spLocks noGrp="1"/>
          </p:cNvSpPr>
          <p:nvPr>
            <p:ph type="body" idx="1"/>
          </p:nvPr>
        </p:nvSpPr>
        <p:spPr>
          <a:xfrm>
            <a:off x="0" y="1535824"/>
            <a:ext cx="11993787" cy="4759632"/>
          </a:xfrm>
          <a:prstGeom prst="rect">
            <a:avLst/>
          </a:prstGeom>
          <a:noFill/>
          <a:ln>
            <a:noFill/>
          </a:ln>
        </p:spPr>
        <p:txBody>
          <a:bodyPr spcFirstLastPara="1" wrap="square" lIns="91425" tIns="45700" rIns="91425" bIns="45700" anchor="t" anchorCtr="0">
            <a:normAutofit/>
          </a:bodyPr>
          <a:lstStyle/>
          <a:p>
            <a:pPr algn="just">
              <a:lnSpc>
                <a:spcPct val="107000"/>
              </a:lnSpc>
              <a:spcAft>
                <a:spcPts val="800"/>
              </a:spcAft>
            </a:pPr>
            <a:r>
              <a:rPr lang="en-US" sz="1400" kern="100" dirty="0">
                <a:effectLst/>
                <a:latin typeface="Calibri" panose="020F0502020204030204" pitchFamily="34" charset="0"/>
                <a:ea typeface="DengXian" panose="02010600030101010101" pitchFamily="2" charset="-122"/>
                <a:cs typeface="Arial" panose="020B0604020202020204" pitchFamily="34" charset="0"/>
              </a:rPr>
              <a:t>The so-called </a:t>
            </a:r>
            <a:r>
              <a:rPr lang="en-US" sz="1400" kern="100" dirty="0" err="1">
                <a:effectLst/>
                <a:latin typeface="Calibri" panose="020F0502020204030204" pitchFamily="34" charset="0"/>
                <a:ea typeface="DengXian" panose="02010600030101010101" pitchFamily="2" charset="-122"/>
                <a:cs typeface="Arial" panose="020B0604020202020204" pitchFamily="34" charset="0"/>
              </a:rPr>
              <a:t>Superbonus</a:t>
            </a:r>
            <a:r>
              <a:rPr lang="en-US" sz="1400" kern="100" dirty="0">
                <a:effectLst/>
                <a:latin typeface="Calibri" panose="020F0502020204030204" pitchFamily="34" charset="0"/>
                <a:ea typeface="DengXian" panose="02010600030101010101" pitchFamily="2" charset="-122"/>
                <a:cs typeface="Arial" panose="020B0604020202020204" pitchFamily="34" charset="0"/>
              </a:rPr>
              <a:t> 110% (Article 119, Law Decree 34/2020) enabled significant investments in energy efficiency and anti-seismic safety works, with 110% tax deductions covering expenses incurred from July 1, 2020, to various deadlines through 2023. </a:t>
            </a:r>
          </a:p>
          <a:p>
            <a:pPr algn="just">
              <a:lnSpc>
                <a:spcPct val="107000"/>
              </a:lnSpc>
              <a:spcAft>
                <a:spcPts val="800"/>
              </a:spcAft>
            </a:pPr>
            <a:r>
              <a:rPr lang="en-US" sz="1400" kern="100" dirty="0">
                <a:effectLst/>
                <a:latin typeface="Calibri" panose="020F0502020204030204" pitchFamily="34" charset="0"/>
                <a:ea typeface="DengXian" panose="02010600030101010101" pitchFamily="2" charset="-122"/>
                <a:cs typeface="Arial" panose="020B0604020202020204" pitchFamily="34" charset="0"/>
              </a:rPr>
              <a:t>To support economic recovery post-COVID-19, taxpayers could opt for: (</a:t>
            </a:r>
            <a:r>
              <a:rPr lang="en-US" sz="1400" kern="100" dirty="0" err="1">
                <a:effectLst/>
                <a:latin typeface="Calibri" panose="020F0502020204030204" pitchFamily="34" charset="0"/>
                <a:ea typeface="DengXian" panose="02010600030101010101" pitchFamily="2" charset="-122"/>
                <a:cs typeface="Arial" panose="020B0604020202020204" pitchFamily="34" charset="0"/>
              </a:rPr>
              <a:t>i</a:t>
            </a:r>
            <a:r>
              <a:rPr lang="en-US" sz="1400" kern="100" dirty="0">
                <a:effectLst/>
                <a:latin typeface="Calibri" panose="020F0502020204030204" pitchFamily="34" charset="0"/>
                <a:ea typeface="DengXian" panose="02010600030101010101" pitchFamily="2" charset="-122"/>
                <a:cs typeface="Arial" panose="020B0604020202020204" pitchFamily="34" charset="0"/>
              </a:rPr>
              <a:t>) a discount on the invoice, where suppliers recovered the amount as a tax credit, or (ii) the conversion of the deduction into a tax credit, transferable to third parties, including banks and financial intermediaries.</a:t>
            </a:r>
          </a:p>
          <a:p>
            <a:pPr algn="just">
              <a:lnSpc>
                <a:spcPct val="107000"/>
              </a:lnSpc>
              <a:spcAft>
                <a:spcPts val="800"/>
              </a:spcAft>
            </a:pPr>
            <a:r>
              <a:rPr lang="en-US" sz="1400" kern="100" dirty="0">
                <a:latin typeface="Calibri" panose="020F0502020204030204" pitchFamily="34" charset="0"/>
                <a:ea typeface="DengXian" panose="02010600030101010101" pitchFamily="2" charset="-122"/>
                <a:cs typeface="Arial" panose="020B0604020202020204" pitchFamily="34" charset="0"/>
              </a:rPr>
              <a:t>Up to date: 36% tax deduction for expenses up to 48.000 Euro; 50% tax deduction for expenses up to 96.000 Euro (depending on the types of eligible works)</a:t>
            </a:r>
          </a:p>
          <a:p>
            <a:pPr algn="just">
              <a:lnSpc>
                <a:spcPct val="107000"/>
              </a:lnSpc>
              <a:spcAft>
                <a:spcPts val="800"/>
              </a:spcAft>
            </a:pPr>
            <a:r>
              <a:rPr lang="en-US" sz="1400" kern="100" dirty="0">
                <a:latin typeface="Calibri" panose="020F0502020204030204" pitchFamily="34" charset="0"/>
                <a:ea typeface="DengXian" panose="02010600030101010101" pitchFamily="2" charset="-122"/>
                <a:cs typeface="Arial" panose="020B0604020202020204" pitchFamily="34" charset="0"/>
              </a:rPr>
              <a:t>Several fulfillments: e.g. certain technical certifications (</a:t>
            </a:r>
            <a:r>
              <a:rPr lang="en-US" sz="1400" kern="100" dirty="0" err="1">
                <a:latin typeface="Calibri" panose="020F0502020204030204" pitchFamily="34" charset="0"/>
                <a:ea typeface="DengXian" panose="02010600030101010101" pitchFamily="2" charset="-122"/>
                <a:cs typeface="Arial" panose="020B0604020202020204" pitchFamily="34" charset="0"/>
              </a:rPr>
              <a:t>s.c.</a:t>
            </a:r>
            <a:r>
              <a:rPr lang="en-US" sz="1400" kern="100" dirty="0">
                <a:latin typeface="Calibri" panose="020F0502020204030204" pitchFamily="34" charset="0"/>
                <a:ea typeface="DengXian" panose="02010600030101010101" pitchFamily="2" charset="-122"/>
                <a:cs typeface="Arial" panose="020B0604020202020204" pitchFamily="34" charset="0"/>
              </a:rPr>
              <a:t> “</a:t>
            </a:r>
            <a:r>
              <a:rPr lang="en-US" sz="1400" i="1" kern="100" dirty="0" err="1">
                <a:latin typeface="Calibri" panose="020F0502020204030204" pitchFamily="34" charset="0"/>
                <a:ea typeface="DengXian" panose="02010600030101010101" pitchFamily="2" charset="-122"/>
                <a:cs typeface="Arial" panose="020B0604020202020204" pitchFamily="34" charset="0"/>
              </a:rPr>
              <a:t>asseverazioni</a:t>
            </a:r>
            <a:r>
              <a:rPr lang="en-US" sz="1400" kern="100" dirty="0">
                <a:latin typeface="Calibri" panose="020F0502020204030204" pitchFamily="34" charset="0"/>
                <a:ea typeface="DengXian" panose="02010600030101010101" pitchFamily="2" charset="-122"/>
                <a:cs typeface="Arial" panose="020B0604020202020204" pitchFamily="34" charset="0"/>
              </a:rPr>
              <a:t>”), to be issued by qualified advisors providing for the improvement of energy efficiency (“Energy Efficiency Certification”) and reduction of seismic risk (“Seismic Risk Certifications”) deriving from the eligible works; bank transfers; descriptions in the invoices; filing of a specific section of the income tax return; </a:t>
            </a:r>
            <a:r>
              <a:rPr lang="en-US" sz="1400" i="1" kern="100" dirty="0">
                <a:latin typeface="Calibri" panose="020F0502020204030204" pitchFamily="34" charset="0"/>
                <a:ea typeface="DengXian" panose="02010600030101010101" pitchFamily="2" charset="-122"/>
                <a:cs typeface="Arial" panose="020B0604020202020204" pitchFamily="34" charset="0"/>
              </a:rPr>
              <a:t>etc</a:t>
            </a:r>
            <a:r>
              <a:rPr lang="en-US" sz="1400" kern="100" dirty="0">
                <a:latin typeface="Calibri" panose="020F0502020204030204" pitchFamily="34" charset="0"/>
                <a:ea typeface="DengXian" panose="02010600030101010101" pitchFamily="2" charset="-122"/>
                <a:cs typeface="Arial" panose="020B0604020202020204" pitchFamily="34" charset="0"/>
              </a:rPr>
              <a:t>.</a:t>
            </a:r>
            <a:endParaRPr lang="en" sz="1400" kern="100" dirty="0">
              <a:latin typeface="Calibri" panose="020F0502020204030204" pitchFamily="34" charset="0"/>
              <a:ea typeface="DengXian" panose="02010600030101010101" pitchFamily="2" charset="-122"/>
              <a:cs typeface="Arial" panose="020B0604020202020204" pitchFamily="34" charset="0"/>
            </a:endParaRPr>
          </a:p>
        </p:txBody>
      </p:sp>
      <p:sp>
        <p:nvSpPr>
          <p:cNvPr id="2" name="Titolo 1">
            <a:extLst>
              <a:ext uri="{FF2B5EF4-FFF2-40B4-BE49-F238E27FC236}">
                <a16:creationId xmlns:a16="http://schemas.microsoft.com/office/drawing/2014/main" id="{FEFEE719-99B5-83B1-7737-D7922747ACBE}"/>
              </a:ext>
            </a:extLst>
          </p:cNvPr>
          <p:cNvSpPr>
            <a:spLocks noGrp="1"/>
          </p:cNvSpPr>
          <p:nvPr>
            <p:ph type="title"/>
          </p:nvPr>
        </p:nvSpPr>
        <p:spPr>
          <a:xfrm>
            <a:off x="838199" y="365125"/>
            <a:ext cx="10712412" cy="1325563"/>
          </a:xfrm>
        </p:spPr>
        <p:txBody>
          <a:bodyPr>
            <a:noAutofit/>
          </a:bodyPr>
          <a:lstStyle/>
          <a:p>
            <a:r>
              <a:rPr lang="en" sz="3200" dirty="0"/>
              <a:t>The Superbonus 110% and incentives for energy efficiency and anti-seismic works</a:t>
            </a:r>
          </a:p>
        </p:txBody>
      </p:sp>
      <p:pic>
        <p:nvPicPr>
          <p:cNvPr id="3" name="Google Shape;150;p21">
            <a:extLst>
              <a:ext uri="{FF2B5EF4-FFF2-40B4-BE49-F238E27FC236}">
                <a16:creationId xmlns:a16="http://schemas.microsoft.com/office/drawing/2014/main" id="{072423E1-4BE8-4CC1-4C14-1E59CA726741}"/>
              </a:ext>
            </a:extLst>
          </p:cNvPr>
          <p:cNvPicPr preferRelativeResize="0"/>
          <p:nvPr/>
        </p:nvPicPr>
        <p:blipFill rotWithShape="1">
          <a:blip r:embed="rId3">
            <a:alphaModFix/>
          </a:blip>
          <a:srcRect/>
          <a:stretch/>
        </p:blipFill>
        <p:spPr>
          <a:xfrm>
            <a:off x="692150" y="6295456"/>
            <a:ext cx="1661102" cy="406734"/>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8">
          <a:extLst>
            <a:ext uri="{FF2B5EF4-FFF2-40B4-BE49-F238E27FC236}">
              <a16:creationId xmlns:a16="http://schemas.microsoft.com/office/drawing/2014/main" id="{85E01BF9-A6B1-5DE6-7C27-A08CA9453EA2}"/>
            </a:ext>
          </a:extLst>
        </p:cNvPr>
        <p:cNvGrpSpPr/>
        <p:nvPr/>
      </p:nvGrpSpPr>
      <p:grpSpPr>
        <a:xfrm>
          <a:off x="0" y="0"/>
          <a:ext cx="0" cy="0"/>
          <a:chOff x="0" y="0"/>
          <a:chExt cx="0" cy="0"/>
        </a:xfrm>
      </p:grpSpPr>
      <p:sp>
        <p:nvSpPr>
          <p:cNvPr id="149" name="Google Shape;149;p21">
            <a:extLst>
              <a:ext uri="{FF2B5EF4-FFF2-40B4-BE49-F238E27FC236}">
                <a16:creationId xmlns:a16="http://schemas.microsoft.com/office/drawing/2014/main" id="{E3AFCDC5-A232-62BA-CC29-7C862C278959}"/>
              </a:ext>
            </a:extLst>
          </p:cNvPr>
          <p:cNvSpPr/>
          <p:nvPr/>
        </p:nvSpPr>
        <p:spPr>
          <a:xfrm>
            <a:off x="0" y="6121400"/>
            <a:ext cx="12192000" cy="7366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1" name="Google Shape;151;p21">
            <a:extLst>
              <a:ext uri="{FF2B5EF4-FFF2-40B4-BE49-F238E27FC236}">
                <a16:creationId xmlns:a16="http://schemas.microsoft.com/office/drawing/2014/main" id="{261AFD1F-6FD3-4958-7F47-04E087D4674D}"/>
              </a:ext>
            </a:extLst>
          </p:cNvPr>
          <p:cNvSpPr txBox="1">
            <a:spLocks noGrp="1"/>
          </p:cNvSpPr>
          <p:nvPr>
            <p:ph type="body" idx="1"/>
          </p:nvPr>
        </p:nvSpPr>
        <p:spPr>
          <a:xfrm>
            <a:off x="0" y="1380014"/>
            <a:ext cx="11993787" cy="4759632"/>
          </a:xfrm>
          <a:prstGeom prst="rect">
            <a:avLst/>
          </a:prstGeom>
          <a:noFill/>
          <a:ln>
            <a:noFill/>
          </a:ln>
        </p:spPr>
        <p:txBody>
          <a:bodyPr spcFirstLastPara="1" wrap="square" lIns="91425" tIns="45700" rIns="91425" bIns="45700" anchor="t" anchorCtr="0">
            <a:normAutofit/>
          </a:bodyPr>
          <a:lstStyle/>
          <a:p>
            <a:pPr marL="114300" indent="0" algn="just">
              <a:lnSpc>
                <a:spcPct val="107000"/>
              </a:lnSpc>
              <a:spcAft>
                <a:spcPts val="800"/>
              </a:spcAft>
              <a:buNone/>
            </a:pPr>
            <a:r>
              <a:rPr lang="en-US" sz="1400" b="1" kern="100" dirty="0">
                <a:effectLst/>
                <a:latin typeface="Calibri" panose="020F0502020204030204" pitchFamily="34" charset="0"/>
                <a:ea typeface="DengXian" panose="02010600030101010101" pitchFamily="2" charset="-122"/>
                <a:cs typeface="Arial" panose="020B0604020202020204" pitchFamily="34" charset="0"/>
              </a:rPr>
              <a:t>Super-depreciation regime</a:t>
            </a:r>
          </a:p>
          <a:p>
            <a:pPr algn="just">
              <a:lnSpc>
                <a:spcPct val="107000"/>
              </a:lnSpc>
              <a:spcAft>
                <a:spcPts val="800"/>
              </a:spcAft>
            </a:pPr>
            <a:r>
              <a:rPr lang="en-US" sz="1400" kern="100" dirty="0">
                <a:effectLst/>
                <a:latin typeface="Calibri" panose="020F0502020204030204" pitchFamily="34" charset="0"/>
                <a:ea typeface="DengXian" panose="02010600030101010101" pitchFamily="2" charset="-122"/>
                <a:cs typeface="Arial" panose="020B0604020202020204" pitchFamily="34" charset="0"/>
              </a:rPr>
              <a:t>The 2016 Stability Law introduced the so-called “super depreciation”, allowing companies and self-employed individuals who invest in new tangible fixed assets to increase the tax-deductible cost of such assets by 40% (30% for investments made as of January 1, 2018). This provision was extended, with amendments, by the 2018 Budget Law.</a:t>
            </a:r>
          </a:p>
          <a:p>
            <a:pPr algn="just">
              <a:lnSpc>
                <a:spcPct val="107000"/>
              </a:lnSpc>
              <a:spcAft>
                <a:spcPts val="800"/>
              </a:spcAft>
            </a:pPr>
            <a:r>
              <a:rPr lang="en-US" sz="1400" kern="100" dirty="0">
                <a:effectLst/>
                <a:latin typeface="Calibri" panose="020F0502020204030204" pitchFamily="34" charset="0"/>
                <a:ea typeface="DengXian" panose="02010600030101010101" pitchFamily="2" charset="-122"/>
                <a:cs typeface="Arial" panose="020B0604020202020204" pitchFamily="34" charset="0"/>
              </a:rPr>
              <a:t>Although not renewed by Law No. 145/2018 (2019 Budget Law), the provision was reintroduced by Decree-Law No. 34/2019 (Growth Decree 2019). Subsequently, Law No. 160 of 27 December 2019 (2020 Budget Law) abolished both the super depreciation and the hyper depreciation regimes. In particular, the 2020 Budget Law replaced the extension of these two tax incentives with a new tax credit for investments in new tangible fixed assets made as of January 1, 2020 (</a:t>
            </a:r>
            <a:r>
              <a:rPr lang="en-US" sz="1400" i="1" kern="100" dirty="0">
                <a:effectLst/>
                <a:latin typeface="Calibri" panose="020F0502020204030204" pitchFamily="34" charset="0"/>
                <a:ea typeface="DengXian" panose="02010600030101010101" pitchFamily="2" charset="-122"/>
                <a:cs typeface="Arial" panose="020B0604020202020204" pitchFamily="34" charset="0"/>
              </a:rPr>
              <a:t>see</a:t>
            </a:r>
            <a:r>
              <a:rPr lang="en-US" sz="1400" kern="100" dirty="0">
                <a:effectLst/>
                <a:latin typeface="Calibri" panose="020F0502020204030204" pitchFamily="34" charset="0"/>
                <a:ea typeface="DengXian" panose="02010600030101010101" pitchFamily="2" charset="-122"/>
                <a:cs typeface="Arial" panose="020B0604020202020204" pitchFamily="34" charset="0"/>
              </a:rPr>
              <a:t> next slide).</a:t>
            </a:r>
          </a:p>
          <a:p>
            <a:pPr marL="114300" indent="0" algn="just">
              <a:lnSpc>
                <a:spcPct val="107000"/>
              </a:lnSpc>
              <a:spcAft>
                <a:spcPts val="800"/>
              </a:spcAft>
              <a:buNone/>
            </a:pPr>
            <a:r>
              <a:rPr lang="en-US" sz="1400" b="1" kern="100" dirty="0">
                <a:effectLst/>
                <a:latin typeface="Calibri" panose="020F0502020204030204" pitchFamily="34" charset="0"/>
                <a:ea typeface="DengXian" panose="02010600030101010101" pitchFamily="2" charset="-122"/>
                <a:cs typeface="Arial" panose="020B0604020202020204" pitchFamily="34" charset="0"/>
              </a:rPr>
              <a:t>Hyper</a:t>
            </a:r>
            <a:r>
              <a:rPr lang="en-US" sz="1400" b="1" kern="100" dirty="0">
                <a:latin typeface="Calibri" panose="020F0502020204030204" pitchFamily="34" charset="0"/>
                <a:ea typeface="DengXian" panose="02010600030101010101" pitchFamily="2" charset="-122"/>
                <a:cs typeface="Arial" panose="020B0604020202020204" pitchFamily="34" charset="0"/>
              </a:rPr>
              <a:t>-d</a:t>
            </a:r>
            <a:r>
              <a:rPr lang="en-US" sz="1400" b="1" kern="100" dirty="0">
                <a:effectLst/>
                <a:latin typeface="Calibri" panose="020F0502020204030204" pitchFamily="34" charset="0"/>
                <a:ea typeface="DengXian" panose="02010600030101010101" pitchFamily="2" charset="-122"/>
                <a:cs typeface="Arial" panose="020B0604020202020204" pitchFamily="34" charset="0"/>
              </a:rPr>
              <a:t>epreciation regime</a:t>
            </a:r>
          </a:p>
          <a:p>
            <a:pPr algn="just">
              <a:lnSpc>
                <a:spcPct val="107000"/>
              </a:lnSpc>
              <a:spcAft>
                <a:spcPts val="800"/>
              </a:spcAft>
            </a:pPr>
            <a:r>
              <a:rPr lang="en-US" sz="1400" kern="100" dirty="0">
                <a:effectLst/>
                <a:latin typeface="Calibri" panose="020F0502020204030204" pitchFamily="34" charset="0"/>
                <a:ea typeface="DengXian" panose="02010600030101010101" pitchFamily="2" charset="-122"/>
                <a:cs typeface="Arial" panose="020B0604020202020204" pitchFamily="34" charset="0"/>
              </a:rPr>
              <a:t>The 2017 Budget Law introduced the so-called “hyper depreciation” scheme, aimed at fostering technological and/or digital transformation processes aligned with the “Industry 4.0” paradigm, by allowing for a 150% increase in the tax-deductible cost of qualifying investments. </a:t>
            </a:r>
          </a:p>
          <a:p>
            <a:pPr algn="just">
              <a:lnSpc>
                <a:spcPct val="107000"/>
              </a:lnSpc>
              <a:spcAft>
                <a:spcPts val="800"/>
              </a:spcAft>
            </a:pPr>
            <a:r>
              <a:rPr lang="en-US" sz="1400" kern="100" dirty="0">
                <a:effectLst/>
                <a:latin typeface="Calibri" panose="020F0502020204030204" pitchFamily="34" charset="0"/>
                <a:ea typeface="DengXian" panose="02010600030101010101" pitchFamily="2" charset="-122"/>
                <a:cs typeface="Arial" panose="020B0604020202020204" pitchFamily="34" charset="0"/>
              </a:rPr>
              <a:t>This measure, which had already been extended by the 2018 Budget Law, was further renewed by the 2019 Budget Law, with certain amendments.</a:t>
            </a:r>
            <a:endParaRPr lang="en" sz="1400" kern="100" dirty="0">
              <a:latin typeface="Calibri" panose="020F0502020204030204" pitchFamily="34" charset="0"/>
              <a:ea typeface="DengXian" panose="02010600030101010101" pitchFamily="2" charset="-122"/>
              <a:cs typeface="Arial" panose="020B0604020202020204" pitchFamily="34" charset="0"/>
            </a:endParaRPr>
          </a:p>
        </p:txBody>
      </p:sp>
      <p:sp>
        <p:nvSpPr>
          <p:cNvPr id="2" name="Titolo 1">
            <a:extLst>
              <a:ext uri="{FF2B5EF4-FFF2-40B4-BE49-F238E27FC236}">
                <a16:creationId xmlns:a16="http://schemas.microsoft.com/office/drawing/2014/main" id="{F5227BC1-A911-A131-8A69-29124ACB83BB}"/>
              </a:ext>
            </a:extLst>
          </p:cNvPr>
          <p:cNvSpPr>
            <a:spLocks noGrp="1"/>
          </p:cNvSpPr>
          <p:nvPr>
            <p:ph type="title"/>
          </p:nvPr>
        </p:nvSpPr>
        <p:spPr>
          <a:xfrm>
            <a:off x="838199" y="365125"/>
            <a:ext cx="10712412" cy="1325563"/>
          </a:xfrm>
        </p:spPr>
        <p:txBody>
          <a:bodyPr>
            <a:noAutofit/>
          </a:bodyPr>
          <a:lstStyle/>
          <a:p>
            <a:r>
              <a:rPr lang="en" sz="3200" dirty="0"/>
              <a:t>Super and Hyper-depreciation regimes</a:t>
            </a:r>
          </a:p>
        </p:txBody>
      </p:sp>
      <p:pic>
        <p:nvPicPr>
          <p:cNvPr id="3" name="Google Shape;150;p21">
            <a:extLst>
              <a:ext uri="{FF2B5EF4-FFF2-40B4-BE49-F238E27FC236}">
                <a16:creationId xmlns:a16="http://schemas.microsoft.com/office/drawing/2014/main" id="{D777F8E9-6011-EDBF-58A1-6AF84CBF2F57}"/>
              </a:ext>
            </a:extLst>
          </p:cNvPr>
          <p:cNvPicPr preferRelativeResize="0"/>
          <p:nvPr/>
        </p:nvPicPr>
        <p:blipFill rotWithShape="1">
          <a:blip r:embed="rId3">
            <a:alphaModFix/>
          </a:blip>
          <a:srcRect/>
          <a:stretch/>
        </p:blipFill>
        <p:spPr>
          <a:xfrm>
            <a:off x="692150" y="6295456"/>
            <a:ext cx="1661102" cy="406734"/>
          </a:xfrm>
          <a:prstGeom prst="rect">
            <a:avLst/>
          </a:prstGeom>
          <a:noFill/>
          <a:ln>
            <a:noFill/>
          </a:ln>
        </p:spPr>
      </p:pic>
    </p:spTree>
    <p:extLst>
      <p:ext uri="{BB962C8B-B14F-4D97-AF65-F5344CB8AC3E}">
        <p14:creationId xmlns:p14="http://schemas.microsoft.com/office/powerpoint/2010/main" val="1470974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8">
          <a:extLst>
            <a:ext uri="{FF2B5EF4-FFF2-40B4-BE49-F238E27FC236}">
              <a16:creationId xmlns:a16="http://schemas.microsoft.com/office/drawing/2014/main" id="{2A5A77F8-B0D0-1016-AC41-F6E296653258}"/>
            </a:ext>
          </a:extLst>
        </p:cNvPr>
        <p:cNvGrpSpPr/>
        <p:nvPr/>
      </p:nvGrpSpPr>
      <p:grpSpPr>
        <a:xfrm>
          <a:off x="0" y="0"/>
          <a:ext cx="0" cy="0"/>
          <a:chOff x="0" y="0"/>
          <a:chExt cx="0" cy="0"/>
        </a:xfrm>
      </p:grpSpPr>
      <p:sp>
        <p:nvSpPr>
          <p:cNvPr id="149" name="Google Shape;149;p21">
            <a:extLst>
              <a:ext uri="{FF2B5EF4-FFF2-40B4-BE49-F238E27FC236}">
                <a16:creationId xmlns:a16="http://schemas.microsoft.com/office/drawing/2014/main" id="{CA83560C-1372-AFFA-EFD2-DDE47A90D095}"/>
              </a:ext>
            </a:extLst>
          </p:cNvPr>
          <p:cNvSpPr/>
          <p:nvPr/>
        </p:nvSpPr>
        <p:spPr>
          <a:xfrm>
            <a:off x="0" y="6121400"/>
            <a:ext cx="12192000" cy="7366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50" name="Google Shape;150;p21">
            <a:extLst>
              <a:ext uri="{FF2B5EF4-FFF2-40B4-BE49-F238E27FC236}">
                <a16:creationId xmlns:a16="http://schemas.microsoft.com/office/drawing/2014/main" id="{A4058B5A-2DD9-75C0-87F0-9739C485618C}"/>
              </a:ext>
            </a:extLst>
          </p:cNvPr>
          <p:cNvPicPr preferRelativeResize="0"/>
          <p:nvPr/>
        </p:nvPicPr>
        <p:blipFill rotWithShape="1">
          <a:blip r:embed="rId3">
            <a:alphaModFix/>
          </a:blip>
          <a:srcRect/>
          <a:stretch/>
        </p:blipFill>
        <p:spPr>
          <a:xfrm>
            <a:off x="692150" y="6295456"/>
            <a:ext cx="1661102" cy="406734"/>
          </a:xfrm>
          <a:prstGeom prst="rect">
            <a:avLst/>
          </a:prstGeom>
          <a:noFill/>
          <a:ln>
            <a:noFill/>
          </a:ln>
        </p:spPr>
      </p:pic>
      <p:sp>
        <p:nvSpPr>
          <p:cNvPr id="151" name="Google Shape;151;p21">
            <a:extLst>
              <a:ext uri="{FF2B5EF4-FFF2-40B4-BE49-F238E27FC236}">
                <a16:creationId xmlns:a16="http://schemas.microsoft.com/office/drawing/2014/main" id="{1F27AFBA-BF43-B43E-06F3-7A56F644EF3A}"/>
              </a:ext>
            </a:extLst>
          </p:cNvPr>
          <p:cNvSpPr txBox="1">
            <a:spLocks noGrp="1"/>
          </p:cNvSpPr>
          <p:nvPr>
            <p:ph type="body" idx="1"/>
          </p:nvPr>
        </p:nvSpPr>
        <p:spPr>
          <a:xfrm>
            <a:off x="0" y="1380014"/>
            <a:ext cx="11993787" cy="4759632"/>
          </a:xfrm>
          <a:prstGeom prst="rect">
            <a:avLst/>
          </a:prstGeom>
          <a:noFill/>
          <a:ln>
            <a:noFill/>
          </a:ln>
        </p:spPr>
        <p:txBody>
          <a:bodyPr spcFirstLastPara="1" wrap="square" lIns="91425" tIns="45700" rIns="91425" bIns="45700" anchor="t" anchorCtr="0">
            <a:normAutofit/>
          </a:bodyPr>
          <a:lstStyle/>
          <a:p>
            <a:pPr algn="just">
              <a:lnSpc>
                <a:spcPct val="107000"/>
              </a:lnSpc>
              <a:spcAft>
                <a:spcPts val="800"/>
              </a:spcAft>
            </a:pPr>
            <a:r>
              <a:rPr lang="en-US" sz="1400" kern="100" dirty="0">
                <a:effectLst/>
                <a:latin typeface="Calibri" panose="020F0502020204030204" pitchFamily="34" charset="0"/>
                <a:ea typeface="DengXian" panose="02010600030101010101" pitchFamily="2" charset="-122"/>
                <a:cs typeface="Arial" panose="020B0604020202020204" pitchFamily="34" charset="0"/>
              </a:rPr>
              <a:t>Law No. 207/2024 (2025 Budget Law), paras. 445-448, has amended the tax credit rules for “Industry 4.0” capital goods with a tax benefit varying from 5% up to 40% of eligible expenditures, originally set out in Article 1, paras. 1051-1063 and 1065 of the 2021 Budget Law (Law No. 178/2020):</a:t>
            </a:r>
          </a:p>
          <a:p>
            <a:pPr marL="571500" lvl="1" indent="0" algn="thaiDist">
              <a:lnSpc>
                <a:spcPct val="107000"/>
              </a:lnSpc>
              <a:spcAft>
                <a:spcPts val="800"/>
              </a:spcAft>
              <a:buNone/>
            </a:pPr>
            <a:r>
              <a:rPr lang="en-US" sz="1400" kern="100" dirty="0">
                <a:effectLst/>
                <a:latin typeface="Calibri" panose="020F0502020204030204" pitchFamily="34" charset="0"/>
                <a:ea typeface="DengXian" panose="02010600030101010101" pitchFamily="2" charset="-122"/>
                <a:cs typeface="Arial" panose="020B0604020202020204" pitchFamily="34" charset="0"/>
              </a:rPr>
              <a:t>(a)	for intangible 4.0 capital goods, the tax credit is now limited to investments made by December 31, 2024, with a grace period until June 30, 2025 (previously, the tax credit was available until December 31, 2025, with a grace period until June 30, 2026).</a:t>
            </a:r>
          </a:p>
          <a:p>
            <a:pPr marL="571500" lvl="1" indent="0" algn="thaiDist">
              <a:lnSpc>
                <a:spcPct val="107000"/>
              </a:lnSpc>
              <a:spcAft>
                <a:spcPts val="800"/>
              </a:spcAft>
              <a:buNone/>
            </a:pPr>
            <a:r>
              <a:rPr lang="en-US" sz="1400" kern="100" dirty="0">
                <a:effectLst/>
                <a:latin typeface="Calibri" panose="020F0502020204030204" pitchFamily="34" charset="0"/>
                <a:ea typeface="DengXian" panose="02010600030101010101" pitchFamily="2" charset="-122"/>
                <a:cs typeface="Arial" panose="020B0604020202020204" pitchFamily="34" charset="0"/>
              </a:rPr>
              <a:t>(b)	for tangible 4.0 capital goods, a maximum spending cap of €2.2 billion has been set for investments made from January 1, 2025, to December 31, 2025, with a grace period until June 30, 2026.</a:t>
            </a:r>
          </a:p>
          <a:p>
            <a:pPr algn="just">
              <a:lnSpc>
                <a:spcPct val="107000"/>
              </a:lnSpc>
              <a:spcAft>
                <a:spcPts val="800"/>
              </a:spcAft>
            </a:pPr>
            <a:r>
              <a:rPr lang="en-US" sz="1400" kern="100" dirty="0">
                <a:effectLst/>
                <a:latin typeface="Calibri" panose="020F0502020204030204" pitchFamily="34" charset="0"/>
                <a:ea typeface="DengXian" panose="02010600030101010101" pitchFamily="2" charset="-122"/>
                <a:cs typeface="Arial" panose="020B0604020202020204" pitchFamily="34" charset="0"/>
              </a:rPr>
              <a:t>Once the allocated funds are exhausted, no further requests for the tax credit will be accepted, unless additional funding is allocated.</a:t>
            </a:r>
          </a:p>
        </p:txBody>
      </p:sp>
      <p:sp>
        <p:nvSpPr>
          <p:cNvPr id="2" name="Titolo 1">
            <a:extLst>
              <a:ext uri="{FF2B5EF4-FFF2-40B4-BE49-F238E27FC236}">
                <a16:creationId xmlns:a16="http://schemas.microsoft.com/office/drawing/2014/main" id="{57795BDB-2B5E-BB93-F0FF-B49C864CD5F3}"/>
              </a:ext>
            </a:extLst>
          </p:cNvPr>
          <p:cNvSpPr>
            <a:spLocks noGrp="1"/>
          </p:cNvSpPr>
          <p:nvPr>
            <p:ph type="title"/>
          </p:nvPr>
        </p:nvSpPr>
        <p:spPr>
          <a:xfrm>
            <a:off x="838199" y="365125"/>
            <a:ext cx="10712412" cy="1325563"/>
          </a:xfrm>
        </p:spPr>
        <p:txBody>
          <a:bodyPr>
            <a:noAutofit/>
          </a:bodyPr>
          <a:lstStyle/>
          <a:p>
            <a:r>
              <a:rPr lang="en-US" sz="3200" dirty="0"/>
              <a:t>The “Industry Bonus 4.0” Tax Credit </a:t>
            </a:r>
            <a:endParaRPr lang="en" sz="3200" dirty="0"/>
          </a:p>
        </p:txBody>
      </p:sp>
    </p:spTree>
    <p:extLst>
      <p:ext uri="{BB962C8B-B14F-4D97-AF65-F5344CB8AC3E}">
        <p14:creationId xmlns:p14="http://schemas.microsoft.com/office/powerpoint/2010/main" val="29301587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8">
          <a:extLst>
            <a:ext uri="{FF2B5EF4-FFF2-40B4-BE49-F238E27FC236}">
              <a16:creationId xmlns:a16="http://schemas.microsoft.com/office/drawing/2014/main" id="{5E8C892C-FAE2-AC3C-C1CA-998C387A8C31}"/>
            </a:ext>
          </a:extLst>
        </p:cNvPr>
        <p:cNvGrpSpPr/>
        <p:nvPr/>
      </p:nvGrpSpPr>
      <p:grpSpPr>
        <a:xfrm>
          <a:off x="0" y="0"/>
          <a:ext cx="0" cy="0"/>
          <a:chOff x="0" y="0"/>
          <a:chExt cx="0" cy="0"/>
        </a:xfrm>
      </p:grpSpPr>
      <p:sp>
        <p:nvSpPr>
          <p:cNvPr id="149" name="Google Shape;149;p21">
            <a:extLst>
              <a:ext uri="{FF2B5EF4-FFF2-40B4-BE49-F238E27FC236}">
                <a16:creationId xmlns:a16="http://schemas.microsoft.com/office/drawing/2014/main" id="{2DB82881-673E-8F62-DDA9-9933EEB79274}"/>
              </a:ext>
            </a:extLst>
          </p:cNvPr>
          <p:cNvSpPr/>
          <p:nvPr/>
        </p:nvSpPr>
        <p:spPr>
          <a:xfrm>
            <a:off x="0" y="6121400"/>
            <a:ext cx="12192000" cy="7366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50" name="Google Shape;150;p21">
            <a:extLst>
              <a:ext uri="{FF2B5EF4-FFF2-40B4-BE49-F238E27FC236}">
                <a16:creationId xmlns:a16="http://schemas.microsoft.com/office/drawing/2014/main" id="{6CF74565-297B-2869-C82A-56FB73320C7F}"/>
              </a:ext>
            </a:extLst>
          </p:cNvPr>
          <p:cNvPicPr preferRelativeResize="0"/>
          <p:nvPr/>
        </p:nvPicPr>
        <p:blipFill rotWithShape="1">
          <a:blip r:embed="rId3">
            <a:alphaModFix/>
          </a:blip>
          <a:srcRect/>
          <a:stretch/>
        </p:blipFill>
        <p:spPr>
          <a:xfrm>
            <a:off x="692150" y="6295456"/>
            <a:ext cx="1661102" cy="406734"/>
          </a:xfrm>
          <a:prstGeom prst="rect">
            <a:avLst/>
          </a:prstGeom>
          <a:noFill/>
          <a:ln>
            <a:noFill/>
          </a:ln>
        </p:spPr>
      </p:pic>
      <p:sp>
        <p:nvSpPr>
          <p:cNvPr id="151" name="Google Shape;151;p21">
            <a:extLst>
              <a:ext uri="{FF2B5EF4-FFF2-40B4-BE49-F238E27FC236}">
                <a16:creationId xmlns:a16="http://schemas.microsoft.com/office/drawing/2014/main" id="{BA5AAE7F-F07C-DDAB-4A07-78BEAF4CA353}"/>
              </a:ext>
            </a:extLst>
          </p:cNvPr>
          <p:cNvSpPr txBox="1">
            <a:spLocks noGrp="1"/>
          </p:cNvSpPr>
          <p:nvPr>
            <p:ph type="body" idx="1"/>
          </p:nvPr>
        </p:nvSpPr>
        <p:spPr>
          <a:xfrm>
            <a:off x="0" y="1380014"/>
            <a:ext cx="11993787" cy="4759632"/>
          </a:xfrm>
          <a:prstGeom prst="rect">
            <a:avLst/>
          </a:prstGeom>
          <a:noFill/>
          <a:ln>
            <a:noFill/>
          </a:ln>
        </p:spPr>
        <p:txBody>
          <a:bodyPr spcFirstLastPara="1" wrap="square" lIns="91425" tIns="45700" rIns="91425" bIns="45700" anchor="t" anchorCtr="0">
            <a:normAutofit/>
          </a:bodyPr>
          <a:lstStyle/>
          <a:p>
            <a:pPr algn="just">
              <a:lnSpc>
                <a:spcPct val="107000"/>
              </a:lnSpc>
              <a:spcAft>
                <a:spcPts val="800"/>
              </a:spcAft>
            </a:pPr>
            <a:r>
              <a:rPr lang="en-US" sz="1400" kern="100" dirty="0">
                <a:effectLst/>
                <a:latin typeface="Calibri" panose="020F0502020204030204" pitchFamily="34" charset="0"/>
                <a:ea typeface="DengXian" panose="02010600030101010101" pitchFamily="2" charset="-122"/>
                <a:cs typeface="Arial" panose="020B0604020202020204" pitchFamily="34" charset="0"/>
              </a:rPr>
              <a:t>The “Bonus 5.0” tax incentive applies to investments in new tangible and intangible assets instrumental to business operations, as listed in Annexes A and B to Law No. 232/2016—namely, the same “interconnected” assets already included in the Industry 4.0 Plan.</a:t>
            </a:r>
          </a:p>
          <a:p>
            <a:pPr algn="just">
              <a:lnSpc>
                <a:spcPct val="107000"/>
              </a:lnSpc>
              <a:spcAft>
                <a:spcPts val="800"/>
              </a:spcAft>
            </a:pPr>
            <a:r>
              <a:rPr lang="en-US" sz="1400" kern="100" dirty="0">
                <a:effectLst/>
                <a:latin typeface="Calibri" panose="020F0502020204030204" pitchFamily="34" charset="0"/>
                <a:ea typeface="DengXian" panose="02010600030101010101" pitchFamily="2" charset="-122"/>
                <a:cs typeface="Arial" panose="020B0604020202020204" pitchFamily="34" charset="0"/>
              </a:rPr>
              <a:t>To qualify for the incentive, investments must lead to either: a minimum 3% reduction in energy consumption of the entire production facility, or a minimum 5% reduction in energy consumption within the specific processes affected by the investment.</a:t>
            </a:r>
          </a:p>
          <a:p>
            <a:pPr algn="just">
              <a:lnSpc>
                <a:spcPct val="107000"/>
              </a:lnSpc>
              <a:spcAft>
                <a:spcPts val="800"/>
              </a:spcAft>
            </a:pPr>
            <a:r>
              <a:rPr lang="en-US" sz="1400" kern="100" dirty="0">
                <a:effectLst/>
                <a:latin typeface="Calibri" panose="020F0502020204030204" pitchFamily="34" charset="0"/>
                <a:ea typeface="DengXian" panose="02010600030101010101" pitchFamily="2" charset="-122"/>
                <a:cs typeface="Arial" panose="020B0604020202020204" pitchFamily="34" charset="0"/>
              </a:rPr>
              <a:t>Eligible Intangible Assets (Annex B) qualifying for the Bonus 5.0 include: a) Software, systems, platforms, and applications for intelligent plant operations that enable continuous monitoring and visualization of energy consumption and of self-produced/self-consumed energy (e.g., Energy Dashboarding), or that implement energy efficiency mechanisms, using data collected via IoT field sensors; b) Enterprise management software (ERP and similar systems), provided they are purchased in conjunction with the aforementioned energy-efficiency software solutions.</a:t>
            </a:r>
          </a:p>
          <a:p>
            <a:pPr algn="just">
              <a:lnSpc>
                <a:spcPct val="107000"/>
              </a:lnSpc>
              <a:spcAft>
                <a:spcPts val="800"/>
              </a:spcAft>
            </a:pPr>
            <a:r>
              <a:rPr lang="en-US" sz="1400" kern="100" dirty="0">
                <a:effectLst/>
                <a:latin typeface="Calibri" panose="020F0502020204030204" pitchFamily="34" charset="0"/>
                <a:ea typeface="DengXian" panose="02010600030101010101" pitchFamily="2" charset="-122"/>
                <a:cs typeface="Arial" panose="020B0604020202020204" pitchFamily="34" charset="0"/>
              </a:rPr>
              <a:t>The tax credit is available for innovation projects initiated from 1 January 2024 and completed by 31 December 2025. The incentive is structured as follows: (</a:t>
            </a:r>
            <a:r>
              <a:rPr lang="en-US" sz="1400" kern="100" dirty="0" err="1">
                <a:effectLst/>
                <a:latin typeface="Calibri" panose="020F0502020204030204" pitchFamily="34" charset="0"/>
                <a:ea typeface="DengXian" panose="02010600030101010101" pitchFamily="2" charset="-122"/>
                <a:cs typeface="Arial" panose="020B0604020202020204" pitchFamily="34" charset="0"/>
              </a:rPr>
              <a:t>i</a:t>
            </a:r>
            <a:r>
              <a:rPr lang="en-US" sz="1400" kern="100" dirty="0">
                <a:effectLst/>
                <a:latin typeface="Calibri" panose="020F0502020204030204" pitchFamily="34" charset="0"/>
                <a:ea typeface="DengXian" panose="02010600030101010101" pitchFamily="2" charset="-122"/>
                <a:cs typeface="Arial" panose="020B0604020202020204" pitchFamily="34" charset="0"/>
              </a:rPr>
              <a:t>) 35% of the investment cost for amounts up to €2.5 million; (ii) 15% for the portion between €2.5 and €10 million; (iii) 5% for the portion between €10 and €50 million (annual cap per company). Higher tax credit rates apply where energy savings exceed baseline thresholds: (x) 40%, 20%, and 10% if the production facility's consumption is reduced by over 6%, or affected processes by over 10%; (y) 45%, 25%, and 15% if the reduction exceeds 10% for the facility, or 15% for the processes directly impacted. </a:t>
            </a:r>
          </a:p>
        </p:txBody>
      </p:sp>
      <p:sp>
        <p:nvSpPr>
          <p:cNvPr id="2" name="Titolo 1">
            <a:extLst>
              <a:ext uri="{FF2B5EF4-FFF2-40B4-BE49-F238E27FC236}">
                <a16:creationId xmlns:a16="http://schemas.microsoft.com/office/drawing/2014/main" id="{6FE2CE5C-B682-49D3-F83B-1C82CD8EDD93}"/>
              </a:ext>
            </a:extLst>
          </p:cNvPr>
          <p:cNvSpPr>
            <a:spLocks noGrp="1"/>
          </p:cNvSpPr>
          <p:nvPr>
            <p:ph type="title"/>
          </p:nvPr>
        </p:nvSpPr>
        <p:spPr>
          <a:xfrm>
            <a:off x="838199" y="365125"/>
            <a:ext cx="11155588" cy="1325563"/>
          </a:xfrm>
        </p:spPr>
        <p:txBody>
          <a:bodyPr>
            <a:noAutofit/>
          </a:bodyPr>
          <a:lstStyle/>
          <a:p>
            <a:r>
              <a:rPr lang="en-US" sz="3200" dirty="0"/>
              <a:t>The “Bonus 5.0” Tax Credit for Energy-Efficient Digital Investments in Italy (2024–2025)</a:t>
            </a:r>
            <a:endParaRPr lang="en" sz="3200" dirty="0"/>
          </a:p>
        </p:txBody>
      </p:sp>
    </p:spTree>
    <p:extLst>
      <p:ext uri="{BB962C8B-B14F-4D97-AF65-F5344CB8AC3E}">
        <p14:creationId xmlns:p14="http://schemas.microsoft.com/office/powerpoint/2010/main" val="3461808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8">
          <a:extLst>
            <a:ext uri="{FF2B5EF4-FFF2-40B4-BE49-F238E27FC236}">
              <a16:creationId xmlns:a16="http://schemas.microsoft.com/office/drawing/2014/main" id="{5FDEE82F-66BB-C84A-53F1-F9C02A9DF463}"/>
            </a:ext>
          </a:extLst>
        </p:cNvPr>
        <p:cNvGrpSpPr/>
        <p:nvPr/>
      </p:nvGrpSpPr>
      <p:grpSpPr>
        <a:xfrm>
          <a:off x="0" y="0"/>
          <a:ext cx="0" cy="0"/>
          <a:chOff x="0" y="0"/>
          <a:chExt cx="0" cy="0"/>
        </a:xfrm>
      </p:grpSpPr>
      <p:sp>
        <p:nvSpPr>
          <p:cNvPr id="149" name="Google Shape;149;p21">
            <a:extLst>
              <a:ext uri="{FF2B5EF4-FFF2-40B4-BE49-F238E27FC236}">
                <a16:creationId xmlns:a16="http://schemas.microsoft.com/office/drawing/2014/main" id="{7EDABA7D-8DD9-3EC1-81DA-BD246591165C}"/>
              </a:ext>
            </a:extLst>
          </p:cNvPr>
          <p:cNvSpPr/>
          <p:nvPr/>
        </p:nvSpPr>
        <p:spPr>
          <a:xfrm>
            <a:off x="0" y="6121400"/>
            <a:ext cx="12192000" cy="7366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50" name="Google Shape;150;p21">
            <a:extLst>
              <a:ext uri="{FF2B5EF4-FFF2-40B4-BE49-F238E27FC236}">
                <a16:creationId xmlns:a16="http://schemas.microsoft.com/office/drawing/2014/main" id="{1CC00323-1D03-A343-5475-F53AC7215CF7}"/>
              </a:ext>
            </a:extLst>
          </p:cNvPr>
          <p:cNvPicPr preferRelativeResize="0"/>
          <p:nvPr/>
        </p:nvPicPr>
        <p:blipFill rotWithShape="1">
          <a:blip r:embed="rId3">
            <a:alphaModFix/>
          </a:blip>
          <a:srcRect/>
          <a:stretch/>
        </p:blipFill>
        <p:spPr>
          <a:xfrm>
            <a:off x="692150" y="6295456"/>
            <a:ext cx="1661102" cy="406734"/>
          </a:xfrm>
          <a:prstGeom prst="rect">
            <a:avLst/>
          </a:prstGeom>
          <a:noFill/>
          <a:ln>
            <a:noFill/>
          </a:ln>
        </p:spPr>
      </p:pic>
      <p:sp>
        <p:nvSpPr>
          <p:cNvPr id="151" name="Google Shape;151;p21">
            <a:extLst>
              <a:ext uri="{FF2B5EF4-FFF2-40B4-BE49-F238E27FC236}">
                <a16:creationId xmlns:a16="http://schemas.microsoft.com/office/drawing/2014/main" id="{2CDD2824-3B19-706D-5575-28976FD35E34}"/>
              </a:ext>
            </a:extLst>
          </p:cNvPr>
          <p:cNvSpPr txBox="1">
            <a:spLocks noGrp="1"/>
          </p:cNvSpPr>
          <p:nvPr>
            <p:ph type="body" idx="1"/>
          </p:nvPr>
        </p:nvSpPr>
        <p:spPr>
          <a:xfrm>
            <a:off x="0" y="1380014"/>
            <a:ext cx="11993787" cy="4759632"/>
          </a:xfrm>
          <a:prstGeom prst="rect">
            <a:avLst/>
          </a:prstGeom>
          <a:noFill/>
          <a:ln>
            <a:noFill/>
          </a:ln>
        </p:spPr>
        <p:txBody>
          <a:bodyPr spcFirstLastPara="1" wrap="square" lIns="91425" tIns="45700" rIns="91425" bIns="45700" anchor="t" anchorCtr="0">
            <a:normAutofit/>
          </a:bodyPr>
          <a:lstStyle/>
          <a:p>
            <a:pPr algn="just">
              <a:lnSpc>
                <a:spcPct val="107000"/>
              </a:lnSpc>
              <a:spcAft>
                <a:spcPts val="800"/>
              </a:spcAft>
            </a:pPr>
            <a:r>
              <a:rPr lang="en-US" sz="1400" kern="100" dirty="0">
                <a:effectLst/>
                <a:latin typeface="Calibri" panose="020F0502020204030204" pitchFamily="34" charset="0"/>
                <a:ea typeface="DengXian" panose="02010600030101010101" pitchFamily="2" charset="-122"/>
                <a:cs typeface="Arial" panose="020B0604020202020204" pitchFamily="34" charset="0"/>
              </a:rPr>
              <a:t>Since 2021, Italy has introduced a revised “Patent Box” incentive regime (initially introduced in 2014) that allows taxpayers to apply a 110% increase (super deduction) to expenses incurred for research and development (R&amp;D) activities aimed at the maintenance, enhancement, protection, and growth of the value of copyright-protected software, industrial patents, and legally protected designs and models, for the purposes of corporate income tax (IRES) and regional tax on productive activities (IRAP).</a:t>
            </a:r>
          </a:p>
          <a:p>
            <a:pPr algn="just">
              <a:lnSpc>
                <a:spcPct val="107000"/>
              </a:lnSpc>
              <a:spcAft>
                <a:spcPts val="800"/>
              </a:spcAft>
            </a:pPr>
            <a:r>
              <a:rPr lang="en-US" sz="1400" kern="100" dirty="0">
                <a:effectLst/>
                <a:latin typeface="Calibri" panose="020F0502020204030204" pitchFamily="34" charset="0"/>
                <a:ea typeface="DengXian" panose="02010600030101010101" pitchFamily="2" charset="-122"/>
                <a:cs typeface="Arial" panose="020B0604020202020204" pitchFamily="34" charset="0"/>
              </a:rPr>
              <a:t>In contrast to the previous Patent Box regime, the new legislation excludes trademarks and know-how – i.e., industrial, commercial, or scientific information such as processes and formulas that may be legally protected – from the scope of eligible intangible assets. A key innovation of the new regime is the possibility to retroactively recover R&amp;D expenses incurred during the eight fiscal years preceding the formal granting of an eligible intellectual property right (e.g., a patent or registration of software), provided such expenses contributed to its development. These historical costs also benefit from the 110% super deduction in the fiscal year when the IP title is granted.</a:t>
            </a:r>
          </a:p>
          <a:p>
            <a:pPr algn="just">
              <a:lnSpc>
                <a:spcPct val="107000"/>
              </a:lnSpc>
              <a:spcAft>
                <a:spcPts val="800"/>
              </a:spcAft>
            </a:pPr>
            <a:r>
              <a:rPr lang="en-US" sz="1400" kern="100" dirty="0">
                <a:effectLst/>
                <a:latin typeface="Calibri" panose="020F0502020204030204" pitchFamily="34" charset="0"/>
                <a:ea typeface="DengXian" panose="02010600030101010101" pitchFamily="2" charset="-122"/>
                <a:cs typeface="Arial" panose="020B0604020202020204" pitchFamily="34" charset="0"/>
              </a:rPr>
              <a:t>Furthermore, taxpayers can prepare suitable documentation to obtain, under certain conditions, a penalty protection mechanism. This shields compliant taxpayers from administrative sanctions in case of tax audits, provided that proper and timely documentation supporting the deduction is available and aligns with the provisions set out by the Italian Revenue Agency.</a:t>
            </a:r>
          </a:p>
        </p:txBody>
      </p:sp>
      <p:sp>
        <p:nvSpPr>
          <p:cNvPr id="2" name="Titolo 1">
            <a:extLst>
              <a:ext uri="{FF2B5EF4-FFF2-40B4-BE49-F238E27FC236}">
                <a16:creationId xmlns:a16="http://schemas.microsoft.com/office/drawing/2014/main" id="{01127B4B-ECFD-1914-2334-F93863D0F58C}"/>
              </a:ext>
            </a:extLst>
          </p:cNvPr>
          <p:cNvSpPr>
            <a:spLocks noGrp="1"/>
          </p:cNvSpPr>
          <p:nvPr>
            <p:ph type="title"/>
          </p:nvPr>
        </p:nvSpPr>
        <p:spPr>
          <a:xfrm>
            <a:off x="838199" y="365125"/>
            <a:ext cx="10712412" cy="1325563"/>
          </a:xfrm>
        </p:spPr>
        <p:txBody>
          <a:bodyPr>
            <a:noAutofit/>
          </a:bodyPr>
          <a:lstStyle/>
          <a:p>
            <a:r>
              <a:rPr lang="en" sz="3200" dirty="0"/>
              <a:t>Patent box regime</a:t>
            </a:r>
          </a:p>
        </p:txBody>
      </p:sp>
    </p:spTree>
    <p:extLst>
      <p:ext uri="{BB962C8B-B14F-4D97-AF65-F5344CB8AC3E}">
        <p14:creationId xmlns:p14="http://schemas.microsoft.com/office/powerpoint/2010/main" val="26394881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8">
          <a:extLst>
            <a:ext uri="{FF2B5EF4-FFF2-40B4-BE49-F238E27FC236}">
              <a16:creationId xmlns:a16="http://schemas.microsoft.com/office/drawing/2014/main" id="{C2605F31-7048-854F-E6D9-7B1730693526}"/>
            </a:ext>
          </a:extLst>
        </p:cNvPr>
        <p:cNvGrpSpPr/>
        <p:nvPr/>
      </p:nvGrpSpPr>
      <p:grpSpPr>
        <a:xfrm>
          <a:off x="0" y="0"/>
          <a:ext cx="0" cy="0"/>
          <a:chOff x="0" y="0"/>
          <a:chExt cx="0" cy="0"/>
        </a:xfrm>
      </p:grpSpPr>
      <p:sp>
        <p:nvSpPr>
          <p:cNvPr id="149" name="Google Shape;149;p21">
            <a:extLst>
              <a:ext uri="{FF2B5EF4-FFF2-40B4-BE49-F238E27FC236}">
                <a16:creationId xmlns:a16="http://schemas.microsoft.com/office/drawing/2014/main" id="{07B69F2B-10C7-77F8-D451-75D9F8EC6040}"/>
              </a:ext>
            </a:extLst>
          </p:cNvPr>
          <p:cNvSpPr/>
          <p:nvPr/>
        </p:nvSpPr>
        <p:spPr>
          <a:xfrm>
            <a:off x="0" y="6121400"/>
            <a:ext cx="12192000" cy="7366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50" name="Google Shape;150;p21">
            <a:extLst>
              <a:ext uri="{FF2B5EF4-FFF2-40B4-BE49-F238E27FC236}">
                <a16:creationId xmlns:a16="http://schemas.microsoft.com/office/drawing/2014/main" id="{E2D53C30-B540-88B6-F128-7D49ADBE7A95}"/>
              </a:ext>
            </a:extLst>
          </p:cNvPr>
          <p:cNvPicPr preferRelativeResize="0"/>
          <p:nvPr/>
        </p:nvPicPr>
        <p:blipFill rotWithShape="1">
          <a:blip r:embed="rId3">
            <a:alphaModFix/>
          </a:blip>
          <a:srcRect/>
          <a:stretch/>
        </p:blipFill>
        <p:spPr>
          <a:xfrm>
            <a:off x="692150" y="6295456"/>
            <a:ext cx="1661102" cy="406734"/>
          </a:xfrm>
          <a:prstGeom prst="rect">
            <a:avLst/>
          </a:prstGeom>
          <a:noFill/>
          <a:ln>
            <a:noFill/>
          </a:ln>
        </p:spPr>
      </p:pic>
      <p:sp>
        <p:nvSpPr>
          <p:cNvPr id="151" name="Google Shape;151;p21">
            <a:extLst>
              <a:ext uri="{FF2B5EF4-FFF2-40B4-BE49-F238E27FC236}">
                <a16:creationId xmlns:a16="http://schemas.microsoft.com/office/drawing/2014/main" id="{2315AE6D-B67B-9A85-341F-5590503903C8}"/>
              </a:ext>
            </a:extLst>
          </p:cNvPr>
          <p:cNvSpPr txBox="1">
            <a:spLocks noGrp="1"/>
          </p:cNvSpPr>
          <p:nvPr>
            <p:ph type="body" idx="1"/>
          </p:nvPr>
        </p:nvSpPr>
        <p:spPr>
          <a:xfrm>
            <a:off x="0" y="1380014"/>
            <a:ext cx="11993787" cy="4759632"/>
          </a:xfrm>
          <a:prstGeom prst="rect">
            <a:avLst/>
          </a:prstGeom>
          <a:noFill/>
          <a:ln>
            <a:noFill/>
          </a:ln>
        </p:spPr>
        <p:txBody>
          <a:bodyPr spcFirstLastPara="1" wrap="square" lIns="91425" tIns="45700" rIns="91425" bIns="45700" anchor="t" anchorCtr="0">
            <a:normAutofit/>
          </a:bodyPr>
          <a:lstStyle/>
          <a:p>
            <a:pPr algn="just">
              <a:lnSpc>
                <a:spcPct val="107000"/>
              </a:lnSpc>
              <a:spcAft>
                <a:spcPts val="800"/>
              </a:spcAft>
            </a:pPr>
            <a:r>
              <a:rPr lang="en-US" sz="1400" kern="100" dirty="0">
                <a:effectLst/>
                <a:latin typeface="Calibri" panose="020F0502020204030204" pitchFamily="34" charset="0"/>
                <a:ea typeface="DengXian" panose="02010600030101010101" pitchFamily="2" charset="-122"/>
                <a:cs typeface="Arial" panose="020B0604020202020204" pitchFamily="34" charset="0"/>
              </a:rPr>
              <a:t>The R&amp;D tax credit, as amended by the Budget Law, is available to all enterprises, regardless of their legal form, economic sector, or accounting system. Eligible enterprises receive a tax credit of 50% of all qualifying expenses.</a:t>
            </a:r>
          </a:p>
          <a:p>
            <a:pPr algn="just">
              <a:lnSpc>
                <a:spcPct val="107000"/>
              </a:lnSpc>
              <a:spcAft>
                <a:spcPts val="800"/>
              </a:spcAft>
            </a:pPr>
            <a:r>
              <a:rPr lang="en-US" sz="1400" kern="100" dirty="0">
                <a:effectLst/>
                <a:latin typeface="Calibri" panose="020F0502020204030204" pitchFamily="34" charset="0"/>
                <a:ea typeface="DengXian" panose="02010600030101010101" pitchFamily="2" charset="-122"/>
                <a:cs typeface="Arial" panose="020B0604020202020204" pitchFamily="34" charset="0"/>
              </a:rPr>
              <a:t>The following activities qualify for the tax credit: (</a:t>
            </a:r>
            <a:r>
              <a:rPr lang="en-US" sz="1400" kern="100" dirty="0" err="1">
                <a:effectLst/>
                <a:latin typeface="Calibri" panose="020F0502020204030204" pitchFamily="34" charset="0"/>
                <a:ea typeface="DengXian" panose="02010600030101010101" pitchFamily="2" charset="-122"/>
                <a:cs typeface="Arial" panose="020B0604020202020204" pitchFamily="34" charset="0"/>
              </a:rPr>
              <a:t>i</a:t>
            </a:r>
            <a:r>
              <a:rPr lang="en-US" sz="1400" kern="100" dirty="0">
                <a:effectLst/>
                <a:latin typeface="Calibri" panose="020F0502020204030204" pitchFamily="34" charset="0"/>
                <a:ea typeface="DengXian" panose="02010600030101010101" pitchFamily="2" charset="-122"/>
                <a:cs typeface="Arial" panose="020B0604020202020204" pitchFamily="34" charset="0"/>
              </a:rPr>
              <a:t>) Basic research; (ii) Industrial (applied) research; (iii) Experimental development. Excluded from the tax credit are routine or periodic modifications to existing products, production lines, manufacturing processes, and services, even if they result in improvements.</a:t>
            </a:r>
          </a:p>
          <a:p>
            <a:pPr algn="just">
              <a:lnSpc>
                <a:spcPct val="107000"/>
              </a:lnSpc>
              <a:spcAft>
                <a:spcPts val="800"/>
              </a:spcAft>
            </a:pPr>
            <a:r>
              <a:rPr lang="en-US" sz="1400" kern="100" dirty="0">
                <a:effectLst/>
                <a:latin typeface="Calibri" panose="020F0502020204030204" pitchFamily="34" charset="0"/>
                <a:ea typeface="DengXian" panose="02010600030101010101" pitchFamily="2" charset="-122"/>
                <a:cs typeface="Arial" panose="020B0604020202020204" pitchFamily="34" charset="0"/>
              </a:rPr>
              <a:t>The tax credit can only be used for offsetting tax liabilities and is applicable from the tax period following the one in which the qualifying expenses and investments were incurred. The Law Decree No. 104/2023 introduced a 100% tax credit for R&amp;D expenses in the microelectronics and semiconductor industries. The 2022 Budget Law modified the R&amp;D tax incentive scheme, extending and adjusting the tax credit for investments in research and development, ecological transition, Industry 4.0 innovation (see below), and other innovative activities until 2031.</a:t>
            </a:r>
          </a:p>
        </p:txBody>
      </p:sp>
      <p:sp>
        <p:nvSpPr>
          <p:cNvPr id="2" name="Titolo 1">
            <a:extLst>
              <a:ext uri="{FF2B5EF4-FFF2-40B4-BE49-F238E27FC236}">
                <a16:creationId xmlns:a16="http://schemas.microsoft.com/office/drawing/2014/main" id="{0FB2AC48-D0F8-AE04-7DC9-576DA2329B8E}"/>
              </a:ext>
            </a:extLst>
          </p:cNvPr>
          <p:cNvSpPr>
            <a:spLocks noGrp="1"/>
          </p:cNvSpPr>
          <p:nvPr>
            <p:ph type="title"/>
          </p:nvPr>
        </p:nvSpPr>
        <p:spPr>
          <a:xfrm>
            <a:off x="838199" y="365125"/>
            <a:ext cx="10712412" cy="1325563"/>
          </a:xfrm>
        </p:spPr>
        <p:txBody>
          <a:bodyPr>
            <a:noAutofit/>
          </a:bodyPr>
          <a:lstStyle/>
          <a:p>
            <a:r>
              <a:rPr lang="en" sz="3200" dirty="0"/>
              <a:t>Tax Credit </a:t>
            </a:r>
            <a:r>
              <a:rPr lang="en-US" sz="3200" dirty="0"/>
              <a:t>for Research and Development (R&amp;D) Expenses</a:t>
            </a:r>
            <a:endParaRPr lang="en" sz="3200" dirty="0"/>
          </a:p>
        </p:txBody>
      </p:sp>
    </p:spTree>
    <p:extLst>
      <p:ext uri="{BB962C8B-B14F-4D97-AF65-F5344CB8AC3E}">
        <p14:creationId xmlns:p14="http://schemas.microsoft.com/office/powerpoint/2010/main" val="32153215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8">
          <a:extLst>
            <a:ext uri="{FF2B5EF4-FFF2-40B4-BE49-F238E27FC236}">
              <a16:creationId xmlns:a16="http://schemas.microsoft.com/office/drawing/2014/main" id="{6DD21692-50BC-822C-8AF1-D839BA184FE8}"/>
            </a:ext>
          </a:extLst>
        </p:cNvPr>
        <p:cNvGrpSpPr/>
        <p:nvPr/>
      </p:nvGrpSpPr>
      <p:grpSpPr>
        <a:xfrm>
          <a:off x="0" y="0"/>
          <a:ext cx="0" cy="0"/>
          <a:chOff x="0" y="0"/>
          <a:chExt cx="0" cy="0"/>
        </a:xfrm>
      </p:grpSpPr>
      <p:sp>
        <p:nvSpPr>
          <p:cNvPr id="149" name="Google Shape;149;p21">
            <a:extLst>
              <a:ext uri="{FF2B5EF4-FFF2-40B4-BE49-F238E27FC236}">
                <a16:creationId xmlns:a16="http://schemas.microsoft.com/office/drawing/2014/main" id="{10EF52D0-9235-2A03-C6FC-5D1D49870603}"/>
              </a:ext>
            </a:extLst>
          </p:cNvPr>
          <p:cNvSpPr/>
          <p:nvPr/>
        </p:nvSpPr>
        <p:spPr>
          <a:xfrm>
            <a:off x="0" y="6121400"/>
            <a:ext cx="12192000" cy="7366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50" name="Google Shape;150;p21">
            <a:extLst>
              <a:ext uri="{FF2B5EF4-FFF2-40B4-BE49-F238E27FC236}">
                <a16:creationId xmlns:a16="http://schemas.microsoft.com/office/drawing/2014/main" id="{51474070-1F9F-2445-FB37-F4B07C06DF1F}"/>
              </a:ext>
            </a:extLst>
          </p:cNvPr>
          <p:cNvPicPr preferRelativeResize="0"/>
          <p:nvPr/>
        </p:nvPicPr>
        <p:blipFill rotWithShape="1">
          <a:blip r:embed="rId3">
            <a:alphaModFix/>
          </a:blip>
          <a:srcRect/>
          <a:stretch/>
        </p:blipFill>
        <p:spPr>
          <a:xfrm>
            <a:off x="692150" y="6295456"/>
            <a:ext cx="1661102" cy="406734"/>
          </a:xfrm>
          <a:prstGeom prst="rect">
            <a:avLst/>
          </a:prstGeom>
          <a:noFill/>
          <a:ln>
            <a:noFill/>
          </a:ln>
        </p:spPr>
      </p:pic>
      <p:sp>
        <p:nvSpPr>
          <p:cNvPr id="151" name="Google Shape;151;p21">
            <a:extLst>
              <a:ext uri="{FF2B5EF4-FFF2-40B4-BE49-F238E27FC236}">
                <a16:creationId xmlns:a16="http://schemas.microsoft.com/office/drawing/2014/main" id="{AC75C5F3-F6E3-E276-6C7F-29F44BE3A490}"/>
              </a:ext>
            </a:extLst>
          </p:cNvPr>
          <p:cNvSpPr txBox="1">
            <a:spLocks noGrp="1"/>
          </p:cNvSpPr>
          <p:nvPr>
            <p:ph type="body" idx="1"/>
          </p:nvPr>
        </p:nvSpPr>
        <p:spPr>
          <a:xfrm>
            <a:off x="0" y="1380014"/>
            <a:ext cx="11993787" cy="4759632"/>
          </a:xfrm>
          <a:prstGeom prst="rect">
            <a:avLst/>
          </a:prstGeom>
          <a:noFill/>
          <a:ln>
            <a:noFill/>
          </a:ln>
        </p:spPr>
        <p:txBody>
          <a:bodyPr spcFirstLastPara="1" wrap="square" lIns="91425" tIns="45700" rIns="91425" bIns="45700" anchor="t" anchorCtr="0">
            <a:normAutofit/>
          </a:bodyPr>
          <a:lstStyle/>
          <a:p>
            <a:pPr algn="just">
              <a:lnSpc>
                <a:spcPct val="107000"/>
              </a:lnSpc>
              <a:spcAft>
                <a:spcPts val="800"/>
              </a:spcAft>
            </a:pPr>
            <a:r>
              <a:rPr lang="en-US" sz="1400" kern="100" dirty="0">
                <a:latin typeface="Calibri" panose="020F0502020204030204" pitchFamily="34" charset="0"/>
                <a:ea typeface="DengXian" panose="02010600030101010101" pitchFamily="2" charset="-122"/>
                <a:cs typeface="Arial" panose="020B0604020202020204" pitchFamily="34" charset="0"/>
              </a:rPr>
              <a:t>A</a:t>
            </a:r>
            <a:r>
              <a:rPr lang="en-US" sz="1400" kern="100" dirty="0">
                <a:effectLst/>
                <a:latin typeface="Calibri" panose="020F0502020204030204" pitchFamily="34" charset="0"/>
                <a:ea typeface="DengXian" panose="02010600030101010101" pitchFamily="2" charset="-122"/>
                <a:cs typeface="Arial" panose="020B0604020202020204" pitchFamily="34" charset="0"/>
              </a:rPr>
              <a:t> tax credit for enterprises of all sizes and legal forms that incurred expenses in 2021 for high-level professional training of employees (Law Decree No. 50/2022). </a:t>
            </a:r>
          </a:p>
          <a:p>
            <a:pPr algn="just">
              <a:lnSpc>
                <a:spcPct val="107000"/>
              </a:lnSpc>
              <a:spcAft>
                <a:spcPts val="800"/>
              </a:spcAft>
            </a:pPr>
            <a:r>
              <a:rPr lang="en-US" sz="1400" kern="100" dirty="0">
                <a:effectLst/>
                <a:latin typeface="Calibri" panose="020F0502020204030204" pitchFamily="34" charset="0"/>
                <a:ea typeface="DengXian" panose="02010600030101010101" pitchFamily="2" charset="-122"/>
                <a:cs typeface="Arial" panose="020B0604020202020204" pitchFamily="34" charset="0"/>
              </a:rPr>
              <a:t>The tax credit is granted to enterprises investing in employee training initiatives, covering up to 70% of eligible expenses in the areas related to the development of new technologies and deepening knowledge of technologies under the National Industry 4.0 Plan, such as big data and data analytics, cloud and fog computing, cybersecurity, cyber-physical systems, rapid prototyping, visualization and augmented reality systems, advanced and collaborative robotics, human-machine interface, additive manufacturing, the internet of things and machines, and digital integration of business processes.</a:t>
            </a:r>
          </a:p>
        </p:txBody>
      </p:sp>
      <p:sp>
        <p:nvSpPr>
          <p:cNvPr id="2" name="Titolo 1">
            <a:extLst>
              <a:ext uri="{FF2B5EF4-FFF2-40B4-BE49-F238E27FC236}">
                <a16:creationId xmlns:a16="http://schemas.microsoft.com/office/drawing/2014/main" id="{22DC3669-10C7-A602-F886-3243256B8E22}"/>
              </a:ext>
            </a:extLst>
          </p:cNvPr>
          <p:cNvSpPr>
            <a:spLocks noGrp="1"/>
          </p:cNvSpPr>
          <p:nvPr>
            <p:ph type="title"/>
          </p:nvPr>
        </p:nvSpPr>
        <p:spPr>
          <a:xfrm>
            <a:off x="838199" y="365125"/>
            <a:ext cx="11155588" cy="1325563"/>
          </a:xfrm>
        </p:spPr>
        <p:txBody>
          <a:bodyPr>
            <a:noAutofit/>
          </a:bodyPr>
          <a:lstStyle/>
          <a:p>
            <a:r>
              <a:rPr lang="en-US" sz="3200" dirty="0"/>
              <a:t>The “Advanced Training Bonus 4.0” </a:t>
            </a:r>
            <a:endParaRPr lang="en" sz="3200" dirty="0"/>
          </a:p>
        </p:txBody>
      </p:sp>
    </p:spTree>
    <p:extLst>
      <p:ext uri="{BB962C8B-B14F-4D97-AF65-F5344CB8AC3E}">
        <p14:creationId xmlns:p14="http://schemas.microsoft.com/office/powerpoint/2010/main" val="3002039403"/>
      </p:ext>
    </p:extLst>
  </p:cSld>
  <p:clrMapOvr>
    <a:masterClrMapping/>
  </p:clrMapOvr>
</p:sld>
</file>

<file path=ppt/theme/theme1.xml><?xml version="1.0" encoding="utf-8"?>
<a:theme xmlns:a="http://schemas.openxmlformats.org/drawingml/2006/main" name="Tema di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1679</Words>
  <Application>Microsoft Macintosh PowerPoint</Application>
  <PresentationFormat>Widescreen</PresentationFormat>
  <Paragraphs>43</Paragraphs>
  <Slides>10</Slides>
  <Notes>10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10</vt:i4>
      </vt:variant>
    </vt:vector>
  </HeadingPairs>
  <TitlesOfParts>
    <vt:vector size="14" baseType="lpstr">
      <vt:lpstr>Arial</vt:lpstr>
      <vt:lpstr>Calibri</vt:lpstr>
      <vt:lpstr>Times New Roman</vt:lpstr>
      <vt:lpstr>Tema di Office</vt:lpstr>
      <vt:lpstr>Presentazione standard di PowerPoint</vt:lpstr>
      <vt:lpstr>Ways and Means for a fiscal intervention: exemptions, accelerated depreciation, super deductions, non-deductibility, refundable and non-refundable credits, special tax rates.</vt:lpstr>
      <vt:lpstr>The Superbonus 110% and incentives for energy efficiency and anti-seismic works</vt:lpstr>
      <vt:lpstr>Super and Hyper-depreciation regimes</vt:lpstr>
      <vt:lpstr>The “Industry Bonus 4.0” Tax Credit </vt:lpstr>
      <vt:lpstr>The “Bonus 5.0” Tax Credit for Energy-Efficient Digital Investments in Italy (2024–2025)</vt:lpstr>
      <vt:lpstr>Patent box regime</vt:lpstr>
      <vt:lpstr>Tax Credit for Research and Development (R&amp;D) Expenses</vt:lpstr>
      <vt:lpstr>The “Advanced Training Bonus 4.0” </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Francesco</dc:creator>
  <cp:lastModifiedBy>Casanova Alessandro</cp:lastModifiedBy>
  <cp:revision>23</cp:revision>
  <dcterms:modified xsi:type="dcterms:W3CDTF">2025-04-28T04:03:09Z</dcterms:modified>
</cp:coreProperties>
</file>