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59" r:id="rId6"/>
  </p:sldIdLst>
  <p:sldSz cx="12192000" cy="6858000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83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672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4441C4E1-28B5-4685-986B-5D81266F490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Alcím 2">
            <a:extLst>
              <a:ext uri="{FF2B5EF4-FFF2-40B4-BE49-F238E27FC236}">
                <a16:creationId xmlns:a16="http://schemas.microsoft.com/office/drawing/2014/main" id="{C1FC146A-D04F-401F-92D9-0F06A7B7244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u-HU"/>
              <a:t>Kattintson ide az alcím mintájának szerkesztéséhez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BAA7E326-DAD7-4B4F-A6CD-BC166BDBF5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4007D0-0021-4EE9-A4F6-FA00FCC24B47}" type="datetimeFigureOut">
              <a:rPr lang="hu-HU" smtClean="0"/>
              <a:t>2025. 04. 27.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08E0A681-7BD4-475C-B88B-BAB67F7FD7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9F29BE5B-B0AE-43B3-A436-0E853A0244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99B75F-C18D-47F3-8B66-63D494A23668}" type="slidenum">
              <a:rPr lang="hu-HU" smtClean="0"/>
              <a:t>‹N›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703166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D5800D7E-DE45-46D6-85B5-A5ED58A066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Függőleges szöveg helye 2">
            <a:extLst>
              <a:ext uri="{FF2B5EF4-FFF2-40B4-BE49-F238E27FC236}">
                <a16:creationId xmlns:a16="http://schemas.microsoft.com/office/drawing/2014/main" id="{03D5CABB-DBC9-4223-8116-D3F1D8FD6D8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FC7DDB00-19E0-415A-ADE5-C97E81FAC5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4007D0-0021-4EE9-A4F6-FA00FCC24B47}" type="datetimeFigureOut">
              <a:rPr lang="hu-HU" smtClean="0"/>
              <a:t>2025. 04. 27.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BEB1DA4E-7D6E-44CA-B290-048E314FDA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2917F11A-B7A7-4631-8590-0BFD9D2B2F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99B75F-C18D-47F3-8B66-63D494A23668}" type="slidenum">
              <a:rPr lang="hu-HU" smtClean="0"/>
              <a:t>‹N›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6890052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>
            <a:extLst>
              <a:ext uri="{FF2B5EF4-FFF2-40B4-BE49-F238E27FC236}">
                <a16:creationId xmlns:a16="http://schemas.microsoft.com/office/drawing/2014/main" id="{BA29BF9C-21FF-4D9A-9AA4-E0187545E8F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Függőleges szöveg helye 2">
            <a:extLst>
              <a:ext uri="{FF2B5EF4-FFF2-40B4-BE49-F238E27FC236}">
                <a16:creationId xmlns:a16="http://schemas.microsoft.com/office/drawing/2014/main" id="{87D501DE-3E2B-420A-8E43-5B4E5A1465B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8D3C838C-CED9-4DEF-B008-F2AEDD289C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4007D0-0021-4EE9-A4F6-FA00FCC24B47}" type="datetimeFigureOut">
              <a:rPr lang="hu-HU" smtClean="0"/>
              <a:t>2025. 04. 27.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5294559B-CAE0-4FC4-BC30-36703332DA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442E66C6-1E26-4399-8474-548DA1738D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99B75F-C18D-47F3-8B66-63D494A23668}" type="slidenum">
              <a:rPr lang="hu-HU" smtClean="0"/>
              <a:t>‹N›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5212064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CBF93C7D-3989-48F7-9AB2-C40BEC3DE7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2F590E60-F2AE-4442-AD92-96CFA4237B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761478D5-FE0B-431C-B75E-F8C6E72F89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4007D0-0021-4EE9-A4F6-FA00FCC24B47}" type="datetimeFigureOut">
              <a:rPr lang="hu-HU" smtClean="0"/>
              <a:t>2025. 04. 27.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311E9E4A-CCD9-43F0-9E23-2177F43839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606AB6A0-37C6-4102-A2EB-0DBF65EE80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99B75F-C18D-47F3-8B66-63D494A23668}" type="slidenum">
              <a:rPr lang="hu-HU" smtClean="0"/>
              <a:t>‹N›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1957876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74D02A55-78C2-4DE5-98E2-715EB98912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350E947A-014E-4A5A-B9B4-148E48F1091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6D6C8EDA-638B-434A-856D-03AB98E43C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4007D0-0021-4EE9-A4F6-FA00FCC24B47}" type="datetimeFigureOut">
              <a:rPr lang="hu-HU" smtClean="0"/>
              <a:t>2025. 04. 27.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FE418795-4A30-4418-A031-FB5E2EA5B3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EF27C9CC-E218-4786-888B-B91EA2C658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99B75F-C18D-47F3-8B66-63D494A23668}" type="slidenum">
              <a:rPr lang="hu-HU" smtClean="0"/>
              <a:t>‹N›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2924118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5A18B55F-F987-4EE7-A306-E289B22592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2E2C019B-45D7-4161-8D46-85D2C452CA7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Tartalom helye 3">
            <a:extLst>
              <a:ext uri="{FF2B5EF4-FFF2-40B4-BE49-F238E27FC236}">
                <a16:creationId xmlns:a16="http://schemas.microsoft.com/office/drawing/2014/main" id="{EFE285D0-609D-4D27-B7BE-271990C5800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5" name="Dátum helye 4">
            <a:extLst>
              <a:ext uri="{FF2B5EF4-FFF2-40B4-BE49-F238E27FC236}">
                <a16:creationId xmlns:a16="http://schemas.microsoft.com/office/drawing/2014/main" id="{30F51541-84E5-423C-BC87-A4A56325FD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4007D0-0021-4EE9-A4F6-FA00FCC24B47}" type="datetimeFigureOut">
              <a:rPr lang="hu-HU" smtClean="0"/>
              <a:t>2025. 04. 27.</a:t>
            </a:fld>
            <a:endParaRPr lang="hu-HU"/>
          </a:p>
        </p:txBody>
      </p:sp>
      <p:sp>
        <p:nvSpPr>
          <p:cNvPr id="6" name="Élőláb helye 5">
            <a:extLst>
              <a:ext uri="{FF2B5EF4-FFF2-40B4-BE49-F238E27FC236}">
                <a16:creationId xmlns:a16="http://schemas.microsoft.com/office/drawing/2014/main" id="{39C78282-7087-4537-9A0A-662AE14BAC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>
            <a:extLst>
              <a:ext uri="{FF2B5EF4-FFF2-40B4-BE49-F238E27FC236}">
                <a16:creationId xmlns:a16="http://schemas.microsoft.com/office/drawing/2014/main" id="{7818F4CC-C218-4C3A-855E-47D6497ED3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99B75F-C18D-47F3-8B66-63D494A23668}" type="slidenum">
              <a:rPr lang="hu-HU" smtClean="0"/>
              <a:t>‹N›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558743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7AB2B184-D6F0-469F-8BD3-83E964FE75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1CA1A71E-D746-44E9-BEB6-765FF71A0C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Tartalom helye 3">
            <a:extLst>
              <a:ext uri="{FF2B5EF4-FFF2-40B4-BE49-F238E27FC236}">
                <a16:creationId xmlns:a16="http://schemas.microsoft.com/office/drawing/2014/main" id="{3D5EC499-5028-49B9-A759-96E7317F30C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5" name="Szöveg helye 4">
            <a:extLst>
              <a:ext uri="{FF2B5EF4-FFF2-40B4-BE49-F238E27FC236}">
                <a16:creationId xmlns:a16="http://schemas.microsoft.com/office/drawing/2014/main" id="{47414201-C067-4F9C-BD5B-A1C68A93C3E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6" name="Tartalom helye 5">
            <a:extLst>
              <a:ext uri="{FF2B5EF4-FFF2-40B4-BE49-F238E27FC236}">
                <a16:creationId xmlns:a16="http://schemas.microsoft.com/office/drawing/2014/main" id="{2A04805A-7A41-4BDE-86EF-052B4B484F6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7" name="Dátum helye 6">
            <a:extLst>
              <a:ext uri="{FF2B5EF4-FFF2-40B4-BE49-F238E27FC236}">
                <a16:creationId xmlns:a16="http://schemas.microsoft.com/office/drawing/2014/main" id="{2CE801D5-BA1F-445A-BE43-59EE71687C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4007D0-0021-4EE9-A4F6-FA00FCC24B47}" type="datetimeFigureOut">
              <a:rPr lang="hu-HU" smtClean="0"/>
              <a:t>2025. 04. 27.</a:t>
            </a:fld>
            <a:endParaRPr lang="hu-HU"/>
          </a:p>
        </p:txBody>
      </p:sp>
      <p:sp>
        <p:nvSpPr>
          <p:cNvPr id="8" name="Élőláb helye 7">
            <a:extLst>
              <a:ext uri="{FF2B5EF4-FFF2-40B4-BE49-F238E27FC236}">
                <a16:creationId xmlns:a16="http://schemas.microsoft.com/office/drawing/2014/main" id="{6C5C7B64-E92F-41BD-8D41-A7169C822F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>
            <a:extLst>
              <a:ext uri="{FF2B5EF4-FFF2-40B4-BE49-F238E27FC236}">
                <a16:creationId xmlns:a16="http://schemas.microsoft.com/office/drawing/2014/main" id="{2EBDF32F-5A3C-40E5-A4F9-1D5C230BEA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99B75F-C18D-47F3-8B66-63D494A23668}" type="slidenum">
              <a:rPr lang="hu-HU" smtClean="0"/>
              <a:t>‹N›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9672764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DCF4B5C7-D05A-4962-9B7A-88247DE753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Dátum helye 2">
            <a:extLst>
              <a:ext uri="{FF2B5EF4-FFF2-40B4-BE49-F238E27FC236}">
                <a16:creationId xmlns:a16="http://schemas.microsoft.com/office/drawing/2014/main" id="{57FBC599-E290-46EC-8AFB-0D37E5703F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4007D0-0021-4EE9-A4F6-FA00FCC24B47}" type="datetimeFigureOut">
              <a:rPr lang="hu-HU" smtClean="0"/>
              <a:t>2025. 04. 27.</a:t>
            </a:fld>
            <a:endParaRPr lang="hu-HU"/>
          </a:p>
        </p:txBody>
      </p:sp>
      <p:sp>
        <p:nvSpPr>
          <p:cNvPr id="4" name="Élőláb helye 3">
            <a:extLst>
              <a:ext uri="{FF2B5EF4-FFF2-40B4-BE49-F238E27FC236}">
                <a16:creationId xmlns:a16="http://schemas.microsoft.com/office/drawing/2014/main" id="{9614C115-A733-4F1E-ADC3-58491A488B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>
            <a:extLst>
              <a:ext uri="{FF2B5EF4-FFF2-40B4-BE49-F238E27FC236}">
                <a16:creationId xmlns:a16="http://schemas.microsoft.com/office/drawing/2014/main" id="{F6F36828-F868-4EF9-A6E6-412DE388C3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99B75F-C18D-47F3-8B66-63D494A23668}" type="slidenum">
              <a:rPr lang="hu-HU" smtClean="0"/>
              <a:t>‹N›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3575294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>
            <a:extLst>
              <a:ext uri="{FF2B5EF4-FFF2-40B4-BE49-F238E27FC236}">
                <a16:creationId xmlns:a16="http://schemas.microsoft.com/office/drawing/2014/main" id="{98AC1544-1D8C-4F3E-971F-7E203F3A88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4007D0-0021-4EE9-A4F6-FA00FCC24B47}" type="datetimeFigureOut">
              <a:rPr lang="hu-HU" smtClean="0"/>
              <a:t>2025. 04. 27.</a:t>
            </a:fld>
            <a:endParaRPr lang="hu-HU"/>
          </a:p>
        </p:txBody>
      </p:sp>
      <p:sp>
        <p:nvSpPr>
          <p:cNvPr id="3" name="Élőláb helye 2">
            <a:extLst>
              <a:ext uri="{FF2B5EF4-FFF2-40B4-BE49-F238E27FC236}">
                <a16:creationId xmlns:a16="http://schemas.microsoft.com/office/drawing/2014/main" id="{729F1190-3EC0-4931-A685-BB78C428F7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>
            <a:extLst>
              <a:ext uri="{FF2B5EF4-FFF2-40B4-BE49-F238E27FC236}">
                <a16:creationId xmlns:a16="http://schemas.microsoft.com/office/drawing/2014/main" id="{726ECB7F-AE82-4228-9682-B05A8F49C1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99B75F-C18D-47F3-8B66-63D494A23668}" type="slidenum">
              <a:rPr lang="hu-HU" smtClean="0"/>
              <a:t>‹N›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5356604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335B851B-0823-4813-B82E-9E71BC4103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E29007B5-12D0-4869-AD0A-07FA616838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Szöveg helye 3">
            <a:extLst>
              <a:ext uri="{FF2B5EF4-FFF2-40B4-BE49-F238E27FC236}">
                <a16:creationId xmlns:a16="http://schemas.microsoft.com/office/drawing/2014/main" id="{3B12BC8F-731E-4D8F-A38F-B6007CB69B8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átum helye 4">
            <a:extLst>
              <a:ext uri="{FF2B5EF4-FFF2-40B4-BE49-F238E27FC236}">
                <a16:creationId xmlns:a16="http://schemas.microsoft.com/office/drawing/2014/main" id="{2920BF64-C7DD-488F-9574-E7EB0B6FC5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4007D0-0021-4EE9-A4F6-FA00FCC24B47}" type="datetimeFigureOut">
              <a:rPr lang="hu-HU" smtClean="0"/>
              <a:t>2025. 04. 27.</a:t>
            </a:fld>
            <a:endParaRPr lang="hu-HU"/>
          </a:p>
        </p:txBody>
      </p:sp>
      <p:sp>
        <p:nvSpPr>
          <p:cNvPr id="6" name="Élőláb helye 5">
            <a:extLst>
              <a:ext uri="{FF2B5EF4-FFF2-40B4-BE49-F238E27FC236}">
                <a16:creationId xmlns:a16="http://schemas.microsoft.com/office/drawing/2014/main" id="{4DFA830C-2187-4AA3-9CC1-FB4D7E9769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>
            <a:extLst>
              <a:ext uri="{FF2B5EF4-FFF2-40B4-BE49-F238E27FC236}">
                <a16:creationId xmlns:a16="http://schemas.microsoft.com/office/drawing/2014/main" id="{EB974F5C-B0C8-4811-BCF9-FFF05542D1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99B75F-C18D-47F3-8B66-63D494A23668}" type="slidenum">
              <a:rPr lang="hu-HU" smtClean="0"/>
              <a:t>‹N›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1237928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0239CDAF-DFD7-46CD-82E9-CF76525914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Kép helye 2">
            <a:extLst>
              <a:ext uri="{FF2B5EF4-FFF2-40B4-BE49-F238E27FC236}">
                <a16:creationId xmlns:a16="http://schemas.microsoft.com/office/drawing/2014/main" id="{5CE6615E-10E6-4EAC-9845-B0BBFFF6CEE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>
            <a:extLst>
              <a:ext uri="{FF2B5EF4-FFF2-40B4-BE49-F238E27FC236}">
                <a16:creationId xmlns:a16="http://schemas.microsoft.com/office/drawing/2014/main" id="{BAE889E9-8EEE-45F6-9178-D65AD21A670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átum helye 4">
            <a:extLst>
              <a:ext uri="{FF2B5EF4-FFF2-40B4-BE49-F238E27FC236}">
                <a16:creationId xmlns:a16="http://schemas.microsoft.com/office/drawing/2014/main" id="{4286F788-33B2-430A-8861-DC05DB16EF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4007D0-0021-4EE9-A4F6-FA00FCC24B47}" type="datetimeFigureOut">
              <a:rPr lang="hu-HU" smtClean="0"/>
              <a:t>2025. 04. 27.</a:t>
            </a:fld>
            <a:endParaRPr lang="hu-HU"/>
          </a:p>
        </p:txBody>
      </p:sp>
      <p:sp>
        <p:nvSpPr>
          <p:cNvPr id="6" name="Élőláb helye 5">
            <a:extLst>
              <a:ext uri="{FF2B5EF4-FFF2-40B4-BE49-F238E27FC236}">
                <a16:creationId xmlns:a16="http://schemas.microsoft.com/office/drawing/2014/main" id="{21776CF9-3545-4F30-BA8E-AD1D648145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>
            <a:extLst>
              <a:ext uri="{FF2B5EF4-FFF2-40B4-BE49-F238E27FC236}">
                <a16:creationId xmlns:a16="http://schemas.microsoft.com/office/drawing/2014/main" id="{37F1CB9C-8DAF-42B6-8C2F-4012C57C11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99B75F-C18D-47F3-8B66-63D494A23668}" type="slidenum">
              <a:rPr lang="hu-HU" smtClean="0"/>
              <a:t>‹N›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4524257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>
            <a:extLst>
              <a:ext uri="{FF2B5EF4-FFF2-40B4-BE49-F238E27FC236}">
                <a16:creationId xmlns:a16="http://schemas.microsoft.com/office/drawing/2014/main" id="{3FA536ED-1B15-4EFD-AA6C-86E839724C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/>
              <a:t>Mintacím szerkesztése</a:t>
            </a:r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2A238309-CCD5-442E-A56D-D4BB8A853F7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F393D2F5-3F07-47CF-9694-B97BF9170B2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4007D0-0021-4EE9-A4F6-FA00FCC24B47}" type="datetimeFigureOut">
              <a:rPr lang="hu-HU" smtClean="0"/>
              <a:t>2025. 04. 27.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26A36DC5-AE06-48BB-9F7E-EA1019C80E1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10FE1EF3-8873-4723-8F71-E3F7E74C4C1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99B75F-C18D-47F3-8B66-63D494A23668}" type="slidenum">
              <a:rPr lang="hu-HU" smtClean="0"/>
              <a:t>‹N›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3929271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27FC9939-4572-42B4-A682-2993C02AEE0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u-H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ESG and </a:t>
            </a:r>
            <a:r>
              <a:rPr lang="hu-H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Taxation</a:t>
            </a:r>
            <a:r>
              <a:rPr lang="hu-H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3" name="Alcím 2">
            <a:extLst>
              <a:ext uri="{FF2B5EF4-FFF2-40B4-BE49-F238E27FC236}">
                <a16:creationId xmlns:a16="http://schemas.microsoft.com/office/drawing/2014/main" id="{7FE2D088-4A93-4730-AD76-7605AC6E379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hu-H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Nudges</a:t>
            </a:r>
            <a:r>
              <a:rPr lang="hu-H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hu-H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Rules</a:t>
            </a:r>
            <a:r>
              <a:rPr lang="hu-H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The </a:t>
            </a:r>
            <a:r>
              <a:rPr lang="hu-H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limits</a:t>
            </a:r>
            <a:r>
              <a:rPr lang="hu-H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hu-H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hu-H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purposive</a:t>
            </a:r>
            <a:r>
              <a:rPr lang="hu-H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fiscal</a:t>
            </a:r>
            <a:r>
              <a:rPr lang="hu-H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intervention</a:t>
            </a:r>
            <a:endParaRPr lang="hu-H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hu-H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hu-H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case</a:t>
            </a:r>
            <a:r>
              <a:rPr lang="hu-H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hu-H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housing</a:t>
            </a:r>
            <a:endParaRPr lang="hu-H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hu-H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Tax</a:t>
            </a:r>
            <a:r>
              <a:rPr lang="hu-H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incentives</a:t>
            </a:r>
            <a:r>
              <a:rPr lang="hu-H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for</a:t>
            </a:r>
            <a:r>
              <a:rPr lang="hu-H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ecological</a:t>
            </a:r>
            <a:r>
              <a:rPr lang="hu-H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transition</a:t>
            </a:r>
            <a:endParaRPr lang="hu-H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hu-H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Gellért </a:t>
            </a:r>
            <a:r>
              <a:rPr lang="hu-H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Himpelmann</a:t>
            </a:r>
            <a:endParaRPr lang="hu-H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246430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ED72C029-C79C-4AB8-A47F-AB4C21AD85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Nudges</a:t>
            </a:r>
            <a:r>
              <a:rPr lang="hu-H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hu-H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rules</a:t>
            </a:r>
            <a:r>
              <a:rPr lang="hu-H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hu-H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hu-H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limits</a:t>
            </a:r>
            <a:r>
              <a:rPr lang="hu-H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hu-H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hu-H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purposive</a:t>
            </a:r>
            <a:r>
              <a:rPr lang="hu-H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fiscal</a:t>
            </a:r>
            <a:r>
              <a:rPr lang="hu-H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intervention</a:t>
            </a:r>
            <a:endParaRPr lang="hu-H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7C5D0D5F-BFDE-4F02-8F53-416741C4FBF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hu-H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Nudges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meaning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hu-H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interventions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hu-H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fiscal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interventions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hu-H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which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use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hu-H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apply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behavioural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economics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hu-H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Behavioural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taxes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hu-H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they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are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introduced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hu-H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designed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discourage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certain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activities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which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are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harmful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society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consumer.</a:t>
            </a:r>
          </a:p>
          <a:p>
            <a:pPr algn="just"/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hu-H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motivation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hu-H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introducing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behavioural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taxes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hu-H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stem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negative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externalities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hu-H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for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example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air </a:t>
            </a:r>
            <a:r>
              <a:rPr lang="hu-H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pollution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hu-H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climate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change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public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health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costs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limit of </a:t>
            </a:r>
            <a:r>
              <a:rPr lang="hu-H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these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taxes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hu-H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effectiveness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hu-H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hu-H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167512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EDC9DD0A-6682-4EF2-981B-D72243ABAD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hu-H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case</a:t>
            </a:r>
            <a:r>
              <a:rPr lang="hu-H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hu-H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housing</a:t>
            </a:r>
            <a:endParaRPr lang="hu-H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619CA7EA-6B17-47EE-A9F8-F072522353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hu-HU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Social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aspects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from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ESG:</a:t>
            </a:r>
          </a:p>
          <a:p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VAT: (1) The </a:t>
            </a:r>
            <a:r>
              <a:rPr lang="hu-H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purchase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hu-H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built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-in </a:t>
            </a:r>
            <a:r>
              <a:rPr lang="hu-H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immovable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property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(etc.) is </a:t>
            </a:r>
            <a:r>
              <a:rPr lang="hu-H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exempt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from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VAT, </a:t>
            </a:r>
            <a:r>
              <a:rPr lang="hu-H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there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are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three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exemptions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hu-H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but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by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these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exemptions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there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 a </a:t>
            </a:r>
            <a:r>
              <a:rPr lang="hu-H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tax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advantage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(VAT </a:t>
            </a:r>
            <a:r>
              <a:rPr lang="hu-H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general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tax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rate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 27%, </a:t>
            </a:r>
            <a:r>
              <a:rPr lang="hu-H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but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by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these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cases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there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 a </a:t>
            </a:r>
            <a:r>
              <a:rPr lang="hu-H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beneficial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tax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rate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hu-H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which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 5%). (2) The </a:t>
            </a:r>
            <a:r>
              <a:rPr lang="hu-H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unbuilt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immovable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property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 </a:t>
            </a:r>
            <a:r>
              <a:rPr lang="hu-H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exempt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from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VAT, </a:t>
            </a:r>
            <a:r>
              <a:rPr lang="hu-H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there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 </a:t>
            </a:r>
            <a:r>
              <a:rPr lang="hu-H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one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exemption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hu-H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there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 </a:t>
            </a:r>
            <a:r>
              <a:rPr lang="hu-H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also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hu-H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beneficial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tax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rate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(5%). (3) </a:t>
            </a:r>
            <a:r>
              <a:rPr lang="hu-H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Renting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hu-H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immovable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property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 </a:t>
            </a:r>
            <a:r>
              <a:rPr lang="hu-H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exempt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from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VAT.</a:t>
            </a:r>
          </a:p>
          <a:p>
            <a:r>
              <a:rPr lang="hu-H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Duties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hu-H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duty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exemptions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(1) </a:t>
            </a:r>
            <a:r>
              <a:rPr lang="hu-H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Acquisition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hu-H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ownership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hu-H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plot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 </a:t>
            </a:r>
            <a:r>
              <a:rPr lang="hu-H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exempt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from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onerous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transfer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duty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hu-H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from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inheritence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duty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hu-H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from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gift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duty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if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acquiring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party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builds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hu-H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dwelling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on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plot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within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4 </a:t>
            </a:r>
            <a:r>
              <a:rPr lang="hu-H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years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hu-H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useful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floorspace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hu-H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dwelling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reaches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10% of </a:t>
            </a:r>
            <a:r>
              <a:rPr lang="hu-H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maximal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buildability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hu-H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plot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(2) The </a:t>
            </a:r>
            <a:r>
              <a:rPr lang="hu-H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heritage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 </a:t>
            </a:r>
            <a:r>
              <a:rPr lang="hu-H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exempt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from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inheritence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duty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if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heritage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 </a:t>
            </a:r>
            <a:r>
              <a:rPr lang="hu-H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acquired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by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direct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relatives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hu-H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by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surviving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spouse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by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siblings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(3) The </a:t>
            </a:r>
            <a:r>
              <a:rPr lang="hu-H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gift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 </a:t>
            </a:r>
            <a:r>
              <a:rPr lang="hu-H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exempt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from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gift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duty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if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person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receiving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gift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 a </a:t>
            </a:r>
            <a:r>
              <a:rPr lang="hu-H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direct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relative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hu-H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spouse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sibling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hu-H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person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giving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gift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hu-H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Personal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income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tax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hu-H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some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revenues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should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not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be </a:t>
            </a:r>
            <a:r>
              <a:rPr lang="hu-H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taken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into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account </a:t>
            </a:r>
            <a:r>
              <a:rPr lang="hu-H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from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aspect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hu-H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calculation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hu-H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income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hu-H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for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example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aid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granted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for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renovation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modernisation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a house </a:t>
            </a:r>
            <a:r>
              <a:rPr lang="hu-H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hu-H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flat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indent="0">
              <a:buNone/>
            </a:pPr>
            <a:endParaRPr lang="hu-H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209922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6375C9DD-5204-4134-86E3-749132135E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hu-H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case</a:t>
            </a:r>
            <a:r>
              <a:rPr lang="hu-H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hu-H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housing</a:t>
            </a:r>
            <a:endParaRPr lang="hu-H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89FA32F7-7BAA-46D1-82B7-E2716D7AFC0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hu-HU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Environmental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aspect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from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ESG:</a:t>
            </a:r>
          </a:p>
          <a:p>
            <a:r>
              <a:rPr lang="hu-H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Personal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income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tax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hu-H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income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from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interest </a:t>
            </a:r>
            <a:r>
              <a:rPr lang="hu-H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rebate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hu-H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there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are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certain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incomes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from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interest </a:t>
            </a:r>
            <a:r>
              <a:rPr lang="hu-H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rebate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hu-H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which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are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exempt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from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personal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income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tax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hu-H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for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example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loan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granted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for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individual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person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for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housing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purposes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if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individual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gets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this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loan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for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building, </a:t>
            </a:r>
            <a:r>
              <a:rPr lang="hu-H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purchasing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hu-H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his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her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own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house, </a:t>
            </a:r>
            <a:r>
              <a:rPr lang="hu-H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for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modernisation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hu-H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his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her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own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house.</a:t>
            </a:r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3329391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B988E318-5FC1-4438-BE66-6221AE5872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Tax</a:t>
            </a:r>
            <a:r>
              <a:rPr lang="hu-H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incentives</a:t>
            </a:r>
            <a:r>
              <a:rPr lang="hu-H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for</a:t>
            </a:r>
            <a:r>
              <a:rPr lang="hu-H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ecological</a:t>
            </a:r>
            <a:r>
              <a:rPr lang="hu-H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transition</a:t>
            </a:r>
            <a:endParaRPr lang="hu-H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B62F193D-1677-48D1-B068-91BBF5B88F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</a:t>
            </a:r>
            <a:r>
              <a:rPr lang="hu-H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general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hu-H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sustainability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hu-H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environmental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protection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play an </a:t>
            </a:r>
            <a:r>
              <a:rPr lang="hu-H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even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larger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role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hu-H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tax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policy. The </a:t>
            </a:r>
            <a:r>
              <a:rPr lang="hu-H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governments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introduce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environmental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taxes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which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purposes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are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reduce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environmentally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damaging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activities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hu-H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support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renewable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energy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sources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The </a:t>
            </a:r>
            <a:r>
              <a:rPr lang="hu-H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environmental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taxes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encourage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application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hu-H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environtmentally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friendly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technologies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hu-H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reduce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ecological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footprint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hu-H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Corporate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income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tax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act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hu-H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tax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benefit </a:t>
            </a:r>
            <a:r>
              <a:rPr lang="hu-H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can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be </a:t>
            </a:r>
            <a:r>
              <a:rPr lang="hu-H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claimed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for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investments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hu-H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renovations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which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serve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energy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efficiency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purposes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hu-H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Energy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efficiency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act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hu-H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energy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efficiency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hu-H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energy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savings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hu-H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final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energy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consumption</a:t>
            </a:r>
            <a:endParaRPr lang="hu-H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321217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2143</TotalTime>
  <Words>544</Words>
  <Application>Microsoft Macintosh PowerPoint</Application>
  <PresentationFormat>Widescreen</PresentationFormat>
  <Paragraphs>22</Paragraphs>
  <Slides>5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Times New Roman</vt:lpstr>
      <vt:lpstr>Office-téma</vt:lpstr>
      <vt:lpstr>ESG and Taxation </vt:lpstr>
      <vt:lpstr>Nudges and rules: the limits to a purposive fiscal intervention</vt:lpstr>
      <vt:lpstr>The case of housing</vt:lpstr>
      <vt:lpstr>The case of housing</vt:lpstr>
      <vt:lpstr>Tax incentives for ecological transition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ESG and Taxation Nudges and rules </dc:title>
  <dc:creator>User</dc:creator>
  <cp:lastModifiedBy>Casanova Alessandro</cp:lastModifiedBy>
  <cp:revision>80</cp:revision>
  <dcterms:created xsi:type="dcterms:W3CDTF">2025-04-21T10:04:42Z</dcterms:created>
  <dcterms:modified xsi:type="dcterms:W3CDTF">2025-04-27T14:22:58Z</dcterms:modified>
</cp:coreProperties>
</file>