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84" r:id="rId4"/>
    <p:sldId id="288" r:id="rId5"/>
    <p:sldId id="285" r:id="rId6"/>
    <p:sldId id="264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8" r:id="rId15"/>
    <p:sldId id="296" r:id="rId16"/>
    <p:sldId id="297" r:id="rId17"/>
    <p:sldId id="299" r:id="rId18"/>
    <p:sldId id="287" r:id="rId19"/>
    <p:sldId id="302" r:id="rId20"/>
    <p:sldId id="301" r:id="rId21"/>
    <p:sldId id="275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28">
          <p15:clr>
            <a:srgbClr val="A4A3A4"/>
          </p15:clr>
        </p15:guide>
        <p15:guide id="3" orient="horz" pos="3296">
          <p15:clr>
            <a:srgbClr val="A4A3A4"/>
          </p15:clr>
        </p15:guide>
        <p15:guide id="4" orient="horz" pos="456">
          <p15:clr>
            <a:srgbClr val="A4A3A4"/>
          </p15:clr>
        </p15:guide>
        <p15:guide id="5" pos="436">
          <p15:clr>
            <a:srgbClr val="A4A3A4"/>
          </p15:clr>
        </p15:guide>
        <p15:guide id="6" pos="7236">
          <p15:clr>
            <a:srgbClr val="A4A3A4"/>
          </p15:clr>
        </p15:guide>
        <p15:guide id="7" pos="2692">
          <p15:clr>
            <a:srgbClr val="A4A3A4"/>
          </p15:clr>
        </p15:guide>
        <p15:guide id="8" pos="1572">
          <p15:clr>
            <a:srgbClr val="A4A3A4"/>
          </p15:clr>
        </p15:guide>
        <p15:guide id="9" pos="3816">
          <p15:clr>
            <a:srgbClr val="A4A3A4"/>
          </p15:clr>
        </p15:guide>
        <p15:guide id="10" pos="4976">
          <p15:clr>
            <a:srgbClr val="A4A3A4"/>
          </p15:clr>
        </p15:guide>
        <p15:guide id="11" pos="61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654"/>
  </p:normalViewPr>
  <p:slideViewPr>
    <p:cSldViewPr snapToGrid="0">
      <p:cViewPr varScale="1">
        <p:scale>
          <a:sx n="78" d="100"/>
          <a:sy n="78" d="100"/>
        </p:scale>
        <p:origin x="629" y="62"/>
      </p:cViewPr>
      <p:guideLst>
        <p:guide orient="horz" pos="2160"/>
        <p:guide orient="horz" pos="1028"/>
        <p:guide orient="horz" pos="3296"/>
        <p:guide orient="horz" pos="456"/>
        <p:guide pos="436"/>
        <p:guide pos="7236"/>
        <p:guide pos="2692"/>
        <p:guide pos="1572"/>
        <p:guide pos="3816"/>
        <p:guide pos="4976"/>
        <p:guide pos="61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374CB503-8809-090A-D93A-C60DD40A6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>
            <a:extLst>
              <a:ext uri="{FF2B5EF4-FFF2-40B4-BE49-F238E27FC236}">
                <a16:creationId xmlns:a16="http://schemas.microsoft.com/office/drawing/2014/main" id="{BF0CE7AE-7600-BD41-51A3-2DB5E2A030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8:notes">
            <a:extLst>
              <a:ext uri="{FF2B5EF4-FFF2-40B4-BE49-F238E27FC236}">
                <a16:creationId xmlns:a16="http://schemas.microsoft.com/office/drawing/2014/main" id="{27256935-6D45-8131-9291-498A0E2B3D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7971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BC040C0D-9FDB-A598-84C4-AD8A54093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>
            <a:extLst>
              <a:ext uri="{FF2B5EF4-FFF2-40B4-BE49-F238E27FC236}">
                <a16:creationId xmlns:a16="http://schemas.microsoft.com/office/drawing/2014/main" id="{77C09FE9-524C-5965-B0CA-4DF0DCFFD8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8:notes">
            <a:extLst>
              <a:ext uri="{FF2B5EF4-FFF2-40B4-BE49-F238E27FC236}">
                <a16:creationId xmlns:a16="http://schemas.microsoft.com/office/drawing/2014/main" id="{1118979E-50E3-8746-FF30-5CBEDD6713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1524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6258E80D-C550-9CD7-61BB-8B4A2DCBE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>
            <a:extLst>
              <a:ext uri="{FF2B5EF4-FFF2-40B4-BE49-F238E27FC236}">
                <a16:creationId xmlns:a16="http://schemas.microsoft.com/office/drawing/2014/main" id="{380ADC14-5E52-2683-9C51-F7219E0990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8:notes">
            <a:extLst>
              <a:ext uri="{FF2B5EF4-FFF2-40B4-BE49-F238E27FC236}">
                <a16:creationId xmlns:a16="http://schemas.microsoft.com/office/drawing/2014/main" id="{DBBD62F9-87A7-A72C-6F2C-D241608B1C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4666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4284C444-0CF1-49B3-B69F-1AFA50461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>
            <a:extLst>
              <a:ext uri="{FF2B5EF4-FFF2-40B4-BE49-F238E27FC236}">
                <a16:creationId xmlns:a16="http://schemas.microsoft.com/office/drawing/2014/main" id="{2C683051-E6AA-398C-54E4-E3F1E34418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8:notes">
            <a:extLst>
              <a:ext uri="{FF2B5EF4-FFF2-40B4-BE49-F238E27FC236}">
                <a16:creationId xmlns:a16="http://schemas.microsoft.com/office/drawing/2014/main" id="{B039016C-A02A-DA96-25E6-F96A37C799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975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F22975C9-011F-5F54-6C68-32D3C0B76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>
            <a:extLst>
              <a:ext uri="{FF2B5EF4-FFF2-40B4-BE49-F238E27FC236}">
                <a16:creationId xmlns:a16="http://schemas.microsoft.com/office/drawing/2014/main" id="{D77CBCAF-BEBF-72FB-8DDD-5ED0FA3073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8:notes">
            <a:extLst>
              <a:ext uri="{FF2B5EF4-FFF2-40B4-BE49-F238E27FC236}">
                <a16:creationId xmlns:a16="http://schemas.microsoft.com/office/drawing/2014/main" id="{8007A681-49A1-CCB3-6913-BE3A7E6819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424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1393883A-D412-86FB-C668-308A5AAC7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>
            <a:extLst>
              <a:ext uri="{FF2B5EF4-FFF2-40B4-BE49-F238E27FC236}">
                <a16:creationId xmlns:a16="http://schemas.microsoft.com/office/drawing/2014/main" id="{56FA4CE0-9492-3271-5FDE-040FF2DE80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8:notes">
            <a:extLst>
              <a:ext uri="{FF2B5EF4-FFF2-40B4-BE49-F238E27FC236}">
                <a16:creationId xmlns:a16="http://schemas.microsoft.com/office/drawing/2014/main" id="{58446CF5-6F50-BD09-AFA2-872B8E2228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1235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D385856B-5B7A-15E9-E337-A8AAF7940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>
            <a:extLst>
              <a:ext uri="{FF2B5EF4-FFF2-40B4-BE49-F238E27FC236}">
                <a16:creationId xmlns:a16="http://schemas.microsoft.com/office/drawing/2014/main" id="{A51FD384-945A-DA83-097E-7846E0BD6A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8:notes">
            <a:extLst>
              <a:ext uri="{FF2B5EF4-FFF2-40B4-BE49-F238E27FC236}">
                <a16:creationId xmlns:a16="http://schemas.microsoft.com/office/drawing/2014/main" id="{D802AE28-82FC-9725-D95E-5441F823AE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8254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1F1021F9-1F76-0A88-8467-CD21B5F7A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>
            <a:extLst>
              <a:ext uri="{FF2B5EF4-FFF2-40B4-BE49-F238E27FC236}">
                <a16:creationId xmlns:a16="http://schemas.microsoft.com/office/drawing/2014/main" id="{63A52B3B-2B90-14F2-065F-AA65458198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8:notes">
            <a:extLst>
              <a:ext uri="{FF2B5EF4-FFF2-40B4-BE49-F238E27FC236}">
                <a16:creationId xmlns:a16="http://schemas.microsoft.com/office/drawing/2014/main" id="{FDCE5038-D011-8F3F-4ED9-3C6BB3FFC9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4124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36091B76-F025-473D-0E83-53C0D1F38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>
            <a:extLst>
              <a:ext uri="{FF2B5EF4-FFF2-40B4-BE49-F238E27FC236}">
                <a16:creationId xmlns:a16="http://schemas.microsoft.com/office/drawing/2014/main" id="{DEC42EE1-081C-84D7-880D-E6281B436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8:notes">
            <a:extLst>
              <a:ext uri="{FF2B5EF4-FFF2-40B4-BE49-F238E27FC236}">
                <a16:creationId xmlns:a16="http://schemas.microsoft.com/office/drawing/2014/main" id="{44846D2E-36F6-3491-0FA1-A286796ABA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2320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E9CC0EDD-1609-FF87-74C5-07AB4D193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>
            <a:extLst>
              <a:ext uri="{FF2B5EF4-FFF2-40B4-BE49-F238E27FC236}">
                <a16:creationId xmlns:a16="http://schemas.microsoft.com/office/drawing/2014/main" id="{8FE0E358-EF86-8422-5E99-11F42D6014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8:notes">
            <a:extLst>
              <a:ext uri="{FF2B5EF4-FFF2-40B4-BE49-F238E27FC236}">
                <a16:creationId xmlns:a16="http://schemas.microsoft.com/office/drawing/2014/main" id="{8FB82864-183E-BC21-01BF-8EFC462DFB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649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409D6C8C-79C5-0BDD-6C29-47B222F32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>
            <a:extLst>
              <a:ext uri="{FF2B5EF4-FFF2-40B4-BE49-F238E27FC236}">
                <a16:creationId xmlns:a16="http://schemas.microsoft.com/office/drawing/2014/main" id="{CC7BAD98-4402-72E4-C923-2CD1C5E43C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8:notes">
            <a:extLst>
              <a:ext uri="{FF2B5EF4-FFF2-40B4-BE49-F238E27FC236}">
                <a16:creationId xmlns:a16="http://schemas.microsoft.com/office/drawing/2014/main" id="{2C0927DA-1887-F700-7DCF-68191E03A5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9126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0" name="Google Shape;2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731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E5F27272-4372-A4DB-2BA7-CBFE1AEDA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>
            <a:extLst>
              <a:ext uri="{FF2B5EF4-FFF2-40B4-BE49-F238E27FC236}">
                <a16:creationId xmlns:a16="http://schemas.microsoft.com/office/drawing/2014/main" id="{0EBC4997-0DFD-3533-2CEF-110721B11B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8:notes">
            <a:extLst>
              <a:ext uri="{FF2B5EF4-FFF2-40B4-BE49-F238E27FC236}">
                <a16:creationId xmlns:a16="http://schemas.microsoft.com/office/drawing/2014/main" id="{BD83E219-3A1C-2589-BA27-BDB9C4AED5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4358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3212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E0593F90-F55A-DC95-8D9E-009E63FE2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>
            <a:extLst>
              <a:ext uri="{FF2B5EF4-FFF2-40B4-BE49-F238E27FC236}">
                <a16:creationId xmlns:a16="http://schemas.microsoft.com/office/drawing/2014/main" id="{D419693C-4450-FBEE-C788-705AE96D99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8:notes">
            <a:extLst>
              <a:ext uri="{FF2B5EF4-FFF2-40B4-BE49-F238E27FC236}">
                <a16:creationId xmlns:a16="http://schemas.microsoft.com/office/drawing/2014/main" id="{E6D21114-6CA6-0A78-7C0F-AF0D545ABD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2916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EBD1E6C3-C578-2544-206C-A9DC42506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>
            <a:extLst>
              <a:ext uri="{FF2B5EF4-FFF2-40B4-BE49-F238E27FC236}">
                <a16:creationId xmlns:a16="http://schemas.microsoft.com/office/drawing/2014/main" id="{6EC2FF9E-315E-1E7B-36E9-608FD6084E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8:notes">
            <a:extLst>
              <a:ext uri="{FF2B5EF4-FFF2-40B4-BE49-F238E27FC236}">
                <a16:creationId xmlns:a16="http://schemas.microsoft.com/office/drawing/2014/main" id="{0EF29CC9-7A02-78A7-72FB-AAB60534D6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6584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44D033D1-F1DF-46A4-D3BB-54F2D8BAB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>
            <a:extLst>
              <a:ext uri="{FF2B5EF4-FFF2-40B4-BE49-F238E27FC236}">
                <a16:creationId xmlns:a16="http://schemas.microsoft.com/office/drawing/2014/main" id="{DFD8CE0E-ED03-9A5B-B2DA-2D29F553E0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8:notes">
            <a:extLst>
              <a:ext uri="{FF2B5EF4-FFF2-40B4-BE49-F238E27FC236}">
                <a16:creationId xmlns:a16="http://schemas.microsoft.com/office/drawing/2014/main" id="{131C0D13-2799-7978-D645-93978372D8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203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i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microsoft.com/office/2007/relationships/hdphoto" Target="../media/hdphoto9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microsoft.com/office/2007/relationships/hdphoto" Target="../media/hdphoto10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10" Type="http://schemas.microsoft.com/office/2007/relationships/hdphoto" Target="../media/hdphoto11.wdp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2.wdp"/><Relationship Id="rId10" Type="http://schemas.microsoft.com/office/2007/relationships/hdphoto" Target="../media/hdphoto5.wdp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1813" y="2156275"/>
            <a:ext cx="9668375" cy="25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88FFE2C1-4B3F-DD7D-22FA-C2C5ABBA4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>
            <a:extLst>
              <a:ext uri="{FF2B5EF4-FFF2-40B4-BE49-F238E27FC236}">
                <a16:creationId xmlns:a16="http://schemas.microsoft.com/office/drawing/2014/main" id="{A32CD141-E595-262F-1039-E85113A82135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1">
            <a:extLst>
              <a:ext uri="{FF2B5EF4-FFF2-40B4-BE49-F238E27FC236}">
                <a16:creationId xmlns:a16="http://schemas.microsoft.com/office/drawing/2014/main" id="{EEE78C0B-B77F-0854-FD1B-637A6EEA0E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150" y="6295456"/>
            <a:ext cx="1661102" cy="4067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401EEFF1-EEDE-9B2B-2012-10590809E365}"/>
              </a:ext>
            </a:extLst>
          </p:cNvPr>
          <p:cNvCxnSpPr/>
          <p:nvPr/>
        </p:nvCxnSpPr>
        <p:spPr>
          <a:xfrm>
            <a:off x="3175819" y="491613"/>
            <a:ext cx="0" cy="50242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Freccia a pentagono 7">
            <a:extLst>
              <a:ext uri="{FF2B5EF4-FFF2-40B4-BE49-F238E27FC236}">
                <a16:creationId xmlns:a16="http://schemas.microsoft.com/office/drawing/2014/main" id="{F716B6A6-A2BA-6178-D6A4-7B15039E8EB2}"/>
              </a:ext>
            </a:extLst>
          </p:cNvPr>
          <p:cNvSpPr/>
          <p:nvPr/>
        </p:nvSpPr>
        <p:spPr>
          <a:xfrm>
            <a:off x="3205314" y="764868"/>
            <a:ext cx="8023123" cy="201610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7E317AF-38FA-5566-AABC-7C54B3124C21}"/>
              </a:ext>
            </a:extLst>
          </p:cNvPr>
          <p:cNvSpPr txBox="1"/>
          <p:nvPr/>
        </p:nvSpPr>
        <p:spPr>
          <a:xfrm>
            <a:off x="352735" y="581090"/>
            <a:ext cx="246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TAX TRANSPARENT?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D289006E-B3AF-9E7C-4217-BECF3BF5743F}"/>
              </a:ext>
            </a:extLst>
          </p:cNvPr>
          <p:cNvCxnSpPr>
            <a:cxnSpLocks/>
          </p:cNvCxnSpPr>
          <p:nvPr/>
        </p:nvCxnSpPr>
        <p:spPr>
          <a:xfrm>
            <a:off x="448282" y="1447184"/>
            <a:ext cx="224575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Freccia a pentagono 15">
            <a:extLst>
              <a:ext uri="{FF2B5EF4-FFF2-40B4-BE49-F238E27FC236}">
                <a16:creationId xmlns:a16="http://schemas.microsoft.com/office/drawing/2014/main" id="{E744F318-02C5-3DE5-6965-93256125C0DF}"/>
              </a:ext>
            </a:extLst>
          </p:cNvPr>
          <p:cNvSpPr/>
          <p:nvPr/>
        </p:nvSpPr>
        <p:spPr>
          <a:xfrm>
            <a:off x="3205314" y="3003755"/>
            <a:ext cx="8023123" cy="201610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BCE38A9-165E-D3D6-C101-0B866E0453AD}"/>
              </a:ext>
            </a:extLst>
          </p:cNvPr>
          <p:cNvSpPr txBox="1"/>
          <p:nvPr/>
        </p:nvSpPr>
        <p:spPr>
          <a:xfrm>
            <a:off x="567691" y="2588256"/>
            <a:ext cx="2019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Businesses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MNEs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B7AB6E89-EA53-4FD2-CBCC-A68D45A82FB9}"/>
              </a:ext>
            </a:extLst>
          </p:cNvPr>
          <p:cNvSpPr/>
          <p:nvPr/>
        </p:nvSpPr>
        <p:spPr>
          <a:xfrm>
            <a:off x="579120" y="2622958"/>
            <a:ext cx="2011679" cy="77948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36D5C55-48D7-9AD5-E28E-F3868FD22E88}"/>
              </a:ext>
            </a:extLst>
          </p:cNvPr>
          <p:cNvSpPr txBox="1"/>
          <p:nvPr/>
        </p:nvSpPr>
        <p:spPr>
          <a:xfrm>
            <a:off x="3583120" y="3503975"/>
            <a:ext cx="2213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Robust governance &amp; risk management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48B6CE0-9642-226F-C91E-2A03084F5BF4}"/>
              </a:ext>
            </a:extLst>
          </p:cNvPr>
          <p:cNvSpPr txBox="1"/>
          <p:nvPr/>
        </p:nvSpPr>
        <p:spPr>
          <a:xfrm>
            <a:off x="3583120" y="1265088"/>
            <a:ext cx="2213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and clear tax policy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4F1068A-7664-4F8A-0AB0-90E6ABE8F2B6}"/>
              </a:ext>
            </a:extLst>
          </p:cNvPr>
          <p:cNvSpPr txBox="1"/>
          <p:nvPr/>
        </p:nvSpPr>
        <p:spPr>
          <a:xfrm>
            <a:off x="6096000" y="1133487"/>
            <a:ext cx="3909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framework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tax narrative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2B6EC52-55C2-5C4C-1A8F-E47C7091C17B}"/>
              </a:ext>
            </a:extLst>
          </p:cNvPr>
          <p:cNvSpPr txBox="1"/>
          <p:nvPr/>
        </p:nvSpPr>
        <p:spPr>
          <a:xfrm>
            <a:off x="6096000" y="3449399"/>
            <a:ext cx="3909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 governance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tax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policies, roles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3828368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30B09F0C-C951-D753-8095-F1B473907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>
            <a:extLst>
              <a:ext uri="{FF2B5EF4-FFF2-40B4-BE49-F238E27FC236}">
                <a16:creationId xmlns:a16="http://schemas.microsoft.com/office/drawing/2014/main" id="{5585BCD8-D61A-803E-82A6-E65B5CC8837E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1">
            <a:extLst>
              <a:ext uri="{FF2B5EF4-FFF2-40B4-BE49-F238E27FC236}">
                <a16:creationId xmlns:a16="http://schemas.microsoft.com/office/drawing/2014/main" id="{987E04DD-EFBD-9A8E-CCC3-FD7A1E709C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150" y="6295456"/>
            <a:ext cx="1661102" cy="40673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68DAE87-5698-91DC-B764-106ED5DFD1FF}"/>
              </a:ext>
            </a:extLst>
          </p:cNvPr>
          <p:cNvSpPr txBox="1"/>
          <p:nvPr/>
        </p:nvSpPr>
        <p:spPr>
          <a:xfrm>
            <a:off x="352735" y="581090"/>
            <a:ext cx="246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TAX TRANSPARENT?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78C86041-D181-5C6F-0E12-775F7D945C52}"/>
              </a:ext>
            </a:extLst>
          </p:cNvPr>
          <p:cNvCxnSpPr>
            <a:cxnSpLocks/>
          </p:cNvCxnSpPr>
          <p:nvPr/>
        </p:nvCxnSpPr>
        <p:spPr>
          <a:xfrm>
            <a:off x="448282" y="1447184"/>
            <a:ext cx="224575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Freccia a pentagono 1">
            <a:extLst>
              <a:ext uri="{FF2B5EF4-FFF2-40B4-BE49-F238E27FC236}">
                <a16:creationId xmlns:a16="http://schemas.microsoft.com/office/drawing/2014/main" id="{E1DB0A02-4A34-3C2D-12AB-EFBF6328ACC3}"/>
              </a:ext>
            </a:extLst>
          </p:cNvPr>
          <p:cNvSpPr/>
          <p:nvPr/>
        </p:nvSpPr>
        <p:spPr>
          <a:xfrm>
            <a:off x="6872748" y="677750"/>
            <a:ext cx="4768640" cy="769434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ccia a pentagono 2">
            <a:extLst>
              <a:ext uri="{FF2B5EF4-FFF2-40B4-BE49-F238E27FC236}">
                <a16:creationId xmlns:a16="http://schemas.microsoft.com/office/drawing/2014/main" id="{E51C73E8-3BFC-26C5-1EE0-20A0D179937B}"/>
              </a:ext>
            </a:extLst>
          </p:cNvPr>
          <p:cNvSpPr/>
          <p:nvPr/>
        </p:nvSpPr>
        <p:spPr>
          <a:xfrm rot="10800000">
            <a:off x="2920186" y="677750"/>
            <a:ext cx="3952563" cy="769434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B7BF3E4-B6E9-36E5-B806-B615CF80EA69}"/>
              </a:ext>
            </a:extLst>
          </p:cNvPr>
          <p:cNvCxnSpPr>
            <a:cxnSpLocks/>
          </p:cNvCxnSpPr>
          <p:nvPr/>
        </p:nvCxnSpPr>
        <p:spPr>
          <a:xfrm>
            <a:off x="7305367" y="677749"/>
            <a:ext cx="0" cy="3447086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B367F33-CB12-1207-45B7-8513BB856740}"/>
              </a:ext>
            </a:extLst>
          </p:cNvPr>
          <p:cNvSpPr txBox="1"/>
          <p:nvPr/>
        </p:nvSpPr>
        <p:spPr>
          <a:xfrm>
            <a:off x="3706761" y="831633"/>
            <a:ext cx="3165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VOLUNTARY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9AA14EB-CC1C-385A-1D40-1EA3D7050DB7}"/>
              </a:ext>
            </a:extLst>
          </p:cNvPr>
          <p:cNvSpPr txBox="1"/>
          <p:nvPr/>
        </p:nvSpPr>
        <p:spPr>
          <a:xfrm>
            <a:off x="8121450" y="831634"/>
            <a:ext cx="25957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MANDATORY</a:t>
            </a:r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7B80AA2-E60B-4E39-F511-F9D3F212FC1F}"/>
              </a:ext>
            </a:extLst>
          </p:cNvPr>
          <p:cNvSpPr txBox="1"/>
          <p:nvPr/>
        </p:nvSpPr>
        <p:spPr>
          <a:xfrm>
            <a:off x="3524866" y="1601067"/>
            <a:ext cx="35297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ea typeface="Aptos" panose="020B0004020202020204" pitchFamily="34" charset="0"/>
              </a:rPr>
              <a:t>B</a:t>
            </a:r>
            <a:r>
              <a:rPr lang="en-GB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usinesses </a:t>
            </a:r>
            <a:r>
              <a:rPr lang="en-GB" sz="2000" b="1" u="sng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choose</a:t>
            </a:r>
            <a:r>
              <a:rPr lang="en-GB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to disclose tax-related information 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beyond legal requirements.</a:t>
            </a:r>
          </a:p>
          <a:p>
            <a:endParaRPr lang="en-GB" sz="1800" b="1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</a:rPr>
              <a:t>Demonstrate</a:t>
            </a:r>
            <a:r>
              <a:rPr lang="en-GB" sz="2000" b="1" dirty="0">
                <a:latin typeface="Times New Roman" panose="02020603050405020304" pitchFamily="18" charset="0"/>
              </a:rPr>
              <a:t> ethical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</a:rPr>
              <a:t>Commitment</a:t>
            </a:r>
            <a:r>
              <a:rPr lang="en-GB" sz="2000" b="1" dirty="0">
                <a:latin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</a:rPr>
              <a:t>to</a:t>
            </a:r>
            <a:r>
              <a:rPr lang="en-GB" sz="2000" b="1" dirty="0">
                <a:latin typeface="Times New Roman" panose="02020603050405020304" pitchFamily="18" charset="0"/>
              </a:rPr>
              <a:t> social responsibility </a:t>
            </a:r>
            <a:endParaRPr lang="en-US" sz="1600" b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F42CCB9-6E16-9662-0C3E-C9D110341492}"/>
              </a:ext>
            </a:extLst>
          </p:cNvPr>
          <p:cNvSpPr txBox="1"/>
          <p:nvPr/>
        </p:nvSpPr>
        <p:spPr>
          <a:xfrm>
            <a:off x="7654416" y="1563590"/>
            <a:ext cx="352977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ea typeface="Aptos" panose="020B0004020202020204" pitchFamily="34" charset="0"/>
              </a:rPr>
              <a:t>Legally binding requirements </a:t>
            </a:r>
            <a:r>
              <a:rPr lang="en-GB" sz="2000" b="1" u="sng" dirty="0">
                <a:latin typeface="Times New Roman" panose="02020603050405020304" pitchFamily="18" charset="0"/>
                <a:ea typeface="Aptos" panose="020B0004020202020204" pitchFamily="34" charset="0"/>
              </a:rPr>
              <a:t>imposed</a:t>
            </a:r>
            <a:r>
              <a:rPr lang="en-GB" sz="2000" dirty="0">
                <a:latin typeface="Times New Roman" panose="02020603050405020304" pitchFamily="18" charset="0"/>
                <a:ea typeface="Aptos" panose="020B0004020202020204" pitchFamily="34" charset="0"/>
              </a:rPr>
              <a:t> by the </a:t>
            </a:r>
            <a:r>
              <a:rPr lang="en-GB" sz="2000" b="1" dirty="0">
                <a:latin typeface="Times New Roman" panose="02020603050405020304" pitchFamily="18" charset="0"/>
                <a:ea typeface="Aptos" panose="020B0004020202020204" pitchFamily="34" charset="0"/>
              </a:rPr>
              <a:t>law</a:t>
            </a:r>
            <a:r>
              <a:rPr lang="en-GB" sz="2000" dirty="0">
                <a:latin typeface="Times New Roman" panose="02020603050405020304" pitchFamily="18" charset="0"/>
                <a:ea typeface="Aptos" panose="020B0004020202020204" pitchFamily="34" charset="0"/>
              </a:rPr>
              <a:t>.</a:t>
            </a:r>
            <a:endParaRPr lang="en-GB" sz="2000" b="1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endParaRPr lang="en-GB" sz="1800" b="1" dirty="0">
              <a:latin typeface="Times New Roman" panose="02020603050405020304" pitchFamily="18" charset="0"/>
            </a:endParaRPr>
          </a:p>
          <a:p>
            <a:endParaRPr lang="en-GB" sz="1800" b="1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</a:rPr>
              <a:t>Enhance</a:t>
            </a:r>
            <a:r>
              <a:rPr lang="en-GB" sz="2000" b="1" dirty="0">
                <a:latin typeface="Times New Roman" panose="02020603050405020304" pitchFamily="18" charset="0"/>
              </a:rPr>
              <a:t> accountability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</a:rPr>
              <a:t>Prevent</a:t>
            </a:r>
            <a:r>
              <a:rPr lang="en-GB" sz="2000" b="1" dirty="0">
                <a:latin typeface="Times New Roman" panose="02020603050405020304" pitchFamily="18" charset="0"/>
              </a:rPr>
              <a:t> tax avoidance</a:t>
            </a:r>
            <a:endParaRPr lang="en-US" sz="1600" b="1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143F502-8CB4-6D86-5021-A392E296BF74}"/>
              </a:ext>
            </a:extLst>
          </p:cNvPr>
          <p:cNvSpPr/>
          <p:nvPr/>
        </p:nvSpPr>
        <p:spPr>
          <a:xfrm>
            <a:off x="565320" y="2298493"/>
            <a:ext cx="2011679" cy="77948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03243C7-F7CB-763B-627E-74424B51EAF6}"/>
              </a:ext>
            </a:extLst>
          </p:cNvPr>
          <p:cNvSpPr/>
          <p:nvPr/>
        </p:nvSpPr>
        <p:spPr>
          <a:xfrm>
            <a:off x="599734" y="4504467"/>
            <a:ext cx="2011679" cy="77948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6D8E5B5-5088-B3DF-0AC7-99278685EB72}"/>
              </a:ext>
            </a:extLst>
          </p:cNvPr>
          <p:cNvSpPr txBox="1"/>
          <p:nvPr/>
        </p:nvSpPr>
        <p:spPr>
          <a:xfrm>
            <a:off x="692150" y="2502308"/>
            <a:ext cx="166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517FCF1-9186-BD95-D512-85CC2B311F6B}"/>
              </a:ext>
            </a:extLst>
          </p:cNvPr>
          <p:cNvSpPr txBox="1"/>
          <p:nvPr/>
        </p:nvSpPr>
        <p:spPr>
          <a:xfrm>
            <a:off x="775022" y="4694155"/>
            <a:ext cx="166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CCE75D9B-B259-9195-6DF6-C407562CC994}"/>
              </a:ext>
            </a:extLst>
          </p:cNvPr>
          <p:cNvCxnSpPr/>
          <p:nvPr/>
        </p:nvCxnSpPr>
        <p:spPr>
          <a:xfrm>
            <a:off x="2817182" y="4894210"/>
            <a:ext cx="1155050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6B4013D-3D0A-2229-43EA-7E9EEE2E50E3}"/>
              </a:ext>
            </a:extLst>
          </p:cNvPr>
          <p:cNvSpPr txBox="1"/>
          <p:nvPr/>
        </p:nvSpPr>
        <p:spPr>
          <a:xfrm>
            <a:off x="4353289" y="4550340"/>
            <a:ext cx="166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30D4138-DB35-26BE-081A-CEE726B05700}"/>
              </a:ext>
            </a:extLst>
          </p:cNvPr>
          <p:cNvSpPr/>
          <p:nvPr/>
        </p:nvSpPr>
        <p:spPr>
          <a:xfrm>
            <a:off x="4178000" y="4498403"/>
            <a:ext cx="2011679" cy="77948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6FD74138-A532-BBA5-558A-37844155A467}"/>
              </a:ext>
            </a:extLst>
          </p:cNvPr>
          <p:cNvCxnSpPr/>
          <p:nvPr/>
        </p:nvCxnSpPr>
        <p:spPr>
          <a:xfrm>
            <a:off x="6440371" y="4879827"/>
            <a:ext cx="1155050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ettangolo 23">
            <a:extLst>
              <a:ext uri="{FF2B5EF4-FFF2-40B4-BE49-F238E27FC236}">
                <a16:creationId xmlns:a16="http://schemas.microsoft.com/office/drawing/2014/main" id="{98D94DED-AD22-0815-AD15-6D1838ACA268}"/>
              </a:ext>
            </a:extLst>
          </p:cNvPr>
          <p:cNvSpPr/>
          <p:nvPr/>
        </p:nvSpPr>
        <p:spPr>
          <a:xfrm>
            <a:off x="7846113" y="4124835"/>
            <a:ext cx="3795275" cy="175485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72E8713-7207-4A77-B983-78F36FE6DF31}"/>
              </a:ext>
            </a:extLst>
          </p:cNvPr>
          <p:cNvSpPr txBox="1"/>
          <p:nvPr/>
        </p:nvSpPr>
        <p:spPr>
          <a:xfrm>
            <a:off x="8081821" y="4186653"/>
            <a:ext cx="32151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Enforce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prevent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 avoidance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ensure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 taxation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Commitment to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ethical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sustainable practices</a:t>
            </a:r>
          </a:p>
        </p:txBody>
      </p:sp>
    </p:spTree>
    <p:extLst>
      <p:ext uri="{BB962C8B-B14F-4D97-AF65-F5344CB8AC3E}">
        <p14:creationId xmlns:p14="http://schemas.microsoft.com/office/powerpoint/2010/main" val="676812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9F8D3C93-A709-FDA4-BC50-5F145C5D6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>
            <a:extLst>
              <a:ext uri="{FF2B5EF4-FFF2-40B4-BE49-F238E27FC236}">
                <a16:creationId xmlns:a16="http://schemas.microsoft.com/office/drawing/2014/main" id="{74DF1FCC-9B34-2BC1-B794-4116C3AEECA6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1">
            <a:extLst>
              <a:ext uri="{FF2B5EF4-FFF2-40B4-BE49-F238E27FC236}">
                <a16:creationId xmlns:a16="http://schemas.microsoft.com/office/drawing/2014/main" id="{D4EA468F-5A49-AF87-8F25-047D1A53FB6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150" y="6295456"/>
            <a:ext cx="1661102" cy="40673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1C958FD-D22D-6E57-E8AF-055ED8A9EDB0}"/>
              </a:ext>
            </a:extLst>
          </p:cNvPr>
          <p:cNvSpPr txBox="1"/>
          <p:nvPr/>
        </p:nvSpPr>
        <p:spPr>
          <a:xfrm>
            <a:off x="352735" y="581090"/>
            <a:ext cx="246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TAX TRANSPARENT?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AAD45E0A-6420-A21C-0949-93771F152A61}"/>
              </a:ext>
            </a:extLst>
          </p:cNvPr>
          <p:cNvCxnSpPr>
            <a:cxnSpLocks/>
          </p:cNvCxnSpPr>
          <p:nvPr/>
        </p:nvCxnSpPr>
        <p:spPr>
          <a:xfrm>
            <a:off x="448282" y="1447184"/>
            <a:ext cx="224575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03554F9E-9C43-FD01-A400-C453C34D1285}"/>
              </a:ext>
            </a:extLst>
          </p:cNvPr>
          <p:cNvSpPr/>
          <p:nvPr/>
        </p:nvSpPr>
        <p:spPr>
          <a:xfrm>
            <a:off x="3225457" y="1924664"/>
            <a:ext cx="2920181" cy="41967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6588E3D-B233-6F6A-DBE3-E5CED5F8C485}"/>
              </a:ext>
            </a:extLst>
          </p:cNvPr>
          <p:cNvSpPr/>
          <p:nvPr/>
        </p:nvSpPr>
        <p:spPr>
          <a:xfrm>
            <a:off x="6248638" y="1071716"/>
            <a:ext cx="2920181" cy="5049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D3DC33C-4999-2E6C-4CDE-5EDBBF7F41AF}"/>
              </a:ext>
            </a:extLst>
          </p:cNvPr>
          <p:cNvSpPr/>
          <p:nvPr/>
        </p:nvSpPr>
        <p:spPr>
          <a:xfrm>
            <a:off x="9271819" y="186813"/>
            <a:ext cx="2920181" cy="59345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E30390-343F-31EC-E44B-F338A3A6C30F}"/>
              </a:ext>
            </a:extLst>
          </p:cNvPr>
          <p:cNvSpPr txBox="1"/>
          <p:nvPr/>
        </p:nvSpPr>
        <p:spPr>
          <a:xfrm>
            <a:off x="567691" y="2588256"/>
            <a:ext cx="2019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Voluntary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transparency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31498A6-070D-5563-4784-FD67B1DC83CB}"/>
              </a:ext>
            </a:extLst>
          </p:cNvPr>
          <p:cNvSpPr/>
          <p:nvPr/>
        </p:nvSpPr>
        <p:spPr>
          <a:xfrm>
            <a:off x="579120" y="2622958"/>
            <a:ext cx="2011679" cy="77948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Immagine 9" descr="Immagine che contiene schizzo, simbolo, Carattere, Elementi grafici">
            <a:extLst>
              <a:ext uri="{FF2B5EF4-FFF2-40B4-BE49-F238E27FC236}">
                <a16:creationId xmlns:a16="http://schemas.microsoft.com/office/drawing/2014/main" id="{FCDD864F-40C0-626F-A258-E1FF147C2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6" b="99167" l="0" r="97230">
                        <a14:foregroundMark x1="5540" y1="21111" x2="5540" y2="21111"/>
                        <a14:foregroundMark x1="12188" y1="19167" x2="12188" y2="19167"/>
                        <a14:foregroundMark x1="4432" y1="13056" x2="4432" y2="13056"/>
                        <a14:foregroundMark x1="4432" y1="13056" x2="4432" y2="13056"/>
                        <a14:foregroundMark x1="9972" y1="6667" x2="9972" y2="6667"/>
                        <a14:foregroundMark x1="13296" y1="3333" x2="13296" y2="3333"/>
                        <a14:foregroundMark x1="1939" y1="40000" x2="1939" y2="40000"/>
                        <a14:foregroundMark x1="1108" y1="16944" x2="1108" y2="16944"/>
                        <a14:foregroundMark x1="38227" y1="6667" x2="38227" y2="6667"/>
                        <a14:foregroundMark x1="47922" y1="6944" x2="47922" y2="6944"/>
                        <a14:foregroundMark x1="47368" y1="28333" x2="47368" y2="28333"/>
                        <a14:foregroundMark x1="48476" y1="39722" x2="48476" y2="39722"/>
                        <a14:foregroundMark x1="45983" y1="52500" x2="45983" y2="52500"/>
                        <a14:foregroundMark x1="46537" y1="64722" x2="46537" y2="64722"/>
                        <a14:foregroundMark x1="47645" y1="80278" x2="47645" y2="80278"/>
                        <a14:foregroundMark x1="52909" y1="86944" x2="52909" y2="86944"/>
                        <a14:foregroundMark x1="52078" y1="91944" x2="52078" y2="91944"/>
                        <a14:foregroundMark x1="52078" y1="91944" x2="52078" y2="91944"/>
                        <a14:foregroundMark x1="42105" y1="99167" x2="42105" y2="99167"/>
                        <a14:foregroundMark x1="54017" y1="93056" x2="54017" y2="93056"/>
                        <a14:foregroundMark x1="52355" y1="92222" x2="52355" y2="92222"/>
                        <a14:foregroundMark x1="67867" y1="80556" x2="67867" y2="80556"/>
                        <a14:foregroundMark x1="97230" y1="82500" x2="97230" y2="82500"/>
                        <a14:foregroundMark x1="26039" y1="82778" x2="26039" y2="82778"/>
                        <a14:foregroundMark x1="25485" y1="69722" x2="25485" y2="69722"/>
                        <a14:foregroundMark x1="24654" y1="53611" x2="24654" y2="53611"/>
                        <a14:foregroundMark x1="13573" y1="50278" x2="13573" y2="502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1289" y="578717"/>
            <a:ext cx="1001240" cy="998466"/>
          </a:xfrm>
          <a:prstGeom prst="rect">
            <a:avLst/>
          </a:prstGeom>
        </p:spPr>
      </p:pic>
      <p:pic>
        <p:nvPicPr>
          <p:cNvPr id="12" name="Immagine 11" descr="Immagine che contiene testo, schermata, logo, Elementi grafici">
            <a:extLst>
              <a:ext uri="{FF2B5EF4-FFF2-40B4-BE49-F238E27FC236}">
                <a16:creationId xmlns:a16="http://schemas.microsoft.com/office/drawing/2014/main" id="{464DB832-FEB1-3FDD-CA79-57390E9C8E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6667" y1="51188" x2="46667" y2="51188"/>
                        <a14:foregroundMark x1="46467" y1="43750" x2="46467" y2="43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0389" y="1924664"/>
            <a:ext cx="1410315" cy="1504336"/>
          </a:xfrm>
          <a:prstGeom prst="rect">
            <a:avLst/>
          </a:prstGeom>
        </p:spPr>
      </p:pic>
      <p:pic>
        <p:nvPicPr>
          <p:cNvPr id="17" name="Immagine 16" descr="Immagine che contiene schermata, cerchio, nero, design">
            <a:extLst>
              <a:ext uri="{FF2B5EF4-FFF2-40B4-BE49-F238E27FC236}">
                <a16:creationId xmlns:a16="http://schemas.microsoft.com/office/drawing/2014/main" id="{E60DD138-8245-EB4A-2700-8246CA7DDB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2812" y="1447184"/>
            <a:ext cx="1069536" cy="1069536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DFA107D-AA35-F802-DE1A-558AB15AE2A4}"/>
              </a:ext>
            </a:extLst>
          </p:cNvPr>
          <p:cNvSpPr txBox="1"/>
          <p:nvPr/>
        </p:nvSpPr>
        <p:spPr>
          <a:xfrm>
            <a:off x="3539613" y="3419253"/>
            <a:ext cx="22728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standard</a:t>
            </a: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 with the law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95813DF-518A-5FDE-42D2-50523207A4AB}"/>
              </a:ext>
            </a:extLst>
          </p:cNvPr>
          <p:cNvSpPr txBox="1"/>
          <p:nvPr/>
        </p:nvSpPr>
        <p:spPr>
          <a:xfrm>
            <a:off x="6607706" y="2892188"/>
            <a:ext cx="22728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Publication of basic tax policy </a:t>
            </a: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approach to tax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D07FDCB-02E3-2C96-3649-FCAD90A213DA}"/>
              </a:ext>
            </a:extLst>
          </p:cNvPr>
          <p:cNvSpPr txBox="1"/>
          <p:nvPr/>
        </p:nvSpPr>
        <p:spPr>
          <a:xfrm>
            <a:off x="9595492" y="1981952"/>
            <a:ext cx="22728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Publication of tax information</a:t>
            </a: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Robust details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CbCR </a:t>
            </a:r>
          </a:p>
        </p:txBody>
      </p:sp>
    </p:spTree>
    <p:extLst>
      <p:ext uri="{BB962C8B-B14F-4D97-AF65-F5344CB8AC3E}">
        <p14:creationId xmlns:p14="http://schemas.microsoft.com/office/powerpoint/2010/main" val="2414028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B8978539-0B34-444B-90FB-343EF42B8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>
            <a:extLst>
              <a:ext uri="{FF2B5EF4-FFF2-40B4-BE49-F238E27FC236}">
                <a16:creationId xmlns:a16="http://schemas.microsoft.com/office/drawing/2014/main" id="{05087F5F-16E1-E014-9D73-83442FB6E6EB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1">
            <a:extLst>
              <a:ext uri="{FF2B5EF4-FFF2-40B4-BE49-F238E27FC236}">
                <a16:creationId xmlns:a16="http://schemas.microsoft.com/office/drawing/2014/main" id="{AB99BE42-7BF7-4C4F-EA0F-07724BE48F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150" y="6295456"/>
            <a:ext cx="1661102" cy="4067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rco 1">
            <a:extLst>
              <a:ext uri="{FF2B5EF4-FFF2-40B4-BE49-F238E27FC236}">
                <a16:creationId xmlns:a16="http://schemas.microsoft.com/office/drawing/2014/main" id="{C5ED6951-70F0-8C86-1879-F59AFF7F1FFB}"/>
              </a:ext>
            </a:extLst>
          </p:cNvPr>
          <p:cNvSpPr/>
          <p:nvPr/>
        </p:nvSpPr>
        <p:spPr>
          <a:xfrm>
            <a:off x="-2415393" y="3506019"/>
            <a:ext cx="4768645" cy="5230761"/>
          </a:xfrm>
          <a:prstGeom prst="arc">
            <a:avLst>
              <a:gd name="adj1" fmla="val 16200000"/>
              <a:gd name="adj2" fmla="val 134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rco 2">
            <a:extLst>
              <a:ext uri="{FF2B5EF4-FFF2-40B4-BE49-F238E27FC236}">
                <a16:creationId xmlns:a16="http://schemas.microsoft.com/office/drawing/2014/main" id="{5D77874D-6764-DB2C-7DBE-B252FF823678}"/>
              </a:ext>
            </a:extLst>
          </p:cNvPr>
          <p:cNvSpPr/>
          <p:nvPr/>
        </p:nvSpPr>
        <p:spPr>
          <a:xfrm>
            <a:off x="-3907512" y="1840369"/>
            <a:ext cx="8057481" cy="8562060"/>
          </a:xfrm>
          <a:prstGeom prst="arc">
            <a:avLst>
              <a:gd name="adj1" fmla="val 16075611"/>
              <a:gd name="adj2" fmla="val 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nettore 5">
            <a:extLst>
              <a:ext uri="{FF2B5EF4-FFF2-40B4-BE49-F238E27FC236}">
                <a16:creationId xmlns:a16="http://schemas.microsoft.com/office/drawing/2014/main" id="{67A8D4BA-3D9E-5A67-603E-3C3B73365680}"/>
              </a:ext>
            </a:extLst>
          </p:cNvPr>
          <p:cNvSpPr/>
          <p:nvPr/>
        </p:nvSpPr>
        <p:spPr>
          <a:xfrm>
            <a:off x="1230758" y="1963413"/>
            <a:ext cx="1363342" cy="1330400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E5C7511-4B65-B1C7-E2FF-D0D6B556941E}"/>
              </a:ext>
            </a:extLst>
          </p:cNvPr>
          <p:cNvSpPr txBox="1"/>
          <p:nvPr/>
        </p:nvSpPr>
        <p:spPr>
          <a:xfrm>
            <a:off x="1479809" y="2240355"/>
            <a:ext cx="865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207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BF8AC22-53A3-5BD7-3740-9E8AFB59B5C3}"/>
              </a:ext>
            </a:extLst>
          </p:cNvPr>
          <p:cNvSpPr txBox="1"/>
          <p:nvPr/>
        </p:nvSpPr>
        <p:spPr>
          <a:xfrm>
            <a:off x="352735" y="581090"/>
            <a:ext cx="246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TAX TRANSPARENT?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B12F97CE-712D-2DB6-1478-265EC8A68974}"/>
              </a:ext>
            </a:extLst>
          </p:cNvPr>
          <p:cNvCxnSpPr>
            <a:cxnSpLocks/>
          </p:cNvCxnSpPr>
          <p:nvPr/>
        </p:nvCxnSpPr>
        <p:spPr>
          <a:xfrm>
            <a:off x="448282" y="1447184"/>
            <a:ext cx="224575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B0105D49-23E7-0F86-CF83-03FE92594189}"/>
              </a:ext>
            </a:extLst>
          </p:cNvPr>
          <p:cNvSpPr/>
          <p:nvPr/>
        </p:nvSpPr>
        <p:spPr>
          <a:xfrm>
            <a:off x="4428518" y="1233247"/>
            <a:ext cx="7315200" cy="43915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CE04646-62F6-92CE-A51A-99F8C7A2FE74}"/>
              </a:ext>
            </a:extLst>
          </p:cNvPr>
          <p:cNvSpPr txBox="1"/>
          <p:nvPr/>
        </p:nvSpPr>
        <p:spPr>
          <a:xfrm>
            <a:off x="4920131" y="1611697"/>
            <a:ext cx="65327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Reporting Initiative (GRI) 207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standard guideline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voluntary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tax transparency reporting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of their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 governance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engagement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stakeholders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tax authorities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Clear, consistent and comparable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organization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 sectors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nettore 12">
            <a:extLst>
              <a:ext uri="{FF2B5EF4-FFF2-40B4-BE49-F238E27FC236}">
                <a16:creationId xmlns:a16="http://schemas.microsoft.com/office/drawing/2014/main" id="{D159BE48-332A-E410-B7A7-F85856225C57}"/>
              </a:ext>
            </a:extLst>
          </p:cNvPr>
          <p:cNvSpPr/>
          <p:nvPr/>
        </p:nvSpPr>
        <p:spPr>
          <a:xfrm>
            <a:off x="2325329" y="3610855"/>
            <a:ext cx="477889" cy="493247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nettore 13">
            <a:extLst>
              <a:ext uri="{FF2B5EF4-FFF2-40B4-BE49-F238E27FC236}">
                <a16:creationId xmlns:a16="http://schemas.microsoft.com/office/drawing/2014/main" id="{0EB6A8E8-899A-C849-4FD2-FD6BF67A596B}"/>
              </a:ext>
            </a:extLst>
          </p:cNvPr>
          <p:cNvSpPr/>
          <p:nvPr/>
        </p:nvSpPr>
        <p:spPr>
          <a:xfrm>
            <a:off x="2773721" y="4459555"/>
            <a:ext cx="477889" cy="493247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nettore 14">
            <a:extLst>
              <a:ext uri="{FF2B5EF4-FFF2-40B4-BE49-F238E27FC236}">
                <a16:creationId xmlns:a16="http://schemas.microsoft.com/office/drawing/2014/main" id="{1D44A607-E6A4-2435-9ACF-3DF527362FAD}"/>
              </a:ext>
            </a:extLst>
          </p:cNvPr>
          <p:cNvSpPr/>
          <p:nvPr/>
        </p:nvSpPr>
        <p:spPr>
          <a:xfrm>
            <a:off x="352735" y="2409229"/>
            <a:ext cx="477889" cy="493247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nettore 15">
            <a:extLst>
              <a:ext uri="{FF2B5EF4-FFF2-40B4-BE49-F238E27FC236}">
                <a16:creationId xmlns:a16="http://schemas.microsoft.com/office/drawing/2014/main" id="{D5DD50C1-824B-F0B4-23F7-AC775AD317AE}"/>
              </a:ext>
            </a:extLst>
          </p:cNvPr>
          <p:cNvSpPr/>
          <p:nvPr/>
        </p:nvSpPr>
        <p:spPr>
          <a:xfrm>
            <a:off x="3012666" y="5378128"/>
            <a:ext cx="477889" cy="493247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FE405C-2430-7C3E-6710-3CA7F8588508}"/>
              </a:ext>
            </a:extLst>
          </p:cNvPr>
          <p:cNvSpPr txBox="1"/>
          <p:nvPr/>
        </p:nvSpPr>
        <p:spPr>
          <a:xfrm>
            <a:off x="4920131" y="412955"/>
            <a:ext cx="6239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legal framework</a:t>
            </a:r>
          </a:p>
        </p:txBody>
      </p:sp>
    </p:spTree>
    <p:extLst>
      <p:ext uri="{BB962C8B-B14F-4D97-AF65-F5344CB8AC3E}">
        <p14:creationId xmlns:p14="http://schemas.microsoft.com/office/powerpoint/2010/main" val="2498606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1DA09CAA-B8E0-373F-E115-0F1D5D82C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>
            <a:extLst>
              <a:ext uri="{FF2B5EF4-FFF2-40B4-BE49-F238E27FC236}">
                <a16:creationId xmlns:a16="http://schemas.microsoft.com/office/drawing/2014/main" id="{2C2C60D8-D72B-D6DC-2C55-3EC493E66F7E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1">
            <a:extLst>
              <a:ext uri="{FF2B5EF4-FFF2-40B4-BE49-F238E27FC236}">
                <a16:creationId xmlns:a16="http://schemas.microsoft.com/office/drawing/2014/main" id="{9191777A-655B-5BFC-7F95-99DFF9E8A1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150" y="6295456"/>
            <a:ext cx="1661102" cy="4067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rco 1">
            <a:extLst>
              <a:ext uri="{FF2B5EF4-FFF2-40B4-BE49-F238E27FC236}">
                <a16:creationId xmlns:a16="http://schemas.microsoft.com/office/drawing/2014/main" id="{25EA8031-0898-AA4A-7A0E-4E0648B143AB}"/>
              </a:ext>
            </a:extLst>
          </p:cNvPr>
          <p:cNvSpPr/>
          <p:nvPr/>
        </p:nvSpPr>
        <p:spPr>
          <a:xfrm>
            <a:off x="-2415393" y="3506019"/>
            <a:ext cx="4768645" cy="5230761"/>
          </a:xfrm>
          <a:prstGeom prst="arc">
            <a:avLst>
              <a:gd name="adj1" fmla="val 16200000"/>
              <a:gd name="adj2" fmla="val 134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rco 2">
            <a:extLst>
              <a:ext uri="{FF2B5EF4-FFF2-40B4-BE49-F238E27FC236}">
                <a16:creationId xmlns:a16="http://schemas.microsoft.com/office/drawing/2014/main" id="{6BB47B39-5FAC-1BD6-A943-01D92DCFC989}"/>
              </a:ext>
            </a:extLst>
          </p:cNvPr>
          <p:cNvSpPr/>
          <p:nvPr/>
        </p:nvSpPr>
        <p:spPr>
          <a:xfrm>
            <a:off x="-3907512" y="1840369"/>
            <a:ext cx="8057481" cy="8562060"/>
          </a:xfrm>
          <a:prstGeom prst="arc">
            <a:avLst>
              <a:gd name="adj1" fmla="val 16075611"/>
              <a:gd name="adj2" fmla="val 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nettore 5">
            <a:extLst>
              <a:ext uri="{FF2B5EF4-FFF2-40B4-BE49-F238E27FC236}">
                <a16:creationId xmlns:a16="http://schemas.microsoft.com/office/drawing/2014/main" id="{CBC66F3B-31C7-03A5-793A-FF321A1D2A16}"/>
              </a:ext>
            </a:extLst>
          </p:cNvPr>
          <p:cNvSpPr/>
          <p:nvPr/>
        </p:nvSpPr>
        <p:spPr>
          <a:xfrm>
            <a:off x="1946570" y="2554199"/>
            <a:ext cx="1363342" cy="1330400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CB259C7-26C3-AECC-1B8D-AD26C0653C58}"/>
              </a:ext>
            </a:extLst>
          </p:cNvPr>
          <p:cNvSpPr txBox="1"/>
          <p:nvPr/>
        </p:nvSpPr>
        <p:spPr>
          <a:xfrm>
            <a:off x="2110700" y="2932342"/>
            <a:ext cx="1035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TCF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68CCC06-25A9-21BA-88D3-41CE28C7BD4E}"/>
              </a:ext>
            </a:extLst>
          </p:cNvPr>
          <p:cNvSpPr txBox="1"/>
          <p:nvPr/>
        </p:nvSpPr>
        <p:spPr>
          <a:xfrm>
            <a:off x="352735" y="581090"/>
            <a:ext cx="246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TAX TRANSPARENT?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A37AA93F-3545-E4FE-490A-9F63D16DBF2E}"/>
              </a:ext>
            </a:extLst>
          </p:cNvPr>
          <p:cNvCxnSpPr>
            <a:cxnSpLocks/>
          </p:cNvCxnSpPr>
          <p:nvPr/>
        </p:nvCxnSpPr>
        <p:spPr>
          <a:xfrm>
            <a:off x="448282" y="1447184"/>
            <a:ext cx="224575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8F9FD392-C433-63A0-7A0D-B4AAD65495EC}"/>
              </a:ext>
            </a:extLst>
          </p:cNvPr>
          <p:cNvSpPr/>
          <p:nvPr/>
        </p:nvSpPr>
        <p:spPr>
          <a:xfrm>
            <a:off x="4428518" y="965810"/>
            <a:ext cx="7315200" cy="48647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01EA264-CEB7-9217-8D1C-CBAE55E6CC8A}"/>
              </a:ext>
            </a:extLst>
          </p:cNvPr>
          <p:cNvSpPr txBox="1"/>
          <p:nvPr/>
        </p:nvSpPr>
        <p:spPr>
          <a:xfrm>
            <a:off x="4940972" y="1239620"/>
            <a:ext cx="65327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 Control Framework (TCF)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component of the internal control system which guarantees the accuracy and completeness of the tax documentation and of the fulfilments carried out by a company”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OECD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nternal </a:t>
            </a: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 designed to help companies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dentify, manage, and monitor tax risks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 with tax laws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objectives – ethical principles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stablishment of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guiding principles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efinition of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liability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within the 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entification and evaluation of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potential tax risks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ontrols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continuous monitoring of duties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ontinuous 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nettore 13">
            <a:extLst>
              <a:ext uri="{FF2B5EF4-FFF2-40B4-BE49-F238E27FC236}">
                <a16:creationId xmlns:a16="http://schemas.microsoft.com/office/drawing/2014/main" id="{876EDEEF-8FE5-A898-095D-B7CEB6ABE505}"/>
              </a:ext>
            </a:extLst>
          </p:cNvPr>
          <p:cNvSpPr/>
          <p:nvPr/>
        </p:nvSpPr>
        <p:spPr>
          <a:xfrm>
            <a:off x="352735" y="2330347"/>
            <a:ext cx="477889" cy="493247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nettore 14">
            <a:extLst>
              <a:ext uri="{FF2B5EF4-FFF2-40B4-BE49-F238E27FC236}">
                <a16:creationId xmlns:a16="http://schemas.microsoft.com/office/drawing/2014/main" id="{D3DEE665-7240-965B-400E-978B005467CE}"/>
              </a:ext>
            </a:extLst>
          </p:cNvPr>
          <p:cNvSpPr/>
          <p:nvPr/>
        </p:nvSpPr>
        <p:spPr>
          <a:xfrm>
            <a:off x="1147672" y="2666501"/>
            <a:ext cx="477889" cy="493247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nettore 15">
            <a:extLst>
              <a:ext uri="{FF2B5EF4-FFF2-40B4-BE49-F238E27FC236}">
                <a16:creationId xmlns:a16="http://schemas.microsoft.com/office/drawing/2014/main" id="{5E21D55B-4D6E-056D-F2C6-74AE3B005852}"/>
              </a:ext>
            </a:extLst>
          </p:cNvPr>
          <p:cNvSpPr/>
          <p:nvPr/>
        </p:nvSpPr>
        <p:spPr>
          <a:xfrm>
            <a:off x="2605920" y="4281950"/>
            <a:ext cx="477889" cy="493247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nettore 16">
            <a:extLst>
              <a:ext uri="{FF2B5EF4-FFF2-40B4-BE49-F238E27FC236}">
                <a16:creationId xmlns:a16="http://schemas.microsoft.com/office/drawing/2014/main" id="{5B821EE0-CCA1-DFBE-677F-5A6CCA40BB16}"/>
              </a:ext>
            </a:extLst>
          </p:cNvPr>
          <p:cNvSpPr/>
          <p:nvPr/>
        </p:nvSpPr>
        <p:spPr>
          <a:xfrm>
            <a:off x="2903230" y="5262085"/>
            <a:ext cx="477889" cy="493247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028C938-5565-1599-74E2-9BE45E4F6D40}"/>
              </a:ext>
            </a:extLst>
          </p:cNvPr>
          <p:cNvSpPr txBox="1"/>
          <p:nvPr/>
        </p:nvSpPr>
        <p:spPr>
          <a:xfrm>
            <a:off x="4920131" y="412955"/>
            <a:ext cx="6239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legal framework</a:t>
            </a:r>
          </a:p>
        </p:txBody>
      </p:sp>
    </p:spTree>
    <p:extLst>
      <p:ext uri="{BB962C8B-B14F-4D97-AF65-F5344CB8AC3E}">
        <p14:creationId xmlns:p14="http://schemas.microsoft.com/office/powerpoint/2010/main" val="2879645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8F506538-AD2C-4576-0E2C-F0B4F090E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>
            <a:extLst>
              <a:ext uri="{FF2B5EF4-FFF2-40B4-BE49-F238E27FC236}">
                <a16:creationId xmlns:a16="http://schemas.microsoft.com/office/drawing/2014/main" id="{1494B95F-0DA7-C827-44C0-448900DDA3D9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1">
            <a:extLst>
              <a:ext uri="{FF2B5EF4-FFF2-40B4-BE49-F238E27FC236}">
                <a16:creationId xmlns:a16="http://schemas.microsoft.com/office/drawing/2014/main" id="{622B80DC-4E7E-E410-DC15-4FB9376F754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150" y="6295456"/>
            <a:ext cx="1661102" cy="4067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rco 1">
            <a:extLst>
              <a:ext uri="{FF2B5EF4-FFF2-40B4-BE49-F238E27FC236}">
                <a16:creationId xmlns:a16="http://schemas.microsoft.com/office/drawing/2014/main" id="{55350B08-6CE0-15B5-08E4-BC463B0D7A6D}"/>
              </a:ext>
            </a:extLst>
          </p:cNvPr>
          <p:cNvSpPr/>
          <p:nvPr/>
        </p:nvSpPr>
        <p:spPr>
          <a:xfrm>
            <a:off x="-2415393" y="3506019"/>
            <a:ext cx="4768645" cy="5230761"/>
          </a:xfrm>
          <a:prstGeom prst="arc">
            <a:avLst>
              <a:gd name="adj1" fmla="val 16200000"/>
              <a:gd name="adj2" fmla="val 134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rco 2">
            <a:extLst>
              <a:ext uri="{FF2B5EF4-FFF2-40B4-BE49-F238E27FC236}">
                <a16:creationId xmlns:a16="http://schemas.microsoft.com/office/drawing/2014/main" id="{5A2D606D-26C2-6339-41FB-217025CE27B4}"/>
              </a:ext>
            </a:extLst>
          </p:cNvPr>
          <p:cNvSpPr/>
          <p:nvPr/>
        </p:nvSpPr>
        <p:spPr>
          <a:xfrm>
            <a:off x="-3907512" y="1840369"/>
            <a:ext cx="8057481" cy="8562060"/>
          </a:xfrm>
          <a:prstGeom prst="arc">
            <a:avLst>
              <a:gd name="adj1" fmla="val 16075611"/>
              <a:gd name="adj2" fmla="val 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nettore 5">
            <a:extLst>
              <a:ext uri="{FF2B5EF4-FFF2-40B4-BE49-F238E27FC236}">
                <a16:creationId xmlns:a16="http://schemas.microsoft.com/office/drawing/2014/main" id="{3D3BAE26-5026-F194-7844-47782AE0F958}"/>
              </a:ext>
            </a:extLst>
          </p:cNvPr>
          <p:cNvSpPr/>
          <p:nvPr/>
        </p:nvSpPr>
        <p:spPr>
          <a:xfrm>
            <a:off x="2724389" y="3702883"/>
            <a:ext cx="1363342" cy="1330400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B21C374-6B82-8313-D858-7637154D9272}"/>
              </a:ext>
            </a:extLst>
          </p:cNvPr>
          <p:cNvSpPr txBox="1"/>
          <p:nvPr/>
        </p:nvSpPr>
        <p:spPr>
          <a:xfrm>
            <a:off x="2888519" y="4014140"/>
            <a:ext cx="1035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OECD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CbCR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7C7E6DB-72C6-2E4F-976D-AF1E1B07C9FA}"/>
              </a:ext>
            </a:extLst>
          </p:cNvPr>
          <p:cNvSpPr txBox="1"/>
          <p:nvPr/>
        </p:nvSpPr>
        <p:spPr>
          <a:xfrm>
            <a:off x="352735" y="581090"/>
            <a:ext cx="246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TAX TRANSPARENT?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F909D897-9007-5224-EEC3-DF94F65A6CAD}"/>
              </a:ext>
            </a:extLst>
          </p:cNvPr>
          <p:cNvCxnSpPr>
            <a:cxnSpLocks/>
          </p:cNvCxnSpPr>
          <p:nvPr/>
        </p:nvCxnSpPr>
        <p:spPr>
          <a:xfrm>
            <a:off x="448282" y="1447184"/>
            <a:ext cx="224575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94CF5B02-6243-6202-3424-A8B2CBF0A349}"/>
              </a:ext>
            </a:extLst>
          </p:cNvPr>
          <p:cNvSpPr/>
          <p:nvPr/>
        </p:nvSpPr>
        <p:spPr>
          <a:xfrm>
            <a:off x="4428518" y="1233247"/>
            <a:ext cx="7315200" cy="43915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4C9AD6-555C-54B8-52E3-F25D78226038}"/>
              </a:ext>
            </a:extLst>
          </p:cNvPr>
          <p:cNvSpPr txBox="1"/>
          <p:nvPr/>
        </p:nvSpPr>
        <p:spPr>
          <a:xfrm>
            <a:off x="4920131" y="1611697"/>
            <a:ext cx="65327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OECD’ Country-by-country Reporting (CbCR)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OECD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2015 under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Action 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 for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voluntary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tax transparency reporting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requires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annually report tax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information is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exchanged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tax authorities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Aims at enhancing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 transparency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combating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 avoidance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weakness: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rules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require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reports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made public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and international proposals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built around this instrument</a:t>
            </a:r>
          </a:p>
        </p:txBody>
      </p:sp>
      <p:sp>
        <p:nvSpPr>
          <p:cNvPr id="13" name="Connettore 12">
            <a:extLst>
              <a:ext uri="{FF2B5EF4-FFF2-40B4-BE49-F238E27FC236}">
                <a16:creationId xmlns:a16="http://schemas.microsoft.com/office/drawing/2014/main" id="{156DDF01-0260-CB3E-2DC9-DF8A26B099EF}"/>
              </a:ext>
            </a:extLst>
          </p:cNvPr>
          <p:cNvSpPr/>
          <p:nvPr/>
        </p:nvSpPr>
        <p:spPr>
          <a:xfrm>
            <a:off x="454409" y="2366762"/>
            <a:ext cx="477889" cy="493247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nettore 13">
            <a:extLst>
              <a:ext uri="{FF2B5EF4-FFF2-40B4-BE49-F238E27FC236}">
                <a16:creationId xmlns:a16="http://schemas.microsoft.com/office/drawing/2014/main" id="{4CE1FC0A-48F1-93B8-17A2-43DBC2BAB9BE}"/>
              </a:ext>
            </a:extLst>
          </p:cNvPr>
          <p:cNvSpPr/>
          <p:nvPr/>
        </p:nvSpPr>
        <p:spPr>
          <a:xfrm>
            <a:off x="2138017" y="3317890"/>
            <a:ext cx="477889" cy="493247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nettore 14">
            <a:extLst>
              <a:ext uri="{FF2B5EF4-FFF2-40B4-BE49-F238E27FC236}">
                <a16:creationId xmlns:a16="http://schemas.microsoft.com/office/drawing/2014/main" id="{AD659428-BCFF-2FB9-84EB-49624BE44144}"/>
              </a:ext>
            </a:extLst>
          </p:cNvPr>
          <p:cNvSpPr/>
          <p:nvPr/>
        </p:nvSpPr>
        <p:spPr>
          <a:xfrm>
            <a:off x="1423911" y="2689767"/>
            <a:ext cx="477889" cy="493247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nettore 15">
            <a:extLst>
              <a:ext uri="{FF2B5EF4-FFF2-40B4-BE49-F238E27FC236}">
                <a16:creationId xmlns:a16="http://schemas.microsoft.com/office/drawing/2014/main" id="{7DF5D918-FDE3-2B83-D547-49C76845EE77}"/>
              </a:ext>
            </a:extLst>
          </p:cNvPr>
          <p:cNvSpPr/>
          <p:nvPr/>
        </p:nvSpPr>
        <p:spPr>
          <a:xfrm>
            <a:off x="2995237" y="5378128"/>
            <a:ext cx="477889" cy="493247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878D5D4-34B1-24EA-0C81-D3277BF7958E}"/>
              </a:ext>
            </a:extLst>
          </p:cNvPr>
          <p:cNvSpPr txBox="1"/>
          <p:nvPr/>
        </p:nvSpPr>
        <p:spPr>
          <a:xfrm>
            <a:off x="4920131" y="412955"/>
            <a:ext cx="6239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legal framework</a:t>
            </a:r>
          </a:p>
        </p:txBody>
      </p:sp>
    </p:spTree>
    <p:extLst>
      <p:ext uri="{BB962C8B-B14F-4D97-AF65-F5344CB8AC3E}">
        <p14:creationId xmlns:p14="http://schemas.microsoft.com/office/powerpoint/2010/main" val="2961352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1399ED82-6E68-F809-F112-DE6978600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>
            <a:extLst>
              <a:ext uri="{FF2B5EF4-FFF2-40B4-BE49-F238E27FC236}">
                <a16:creationId xmlns:a16="http://schemas.microsoft.com/office/drawing/2014/main" id="{B8BB9DCE-CB74-ECBC-7361-9C937A405D41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1">
            <a:extLst>
              <a:ext uri="{FF2B5EF4-FFF2-40B4-BE49-F238E27FC236}">
                <a16:creationId xmlns:a16="http://schemas.microsoft.com/office/drawing/2014/main" id="{098396A2-4893-E650-5002-A8D3D840D7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150" y="6295456"/>
            <a:ext cx="1661102" cy="4067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rco 1">
            <a:extLst>
              <a:ext uri="{FF2B5EF4-FFF2-40B4-BE49-F238E27FC236}">
                <a16:creationId xmlns:a16="http://schemas.microsoft.com/office/drawing/2014/main" id="{0EC695B3-CA93-79B1-CED1-C05260965890}"/>
              </a:ext>
            </a:extLst>
          </p:cNvPr>
          <p:cNvSpPr/>
          <p:nvPr/>
        </p:nvSpPr>
        <p:spPr>
          <a:xfrm>
            <a:off x="-2415393" y="3506019"/>
            <a:ext cx="4768645" cy="5230761"/>
          </a:xfrm>
          <a:prstGeom prst="arc">
            <a:avLst>
              <a:gd name="adj1" fmla="val 16200000"/>
              <a:gd name="adj2" fmla="val 134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rco 2">
            <a:extLst>
              <a:ext uri="{FF2B5EF4-FFF2-40B4-BE49-F238E27FC236}">
                <a16:creationId xmlns:a16="http://schemas.microsoft.com/office/drawing/2014/main" id="{01355515-9480-37E8-B2F1-A2377A355B4A}"/>
              </a:ext>
            </a:extLst>
          </p:cNvPr>
          <p:cNvSpPr/>
          <p:nvPr/>
        </p:nvSpPr>
        <p:spPr>
          <a:xfrm>
            <a:off x="-3907512" y="1840369"/>
            <a:ext cx="8057481" cy="8562060"/>
          </a:xfrm>
          <a:prstGeom prst="arc">
            <a:avLst>
              <a:gd name="adj1" fmla="val 16075611"/>
              <a:gd name="adj2" fmla="val 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nettore 5">
            <a:extLst>
              <a:ext uri="{FF2B5EF4-FFF2-40B4-BE49-F238E27FC236}">
                <a16:creationId xmlns:a16="http://schemas.microsoft.com/office/drawing/2014/main" id="{05F60D5D-2B7D-3F47-4FFC-1F04ADBF36DE}"/>
              </a:ext>
            </a:extLst>
          </p:cNvPr>
          <p:cNvSpPr/>
          <p:nvPr/>
        </p:nvSpPr>
        <p:spPr>
          <a:xfrm>
            <a:off x="3163700" y="4720984"/>
            <a:ext cx="1363342" cy="1330400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826D3-386D-84B5-F33C-B0F906485D27}"/>
              </a:ext>
            </a:extLst>
          </p:cNvPr>
          <p:cNvSpPr txBox="1"/>
          <p:nvPr/>
        </p:nvSpPr>
        <p:spPr>
          <a:xfrm>
            <a:off x="3327830" y="4970685"/>
            <a:ext cx="1035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CbCR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539F62E-32F1-909C-B427-65861B627FF2}"/>
              </a:ext>
            </a:extLst>
          </p:cNvPr>
          <p:cNvSpPr txBox="1"/>
          <p:nvPr/>
        </p:nvSpPr>
        <p:spPr>
          <a:xfrm>
            <a:off x="352735" y="581090"/>
            <a:ext cx="246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TAX TRANSPARENT?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29C5A4D-B78E-993F-2999-F0DA95A2642F}"/>
              </a:ext>
            </a:extLst>
          </p:cNvPr>
          <p:cNvCxnSpPr>
            <a:cxnSpLocks/>
          </p:cNvCxnSpPr>
          <p:nvPr/>
        </p:nvCxnSpPr>
        <p:spPr>
          <a:xfrm>
            <a:off x="448282" y="1447184"/>
            <a:ext cx="224575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8775D05B-838A-BEC5-9213-BEF7BB05729C}"/>
              </a:ext>
            </a:extLst>
          </p:cNvPr>
          <p:cNvSpPr/>
          <p:nvPr/>
        </p:nvSpPr>
        <p:spPr>
          <a:xfrm>
            <a:off x="4428518" y="1233248"/>
            <a:ext cx="7315200" cy="39581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B9764B-3726-24FB-2AFD-A27BC703A3F2}"/>
              </a:ext>
            </a:extLst>
          </p:cNvPr>
          <p:cNvSpPr txBox="1"/>
          <p:nvPr/>
        </p:nvSpPr>
        <p:spPr>
          <a:xfrm>
            <a:off x="4920131" y="1611697"/>
            <a:ext cx="65327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Public Country-by-country Reporting (CbCR)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2021 – Directive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2021/2101/EU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 for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mandatory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tax transparent reporting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requires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annually report tax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Aims at enhancing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corporate accountability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combating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 avoidance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Reporting timeline: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statements relating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years beginning on or after June 2024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664DE53-095B-067D-6686-BD6F6276CD1A}"/>
              </a:ext>
            </a:extLst>
          </p:cNvPr>
          <p:cNvSpPr txBox="1"/>
          <p:nvPr/>
        </p:nvSpPr>
        <p:spPr>
          <a:xfrm>
            <a:off x="4920131" y="412955"/>
            <a:ext cx="6239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legal framework</a:t>
            </a:r>
          </a:p>
        </p:txBody>
      </p:sp>
      <p:sp>
        <p:nvSpPr>
          <p:cNvPr id="14" name="Connettore 13">
            <a:extLst>
              <a:ext uri="{FF2B5EF4-FFF2-40B4-BE49-F238E27FC236}">
                <a16:creationId xmlns:a16="http://schemas.microsoft.com/office/drawing/2014/main" id="{0D19CC4D-6992-8526-97D9-3775A596B0BD}"/>
              </a:ext>
            </a:extLst>
          </p:cNvPr>
          <p:cNvSpPr/>
          <p:nvPr/>
        </p:nvSpPr>
        <p:spPr>
          <a:xfrm>
            <a:off x="1378681" y="2809162"/>
            <a:ext cx="477889" cy="493247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nettore 14">
            <a:extLst>
              <a:ext uri="{FF2B5EF4-FFF2-40B4-BE49-F238E27FC236}">
                <a16:creationId xmlns:a16="http://schemas.microsoft.com/office/drawing/2014/main" id="{A2D7B23A-AB61-E5F6-2C76-A96DB6AD7204}"/>
              </a:ext>
            </a:extLst>
          </p:cNvPr>
          <p:cNvSpPr/>
          <p:nvPr/>
        </p:nvSpPr>
        <p:spPr>
          <a:xfrm>
            <a:off x="2114307" y="3429000"/>
            <a:ext cx="477889" cy="493247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nettore 15">
            <a:extLst>
              <a:ext uri="{FF2B5EF4-FFF2-40B4-BE49-F238E27FC236}">
                <a16:creationId xmlns:a16="http://schemas.microsoft.com/office/drawing/2014/main" id="{9599253F-45E7-5391-192E-A5FC3746AE72}"/>
              </a:ext>
            </a:extLst>
          </p:cNvPr>
          <p:cNvSpPr/>
          <p:nvPr/>
        </p:nvSpPr>
        <p:spPr>
          <a:xfrm>
            <a:off x="2578237" y="4203158"/>
            <a:ext cx="477889" cy="493247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nettore 16">
            <a:extLst>
              <a:ext uri="{FF2B5EF4-FFF2-40B4-BE49-F238E27FC236}">
                <a16:creationId xmlns:a16="http://schemas.microsoft.com/office/drawing/2014/main" id="{258A5BE0-DB42-1E5E-3E24-CF3B3CD1F7A3}"/>
              </a:ext>
            </a:extLst>
          </p:cNvPr>
          <p:cNvSpPr/>
          <p:nvPr/>
        </p:nvSpPr>
        <p:spPr>
          <a:xfrm>
            <a:off x="447297" y="2426571"/>
            <a:ext cx="477889" cy="493247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852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F3078B44-3AA5-4FCD-12C7-120A74E04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>
            <a:extLst>
              <a:ext uri="{FF2B5EF4-FFF2-40B4-BE49-F238E27FC236}">
                <a16:creationId xmlns:a16="http://schemas.microsoft.com/office/drawing/2014/main" id="{0C3096E1-CDAB-FA83-2E2F-CD25E47A3CB4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1">
            <a:extLst>
              <a:ext uri="{FF2B5EF4-FFF2-40B4-BE49-F238E27FC236}">
                <a16:creationId xmlns:a16="http://schemas.microsoft.com/office/drawing/2014/main" id="{F84EF773-B48C-47A9-6A29-2854BE506E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150" y="6295456"/>
            <a:ext cx="1661102" cy="4067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nettore 5">
            <a:extLst>
              <a:ext uri="{FF2B5EF4-FFF2-40B4-BE49-F238E27FC236}">
                <a16:creationId xmlns:a16="http://schemas.microsoft.com/office/drawing/2014/main" id="{75A1E421-A1FC-544C-CF0D-BDEE89C4B38C}"/>
              </a:ext>
            </a:extLst>
          </p:cNvPr>
          <p:cNvSpPr/>
          <p:nvPr/>
        </p:nvSpPr>
        <p:spPr>
          <a:xfrm>
            <a:off x="2353252" y="1790924"/>
            <a:ext cx="2245756" cy="2057250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3781D2C-55B9-0E67-4880-8F4F4D6BBF16}"/>
              </a:ext>
            </a:extLst>
          </p:cNvPr>
          <p:cNvSpPr txBox="1"/>
          <p:nvPr/>
        </p:nvSpPr>
        <p:spPr>
          <a:xfrm>
            <a:off x="352735" y="581090"/>
            <a:ext cx="246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TAX TRANSPARENT?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6A90D049-C54C-86AB-B5D9-0110AD936F3D}"/>
              </a:ext>
            </a:extLst>
          </p:cNvPr>
          <p:cNvCxnSpPr>
            <a:cxnSpLocks/>
          </p:cNvCxnSpPr>
          <p:nvPr/>
        </p:nvCxnSpPr>
        <p:spPr>
          <a:xfrm>
            <a:off x="448282" y="1447184"/>
            <a:ext cx="224575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754B1E2-5D38-D4AF-AC5D-B407C0030676}"/>
              </a:ext>
            </a:extLst>
          </p:cNvPr>
          <p:cNvSpPr txBox="1"/>
          <p:nvPr/>
        </p:nvSpPr>
        <p:spPr>
          <a:xfrm>
            <a:off x="3331800" y="412209"/>
            <a:ext cx="6239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Italian legal framework</a:t>
            </a:r>
          </a:p>
        </p:txBody>
      </p:sp>
      <p:sp>
        <p:nvSpPr>
          <p:cNvPr id="14" name="Connettore 13">
            <a:extLst>
              <a:ext uri="{FF2B5EF4-FFF2-40B4-BE49-F238E27FC236}">
                <a16:creationId xmlns:a16="http://schemas.microsoft.com/office/drawing/2014/main" id="{1977491B-1A72-28F1-86AB-CCF3BBEE0EBF}"/>
              </a:ext>
            </a:extLst>
          </p:cNvPr>
          <p:cNvSpPr/>
          <p:nvPr/>
        </p:nvSpPr>
        <p:spPr>
          <a:xfrm>
            <a:off x="3172927" y="2819549"/>
            <a:ext cx="2245756" cy="2057250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nettore 14">
            <a:extLst>
              <a:ext uri="{FF2B5EF4-FFF2-40B4-BE49-F238E27FC236}">
                <a16:creationId xmlns:a16="http://schemas.microsoft.com/office/drawing/2014/main" id="{9811AF58-61CD-ED03-0E0A-2D3270E8B539}"/>
              </a:ext>
            </a:extLst>
          </p:cNvPr>
          <p:cNvSpPr/>
          <p:nvPr/>
        </p:nvSpPr>
        <p:spPr>
          <a:xfrm>
            <a:off x="1604122" y="2862565"/>
            <a:ext cx="2245756" cy="2057250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24EE909-7541-74DF-9E74-4B57AA988920}"/>
              </a:ext>
            </a:extLst>
          </p:cNvPr>
          <p:cNvSpPr txBox="1"/>
          <p:nvPr/>
        </p:nvSpPr>
        <p:spPr>
          <a:xfrm>
            <a:off x="2694039" y="2202426"/>
            <a:ext cx="154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F6C74D0-20E0-F944-B3D0-E164AB791B52}"/>
              </a:ext>
            </a:extLst>
          </p:cNvPr>
          <p:cNvSpPr txBox="1"/>
          <p:nvPr/>
        </p:nvSpPr>
        <p:spPr>
          <a:xfrm>
            <a:off x="1695196" y="3727176"/>
            <a:ext cx="154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1E6337B-B5EF-1F66-9384-A3B6485C6D68}"/>
              </a:ext>
            </a:extLst>
          </p:cNvPr>
          <p:cNvSpPr txBox="1"/>
          <p:nvPr/>
        </p:nvSpPr>
        <p:spPr>
          <a:xfrm>
            <a:off x="3818202" y="3686078"/>
            <a:ext cx="154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</a:t>
            </a: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</a:p>
        </p:txBody>
      </p:sp>
      <p:cxnSp>
        <p:nvCxnSpPr>
          <p:cNvPr id="20" name="Connettore curvo 19">
            <a:extLst>
              <a:ext uri="{FF2B5EF4-FFF2-40B4-BE49-F238E27FC236}">
                <a16:creationId xmlns:a16="http://schemas.microsoft.com/office/drawing/2014/main" id="{D0DCAE22-7A0B-D339-FEF0-C818BAEE70CF}"/>
              </a:ext>
            </a:extLst>
          </p:cNvPr>
          <p:cNvCxnSpPr>
            <a:cxnSpLocks/>
          </p:cNvCxnSpPr>
          <p:nvPr/>
        </p:nvCxnSpPr>
        <p:spPr>
          <a:xfrm flipV="1">
            <a:off x="5014452" y="2674374"/>
            <a:ext cx="883119" cy="75462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F9100509-76FA-88B0-E0CF-94A7DE70521B}"/>
              </a:ext>
            </a:extLst>
          </p:cNvPr>
          <p:cNvSpPr/>
          <p:nvPr/>
        </p:nvSpPr>
        <p:spPr>
          <a:xfrm>
            <a:off x="6096000" y="1120880"/>
            <a:ext cx="5437239" cy="46282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D117B03-64E0-8B9F-7C2D-FCBAB8A6D46B}"/>
              </a:ext>
            </a:extLst>
          </p:cNvPr>
          <p:cNvSpPr txBox="1"/>
          <p:nvPr/>
        </p:nvSpPr>
        <p:spPr>
          <a:xfrm>
            <a:off x="6451541" y="1374352"/>
            <a:ext cx="47261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Cooperative Compliance Regime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ntroduced by Legislative Decree No. 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128/2015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updated by Legislative Decree No. 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221/2023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No. 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108/2024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roactive 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romote 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tax transparency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 disputes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to provide 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legal certainty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compliant taxpayers.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“Dichiarazione integrativa”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stablished by the Presidential Decree n.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322/1998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egularize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their past tax 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ncourage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voluntary transparency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81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4B583E74-85F9-CC69-3AD5-AB5513F26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>
            <a:extLst>
              <a:ext uri="{FF2B5EF4-FFF2-40B4-BE49-F238E27FC236}">
                <a16:creationId xmlns:a16="http://schemas.microsoft.com/office/drawing/2014/main" id="{BC26412B-A8D3-D5BD-DD53-4DC563569288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1">
            <a:extLst>
              <a:ext uri="{FF2B5EF4-FFF2-40B4-BE49-F238E27FC236}">
                <a16:creationId xmlns:a16="http://schemas.microsoft.com/office/drawing/2014/main" id="{AF678CE7-BFD4-F508-2B13-EB13CC49F3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150" y="6295456"/>
            <a:ext cx="1661102" cy="40673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>
            <a:extLst>
              <a:ext uri="{FF2B5EF4-FFF2-40B4-BE49-F238E27FC236}">
                <a16:creationId xmlns:a16="http://schemas.microsoft.com/office/drawing/2014/main" id="{91E8CBBF-25F7-281C-A5D0-B3A3052288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1896" y="183315"/>
            <a:ext cx="6312310" cy="7366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rtl="0" fontAlgn="base">
              <a:spcBef>
                <a:spcPts val="1200"/>
              </a:spcBef>
              <a:buNone/>
            </a:pPr>
            <a:r>
              <a:rPr lang="en-US" sz="20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POSSIBLE CHALLENGES AND CONCERNINGS …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D3815D7E-43A2-C051-8DB2-93282DFBCC35}"/>
              </a:ext>
            </a:extLst>
          </p:cNvPr>
          <p:cNvCxnSpPr/>
          <p:nvPr/>
        </p:nvCxnSpPr>
        <p:spPr>
          <a:xfrm>
            <a:off x="368711" y="755446"/>
            <a:ext cx="605667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id="{60B83BF9-1D26-721B-F6C9-8994F9DFFA1F}"/>
              </a:ext>
            </a:extLst>
          </p:cNvPr>
          <p:cNvSpPr/>
          <p:nvPr/>
        </p:nvSpPr>
        <p:spPr>
          <a:xfrm>
            <a:off x="54378" y="1092798"/>
            <a:ext cx="2900516" cy="5018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FDDD08E-9FBE-2063-268A-9615FA7140B5}"/>
              </a:ext>
            </a:extLst>
          </p:cNvPr>
          <p:cNvSpPr/>
          <p:nvPr/>
        </p:nvSpPr>
        <p:spPr>
          <a:xfrm>
            <a:off x="3116828" y="1759974"/>
            <a:ext cx="2900516" cy="4358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BCB828BB-D0AE-FD41-46E1-15309853F0C0}"/>
              </a:ext>
            </a:extLst>
          </p:cNvPr>
          <p:cNvSpPr/>
          <p:nvPr/>
        </p:nvSpPr>
        <p:spPr>
          <a:xfrm>
            <a:off x="6154996" y="1101213"/>
            <a:ext cx="2900516" cy="5018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2752D25-CE30-620D-2623-64AECF0225C9}"/>
              </a:ext>
            </a:extLst>
          </p:cNvPr>
          <p:cNvSpPr/>
          <p:nvPr/>
        </p:nvSpPr>
        <p:spPr>
          <a:xfrm>
            <a:off x="9202996" y="1769806"/>
            <a:ext cx="2900516" cy="43417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Immagine 21" descr="Immagine che contiene schizzo, disegno, Rettangolo, design">
            <a:extLst>
              <a:ext uri="{FF2B5EF4-FFF2-40B4-BE49-F238E27FC236}">
                <a16:creationId xmlns:a16="http://schemas.microsoft.com/office/drawing/2014/main" id="{DC76ACD1-4D5C-68AE-C94D-7E6307202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122" r="93469">
                        <a14:foregroundMark x1="9286" y1="46122" x2="9286" y2="46122"/>
                        <a14:foregroundMark x1="13163" y1="59388" x2="13163" y2="59388"/>
                        <a14:foregroundMark x1="16122" y1="58367" x2="16122" y2="58367"/>
                        <a14:foregroundMark x1="23367" y1="59388" x2="23367" y2="59388"/>
                        <a14:foregroundMark x1="23367" y1="62041" x2="23367" y2="62041"/>
                        <a14:foregroundMark x1="19592" y1="62245" x2="19592" y2="62245"/>
                        <a14:foregroundMark x1="13163" y1="61327" x2="13163" y2="61327"/>
                        <a14:foregroundMark x1="30102" y1="76735" x2="30102" y2="76735"/>
                        <a14:foregroundMark x1="6224" y1="75000" x2="6224" y2="75000"/>
                        <a14:foregroundMark x1="78265" y1="58673" x2="78265" y2="58673"/>
                        <a14:foregroundMark x1="78061" y1="62041" x2="78061" y2="62041"/>
                        <a14:foregroundMark x1="81224" y1="61837" x2="81224" y2="61837"/>
                        <a14:foregroundMark x1="84286" y1="59490" x2="84286" y2="59490"/>
                        <a14:foregroundMark x1="86735" y1="58878" x2="86735" y2="58878"/>
                        <a14:foregroundMark x1="86735" y1="58878" x2="86735" y2="58878"/>
                        <a14:foregroundMark x1="86735" y1="62041" x2="86735" y2="62041"/>
                        <a14:foregroundMark x1="93469" y1="49082" x2="93469" y2="490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747" y="936988"/>
            <a:ext cx="1213112" cy="1213112"/>
          </a:xfrm>
          <a:prstGeom prst="rect">
            <a:avLst/>
          </a:prstGeom>
        </p:spPr>
      </p:pic>
      <p:pic>
        <p:nvPicPr>
          <p:cNvPr id="24" name="Immagine 23" descr="Immagine che contiene schizzo, testo, design">
            <a:extLst>
              <a:ext uri="{FF2B5EF4-FFF2-40B4-BE49-F238E27FC236}">
                <a16:creationId xmlns:a16="http://schemas.microsoft.com/office/drawing/2014/main" id="{6753A2BE-D635-1E67-0B28-DDC3FA7461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1925" y="1769806"/>
            <a:ext cx="810322" cy="875148"/>
          </a:xfrm>
          <a:prstGeom prst="rect">
            <a:avLst/>
          </a:prstGeom>
        </p:spPr>
      </p:pic>
      <p:pic>
        <p:nvPicPr>
          <p:cNvPr id="26" name="Immagine 25" descr="Immagine che contiene Elementi grafici, design">
            <a:extLst>
              <a:ext uri="{FF2B5EF4-FFF2-40B4-BE49-F238E27FC236}">
                <a16:creationId xmlns:a16="http://schemas.microsoft.com/office/drawing/2014/main" id="{284C2824-7B8F-0DE0-6F4E-D54D51A8C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0422" y="1099795"/>
            <a:ext cx="889663" cy="889663"/>
          </a:xfrm>
          <a:prstGeom prst="rect">
            <a:avLst/>
          </a:prstGeom>
        </p:spPr>
      </p:pic>
      <p:pic>
        <p:nvPicPr>
          <p:cNvPr id="28" name="Immagine 27" descr="Immagine che contiene schizzo, clipart, disegno, simbolo">
            <a:extLst>
              <a:ext uri="{FF2B5EF4-FFF2-40B4-BE49-F238E27FC236}">
                <a16:creationId xmlns:a16="http://schemas.microsoft.com/office/drawing/2014/main" id="{CF627215-EE67-2012-65AE-F4210FAC18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85" b="91054" l="6550" r="93291">
                        <a14:foregroundMark x1="6869" y1="58786" x2="6869" y2="58786"/>
                        <a14:foregroundMark x1="6869" y1="58786" x2="6869" y2="58786"/>
                        <a14:foregroundMark x1="11981" y1="77157" x2="11981" y2="77157"/>
                        <a14:foregroundMark x1="12620" y1="83706" x2="12620" y2="83706"/>
                        <a14:foregroundMark x1="43770" y1="91214" x2="43770" y2="91214"/>
                        <a14:foregroundMark x1="93291" y1="68051" x2="93291" y2="68051"/>
                        <a14:foregroundMark x1="52556" y1="52716" x2="52556" y2="52716"/>
                        <a14:foregroundMark x1="50479" y1="45527" x2="50479" y2="45527"/>
                        <a14:foregroundMark x1="55431" y1="34984" x2="55431" y2="34984"/>
                        <a14:backgroundMark x1="49681" y1="26198" x2="49681" y2="26198"/>
                        <a14:backgroundMark x1="53514" y1="34984" x2="53514" y2="349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8261" y="1789394"/>
            <a:ext cx="835971" cy="835971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FEEACC2-EFCB-ECEA-CA2B-554FD867DEAC}"/>
              </a:ext>
            </a:extLst>
          </p:cNvPr>
          <p:cNvSpPr txBox="1"/>
          <p:nvPr/>
        </p:nvSpPr>
        <p:spPr>
          <a:xfrm>
            <a:off x="285135" y="2027760"/>
            <a:ext cx="235974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 of tax systems and lack of harmonization</a:t>
            </a: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variety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tax systems and the 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international tax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tax regulations and reporting requirements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36B1B9D-3998-7E7A-2513-764845005146}"/>
              </a:ext>
            </a:extLst>
          </p:cNvPr>
          <p:cNvSpPr txBox="1"/>
          <p:nvPr/>
        </p:nvSpPr>
        <p:spPr>
          <a:xfrm>
            <a:off x="3338051" y="2586519"/>
            <a:ext cx="23597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disadvantages</a:t>
            </a: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scrutiny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Reputational damage 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410E772-F8F1-02E5-D575-F12E6FFBF1CC}"/>
              </a:ext>
            </a:extLst>
          </p:cNvPr>
          <p:cNvSpPr txBox="1"/>
          <p:nvPr/>
        </p:nvSpPr>
        <p:spPr>
          <a:xfrm>
            <a:off x="6425382" y="1999291"/>
            <a:ext cx="23597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Privacy and confidentiality</a:t>
            </a: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misuse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exploitation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their financial information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C4471EE-5CA4-C8DD-E7BB-9609085A963D}"/>
              </a:ext>
            </a:extLst>
          </p:cNvPr>
          <p:cNvSpPr txBox="1"/>
          <p:nvPr/>
        </p:nvSpPr>
        <p:spPr>
          <a:xfrm>
            <a:off x="9473383" y="2845549"/>
            <a:ext cx="235974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costs and burdens</a:t>
            </a: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investment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resources </a:t>
            </a:r>
          </a:p>
        </p:txBody>
      </p:sp>
    </p:spTree>
    <p:extLst>
      <p:ext uri="{BB962C8B-B14F-4D97-AF65-F5344CB8AC3E}">
        <p14:creationId xmlns:p14="http://schemas.microsoft.com/office/powerpoint/2010/main" val="493915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316CFC9D-AAE8-BE42-00ED-AD9D1216D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>
            <a:extLst>
              <a:ext uri="{FF2B5EF4-FFF2-40B4-BE49-F238E27FC236}">
                <a16:creationId xmlns:a16="http://schemas.microsoft.com/office/drawing/2014/main" id="{A9F2D39C-ACDF-2A0A-235A-8D6BC625E5CA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1">
            <a:extLst>
              <a:ext uri="{FF2B5EF4-FFF2-40B4-BE49-F238E27FC236}">
                <a16:creationId xmlns:a16="http://schemas.microsoft.com/office/drawing/2014/main" id="{AEEEBADF-CC99-55A6-C8D4-E910FF36494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150" y="6295456"/>
            <a:ext cx="1661102" cy="4067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nettore 5">
            <a:extLst>
              <a:ext uri="{FF2B5EF4-FFF2-40B4-BE49-F238E27FC236}">
                <a16:creationId xmlns:a16="http://schemas.microsoft.com/office/drawing/2014/main" id="{45DCE673-D20A-37CC-E0BC-892B044FA728}"/>
              </a:ext>
            </a:extLst>
          </p:cNvPr>
          <p:cNvSpPr/>
          <p:nvPr/>
        </p:nvSpPr>
        <p:spPr>
          <a:xfrm>
            <a:off x="2353252" y="1790924"/>
            <a:ext cx="2245756" cy="2057250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E6A8A86-F3D7-3E22-DD16-8023FEBDAFDE}"/>
              </a:ext>
            </a:extLst>
          </p:cNvPr>
          <p:cNvSpPr txBox="1"/>
          <p:nvPr/>
        </p:nvSpPr>
        <p:spPr>
          <a:xfrm>
            <a:off x="352735" y="581090"/>
            <a:ext cx="282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 AVOIDANCE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0ED54115-CA8F-CCA2-544C-777510E48E84}"/>
              </a:ext>
            </a:extLst>
          </p:cNvPr>
          <p:cNvCxnSpPr>
            <a:cxnSpLocks/>
          </p:cNvCxnSpPr>
          <p:nvPr/>
        </p:nvCxnSpPr>
        <p:spPr>
          <a:xfrm>
            <a:off x="448282" y="1120880"/>
            <a:ext cx="272464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40A36B0-B69D-7E2D-F721-94FD571108FD}"/>
              </a:ext>
            </a:extLst>
          </p:cNvPr>
          <p:cNvSpPr txBox="1"/>
          <p:nvPr/>
        </p:nvSpPr>
        <p:spPr>
          <a:xfrm>
            <a:off x="3331800" y="412209"/>
            <a:ext cx="6239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Italian legal framework</a:t>
            </a:r>
          </a:p>
        </p:txBody>
      </p:sp>
      <p:sp>
        <p:nvSpPr>
          <p:cNvPr id="14" name="Connettore 13">
            <a:extLst>
              <a:ext uri="{FF2B5EF4-FFF2-40B4-BE49-F238E27FC236}">
                <a16:creationId xmlns:a16="http://schemas.microsoft.com/office/drawing/2014/main" id="{FC31AA58-3F20-B7D2-CC50-0CBE2618CB82}"/>
              </a:ext>
            </a:extLst>
          </p:cNvPr>
          <p:cNvSpPr/>
          <p:nvPr/>
        </p:nvSpPr>
        <p:spPr>
          <a:xfrm>
            <a:off x="3172927" y="2819549"/>
            <a:ext cx="2245756" cy="2057250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nettore 14">
            <a:extLst>
              <a:ext uri="{FF2B5EF4-FFF2-40B4-BE49-F238E27FC236}">
                <a16:creationId xmlns:a16="http://schemas.microsoft.com/office/drawing/2014/main" id="{97881304-5150-F2C5-3456-B02A4FD88595}"/>
              </a:ext>
            </a:extLst>
          </p:cNvPr>
          <p:cNvSpPr/>
          <p:nvPr/>
        </p:nvSpPr>
        <p:spPr>
          <a:xfrm>
            <a:off x="1604122" y="2862565"/>
            <a:ext cx="2245756" cy="2057250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0875DFF-B267-7CF9-D0E5-98BA045875A1}"/>
              </a:ext>
            </a:extLst>
          </p:cNvPr>
          <p:cNvSpPr txBox="1"/>
          <p:nvPr/>
        </p:nvSpPr>
        <p:spPr>
          <a:xfrm>
            <a:off x="2694039" y="2202426"/>
            <a:ext cx="154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78E7932-905E-E4C1-318F-A983992787AA}"/>
              </a:ext>
            </a:extLst>
          </p:cNvPr>
          <p:cNvSpPr txBox="1"/>
          <p:nvPr/>
        </p:nvSpPr>
        <p:spPr>
          <a:xfrm>
            <a:off x="1695196" y="3727176"/>
            <a:ext cx="154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A419ED9-4D4B-2CF7-4CE3-A27FB6D6658C}"/>
              </a:ext>
            </a:extLst>
          </p:cNvPr>
          <p:cNvSpPr txBox="1"/>
          <p:nvPr/>
        </p:nvSpPr>
        <p:spPr>
          <a:xfrm>
            <a:off x="3818202" y="3686078"/>
            <a:ext cx="154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</a:t>
            </a: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</a:p>
        </p:txBody>
      </p:sp>
      <p:cxnSp>
        <p:nvCxnSpPr>
          <p:cNvPr id="20" name="Connettore curvo 19">
            <a:extLst>
              <a:ext uri="{FF2B5EF4-FFF2-40B4-BE49-F238E27FC236}">
                <a16:creationId xmlns:a16="http://schemas.microsoft.com/office/drawing/2014/main" id="{EC36B1D5-59FA-4AE7-BC15-D2FA64FE656E}"/>
              </a:ext>
            </a:extLst>
          </p:cNvPr>
          <p:cNvCxnSpPr>
            <a:cxnSpLocks/>
          </p:cNvCxnSpPr>
          <p:nvPr/>
        </p:nvCxnSpPr>
        <p:spPr>
          <a:xfrm flipV="1">
            <a:off x="5014452" y="2674374"/>
            <a:ext cx="883119" cy="75462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0814BE20-ECC3-F97F-952D-F94ED7081CF7}"/>
              </a:ext>
            </a:extLst>
          </p:cNvPr>
          <p:cNvSpPr/>
          <p:nvPr/>
        </p:nvSpPr>
        <p:spPr>
          <a:xfrm>
            <a:off x="6096000" y="1120880"/>
            <a:ext cx="5437239" cy="46282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F1559E6-BA29-6FCD-A71E-21A80C38B45E}"/>
              </a:ext>
            </a:extLst>
          </p:cNvPr>
          <p:cNvSpPr txBox="1"/>
          <p:nvPr/>
        </p:nvSpPr>
        <p:spPr>
          <a:xfrm>
            <a:off x="6451541" y="1374352"/>
            <a:ext cx="47261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Italian Constitution </a:t>
            </a: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Conflicts with the guiding principles of the tax system </a:t>
            </a:r>
          </a:p>
          <a:p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10-bis L. 212/2000</a:t>
            </a: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(D.lgs 128/2015) </a:t>
            </a:r>
          </a:p>
          <a:p>
            <a:r>
              <a:rPr lang="en-GB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Tax avoidance – Abuse of rights</a:t>
            </a: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one or more transactions lacking economic substance that, despite formal compliance with tax regulations, primarily achieve undue tax advantages, constitute an abuse of rights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Consolidated Income Tax Act (TUIR) </a:t>
            </a: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Presidential Decree n. 917/1986</a:t>
            </a:r>
          </a:p>
        </p:txBody>
      </p:sp>
    </p:spTree>
    <p:extLst>
      <p:ext uri="{BB962C8B-B14F-4D97-AF65-F5344CB8AC3E}">
        <p14:creationId xmlns:p14="http://schemas.microsoft.com/office/powerpoint/2010/main" val="223303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1466" y="5779833"/>
            <a:ext cx="1462717" cy="49523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551498" y="779973"/>
            <a:ext cx="10905671" cy="468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noProof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TAX AND TRANSPARENCY</a:t>
            </a:r>
            <a:br>
              <a:rPr lang="en-US" sz="2800" b="1" u="sng" noProof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br>
              <a:rPr lang="en-US" sz="2800" noProof="0" dirty="0"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en-US" sz="2800" noProof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DUTY OF DISCLOSURE AND DUTY NOT TO EMBARK INTO AGGRESSIVE TAX PLANNING OPERATION</a:t>
            </a:r>
            <a:br>
              <a:rPr lang="en-US" sz="2800" noProof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br>
              <a:rPr lang="en-US" sz="2800" noProof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r>
              <a:rPr lang="en-US" sz="2400" noProof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April 28</a:t>
            </a:r>
            <a:r>
              <a:rPr lang="en-US" sz="2400" baseline="30000" noProof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</a:t>
            </a:r>
            <a:r>
              <a:rPr lang="en-US" sz="2400" noProof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and 29</a:t>
            </a:r>
            <a:r>
              <a:rPr lang="en-US" sz="2400" baseline="30000" noProof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</a:t>
            </a:r>
            <a:r>
              <a:rPr lang="en-US" sz="2400" noProof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2025 – Università degli Studi di Ferrara</a:t>
            </a:r>
            <a:br>
              <a:rPr lang="en-US" sz="2400" noProof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br>
              <a:rPr lang="en-US" sz="2400" noProof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r>
              <a:rPr lang="en-US" sz="2000" i="1" noProof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</a:t>
            </a:r>
            <a:r>
              <a:rPr lang="en-US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iulia Pinato  </a:t>
            </a:r>
            <a:br>
              <a:rPr lang="en-US" sz="2800" noProof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endParaRPr lang="en-US" sz="2800" noProof="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C9B26292-94B7-18E9-0FE3-C85583E46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>
            <a:extLst>
              <a:ext uri="{FF2B5EF4-FFF2-40B4-BE49-F238E27FC236}">
                <a16:creationId xmlns:a16="http://schemas.microsoft.com/office/drawing/2014/main" id="{4BC888E5-BE15-E831-017D-F9748EA0147C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1">
            <a:extLst>
              <a:ext uri="{FF2B5EF4-FFF2-40B4-BE49-F238E27FC236}">
                <a16:creationId xmlns:a16="http://schemas.microsoft.com/office/drawing/2014/main" id="{762CE46D-7D47-127A-B762-C096262340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150" y="6295456"/>
            <a:ext cx="1661102" cy="4067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3B98D1C9-28CF-D301-09B9-91425049FBED}"/>
              </a:ext>
            </a:extLst>
          </p:cNvPr>
          <p:cNvCxnSpPr/>
          <p:nvPr/>
        </p:nvCxnSpPr>
        <p:spPr>
          <a:xfrm>
            <a:off x="3175819" y="491613"/>
            <a:ext cx="0" cy="50242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EDDEA7C-5F77-6292-422C-86DBB61CD9B0}"/>
              </a:ext>
            </a:extLst>
          </p:cNvPr>
          <p:cNvSpPr txBox="1"/>
          <p:nvPr/>
        </p:nvSpPr>
        <p:spPr>
          <a:xfrm>
            <a:off x="290477" y="913600"/>
            <a:ext cx="246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5379B49D-9428-2DD3-991E-90C7274A3841}"/>
              </a:ext>
            </a:extLst>
          </p:cNvPr>
          <p:cNvCxnSpPr>
            <a:cxnSpLocks/>
          </p:cNvCxnSpPr>
          <p:nvPr/>
        </p:nvCxnSpPr>
        <p:spPr>
          <a:xfrm>
            <a:off x="448282" y="1447184"/>
            <a:ext cx="224575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F58EAAE3-4CE1-BCD3-6D9B-2C8CDC4BA9C5}"/>
              </a:ext>
            </a:extLst>
          </p:cNvPr>
          <p:cNvSpPr/>
          <p:nvPr/>
        </p:nvSpPr>
        <p:spPr>
          <a:xfrm>
            <a:off x="3208477" y="913600"/>
            <a:ext cx="8567866" cy="41645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D0DFF67-4A43-79F6-0B58-CD0E4EF54A55}"/>
              </a:ext>
            </a:extLst>
          </p:cNvPr>
          <p:cNvSpPr txBox="1"/>
          <p:nvPr/>
        </p:nvSpPr>
        <p:spPr>
          <a:xfrm>
            <a:off x="3596715" y="1375265"/>
            <a:ext cx="77771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 transparency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Comply with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ESG principles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commitment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Company’s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reputation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society and the planet</a:t>
            </a:r>
          </a:p>
        </p:txBody>
      </p:sp>
      <p:pic>
        <p:nvPicPr>
          <p:cNvPr id="5" name="Immagine 4" descr="Immagine che contiene schizzo, disegno, clipart, Line art">
            <a:extLst>
              <a:ext uri="{FF2B5EF4-FFF2-40B4-BE49-F238E27FC236}">
                <a16:creationId xmlns:a16="http://schemas.microsoft.com/office/drawing/2014/main" id="{0E11580F-1316-B20F-7197-DD8D8B41B4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7192" y="1540662"/>
            <a:ext cx="1495754" cy="1495754"/>
          </a:xfrm>
          <a:prstGeom prst="rect">
            <a:avLst/>
          </a:prstGeom>
        </p:spPr>
      </p:pic>
      <p:pic>
        <p:nvPicPr>
          <p:cNvPr id="9" name="Immagine 8" descr="Immagine che contiene schermata, diagramma, design">
            <a:extLst>
              <a:ext uri="{FF2B5EF4-FFF2-40B4-BE49-F238E27FC236}">
                <a16:creationId xmlns:a16="http://schemas.microsoft.com/office/drawing/2014/main" id="{F63556F8-365E-80D0-0062-8B42C9616C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7636" y="3074927"/>
            <a:ext cx="929714" cy="929714"/>
          </a:xfrm>
          <a:prstGeom prst="rect">
            <a:avLst/>
          </a:prstGeom>
        </p:spPr>
      </p:pic>
      <p:pic>
        <p:nvPicPr>
          <p:cNvPr id="12" name="Immagine 11" descr="Immagine che contiene Carattere, Elementi grafici, testo, logo&#10;&#10;Il contenuto generato dall'IA potrebbe non essere corretto.">
            <a:extLst>
              <a:ext uri="{FF2B5EF4-FFF2-40B4-BE49-F238E27FC236}">
                <a16:creationId xmlns:a16="http://schemas.microsoft.com/office/drawing/2014/main" id="{7551F2FE-8157-1689-753A-6BADC001E7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4769" y1="28273" x2="43538" y2="28273"/>
                        <a14:foregroundMark x1="54231" y1="26187" x2="55462" y2="24964"/>
                        <a14:foregroundMark x1="30923" y1="35899" x2="32208" y2="35899"/>
                        <a14:foregroundMark x1="48769" y1="31007" x2="50231" y2="31295"/>
                        <a14:foregroundMark x1="67846" y1="34964" x2="69615" y2="35683"/>
                        <a14:foregroundMark x1="37231" y1="45540" x2="36343" y2="45828"/>
                        <a14:foregroundMark x1="25030" y1="53525" x2="24308" y2="60504"/>
                        <a14:foregroundMark x1="25454" y1="49427" x2="25194" y2="51942"/>
                        <a14:foregroundMark x1="24308" y1="60504" x2="26077" y2="64173"/>
                        <a14:foregroundMark x1="73613" y1="49147" x2="74538" y2="49424"/>
                        <a14:foregroundMark x1="74538" y1="49424" x2="75923" y2="60576"/>
                        <a14:foregroundMark x1="38385" y1="55755" x2="38385" y2="56331"/>
                        <a14:backgroundMark x1="31538" y1="47914" x2="31538" y2="47914"/>
                        <a14:backgroundMark x1="31077" y1="47194" x2="31077" y2="47194"/>
                        <a14:backgroundMark x1="31231" y1="47194" x2="28692" y2="48633"/>
                        <a14:backgroundMark x1="27462" y1="48777" x2="28154" y2="48273"/>
                        <a14:backgroundMark x1="31538" y1="46978" x2="35077" y2="46475"/>
                        <a14:backgroundMark x1="35385" y1="46475" x2="35385" y2="46475"/>
                        <a14:backgroundMark x1="27385" y1="48849" x2="27538" y2="48777"/>
                        <a14:backgroundMark x1="64846" y1="46835" x2="72308" y2="48489"/>
                        <a14:backgroundMark x1="72000" y1="48705" x2="72385" y2="49209"/>
                        <a14:backgroundMark x1="64308" y1="46403" x2="64692" y2="46475"/>
                        <a14:backgroundMark x1="65615" y1="46403" x2="63308" y2="46978"/>
                        <a14:backgroundMark x1="34846" y1="46475" x2="35846" y2="46691"/>
                        <a14:backgroundMark x1="35231" y1="46331" x2="36000" y2="46331"/>
                        <a14:backgroundMark x1="27615" y1="48489" x2="27308" y2="49137"/>
                        <a14:backgroundMark x1="27000" y1="48993" x2="26769" y2="49137"/>
                        <a14:backgroundMark x1="27000" y1="49065" x2="26846" y2="49712"/>
                        <a14:backgroundMark x1="25308" y1="51942" x2="25308" y2="53525"/>
                        <a14:backgroundMark x1="72769" y1="48777" x2="73000" y2="49353"/>
                        <a14:backgroundMark x1="31846" y1="36115" x2="31692" y2="36043"/>
                        <a14:backgroundMark x1="32615" y1="35827" x2="32154" y2="36043"/>
                        <a14:backgroundMark x1="32154" y1="36115" x2="32000" y2="36115"/>
                        <a14:backgroundMark x1="32000" y1="35899" x2="32000" y2="36475"/>
                        <a14:backgroundMark x1="31769" y1="36619" x2="31846" y2="35827"/>
                        <a14:backgroundMark x1="32154" y1="35827" x2="32538" y2="35899"/>
                        <a14:backgroundMark x1="31462" y1="36259" x2="31462" y2="362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7311" y="2898795"/>
            <a:ext cx="1333500" cy="1425819"/>
          </a:xfrm>
          <a:prstGeom prst="rect">
            <a:avLst/>
          </a:prstGeom>
        </p:spPr>
      </p:pic>
      <p:pic>
        <p:nvPicPr>
          <p:cNvPr id="14" name="Immagine 13" descr="Immagine che contiene mappa, cerchio, Elementi grafici">
            <a:extLst>
              <a:ext uri="{FF2B5EF4-FFF2-40B4-BE49-F238E27FC236}">
                <a16:creationId xmlns:a16="http://schemas.microsoft.com/office/drawing/2014/main" id="{B75CD621-8826-48A2-3C1E-341D183C01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85179" y="1690119"/>
            <a:ext cx="1116307" cy="111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67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5799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7371" y="4551631"/>
            <a:ext cx="5317260" cy="130197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2"/>
          <p:cNvSpPr/>
          <p:nvPr/>
        </p:nvSpPr>
        <p:spPr>
          <a:xfrm>
            <a:off x="1485708" y="1825625"/>
            <a:ext cx="9220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1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lang="en-US" noProof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150" y="6295456"/>
            <a:ext cx="1661102" cy="4067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7EB14656-031A-F06F-65F2-D4AEAC72AD9C}"/>
              </a:ext>
            </a:extLst>
          </p:cNvPr>
          <p:cNvSpPr/>
          <p:nvPr/>
        </p:nvSpPr>
        <p:spPr>
          <a:xfrm>
            <a:off x="2753031" y="-1"/>
            <a:ext cx="3146323" cy="6121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E245A49-8081-77DD-BD4D-844673ABD515}"/>
              </a:ext>
            </a:extLst>
          </p:cNvPr>
          <p:cNvSpPr/>
          <p:nvPr/>
        </p:nvSpPr>
        <p:spPr>
          <a:xfrm>
            <a:off x="5899354" y="0"/>
            <a:ext cx="3146323" cy="6121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60D4F15-52D8-08FE-9FB8-2FD05ABCC374}"/>
              </a:ext>
            </a:extLst>
          </p:cNvPr>
          <p:cNvSpPr/>
          <p:nvPr/>
        </p:nvSpPr>
        <p:spPr>
          <a:xfrm>
            <a:off x="9045677" y="0"/>
            <a:ext cx="3146323" cy="6121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B0AE777-F4DC-379D-06B4-BCE9E51214D9}"/>
              </a:ext>
            </a:extLst>
          </p:cNvPr>
          <p:cNvSpPr txBox="1"/>
          <p:nvPr/>
        </p:nvSpPr>
        <p:spPr>
          <a:xfrm>
            <a:off x="142568" y="594210"/>
            <a:ext cx="24973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IS TAX TRANSPARENCY?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36764175-65E3-88CE-6693-5F2B956C3CCF}"/>
              </a:ext>
            </a:extLst>
          </p:cNvPr>
          <p:cNvCxnSpPr>
            <a:cxnSpLocks/>
          </p:cNvCxnSpPr>
          <p:nvPr/>
        </p:nvCxnSpPr>
        <p:spPr>
          <a:xfrm>
            <a:off x="255639" y="1425677"/>
            <a:ext cx="227125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riangolo isoscele 11">
            <a:extLst>
              <a:ext uri="{FF2B5EF4-FFF2-40B4-BE49-F238E27FC236}">
                <a16:creationId xmlns:a16="http://schemas.microsoft.com/office/drawing/2014/main" id="{B84FA8A0-4B64-378C-3728-68D37F286007}"/>
              </a:ext>
            </a:extLst>
          </p:cNvPr>
          <p:cNvSpPr/>
          <p:nvPr/>
        </p:nvSpPr>
        <p:spPr>
          <a:xfrm rot="5400000">
            <a:off x="5692877" y="1508575"/>
            <a:ext cx="825909" cy="41295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riangolo isoscele 12">
            <a:extLst>
              <a:ext uri="{FF2B5EF4-FFF2-40B4-BE49-F238E27FC236}">
                <a16:creationId xmlns:a16="http://schemas.microsoft.com/office/drawing/2014/main" id="{D1A1E6E5-0968-AF06-509A-EAC35FD34489}"/>
              </a:ext>
            </a:extLst>
          </p:cNvPr>
          <p:cNvSpPr/>
          <p:nvPr/>
        </p:nvSpPr>
        <p:spPr>
          <a:xfrm rot="5400000">
            <a:off x="8819539" y="1508575"/>
            <a:ext cx="825909" cy="412952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EF8904B-9F26-9111-C35D-7E77BA0ED327}"/>
              </a:ext>
            </a:extLst>
          </p:cNvPr>
          <p:cNvSpPr txBox="1"/>
          <p:nvPr/>
        </p:nvSpPr>
        <p:spPr>
          <a:xfrm>
            <a:off x="3291775" y="2756502"/>
            <a:ext cx="200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F9F7529-3B29-C209-E361-DE5513AF8123}"/>
              </a:ext>
            </a:extLst>
          </p:cNvPr>
          <p:cNvSpPr txBox="1"/>
          <p:nvPr/>
        </p:nvSpPr>
        <p:spPr>
          <a:xfrm>
            <a:off x="6017337" y="2867030"/>
            <a:ext cx="2910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TRANSPARENCY</a:t>
            </a:r>
            <a:endParaRPr lang="en-US" sz="2000" b="1" u="sng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D6308C1-5890-B0B5-541B-49C3025CD5A3}"/>
              </a:ext>
            </a:extLst>
          </p:cNvPr>
          <p:cNvSpPr txBox="1"/>
          <p:nvPr/>
        </p:nvSpPr>
        <p:spPr>
          <a:xfrm>
            <a:off x="9220137" y="2429578"/>
            <a:ext cx="2851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 TRANSPARENCY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4D8709B-42D1-B9F1-C6F6-C79F94AB4127}"/>
              </a:ext>
            </a:extLst>
          </p:cNvPr>
          <p:cNvSpPr txBox="1"/>
          <p:nvPr/>
        </p:nvSpPr>
        <p:spPr>
          <a:xfrm>
            <a:off x="3266768" y="3959235"/>
            <a:ext cx="21188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Largest source </a:t>
            </a:r>
            <a:r>
              <a:rPr lang="en-US" sz="2000" b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government </a:t>
            </a:r>
            <a:r>
              <a:rPr lang="en-US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</a:t>
            </a:r>
            <a:r>
              <a:rPr lang="en-US" sz="2000" b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noProof="0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63C05EB-6BBA-F30D-5D27-5E921DBD05DC}"/>
              </a:ext>
            </a:extLst>
          </p:cNvPr>
          <p:cNvSpPr txBox="1"/>
          <p:nvPr/>
        </p:nvSpPr>
        <p:spPr>
          <a:xfrm>
            <a:off x="6455271" y="3990970"/>
            <a:ext cx="2743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communication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Reporting </a:t>
            </a:r>
          </a:p>
          <a:p>
            <a:endParaRPr lang="en-US" sz="1600" noProof="0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F01C351-D664-A53C-C772-1D41FCB0F8DB}"/>
              </a:ext>
            </a:extLst>
          </p:cNvPr>
          <p:cNvSpPr txBox="1"/>
          <p:nvPr/>
        </p:nvSpPr>
        <p:spPr>
          <a:xfrm>
            <a:off x="9438969" y="3562147"/>
            <a:ext cx="24679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noProof="0" dirty="0">
                <a:solidFill>
                  <a:schemeClr val="tx1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C</a:t>
            </a:r>
            <a:r>
              <a:rPr lang="en-US" sz="2000" b="1" noProof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lear</a:t>
            </a:r>
            <a:r>
              <a:rPr lang="en-US" sz="2000" noProof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and </a:t>
            </a:r>
            <a:r>
              <a:rPr lang="en-US" sz="2000" b="1" noProof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honest</a:t>
            </a:r>
            <a:r>
              <a:rPr lang="en-US" sz="2000" noProof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000" b="1" noProof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disclosure</a:t>
            </a:r>
            <a:r>
              <a:rPr lang="en-US" sz="2000" noProof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000" b="1" noProof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information</a:t>
            </a:r>
            <a:r>
              <a:rPr lang="en-US" sz="2000" noProof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about </a:t>
            </a:r>
            <a:r>
              <a:rPr lang="en-US" sz="2000" b="1" noProof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tax</a:t>
            </a:r>
            <a:r>
              <a:rPr lang="en-US" sz="2000" noProof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contribution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noProof="0" dirty="0">
                <a:solidFill>
                  <a:schemeClr val="tx1"/>
                </a:solidFill>
                <a:latin typeface="Times New Roman" panose="02020603050405020304" pitchFamily="18" charset="0"/>
              </a:rPr>
              <a:t>Accountability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noProof="0" dirty="0">
                <a:solidFill>
                  <a:schemeClr val="tx1"/>
                </a:solidFill>
                <a:latin typeface="Times New Roman" panose="02020603050405020304" pitchFamily="18" charset="0"/>
              </a:rPr>
              <a:t>Central issue</a:t>
            </a:r>
            <a:endParaRPr lang="en-US" sz="2000" b="1" noProof="0" dirty="0">
              <a:solidFill>
                <a:schemeClr val="tx1"/>
              </a:solidFill>
            </a:endParaRPr>
          </a:p>
          <a:p>
            <a:endParaRPr lang="en-US" noProof="0" dirty="0"/>
          </a:p>
        </p:txBody>
      </p:sp>
      <p:pic>
        <p:nvPicPr>
          <p:cNvPr id="7" name="Immagine 6" descr="Immagine che contiene clipart, simbolo, Elementi grafici, Carattere&#10;&#10;Il contenuto generato dall'IA potrebbe non essere corretto.">
            <a:extLst>
              <a:ext uri="{FF2B5EF4-FFF2-40B4-BE49-F238E27FC236}">
                <a16:creationId xmlns:a16="http://schemas.microsoft.com/office/drawing/2014/main" id="{069995B5-24C8-FC8C-9102-40BB606E9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1024" y1="44815" x2="30556" y2="46569"/>
                        <a14:foregroundMark x1="35784" y1="26961" x2="35776" y2="26992"/>
                        <a14:foregroundMark x1="49020" y1="19444" x2="50654" y2="19444"/>
                        <a14:foregroundMark x1="50490" y1="24837" x2="50490" y2="24837"/>
                        <a14:foregroundMark x1="39542" y1="36765" x2="41176" y2="36765"/>
                        <a14:foregroundMark x1="50163" y1="36765" x2="50163" y2="36765"/>
                        <a14:foregroundMark x1="50163" y1="36765" x2="50163" y2="36765"/>
                        <a14:foregroundMark x1="50163" y1="36765" x2="50163" y2="36765"/>
                        <a14:foregroundMark x1="57190" y1="37255" x2="57190" y2="37255"/>
                        <a14:foregroundMark x1="42810" y1="49837" x2="42810" y2="49837"/>
                        <a14:foregroundMark x1="41993" y1="53595" x2="41993" y2="53595"/>
                        <a14:foregroundMark x1="69444" y1="27778" x2="69444" y2="27778"/>
                        <a14:foregroundMark x1="34641" y1="26307" x2="34641" y2="26307"/>
                        <a14:foregroundMark x1="32516" y1="26471" x2="32516" y2="26471"/>
                        <a14:foregroundMark x1="31209" y1="27778" x2="31209" y2="27778"/>
                        <a14:foregroundMark x1="30556" y1="27778" x2="30556" y2="27778"/>
                        <a14:foregroundMark x1="30556" y1="27778" x2="30556" y2="28105"/>
                        <a14:foregroundMark x1="57190" y1="55392" x2="57190" y2="55392"/>
                        <a14:foregroundMark x1="58660" y1="59314" x2="58660" y2="59314"/>
                        <a14:foregroundMark x1="63889" y1="68954" x2="63889" y2="68954"/>
                        <a14:foregroundMark x1="68137" y1="68627" x2="68137" y2="68627"/>
                        <a14:foregroundMark x1="64052" y1="72549" x2="64052" y2="72549"/>
                        <a14:foregroundMark x1="69444" y1="73203" x2="69444" y2="73203"/>
                        <a14:foregroundMark x1="63889" y1="77124" x2="63889" y2="77124"/>
                        <a14:foregroundMark x1="69771" y1="77124" x2="69771" y2="77124"/>
                        <a14:foregroundMark x1="54739" y1="65523" x2="54739" y2="65523"/>
                        <a14:foregroundMark x1="50163" y1="69281" x2="50163" y2="69281"/>
                        <a14:foregroundMark x1="31373" y1="27614" x2="31209" y2="28922"/>
                        <a14:backgroundMark x1="32362" y1="29065" x2="32516" y2="34314"/>
                        <a14:backgroundMark x1="32516" y1="34967" x2="33007" y2="42157"/>
                        <a14:backgroundMark x1="33497" y1="33660" x2="32680" y2="44935"/>
                        <a14:backgroundMark x1="50163" y1="39216" x2="50163" y2="392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6380" y="856350"/>
            <a:ext cx="1427276" cy="1427276"/>
          </a:xfrm>
          <a:prstGeom prst="rect">
            <a:avLst/>
          </a:prstGeom>
        </p:spPr>
      </p:pic>
      <p:pic>
        <p:nvPicPr>
          <p:cNvPr id="10" name="Immagine 9" descr="Immagine che contiene simbolo, Elementi grafici, Carattere, clipart&#10;&#10;Il contenuto generato dall'IA potrebbe non essere corretto.">
            <a:extLst>
              <a:ext uri="{FF2B5EF4-FFF2-40B4-BE49-F238E27FC236}">
                <a16:creationId xmlns:a16="http://schemas.microsoft.com/office/drawing/2014/main" id="{01AA371C-CACA-8233-38F3-EEFBF48261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7755" y1="22245" x2="47755" y2="22245"/>
                        <a14:foregroundMark x1="47347" y1="31122" x2="47347" y2="31122"/>
                        <a14:foregroundMark x1="33367" y1="59796" x2="33367" y2="59796"/>
                        <a14:foregroundMark x1="69082" y1="60000" x2="69082" y2="6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3337" y="1070306"/>
            <a:ext cx="1158357" cy="1158357"/>
          </a:xfrm>
          <a:prstGeom prst="rect">
            <a:avLst/>
          </a:prstGeom>
        </p:spPr>
      </p:pic>
      <p:pic>
        <p:nvPicPr>
          <p:cNvPr id="23" name="Immagine 22" descr="Immagine che contiene logo, Elementi grafici, Carattere, simbolo&#10;&#10;Il contenuto generato dall'IA potrebbe non essere corretto.">
            <a:extLst>
              <a:ext uri="{FF2B5EF4-FFF2-40B4-BE49-F238E27FC236}">
                <a16:creationId xmlns:a16="http://schemas.microsoft.com/office/drawing/2014/main" id="{54E1A974-E97B-A18C-924A-432D4C064D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1750" y1="36875" x2="21750" y2="36875"/>
                        <a14:foregroundMark x1="34000" y1="34000" x2="34000" y2="34000"/>
                        <a14:foregroundMark x1="43375" y1="32625" x2="43375" y2="32625"/>
                        <a14:foregroundMark x1="50500" y1="35125" x2="50500" y2="35125"/>
                        <a14:foregroundMark x1="61500" y1="46250" x2="61500" y2="46250"/>
                        <a14:foregroundMark x1="31500" y1="64500" x2="31500" y2="64500"/>
                        <a14:foregroundMark x1="31500" y1="56500" x2="31500" y2="56500"/>
                        <a14:backgroundMark x1="43375" y1="36875" x2="43375" y2="36875"/>
                        <a14:backgroundMark x1="73375" y1="68500" x2="73375" y2="68500"/>
                        <a14:backgroundMark x1="75375" y1="65500" x2="75375" y2="65500"/>
                        <a14:backgroundMark x1="69750" y1="70000" x2="69750" y2="7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0981" y="851407"/>
            <a:ext cx="1692771" cy="169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9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DC58184D-F2A3-FB04-9FB8-7D6767E86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>
            <a:extLst>
              <a:ext uri="{FF2B5EF4-FFF2-40B4-BE49-F238E27FC236}">
                <a16:creationId xmlns:a16="http://schemas.microsoft.com/office/drawing/2014/main" id="{5C8051F1-C530-B18F-17B2-9048D5112CD6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1">
            <a:extLst>
              <a:ext uri="{FF2B5EF4-FFF2-40B4-BE49-F238E27FC236}">
                <a16:creationId xmlns:a16="http://schemas.microsoft.com/office/drawing/2014/main" id="{6BE830BA-FF9A-898B-A25D-C121D0075A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150" y="6295456"/>
            <a:ext cx="1661102" cy="4067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CC4C902-8CD2-11F8-E96D-CBE2E8F810D3}"/>
              </a:ext>
            </a:extLst>
          </p:cNvPr>
          <p:cNvSpPr txBox="1"/>
          <p:nvPr/>
        </p:nvSpPr>
        <p:spPr>
          <a:xfrm>
            <a:off x="3972232" y="344129"/>
            <a:ext cx="3923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 TRANSPARENCY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5DA476B-FA30-CB9D-80A4-2BC2428861AA}"/>
              </a:ext>
            </a:extLst>
          </p:cNvPr>
          <p:cNvCxnSpPr/>
          <p:nvPr/>
        </p:nvCxnSpPr>
        <p:spPr>
          <a:xfrm>
            <a:off x="4296697" y="963561"/>
            <a:ext cx="330363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ttangolo con angoli in alto arrotondati 4">
            <a:extLst>
              <a:ext uri="{FF2B5EF4-FFF2-40B4-BE49-F238E27FC236}">
                <a16:creationId xmlns:a16="http://schemas.microsoft.com/office/drawing/2014/main" id="{CD7F26FC-23AF-250F-EB10-E4C0D38645A8}"/>
              </a:ext>
            </a:extLst>
          </p:cNvPr>
          <p:cNvSpPr/>
          <p:nvPr/>
        </p:nvSpPr>
        <p:spPr>
          <a:xfrm>
            <a:off x="1966453" y="2368177"/>
            <a:ext cx="3775587" cy="3215147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ttangolo con angoli in alto arrotondati 5">
            <a:extLst>
              <a:ext uri="{FF2B5EF4-FFF2-40B4-BE49-F238E27FC236}">
                <a16:creationId xmlns:a16="http://schemas.microsoft.com/office/drawing/2014/main" id="{4F2FD581-F2B6-F581-DA12-AB4D63ED87C7}"/>
              </a:ext>
            </a:extLst>
          </p:cNvPr>
          <p:cNvSpPr/>
          <p:nvPr/>
        </p:nvSpPr>
        <p:spPr>
          <a:xfrm>
            <a:off x="6449962" y="2368176"/>
            <a:ext cx="3775587" cy="3215147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FFCB151-AF5D-E4E0-79F6-0ABE1FF20B90}"/>
              </a:ext>
            </a:extLst>
          </p:cNvPr>
          <p:cNvSpPr txBox="1"/>
          <p:nvPr/>
        </p:nvSpPr>
        <p:spPr>
          <a:xfrm>
            <a:off x="2227007" y="2734755"/>
            <a:ext cx="32544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</a:p>
          <a:p>
            <a:pPr algn="ctr">
              <a:lnSpc>
                <a:spcPct val="150000"/>
              </a:lnSpc>
            </a:pPr>
            <a:endParaRPr lang="en-US" sz="1800" b="1" u="sng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multinational enterprises (</a:t>
            </a:r>
            <a:r>
              <a:rPr lang="en-US" sz="18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MNEs</a:t>
            </a:r>
            <a:r>
              <a:rPr lang="en-US" sz="1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Disclosure of </a:t>
            </a:r>
            <a:r>
              <a:rPr lang="en-US" sz="18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 payments </a:t>
            </a:r>
            <a:r>
              <a:rPr lang="en-US" sz="1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</a:t>
            </a:r>
            <a:r>
              <a:rPr lang="en-US" sz="1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information</a:t>
            </a:r>
          </a:p>
          <a:p>
            <a:endParaRPr lang="en-US" noProof="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AC4B2E9-DD2A-F364-5D1E-031201DC7214}"/>
              </a:ext>
            </a:extLst>
          </p:cNvPr>
          <p:cNvSpPr txBox="1"/>
          <p:nvPr/>
        </p:nvSpPr>
        <p:spPr>
          <a:xfrm>
            <a:off x="6759676" y="2734755"/>
            <a:ext cx="320531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</a:p>
          <a:p>
            <a:pPr algn="ctr">
              <a:lnSpc>
                <a:spcPct val="150000"/>
              </a:lnSpc>
            </a:pPr>
            <a:endParaRPr lang="en-US" sz="1800" b="1" u="sng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Governments</a:t>
            </a:r>
            <a:r>
              <a:rPr lang="en-US" sz="1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 authorities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Transparent </a:t>
            </a:r>
            <a:r>
              <a:rPr lang="en-US" sz="18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tax system </a:t>
            </a:r>
          </a:p>
          <a:p>
            <a:endParaRPr lang="en-US" noProof="0" dirty="0"/>
          </a:p>
        </p:txBody>
      </p:sp>
      <p:pic>
        <p:nvPicPr>
          <p:cNvPr id="3" name="Immagine 2" descr="Immagine che contiene schizzo, disegno, Rettangolo, design">
            <a:extLst>
              <a:ext uri="{FF2B5EF4-FFF2-40B4-BE49-F238E27FC236}">
                <a16:creationId xmlns:a16="http://schemas.microsoft.com/office/drawing/2014/main" id="{0C205364-A9D9-1442-CA8E-C1AF43400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122" r="93469">
                        <a14:foregroundMark x1="9286" y1="46122" x2="9286" y2="46122"/>
                        <a14:foregroundMark x1="13163" y1="59388" x2="13163" y2="59388"/>
                        <a14:foregroundMark x1="16122" y1="58367" x2="16122" y2="58367"/>
                        <a14:foregroundMark x1="23367" y1="59388" x2="23367" y2="59388"/>
                        <a14:foregroundMark x1="23367" y1="62041" x2="23367" y2="62041"/>
                        <a14:foregroundMark x1="19592" y1="62245" x2="19592" y2="62245"/>
                        <a14:foregroundMark x1="13163" y1="61327" x2="13163" y2="61327"/>
                        <a14:foregroundMark x1="30102" y1="76735" x2="30102" y2="76735"/>
                        <a14:foregroundMark x1="6224" y1="75000" x2="6224" y2="75000"/>
                        <a14:foregroundMark x1="78265" y1="58673" x2="78265" y2="58673"/>
                        <a14:foregroundMark x1="78061" y1="62041" x2="78061" y2="62041"/>
                        <a14:foregroundMark x1="81224" y1="61837" x2="81224" y2="61837"/>
                        <a14:foregroundMark x1="84286" y1="59490" x2="84286" y2="59490"/>
                        <a14:foregroundMark x1="86735" y1="58878" x2="86735" y2="58878"/>
                        <a14:foregroundMark x1="86735" y1="58878" x2="86735" y2="58878"/>
                        <a14:foregroundMark x1="86735" y1="62041" x2="86735" y2="62041"/>
                        <a14:foregroundMark x1="93469" y1="49082" x2="93469" y2="490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1199" y="1314005"/>
            <a:ext cx="1213112" cy="1213112"/>
          </a:xfrm>
          <a:prstGeom prst="rect">
            <a:avLst/>
          </a:prstGeom>
        </p:spPr>
      </p:pic>
      <p:pic>
        <p:nvPicPr>
          <p:cNvPr id="9" name="Immagine 8" descr="Immagine che contiene schermata, diagramma, design">
            <a:extLst>
              <a:ext uri="{FF2B5EF4-FFF2-40B4-BE49-F238E27FC236}">
                <a16:creationId xmlns:a16="http://schemas.microsoft.com/office/drawing/2014/main" id="{30B20AD5-FD5D-6C62-08FC-FD4330A6ED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0590" y="1542446"/>
            <a:ext cx="787310" cy="78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9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150" y="6295456"/>
            <a:ext cx="1661102" cy="4067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con due angoli in diagonale arrotondati 1">
            <a:extLst>
              <a:ext uri="{FF2B5EF4-FFF2-40B4-BE49-F238E27FC236}">
                <a16:creationId xmlns:a16="http://schemas.microsoft.com/office/drawing/2014/main" id="{677B9FDF-5BA2-49A5-8842-C73271FABF3C}"/>
              </a:ext>
            </a:extLst>
          </p:cNvPr>
          <p:cNvSpPr/>
          <p:nvPr/>
        </p:nvSpPr>
        <p:spPr>
          <a:xfrm>
            <a:off x="553949" y="1406012"/>
            <a:ext cx="3598606" cy="4208207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Rettangolo con due angoli in diagonale arrotondati 2">
            <a:extLst>
              <a:ext uri="{FF2B5EF4-FFF2-40B4-BE49-F238E27FC236}">
                <a16:creationId xmlns:a16="http://schemas.microsoft.com/office/drawing/2014/main" id="{48A6FB13-AE0D-AC33-3B3B-B78100670E43}"/>
              </a:ext>
            </a:extLst>
          </p:cNvPr>
          <p:cNvSpPr/>
          <p:nvPr/>
        </p:nvSpPr>
        <p:spPr>
          <a:xfrm>
            <a:off x="4296697" y="1324896"/>
            <a:ext cx="3598606" cy="4208207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ttangolo con due angoli in diagonale arrotondati 3">
            <a:extLst>
              <a:ext uri="{FF2B5EF4-FFF2-40B4-BE49-F238E27FC236}">
                <a16:creationId xmlns:a16="http://schemas.microsoft.com/office/drawing/2014/main" id="{CC9A27C3-9A73-F342-3DA4-39070EAF8887}"/>
              </a:ext>
            </a:extLst>
          </p:cNvPr>
          <p:cNvSpPr/>
          <p:nvPr/>
        </p:nvSpPr>
        <p:spPr>
          <a:xfrm>
            <a:off x="8039445" y="1324895"/>
            <a:ext cx="3598606" cy="4208207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FDD75A-680D-699D-C756-2E452FBFA9B4}"/>
              </a:ext>
            </a:extLst>
          </p:cNvPr>
          <p:cNvSpPr txBox="1"/>
          <p:nvPr/>
        </p:nvSpPr>
        <p:spPr>
          <a:xfrm>
            <a:off x="1966452" y="353961"/>
            <a:ext cx="7895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 TRANSPRENCY &amp; ESG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97737D48-B332-CED4-C892-B59531AC5B9D}"/>
              </a:ext>
            </a:extLst>
          </p:cNvPr>
          <p:cNvCxnSpPr/>
          <p:nvPr/>
        </p:nvCxnSpPr>
        <p:spPr>
          <a:xfrm>
            <a:off x="3510116" y="993058"/>
            <a:ext cx="480797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Immagine che contiene mappa, cerchio, Elementi grafici">
            <a:extLst>
              <a:ext uri="{FF2B5EF4-FFF2-40B4-BE49-F238E27FC236}">
                <a16:creationId xmlns:a16="http://schemas.microsoft.com/office/drawing/2014/main" id="{6F3E4430-C4F9-DC67-E6A0-AF8CF6AA9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098" y="1384362"/>
            <a:ext cx="1116307" cy="1116307"/>
          </a:xfrm>
          <a:prstGeom prst="rect">
            <a:avLst/>
          </a:prstGeom>
        </p:spPr>
      </p:pic>
      <p:pic>
        <p:nvPicPr>
          <p:cNvPr id="13" name="Immagine 12" descr="Immagine che contiene Carattere, Elementi grafici, testo, logo&#10;&#10;Il contenuto generato dall'IA potrebbe non essere corretto.">
            <a:extLst>
              <a:ext uri="{FF2B5EF4-FFF2-40B4-BE49-F238E27FC236}">
                <a16:creationId xmlns:a16="http://schemas.microsoft.com/office/drawing/2014/main" id="{C846B3B7-D431-86D2-E478-6BC0B954A9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4769" y1="28273" x2="43538" y2="28273"/>
                        <a14:foregroundMark x1="54231" y1="26187" x2="55462" y2="24964"/>
                        <a14:foregroundMark x1="30923" y1="35899" x2="32208" y2="35899"/>
                        <a14:foregroundMark x1="48769" y1="31007" x2="50231" y2="31295"/>
                        <a14:foregroundMark x1="67846" y1="34964" x2="69615" y2="35683"/>
                        <a14:foregroundMark x1="37231" y1="45540" x2="36343" y2="45828"/>
                        <a14:foregroundMark x1="25030" y1="53525" x2="24308" y2="60504"/>
                        <a14:foregroundMark x1="25454" y1="49427" x2="25194" y2="51942"/>
                        <a14:foregroundMark x1="24308" y1="60504" x2="26077" y2="64173"/>
                        <a14:foregroundMark x1="73613" y1="49147" x2="74538" y2="49424"/>
                        <a14:foregroundMark x1="74538" y1="49424" x2="75923" y2="60576"/>
                        <a14:foregroundMark x1="38385" y1="55755" x2="38385" y2="56331"/>
                        <a14:backgroundMark x1="31538" y1="47914" x2="31538" y2="47914"/>
                        <a14:backgroundMark x1="31077" y1="47194" x2="31077" y2="47194"/>
                        <a14:backgroundMark x1="31231" y1="47194" x2="28692" y2="48633"/>
                        <a14:backgroundMark x1="27462" y1="48777" x2="28154" y2="48273"/>
                        <a14:backgroundMark x1="31538" y1="46978" x2="35077" y2="46475"/>
                        <a14:backgroundMark x1="35385" y1="46475" x2="35385" y2="46475"/>
                        <a14:backgroundMark x1="27385" y1="48849" x2="27538" y2="48777"/>
                        <a14:backgroundMark x1="64846" y1="46835" x2="72308" y2="48489"/>
                        <a14:backgroundMark x1="72000" y1="48705" x2="72385" y2="49209"/>
                        <a14:backgroundMark x1="64308" y1="46403" x2="64692" y2="46475"/>
                        <a14:backgroundMark x1="65615" y1="46403" x2="63308" y2="46978"/>
                        <a14:backgroundMark x1="34846" y1="46475" x2="35846" y2="46691"/>
                        <a14:backgroundMark x1="35231" y1="46331" x2="36000" y2="46331"/>
                        <a14:backgroundMark x1="27615" y1="48489" x2="27308" y2="49137"/>
                        <a14:backgroundMark x1="27000" y1="48993" x2="26769" y2="49137"/>
                        <a14:backgroundMark x1="27000" y1="49065" x2="26846" y2="49712"/>
                        <a14:backgroundMark x1="25308" y1="51942" x2="25308" y2="53525"/>
                        <a14:backgroundMark x1="72769" y1="48777" x2="73000" y2="49353"/>
                        <a14:backgroundMark x1="31846" y1="36115" x2="31692" y2="36043"/>
                        <a14:backgroundMark x1="32615" y1="35827" x2="32154" y2="36043"/>
                        <a14:backgroundMark x1="32154" y1="36115" x2="32000" y2="36115"/>
                        <a14:backgroundMark x1="32000" y1="35899" x2="32000" y2="36475"/>
                        <a14:backgroundMark x1="31769" y1="36619" x2="31846" y2="35827"/>
                        <a14:backgroundMark x1="32154" y1="35827" x2="32538" y2="35899"/>
                        <a14:backgroundMark x1="31462" y1="36259" x2="31462" y2="362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3704" y="1229605"/>
            <a:ext cx="1333500" cy="1425819"/>
          </a:xfrm>
          <a:prstGeom prst="rect">
            <a:avLst/>
          </a:prstGeom>
        </p:spPr>
      </p:pic>
      <p:pic>
        <p:nvPicPr>
          <p:cNvPr id="15" name="Immagine 14" descr="Immagine che contiene design, illustrazione">
            <a:extLst>
              <a:ext uri="{FF2B5EF4-FFF2-40B4-BE49-F238E27FC236}">
                <a16:creationId xmlns:a16="http://schemas.microsoft.com/office/drawing/2014/main" id="{6E61F175-5490-7D36-EED5-D21A5F44BA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3800" y1="35800" x2="76900" y2="34500"/>
                        <a14:foregroundMark x1="76900" y1="34500" x2="79100" y2="34800"/>
                        <a14:foregroundMark x1="26000" y1="41100" x2="30900" y2="41300"/>
                        <a14:foregroundMark x1="36900" y1="41200" x2="42800" y2="41200"/>
                        <a14:foregroundMark x1="47300" y1="41100" x2="51800" y2="40500"/>
                        <a14:foregroundMark x1="57800" y1="41300" x2="63900" y2="41300"/>
                        <a14:foregroundMark x1="69200" y1="40800" x2="73600" y2="41000"/>
                        <a14:foregroundMark x1="24800" y1="70200" x2="45600" y2="70300"/>
                        <a14:foregroundMark x1="45600" y1="70300" x2="63700" y2="69200"/>
                        <a14:foregroundMark x1="63700" y1="69200" x2="75400" y2="69500"/>
                        <a14:foregroundMark x1="22300" y1="75700" x2="38200" y2="75100"/>
                        <a14:foregroundMark x1="38200" y1="75100" x2="38600" y2="752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0595" y="1229605"/>
            <a:ext cx="1333500" cy="133350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FC381FB-E486-64E5-3B5D-FD152082D433}"/>
              </a:ext>
            </a:extLst>
          </p:cNvPr>
          <p:cNvSpPr txBox="1"/>
          <p:nvPr/>
        </p:nvSpPr>
        <p:spPr>
          <a:xfrm>
            <a:off x="1095925" y="2500669"/>
            <a:ext cx="2458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ENVIROMENTAL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87AB1C1-A379-7699-4547-B50EFEB64756}"/>
              </a:ext>
            </a:extLst>
          </p:cNvPr>
          <p:cNvSpPr txBox="1"/>
          <p:nvPr/>
        </p:nvSpPr>
        <p:spPr>
          <a:xfrm>
            <a:off x="4866722" y="2446703"/>
            <a:ext cx="2458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CED0F60-49E9-F065-A72F-B3411638F190}"/>
              </a:ext>
            </a:extLst>
          </p:cNvPr>
          <p:cNvSpPr txBox="1"/>
          <p:nvPr/>
        </p:nvSpPr>
        <p:spPr>
          <a:xfrm>
            <a:off x="8718067" y="2446703"/>
            <a:ext cx="2458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BE7E0A8-579A-96CD-8C38-33D80F01EF0D}"/>
              </a:ext>
            </a:extLst>
          </p:cNvPr>
          <p:cNvSpPr txBox="1"/>
          <p:nvPr/>
        </p:nvSpPr>
        <p:spPr>
          <a:xfrm>
            <a:off x="1095925" y="3246120"/>
            <a:ext cx="25159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the company on the </a:t>
            </a:r>
            <a:r>
              <a:rPr lang="en-US" sz="2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planet</a:t>
            </a:r>
            <a:endParaRPr lang="en-US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endParaRPr lang="en-US" sz="20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E037807-D2F1-6EA4-E01C-ED73BCE97058}"/>
              </a:ext>
            </a:extLst>
          </p:cNvPr>
          <p:cNvSpPr txBox="1"/>
          <p:nvPr/>
        </p:nvSpPr>
        <p:spPr>
          <a:xfrm>
            <a:off x="4795630" y="3322320"/>
            <a:ext cx="26262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to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 share of taxes to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impact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B5FAD8D-1274-D421-4045-5CB6A13EE5DF}"/>
              </a:ext>
            </a:extLst>
          </p:cNvPr>
          <p:cNvSpPr txBox="1"/>
          <p:nvPr/>
        </p:nvSpPr>
        <p:spPr>
          <a:xfrm>
            <a:off x="8503920" y="2987959"/>
            <a:ext cx="25921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 company is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ethical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standards,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requirements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stakeholders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expectation</a:t>
            </a:r>
          </a:p>
        </p:txBody>
      </p:sp>
    </p:spTree>
    <p:extLst>
      <p:ext uri="{BB962C8B-B14F-4D97-AF65-F5344CB8AC3E}">
        <p14:creationId xmlns:p14="http://schemas.microsoft.com/office/powerpoint/2010/main" val="610807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150" y="6295456"/>
            <a:ext cx="1661102" cy="4067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621099CA-B21D-A8D8-2AE0-929AA4836ADA}"/>
              </a:ext>
            </a:extLst>
          </p:cNvPr>
          <p:cNvCxnSpPr/>
          <p:nvPr/>
        </p:nvCxnSpPr>
        <p:spPr>
          <a:xfrm>
            <a:off x="3175819" y="491613"/>
            <a:ext cx="0" cy="50242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Freccia a pentagono 7">
            <a:extLst>
              <a:ext uri="{FF2B5EF4-FFF2-40B4-BE49-F238E27FC236}">
                <a16:creationId xmlns:a16="http://schemas.microsoft.com/office/drawing/2014/main" id="{CE540202-045E-7058-C96D-37846BB00633}"/>
              </a:ext>
            </a:extLst>
          </p:cNvPr>
          <p:cNvSpPr/>
          <p:nvPr/>
        </p:nvSpPr>
        <p:spPr>
          <a:xfrm>
            <a:off x="3205314" y="764868"/>
            <a:ext cx="8023123" cy="201610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2A33C64-F66E-A248-F5B0-F86868C923DE}"/>
              </a:ext>
            </a:extLst>
          </p:cNvPr>
          <p:cNvSpPr txBox="1"/>
          <p:nvPr/>
        </p:nvSpPr>
        <p:spPr>
          <a:xfrm>
            <a:off x="441963" y="632460"/>
            <a:ext cx="2270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IT IMPORTANT TO BE TAX TRANSPARENT?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F85B8754-DAD1-7E75-B54B-9BF3394EF84D}"/>
              </a:ext>
            </a:extLst>
          </p:cNvPr>
          <p:cNvCxnSpPr/>
          <p:nvPr/>
        </p:nvCxnSpPr>
        <p:spPr>
          <a:xfrm>
            <a:off x="441963" y="2017455"/>
            <a:ext cx="214883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Freccia a pentagono 15">
            <a:extLst>
              <a:ext uri="{FF2B5EF4-FFF2-40B4-BE49-F238E27FC236}">
                <a16:creationId xmlns:a16="http://schemas.microsoft.com/office/drawing/2014/main" id="{3163854E-72B1-B746-034F-00105E474C50}"/>
              </a:ext>
            </a:extLst>
          </p:cNvPr>
          <p:cNvSpPr/>
          <p:nvPr/>
        </p:nvSpPr>
        <p:spPr>
          <a:xfrm>
            <a:off x="3205314" y="3003755"/>
            <a:ext cx="8023123" cy="201610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90DD4060-F8DB-9F53-7C7E-CF3D6F75B0D6}"/>
              </a:ext>
            </a:extLst>
          </p:cNvPr>
          <p:cNvSpPr txBox="1"/>
          <p:nvPr/>
        </p:nvSpPr>
        <p:spPr>
          <a:xfrm>
            <a:off x="567691" y="2588256"/>
            <a:ext cx="2019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Businesses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MNEs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4B85C786-F9E1-C7FE-37D0-DF9B301838B2}"/>
              </a:ext>
            </a:extLst>
          </p:cNvPr>
          <p:cNvSpPr/>
          <p:nvPr/>
        </p:nvSpPr>
        <p:spPr>
          <a:xfrm>
            <a:off x="579120" y="2622958"/>
            <a:ext cx="2011679" cy="77948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159D054-43AA-4502-B793-31046C58A2BC}"/>
              </a:ext>
            </a:extLst>
          </p:cNvPr>
          <p:cNvSpPr txBox="1"/>
          <p:nvPr/>
        </p:nvSpPr>
        <p:spPr>
          <a:xfrm>
            <a:off x="3619500" y="3682458"/>
            <a:ext cx="2141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Trust &amp; reputation and credibility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B75EBAC-964C-8B7C-BAD1-22312A8D09F0}"/>
              </a:ext>
            </a:extLst>
          </p:cNvPr>
          <p:cNvSpPr txBox="1"/>
          <p:nvPr/>
        </p:nvSpPr>
        <p:spPr>
          <a:xfrm>
            <a:off x="3619500" y="1584960"/>
            <a:ext cx="2141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Growing pressure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FECAD94-AD7D-83C0-30C9-D9F27FF66C5C}"/>
              </a:ext>
            </a:extLst>
          </p:cNvPr>
          <p:cNvSpPr txBox="1"/>
          <p:nvPr/>
        </p:nvSpPr>
        <p:spPr>
          <a:xfrm>
            <a:off x="6096000" y="1133487"/>
            <a:ext cx="3909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investors, governments, employees, society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From: strong legal frameworks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20422C0-6A31-7D4B-F8CE-EB3C9F7C1E36}"/>
              </a:ext>
            </a:extLst>
          </p:cNvPr>
          <p:cNvSpPr txBox="1"/>
          <p:nvPr/>
        </p:nvSpPr>
        <p:spPr>
          <a:xfrm>
            <a:off x="6095999" y="3220793"/>
            <a:ext cx="42377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bond Influence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perception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Ethical behavior (CSDDD Dir. 2024/1760/EU and CSRD 2022/2464/EU)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E1E984CD-D166-1332-F7DD-1BE1B6783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>
            <a:extLst>
              <a:ext uri="{FF2B5EF4-FFF2-40B4-BE49-F238E27FC236}">
                <a16:creationId xmlns:a16="http://schemas.microsoft.com/office/drawing/2014/main" id="{7A12E57E-6F6C-8785-7E5C-6C11E364AD0A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1">
            <a:extLst>
              <a:ext uri="{FF2B5EF4-FFF2-40B4-BE49-F238E27FC236}">
                <a16:creationId xmlns:a16="http://schemas.microsoft.com/office/drawing/2014/main" id="{85915C40-47DF-5177-0D67-930CEB6D68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150" y="6295456"/>
            <a:ext cx="1661102" cy="4067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4B37386-AC03-D44F-B10F-5BB23B80AD00}"/>
              </a:ext>
            </a:extLst>
          </p:cNvPr>
          <p:cNvCxnSpPr/>
          <p:nvPr/>
        </p:nvCxnSpPr>
        <p:spPr>
          <a:xfrm>
            <a:off x="3175819" y="491613"/>
            <a:ext cx="0" cy="50242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Freccia a pentagono 7">
            <a:extLst>
              <a:ext uri="{FF2B5EF4-FFF2-40B4-BE49-F238E27FC236}">
                <a16:creationId xmlns:a16="http://schemas.microsoft.com/office/drawing/2014/main" id="{010248E7-4281-DEE9-194C-086CA6DF30A5}"/>
              </a:ext>
            </a:extLst>
          </p:cNvPr>
          <p:cNvSpPr/>
          <p:nvPr/>
        </p:nvSpPr>
        <p:spPr>
          <a:xfrm>
            <a:off x="3205314" y="764868"/>
            <a:ext cx="8023123" cy="201610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698DA1C-29F6-15C6-2F51-B561634DABAA}"/>
              </a:ext>
            </a:extLst>
          </p:cNvPr>
          <p:cNvSpPr txBox="1"/>
          <p:nvPr/>
        </p:nvSpPr>
        <p:spPr>
          <a:xfrm>
            <a:off x="441963" y="632460"/>
            <a:ext cx="2270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IT IMPORTANT TO BE TAX TRANSPARENT?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DF495983-078D-BFB7-ACAC-AA3C401DADB5}"/>
              </a:ext>
            </a:extLst>
          </p:cNvPr>
          <p:cNvCxnSpPr/>
          <p:nvPr/>
        </p:nvCxnSpPr>
        <p:spPr>
          <a:xfrm>
            <a:off x="441963" y="2017455"/>
            <a:ext cx="214883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Freccia a pentagono 15">
            <a:extLst>
              <a:ext uri="{FF2B5EF4-FFF2-40B4-BE49-F238E27FC236}">
                <a16:creationId xmlns:a16="http://schemas.microsoft.com/office/drawing/2014/main" id="{E3A9941A-C69C-7AD1-0444-EB2820E32AD6}"/>
              </a:ext>
            </a:extLst>
          </p:cNvPr>
          <p:cNvSpPr/>
          <p:nvPr/>
        </p:nvSpPr>
        <p:spPr>
          <a:xfrm>
            <a:off x="3205314" y="3003755"/>
            <a:ext cx="8023123" cy="201610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C5AF0AF-CA77-1742-9517-74DEED1E0A02}"/>
              </a:ext>
            </a:extLst>
          </p:cNvPr>
          <p:cNvSpPr txBox="1"/>
          <p:nvPr/>
        </p:nvSpPr>
        <p:spPr>
          <a:xfrm>
            <a:off x="567691" y="2588256"/>
            <a:ext cx="2019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Businesses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MNEs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7B014D5D-5D0E-9943-7C33-694EF1B8974C}"/>
              </a:ext>
            </a:extLst>
          </p:cNvPr>
          <p:cNvSpPr/>
          <p:nvPr/>
        </p:nvSpPr>
        <p:spPr>
          <a:xfrm>
            <a:off x="579120" y="2622958"/>
            <a:ext cx="2011679" cy="77948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37BCEFB-A117-C977-63FB-61A9C7902B71}"/>
              </a:ext>
            </a:extLst>
          </p:cNvPr>
          <p:cNvSpPr txBox="1"/>
          <p:nvPr/>
        </p:nvSpPr>
        <p:spPr>
          <a:xfrm>
            <a:off x="3583120" y="3682458"/>
            <a:ext cx="2213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Heatly financial position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13A039F-A047-2001-ECD1-BEE17E629C2C}"/>
              </a:ext>
            </a:extLst>
          </p:cNvPr>
          <p:cNvSpPr txBox="1"/>
          <p:nvPr/>
        </p:nvSpPr>
        <p:spPr>
          <a:xfrm>
            <a:off x="3583120" y="1418977"/>
            <a:ext cx="2213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commitment to sustainability 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3FC91D9-838E-C607-D7DC-1790D7D41F1F}"/>
              </a:ext>
            </a:extLst>
          </p:cNvPr>
          <p:cNvSpPr txBox="1"/>
          <p:nvPr/>
        </p:nvSpPr>
        <p:spPr>
          <a:xfrm>
            <a:off x="6096000" y="1133487"/>
            <a:ext cx="3909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Socially responsible: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corporate citizenship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2001 - EU Green Paper on CSR and UN 2030 Agenda (17 SDGs)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7E91ACDE-EB29-B259-8128-3915E7742754}"/>
              </a:ext>
            </a:extLst>
          </p:cNvPr>
          <p:cNvSpPr txBox="1"/>
          <p:nvPr/>
        </p:nvSpPr>
        <p:spPr>
          <a:xfrm>
            <a:off x="6096000" y="3220793"/>
            <a:ext cx="39090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produce incomes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larger number of people and contribute to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infrastructures</a:t>
            </a:r>
          </a:p>
        </p:txBody>
      </p:sp>
    </p:spTree>
    <p:extLst>
      <p:ext uri="{BB962C8B-B14F-4D97-AF65-F5344CB8AC3E}">
        <p14:creationId xmlns:p14="http://schemas.microsoft.com/office/powerpoint/2010/main" val="1615833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FBF50241-0863-4703-A2C2-75CA483FF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>
            <a:extLst>
              <a:ext uri="{FF2B5EF4-FFF2-40B4-BE49-F238E27FC236}">
                <a16:creationId xmlns:a16="http://schemas.microsoft.com/office/drawing/2014/main" id="{4FFA9E0B-279A-B5BC-FE52-8EC9A3C243F6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1">
            <a:extLst>
              <a:ext uri="{FF2B5EF4-FFF2-40B4-BE49-F238E27FC236}">
                <a16:creationId xmlns:a16="http://schemas.microsoft.com/office/drawing/2014/main" id="{C0F18F51-AAFD-A03B-01AC-AC9ABC9A8B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150" y="6295456"/>
            <a:ext cx="1661102" cy="4067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80BED0EF-8C00-EE24-A06E-22DFAA4E6BAD}"/>
              </a:ext>
            </a:extLst>
          </p:cNvPr>
          <p:cNvCxnSpPr/>
          <p:nvPr/>
        </p:nvCxnSpPr>
        <p:spPr>
          <a:xfrm>
            <a:off x="3175819" y="491613"/>
            <a:ext cx="0" cy="50242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Freccia a pentagono 7">
            <a:extLst>
              <a:ext uri="{FF2B5EF4-FFF2-40B4-BE49-F238E27FC236}">
                <a16:creationId xmlns:a16="http://schemas.microsoft.com/office/drawing/2014/main" id="{9C298DB3-43B3-2557-0210-D2405B82EBCF}"/>
              </a:ext>
            </a:extLst>
          </p:cNvPr>
          <p:cNvSpPr/>
          <p:nvPr/>
        </p:nvSpPr>
        <p:spPr>
          <a:xfrm>
            <a:off x="3205314" y="764868"/>
            <a:ext cx="8023123" cy="201610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71FC676-2741-F6BB-C66C-8B297CADC91E}"/>
              </a:ext>
            </a:extLst>
          </p:cNvPr>
          <p:cNvSpPr txBox="1"/>
          <p:nvPr/>
        </p:nvSpPr>
        <p:spPr>
          <a:xfrm>
            <a:off x="441963" y="632460"/>
            <a:ext cx="2270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IT IMPORTANT TO BE TAX TRANSPARENT?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B027DF1D-54CA-9693-6077-7CCA05E05B02}"/>
              </a:ext>
            </a:extLst>
          </p:cNvPr>
          <p:cNvCxnSpPr/>
          <p:nvPr/>
        </p:nvCxnSpPr>
        <p:spPr>
          <a:xfrm>
            <a:off x="441963" y="2017455"/>
            <a:ext cx="214883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Freccia a pentagono 15">
            <a:extLst>
              <a:ext uri="{FF2B5EF4-FFF2-40B4-BE49-F238E27FC236}">
                <a16:creationId xmlns:a16="http://schemas.microsoft.com/office/drawing/2014/main" id="{54C0000D-07CD-B726-7107-08FAB21F9A2B}"/>
              </a:ext>
            </a:extLst>
          </p:cNvPr>
          <p:cNvSpPr/>
          <p:nvPr/>
        </p:nvSpPr>
        <p:spPr>
          <a:xfrm>
            <a:off x="3205314" y="3003755"/>
            <a:ext cx="8023123" cy="201610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0C66587-1F28-5647-50C4-9CC8C9A062B4}"/>
              </a:ext>
            </a:extLst>
          </p:cNvPr>
          <p:cNvSpPr txBox="1"/>
          <p:nvPr/>
        </p:nvSpPr>
        <p:spPr>
          <a:xfrm>
            <a:off x="567691" y="2588256"/>
            <a:ext cx="2019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Businesses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MNEs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F8C401B3-3896-4A34-6911-73126593A72C}"/>
              </a:ext>
            </a:extLst>
          </p:cNvPr>
          <p:cNvSpPr/>
          <p:nvPr/>
        </p:nvSpPr>
        <p:spPr>
          <a:xfrm>
            <a:off x="579120" y="2622958"/>
            <a:ext cx="2011679" cy="77948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A956503-AA71-DC15-DA1F-9999DAC16E3E}"/>
              </a:ext>
            </a:extLst>
          </p:cNvPr>
          <p:cNvSpPr txBox="1"/>
          <p:nvPr/>
        </p:nvSpPr>
        <p:spPr>
          <a:xfrm>
            <a:off x="3583120" y="3682458"/>
            <a:ext cx="2213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Incentives 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4B09C71-CACE-7E8A-BA29-AFE9A48DCB7A}"/>
              </a:ext>
            </a:extLst>
          </p:cNvPr>
          <p:cNvSpPr txBox="1"/>
          <p:nvPr/>
        </p:nvSpPr>
        <p:spPr>
          <a:xfrm>
            <a:off x="3583120" y="1110573"/>
            <a:ext cx="2213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potential risk &amp; enhance regulatory compliance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14A209F-F23B-B301-7923-11FC71D1774E}"/>
              </a:ext>
            </a:extLst>
          </p:cNvPr>
          <p:cNvSpPr txBox="1"/>
          <p:nvPr/>
        </p:nvSpPr>
        <p:spPr>
          <a:xfrm>
            <a:off x="6096000" y="1133487"/>
            <a:ext cx="3909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diligence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reputational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risks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ease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burdens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D384F01A-5713-6525-4744-618F167499C5}"/>
              </a:ext>
            </a:extLst>
          </p:cNvPr>
          <p:cNvSpPr txBox="1"/>
          <p:nvPr/>
        </p:nvSpPr>
        <p:spPr>
          <a:xfrm>
            <a:off x="6096000" y="3449399"/>
            <a:ext cx="3909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opportunities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only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benefits</a:t>
            </a:r>
          </a:p>
        </p:txBody>
      </p:sp>
    </p:spTree>
    <p:extLst>
      <p:ext uri="{BB962C8B-B14F-4D97-AF65-F5344CB8AC3E}">
        <p14:creationId xmlns:p14="http://schemas.microsoft.com/office/powerpoint/2010/main" val="1035888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A838DEBF-92B8-E6C8-7C0C-E210592DC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>
            <a:extLst>
              <a:ext uri="{FF2B5EF4-FFF2-40B4-BE49-F238E27FC236}">
                <a16:creationId xmlns:a16="http://schemas.microsoft.com/office/drawing/2014/main" id="{9E1A6092-AA84-A8C9-4301-959EFAB725FC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1">
            <a:extLst>
              <a:ext uri="{FF2B5EF4-FFF2-40B4-BE49-F238E27FC236}">
                <a16:creationId xmlns:a16="http://schemas.microsoft.com/office/drawing/2014/main" id="{3ABA9B02-8A3B-76DD-DE63-7D2A59A77C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150" y="6295456"/>
            <a:ext cx="1661102" cy="4067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96B837CC-C2B4-77EA-5789-89AD7302B53B}"/>
              </a:ext>
            </a:extLst>
          </p:cNvPr>
          <p:cNvCxnSpPr/>
          <p:nvPr/>
        </p:nvCxnSpPr>
        <p:spPr>
          <a:xfrm>
            <a:off x="3175819" y="491613"/>
            <a:ext cx="0" cy="50242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6558F57-95EF-9D09-8958-962B67920AF5}"/>
              </a:ext>
            </a:extLst>
          </p:cNvPr>
          <p:cNvSpPr txBox="1"/>
          <p:nvPr/>
        </p:nvSpPr>
        <p:spPr>
          <a:xfrm>
            <a:off x="441963" y="632460"/>
            <a:ext cx="2270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IT IMPORTANT TO BE TAX TRANSPARENT?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73C8992-269D-1588-25D1-45BE6572F742}"/>
              </a:ext>
            </a:extLst>
          </p:cNvPr>
          <p:cNvCxnSpPr/>
          <p:nvPr/>
        </p:nvCxnSpPr>
        <p:spPr>
          <a:xfrm>
            <a:off x="441963" y="2017455"/>
            <a:ext cx="214883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959DA17-1556-FCC3-C04A-5CAD36673530}"/>
              </a:ext>
            </a:extLst>
          </p:cNvPr>
          <p:cNvSpPr txBox="1"/>
          <p:nvPr/>
        </p:nvSpPr>
        <p:spPr>
          <a:xfrm>
            <a:off x="567691" y="2588256"/>
            <a:ext cx="2019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Governments and tax authorities 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888AC06B-0702-713D-245C-411497BF609C}"/>
              </a:ext>
            </a:extLst>
          </p:cNvPr>
          <p:cNvSpPr/>
          <p:nvPr/>
        </p:nvSpPr>
        <p:spPr>
          <a:xfrm>
            <a:off x="579120" y="2622958"/>
            <a:ext cx="2011679" cy="120032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81A7B8C8-524D-8527-15DF-94C5F838867B}"/>
              </a:ext>
            </a:extLst>
          </p:cNvPr>
          <p:cNvSpPr/>
          <p:nvPr/>
        </p:nvSpPr>
        <p:spPr>
          <a:xfrm>
            <a:off x="4001729" y="776747"/>
            <a:ext cx="3342955" cy="22220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613740F8-0B49-70DA-55A2-752A12F263D1}"/>
              </a:ext>
            </a:extLst>
          </p:cNvPr>
          <p:cNvSpPr/>
          <p:nvPr/>
        </p:nvSpPr>
        <p:spPr>
          <a:xfrm>
            <a:off x="8037871" y="776746"/>
            <a:ext cx="3342955" cy="22220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EC6979B9-ED26-EC5C-4AF2-3550F0C15B91}"/>
              </a:ext>
            </a:extLst>
          </p:cNvPr>
          <p:cNvSpPr/>
          <p:nvPr/>
        </p:nvSpPr>
        <p:spPr>
          <a:xfrm>
            <a:off x="4001729" y="3161069"/>
            <a:ext cx="3342955" cy="22220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F4097C39-82D1-9AF7-5314-2F53A96A0CDE}"/>
              </a:ext>
            </a:extLst>
          </p:cNvPr>
          <p:cNvSpPr/>
          <p:nvPr/>
        </p:nvSpPr>
        <p:spPr>
          <a:xfrm>
            <a:off x="8037871" y="3161068"/>
            <a:ext cx="3342955" cy="22220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9DF3BD02-F0DE-90F6-87A3-92D8A3E0A643}"/>
              </a:ext>
            </a:extLst>
          </p:cNvPr>
          <p:cNvSpPr/>
          <p:nvPr/>
        </p:nvSpPr>
        <p:spPr>
          <a:xfrm>
            <a:off x="6489291" y="2422827"/>
            <a:ext cx="2330240" cy="1314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088CB3F-068B-792D-AEAB-A534A041C479}"/>
              </a:ext>
            </a:extLst>
          </p:cNvPr>
          <p:cNvSpPr txBox="1"/>
          <p:nvPr/>
        </p:nvSpPr>
        <p:spPr>
          <a:xfrm>
            <a:off x="6489291" y="2721114"/>
            <a:ext cx="233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TAX TRANSPARENCY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A328E06-F175-3586-954F-FAD756E80C3B}"/>
              </a:ext>
            </a:extLst>
          </p:cNvPr>
          <p:cNvSpPr txBox="1"/>
          <p:nvPr/>
        </p:nvSpPr>
        <p:spPr>
          <a:xfrm>
            <a:off x="4586741" y="1046042"/>
            <a:ext cx="21729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and rectify unfair practices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F0FD54E-E160-F21B-D3C6-8E83C92FAA8A}"/>
              </a:ext>
            </a:extLst>
          </p:cNvPr>
          <p:cNvSpPr txBox="1"/>
          <p:nvPr/>
        </p:nvSpPr>
        <p:spPr>
          <a:xfrm>
            <a:off x="8418863" y="928578"/>
            <a:ext cx="2888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Enforcement of tax laws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tax avoidance and evasion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0373BA6-6A59-B952-5C46-D25EA4795A98}"/>
              </a:ext>
            </a:extLst>
          </p:cNvPr>
          <p:cNvSpPr txBox="1"/>
          <p:nvPr/>
        </p:nvSpPr>
        <p:spPr>
          <a:xfrm>
            <a:off x="4520381" y="3526972"/>
            <a:ext cx="21729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Engagement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society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what and why they are paying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8424431-885F-22FE-B457-99A7FA875EB2}"/>
              </a:ext>
            </a:extLst>
          </p:cNvPr>
          <p:cNvSpPr txBox="1"/>
          <p:nvPr/>
        </p:nvSpPr>
        <p:spPr>
          <a:xfrm>
            <a:off x="8662220" y="3530138"/>
            <a:ext cx="2172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trust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Perceive a fair tax system</a:t>
            </a:r>
          </a:p>
        </p:txBody>
      </p:sp>
    </p:spTree>
    <p:extLst>
      <p:ext uri="{BB962C8B-B14F-4D97-AF65-F5344CB8AC3E}">
        <p14:creationId xmlns:p14="http://schemas.microsoft.com/office/powerpoint/2010/main" val="9136933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</TotalTime>
  <Words>1035</Words>
  <Application>Microsoft Office PowerPoint</Application>
  <PresentationFormat>Widescreen</PresentationFormat>
  <Paragraphs>232</Paragraphs>
  <Slides>21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Tema di Office</vt:lpstr>
      <vt:lpstr>Presentazione standard di PowerPoint</vt:lpstr>
      <vt:lpstr>TAX AND TRANSPARENCY  DUTY OF DISCLOSURE AND DUTY NOT TO EMBARK INTO AGGRESSIVE TAX PLANNING OPERATION  April 28th and 29th 2025 – Università degli Studi di Ferrara  Giulia Pinato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Passadore</dc:creator>
  <cp:lastModifiedBy>Sofia Pinato - sofia.pinato@studio.unibo.it</cp:lastModifiedBy>
  <cp:revision>71</cp:revision>
  <dcterms:modified xsi:type="dcterms:W3CDTF">2025-04-26T10:59:29Z</dcterms:modified>
</cp:coreProperties>
</file>