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83" r:id="rId2"/>
    <p:sldId id="273" r:id="rId3"/>
    <p:sldId id="274" r:id="rId4"/>
    <p:sldId id="284" r:id="rId5"/>
    <p:sldId id="275" r:id="rId6"/>
    <p:sldId id="276" r:id="rId7"/>
    <p:sldId id="277" r:id="rId8"/>
    <p:sldId id="279" r:id="rId9"/>
    <p:sldId id="280" r:id="rId10"/>
    <p:sldId id="282" r:id="rId1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2851"/>
    <a:srgbClr val="0128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14"/>
    <p:restoredTop sz="94733"/>
  </p:normalViewPr>
  <p:slideViewPr>
    <p:cSldViewPr snapToGrid="0" snapToObjects="1">
      <p:cViewPr varScale="1">
        <p:scale>
          <a:sx n="104" d="100"/>
          <a:sy n="104" d="100"/>
        </p:scale>
        <p:origin x="1336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04" d="100"/>
          <a:sy n="104" d="100"/>
        </p:scale>
        <p:origin x="556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12C39806-BB1D-8F56-1BD4-E8FD84A8860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8C5BF43A-04E9-CC17-BD51-B26CC338B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771E59-BB6D-9C41-A61C-2D524682E115}" type="datetimeFigureOut">
              <a:rPr lang="hu-HU" smtClean="0"/>
              <a:t>2025. 04. 27.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898E5719-5CA3-B83A-6AB2-CC9AF2C948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8441738D-8521-5BCA-A098-BEAAADEBC96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E7E85-FAC5-AA44-BBE8-3A2E745EC50F}" type="slidenum">
              <a:rPr lang="hu-HU" smtClean="0"/>
              <a:t>‹N›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38433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A393B-998D-3C45-ACA4-5C51E3A83922}" type="datetimeFigureOut">
              <a:rPr lang="hu-HU" smtClean="0"/>
              <a:t>2025. 04. 27.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hu-HU"/>
              <a:t>Mintaszöveg szerkesztése
Második szint
Harmadik szint
Negyedik szint
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B25AA-5A0B-7648-B33A-37E9A013F97A}" type="slidenum">
              <a:rPr lang="hu-HU" smtClean="0"/>
              <a:t>‹N›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8872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8B25AA-5A0B-7648-B33A-37E9A013F97A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31107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8B25AA-5A0B-7648-B33A-37E9A013F97A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4814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8B25AA-5A0B-7648-B33A-37E9A013F97A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0115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A képen szöveg, elektronika látható&#10;&#10;Automatikusan generált leírás">
            <a:extLst>
              <a:ext uri="{FF2B5EF4-FFF2-40B4-BE49-F238E27FC236}">
                <a16:creationId xmlns:a16="http://schemas.microsoft.com/office/drawing/2014/main" id="{BE6DC4D0-CB5F-4D35-C807-CDCA5A508B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zöveg helye 10">
            <a:extLst>
              <a:ext uri="{FF2B5EF4-FFF2-40B4-BE49-F238E27FC236}">
                <a16:creationId xmlns:a16="http://schemas.microsoft.com/office/drawing/2014/main" id="{831FA102-844C-755E-D247-CB3718711D43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23900" y="2029968"/>
            <a:ext cx="10744200" cy="891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5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PREZENTÁCIÓ CÍME</a:t>
            </a:r>
          </a:p>
        </p:txBody>
      </p:sp>
      <p:sp>
        <p:nvSpPr>
          <p:cNvPr id="6" name="Szöveg helye 10">
            <a:extLst>
              <a:ext uri="{FF2B5EF4-FFF2-40B4-BE49-F238E27FC236}">
                <a16:creationId xmlns:a16="http://schemas.microsoft.com/office/drawing/2014/main" id="{DF9D8FEB-E57B-5F73-ADA2-8D7B7485DFAF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723900" y="2980944"/>
            <a:ext cx="10744200" cy="891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Prezentáció alcíme</a:t>
            </a:r>
          </a:p>
        </p:txBody>
      </p:sp>
      <p:sp>
        <p:nvSpPr>
          <p:cNvPr id="7" name="Szöveg helye 10">
            <a:extLst>
              <a:ext uri="{FF2B5EF4-FFF2-40B4-BE49-F238E27FC236}">
                <a16:creationId xmlns:a16="http://schemas.microsoft.com/office/drawing/2014/main" id="{605BC215-EB6B-138C-D66F-E7064E16F28F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23900" y="4301824"/>
            <a:ext cx="10744200" cy="6492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Előadó neve</a:t>
            </a:r>
          </a:p>
        </p:txBody>
      </p:sp>
      <p:sp>
        <p:nvSpPr>
          <p:cNvPr id="8" name="Szöveg helye 10">
            <a:extLst>
              <a:ext uri="{FF2B5EF4-FFF2-40B4-BE49-F238E27FC236}">
                <a16:creationId xmlns:a16="http://schemas.microsoft.com/office/drawing/2014/main" id="{2A598985-FDB3-7140-588C-68FBF5A82B23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723900" y="5005912"/>
            <a:ext cx="10744200" cy="6492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Előadó titulusa</a:t>
            </a:r>
          </a:p>
        </p:txBody>
      </p:sp>
      <p:sp>
        <p:nvSpPr>
          <p:cNvPr id="9" name="Szöveg helye 10">
            <a:extLst>
              <a:ext uri="{FF2B5EF4-FFF2-40B4-BE49-F238E27FC236}">
                <a16:creationId xmlns:a16="http://schemas.microsoft.com/office/drawing/2014/main" id="{91323EAC-BA77-33AC-53B7-F24EA909AB24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723900" y="5705856"/>
            <a:ext cx="10744200" cy="6492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1320683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jléc nélküli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10">
            <a:extLst>
              <a:ext uri="{FF2B5EF4-FFF2-40B4-BE49-F238E27FC236}">
                <a16:creationId xmlns:a16="http://schemas.microsoft.com/office/drawing/2014/main" id="{ACFC1F6F-F293-C843-538C-5B5685FD46B2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1" y="775252"/>
            <a:ext cx="3212591" cy="4864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441EA52C-1E9D-EA5E-B2CC-17EFCB175F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6" name="Szöveg helye 10">
            <a:extLst>
              <a:ext uri="{FF2B5EF4-FFF2-40B4-BE49-F238E27FC236}">
                <a16:creationId xmlns:a16="http://schemas.microsoft.com/office/drawing/2014/main" id="{D9D13E09-0F82-5456-63BF-CA3E8480C879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9EDCA4B7-1AB5-A6BC-26A5-664412FE7930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462670" y="783342"/>
            <a:ext cx="6870591" cy="48648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11082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áblá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áblázat helye 5">
            <a:extLst>
              <a:ext uri="{FF2B5EF4-FFF2-40B4-BE49-F238E27FC236}">
                <a16:creationId xmlns:a16="http://schemas.microsoft.com/office/drawing/2014/main" id="{A3ADE164-0269-1AA2-004B-8C8A82051E1B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838200" y="1579457"/>
            <a:ext cx="10515598" cy="38558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>
                <a:latin typeface="Open Sans" panose="020B0606030504020204" pitchFamily="34" charset="0"/>
              </a:defRPr>
            </a:lvl1pPr>
          </a:lstStyle>
          <a:p>
            <a:endParaRPr lang="hu-HU" dirty="0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BF8F6AA8-C013-1657-CB5A-D3067FF15D45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 helye 10">
            <a:extLst>
              <a:ext uri="{FF2B5EF4-FFF2-40B4-BE49-F238E27FC236}">
                <a16:creationId xmlns:a16="http://schemas.microsoft.com/office/drawing/2014/main" id="{D8E6700D-6881-9CCD-3252-E02F5676557B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598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2DEAFE30-1B1B-962C-732B-E5BEF7917E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3" name="Szöveg helye 10">
            <a:extLst>
              <a:ext uri="{FF2B5EF4-FFF2-40B4-BE49-F238E27FC236}">
                <a16:creationId xmlns:a16="http://schemas.microsoft.com/office/drawing/2014/main" id="{11CE3FB9-7112-50B3-73CE-4614F7CA6107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25092713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ró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A képen szöveg, elektronika látható&#10;&#10;Automatikusan generált leírás">
            <a:extLst>
              <a:ext uri="{FF2B5EF4-FFF2-40B4-BE49-F238E27FC236}">
                <a16:creationId xmlns:a16="http://schemas.microsoft.com/office/drawing/2014/main" id="{D72875EE-5944-0549-5C82-35F0A5BACD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Szöveg helye 10">
            <a:extLst>
              <a:ext uri="{FF2B5EF4-FFF2-40B4-BE49-F238E27FC236}">
                <a16:creationId xmlns:a16="http://schemas.microsoft.com/office/drawing/2014/main" id="{27654B00-1ACA-72E8-4C79-A237BB0FAEA5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723900" y="2191523"/>
            <a:ext cx="10744200" cy="17106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Köszönjük a figyelmet!</a:t>
            </a:r>
          </a:p>
        </p:txBody>
      </p:sp>
      <p:sp>
        <p:nvSpPr>
          <p:cNvPr id="12" name="Szöveg helye 10">
            <a:extLst>
              <a:ext uri="{FF2B5EF4-FFF2-40B4-BE49-F238E27FC236}">
                <a16:creationId xmlns:a16="http://schemas.microsoft.com/office/drawing/2014/main" id="{1B1DEF9F-AC4A-3457-057F-560795FA384B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23900" y="4301824"/>
            <a:ext cx="10744200" cy="6492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Előadó neve</a:t>
            </a:r>
          </a:p>
        </p:txBody>
      </p:sp>
      <p:sp>
        <p:nvSpPr>
          <p:cNvPr id="13" name="Szöveg helye 10">
            <a:extLst>
              <a:ext uri="{FF2B5EF4-FFF2-40B4-BE49-F238E27FC236}">
                <a16:creationId xmlns:a16="http://schemas.microsoft.com/office/drawing/2014/main" id="{D2769BC2-6B1C-E731-CB6F-BC48B5D77D5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723900" y="5005912"/>
            <a:ext cx="10744200" cy="6492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Előadó titulusa</a:t>
            </a:r>
          </a:p>
        </p:txBody>
      </p:sp>
      <p:sp>
        <p:nvSpPr>
          <p:cNvPr id="14" name="Szöveg helye 10">
            <a:extLst>
              <a:ext uri="{FF2B5EF4-FFF2-40B4-BE49-F238E27FC236}">
                <a16:creationId xmlns:a16="http://schemas.microsoft.com/office/drawing/2014/main" id="{A35D0690-9E41-0FD7-2C21-CAE7926EAC53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723900" y="5705856"/>
            <a:ext cx="10744200" cy="6492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152948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zövege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765AB793-C3EE-75F8-4E4A-2E20E9E0935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cxnSp>
        <p:nvCxnSpPr>
          <p:cNvPr id="16" name="Egyenes összekötő 15">
            <a:extLst>
              <a:ext uri="{FF2B5EF4-FFF2-40B4-BE49-F238E27FC236}">
                <a16:creationId xmlns:a16="http://schemas.microsoft.com/office/drawing/2014/main" id="{A933D47C-7F86-9A48-A1AD-EEBD81F9A6A8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3940BA6A-A9B7-7219-4D85-FAE0F7D5ABF8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sp>
        <p:nvSpPr>
          <p:cNvPr id="3" name="Szöveg helye 10">
            <a:extLst>
              <a:ext uri="{FF2B5EF4-FFF2-40B4-BE49-F238E27FC236}">
                <a16:creationId xmlns:a16="http://schemas.microsoft.com/office/drawing/2014/main" id="{55729B78-CCC8-F712-B7DB-176E91D2D65F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1607437"/>
            <a:ext cx="10515600" cy="18460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5" name="Szöveg helye 10">
            <a:extLst>
              <a:ext uri="{FF2B5EF4-FFF2-40B4-BE49-F238E27FC236}">
                <a16:creationId xmlns:a16="http://schemas.microsoft.com/office/drawing/2014/main" id="{ED6C24E1-FC98-931B-668F-1A2663E54988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282280" y="3786425"/>
            <a:ext cx="5125629" cy="18460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</p:txBody>
      </p:sp>
      <p:sp>
        <p:nvSpPr>
          <p:cNvPr id="6" name="Szöveg helye 10">
            <a:extLst>
              <a:ext uri="{FF2B5EF4-FFF2-40B4-BE49-F238E27FC236}">
                <a16:creationId xmlns:a16="http://schemas.microsoft.com/office/drawing/2014/main" id="{BA10B23C-BC2C-AA33-C513-FD8B9D46C292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1" y="3786425"/>
            <a:ext cx="5125629" cy="18460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</p:txBody>
      </p:sp>
      <p:sp>
        <p:nvSpPr>
          <p:cNvPr id="9" name="Szöveg helye 10">
            <a:extLst>
              <a:ext uri="{FF2B5EF4-FFF2-40B4-BE49-F238E27FC236}">
                <a16:creationId xmlns:a16="http://schemas.microsoft.com/office/drawing/2014/main" id="{5098D7CE-AAE8-B095-44BC-D69C66D1F5BE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2131341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szövegblokk - 1 ké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934CE5A9-19D5-B7FF-F605-96F82FA4FB0B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Kép helye 2">
            <a:extLst>
              <a:ext uri="{FF2B5EF4-FFF2-40B4-BE49-F238E27FC236}">
                <a16:creationId xmlns:a16="http://schemas.microsoft.com/office/drawing/2014/main" id="{23D20630-BBCE-AC6F-5896-1CEEB00154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27089" y="1579457"/>
            <a:ext cx="5326711" cy="40040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BC05F114-74F4-CAB6-3497-7C63660FE88E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sp>
        <p:nvSpPr>
          <p:cNvPr id="3" name="Szöveg helye 10">
            <a:extLst>
              <a:ext uri="{FF2B5EF4-FFF2-40B4-BE49-F238E27FC236}">
                <a16:creationId xmlns:a16="http://schemas.microsoft.com/office/drawing/2014/main" id="{C43265EB-5A74-13B8-25EF-C234D04EBA7E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1" y="1582985"/>
            <a:ext cx="4287982" cy="3757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F69FC214-A8DF-2334-7247-2170A8AA174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6" name="Szöveg helye 10">
            <a:extLst>
              <a:ext uri="{FF2B5EF4-FFF2-40B4-BE49-F238E27FC236}">
                <a16:creationId xmlns:a16="http://schemas.microsoft.com/office/drawing/2014/main" id="{E4F210FC-1016-425F-02B2-E3EE645E1BB4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2073395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zövegblok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CE5C7C62-306F-C568-AC87-137E9C578BFC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32B9E13B-D4C6-DDBF-DA2A-ED8F1AEADB59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sp>
        <p:nvSpPr>
          <p:cNvPr id="4" name="Szöveg helye 10">
            <a:extLst>
              <a:ext uri="{FF2B5EF4-FFF2-40B4-BE49-F238E27FC236}">
                <a16:creationId xmlns:a16="http://schemas.microsoft.com/office/drawing/2014/main" id="{CA91C60B-6859-7AF4-1D6C-CF5A6DEAC648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1" y="1579456"/>
            <a:ext cx="4977383" cy="40687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sp>
        <p:nvSpPr>
          <p:cNvPr id="9" name="Szöveg helye 10">
            <a:extLst>
              <a:ext uri="{FF2B5EF4-FFF2-40B4-BE49-F238E27FC236}">
                <a16:creationId xmlns:a16="http://schemas.microsoft.com/office/drawing/2014/main" id="{C6EA1AAF-19A4-379B-A811-68076AB37167}"/>
              </a:ext>
            </a:extLst>
          </p:cNvPr>
          <p:cNvSpPr>
            <a:spLocks noGrp="1"/>
          </p:cNvSpPr>
          <p:nvPr>
            <p:ph type="body" idx="22"/>
          </p:nvPr>
        </p:nvSpPr>
        <p:spPr>
          <a:xfrm>
            <a:off x="6397429" y="1579456"/>
            <a:ext cx="4977383" cy="40687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FA96FDED-1213-82EC-1A9D-4FC90A80FA7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5" name="Szöveg helye 10">
            <a:extLst>
              <a:ext uri="{FF2B5EF4-FFF2-40B4-BE49-F238E27FC236}">
                <a16:creationId xmlns:a16="http://schemas.microsoft.com/office/drawing/2014/main" id="{0AF073EC-750D-2DFB-C11E-4C39CA8DC2E4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3236759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zövegblok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Egyenes összekötő 15">
            <a:extLst>
              <a:ext uri="{FF2B5EF4-FFF2-40B4-BE49-F238E27FC236}">
                <a16:creationId xmlns:a16="http://schemas.microsoft.com/office/drawing/2014/main" id="{E4CEC806-06F8-0A8E-802F-451103EBAC0E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737F6A48-F38F-FC31-62D0-11C22537C648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sp>
        <p:nvSpPr>
          <p:cNvPr id="3" name="Szöveg helye 10">
            <a:extLst>
              <a:ext uri="{FF2B5EF4-FFF2-40B4-BE49-F238E27FC236}">
                <a16:creationId xmlns:a16="http://schemas.microsoft.com/office/drawing/2014/main" id="{1E6D20BC-2EF9-211F-E045-74EB3321F442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1" y="1579456"/>
            <a:ext cx="3212591" cy="406877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sp>
        <p:nvSpPr>
          <p:cNvPr id="10" name="Szöveg helye 10">
            <a:extLst>
              <a:ext uri="{FF2B5EF4-FFF2-40B4-BE49-F238E27FC236}">
                <a16:creationId xmlns:a16="http://schemas.microsoft.com/office/drawing/2014/main" id="{0AB37620-467A-3358-9635-1AE991B29903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4489704" y="1579456"/>
            <a:ext cx="3212591" cy="406877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sp>
        <p:nvSpPr>
          <p:cNvPr id="11" name="Szöveg helye 10">
            <a:extLst>
              <a:ext uri="{FF2B5EF4-FFF2-40B4-BE49-F238E27FC236}">
                <a16:creationId xmlns:a16="http://schemas.microsoft.com/office/drawing/2014/main" id="{44317DED-74F7-596D-46E5-4EFCB5B1B45F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8141207" y="1579456"/>
            <a:ext cx="3212591" cy="406877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936141E3-2650-7309-36C7-ECD2E619BF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5" name="Szöveg helye 10">
            <a:extLst>
              <a:ext uri="{FF2B5EF4-FFF2-40B4-BE49-F238E27FC236}">
                <a16:creationId xmlns:a16="http://schemas.microsoft.com/office/drawing/2014/main" id="{0614727D-5F43-1091-F059-56358E383047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1253035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képe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DFD7BA7-C2A9-595B-15D6-EDE5F7DAE2D1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Kép helye 2">
            <a:extLst>
              <a:ext uri="{FF2B5EF4-FFF2-40B4-BE49-F238E27FC236}">
                <a16:creationId xmlns:a16="http://schemas.microsoft.com/office/drawing/2014/main" id="{9E45454F-C86C-2D65-C04B-55E626DA88AE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6265629" y="1579456"/>
            <a:ext cx="5067632" cy="40687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20" name="Kép helye 2">
            <a:extLst>
              <a:ext uri="{FF2B5EF4-FFF2-40B4-BE49-F238E27FC236}">
                <a16:creationId xmlns:a16="http://schemas.microsoft.com/office/drawing/2014/main" id="{176350A7-3ED8-9325-46CB-CA499869403F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38200" y="1579456"/>
            <a:ext cx="5011973" cy="40687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1BFA0AC3-D5FA-244D-2DF5-5874C6467C5D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245C0CEC-C383-42CB-7D7B-C253C37D1E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5" name="Szöveg helye 10">
            <a:extLst>
              <a:ext uri="{FF2B5EF4-FFF2-40B4-BE49-F238E27FC236}">
                <a16:creationId xmlns:a16="http://schemas.microsoft.com/office/drawing/2014/main" id="{6D82DBE0-A887-D830-B4E0-50498F0CA4C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4151485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képe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A371C297-1CA5-94ED-2895-3B1AF69D27B3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Kép helye 2">
            <a:extLst>
              <a:ext uri="{FF2B5EF4-FFF2-40B4-BE49-F238E27FC236}">
                <a16:creationId xmlns:a16="http://schemas.microsoft.com/office/drawing/2014/main" id="{B4B0655C-B169-D423-90AB-F5CB238B3C4B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38199" y="1579456"/>
            <a:ext cx="2564928" cy="41254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10" name="Kép helye 2">
            <a:extLst>
              <a:ext uri="{FF2B5EF4-FFF2-40B4-BE49-F238E27FC236}">
                <a16:creationId xmlns:a16="http://schemas.microsoft.com/office/drawing/2014/main" id="{88B1D7E9-B3E8-D3A3-7C3B-46B669E00D44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6639338" y="1579457"/>
            <a:ext cx="4693921" cy="41254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13" name="Kép helye 2">
            <a:extLst>
              <a:ext uri="{FF2B5EF4-FFF2-40B4-BE49-F238E27FC236}">
                <a16:creationId xmlns:a16="http://schemas.microsoft.com/office/drawing/2014/main" id="{DE50A8AD-DAA0-C470-251A-FB13BCEC03F1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3738768" y="1579456"/>
            <a:ext cx="2564928" cy="41254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8A66C65D-5136-21C7-C4AA-39F449F6F4AF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8DC4FBAE-8E6D-4D61-C7ED-3B8AA103C94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5" name="Szöveg helye 10">
            <a:extLst>
              <a:ext uri="{FF2B5EF4-FFF2-40B4-BE49-F238E27FC236}">
                <a16:creationId xmlns:a16="http://schemas.microsoft.com/office/drawing/2014/main" id="{765D96AD-EB0E-433E-7DD3-3FEB95FE9F4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411759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kép címm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D3B63919-F8C0-E45C-09D0-60059DD85486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Kép helye 2">
            <a:extLst>
              <a:ext uri="{FF2B5EF4-FFF2-40B4-BE49-F238E27FC236}">
                <a16:creationId xmlns:a16="http://schemas.microsoft.com/office/drawing/2014/main" id="{885801D2-AD3D-65D3-7B5C-D11229926A42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838200" y="1557713"/>
            <a:ext cx="5021911" cy="32856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31" name="Kép helye 2">
            <a:extLst>
              <a:ext uri="{FF2B5EF4-FFF2-40B4-BE49-F238E27FC236}">
                <a16:creationId xmlns:a16="http://schemas.microsoft.com/office/drawing/2014/main" id="{BA351229-7C81-1BF9-C349-D053BA83B114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331888" y="1557713"/>
            <a:ext cx="5021911" cy="32856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567F4794-7128-84D5-187A-87B98CBB4B7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sp>
        <p:nvSpPr>
          <p:cNvPr id="10" name="Szöveg helye 10">
            <a:extLst>
              <a:ext uri="{FF2B5EF4-FFF2-40B4-BE49-F238E27FC236}">
                <a16:creationId xmlns:a16="http://schemas.microsoft.com/office/drawing/2014/main" id="{12964550-01B5-19AF-9500-49E3DD0D5A13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838200" y="5118900"/>
            <a:ext cx="5021911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Kép címe</a:t>
            </a:r>
          </a:p>
        </p:txBody>
      </p:sp>
      <p:sp>
        <p:nvSpPr>
          <p:cNvPr id="12" name="Szöveg helye 10">
            <a:extLst>
              <a:ext uri="{FF2B5EF4-FFF2-40B4-BE49-F238E27FC236}">
                <a16:creationId xmlns:a16="http://schemas.microsoft.com/office/drawing/2014/main" id="{9BE9CAC6-C1B1-88DE-E91F-5DF606EBF5F2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6332692" y="5118900"/>
            <a:ext cx="5021911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Kép címe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36C96EAD-3920-32E6-9EF2-4122439611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5" name="Szöveg helye 10">
            <a:extLst>
              <a:ext uri="{FF2B5EF4-FFF2-40B4-BE49-F238E27FC236}">
                <a16:creationId xmlns:a16="http://schemas.microsoft.com/office/drawing/2014/main" id="{728694AA-87CB-BD28-118C-72EAD9263FD0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1640834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zöveg és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CA8BCE7-0004-CA11-4864-2FBA560C6C6E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30FAA482-BFF6-CAB1-8393-9DB2C3435DC2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sp>
        <p:nvSpPr>
          <p:cNvPr id="4" name="Szöveg helye 10">
            <a:extLst>
              <a:ext uri="{FF2B5EF4-FFF2-40B4-BE49-F238E27FC236}">
                <a16:creationId xmlns:a16="http://schemas.microsoft.com/office/drawing/2014/main" id="{ACFC1F6F-F293-C843-538C-5B5685FD46B2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1" y="1579456"/>
            <a:ext cx="3212591" cy="40606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sp>
        <p:nvSpPr>
          <p:cNvPr id="11" name="Diagram helye 10">
            <a:extLst>
              <a:ext uri="{FF2B5EF4-FFF2-40B4-BE49-F238E27FC236}">
                <a16:creationId xmlns:a16="http://schemas.microsoft.com/office/drawing/2014/main" id="{B11D781D-DBC5-AFF1-5464-03EB686EDB38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4426343" y="1579563"/>
            <a:ext cx="6927457" cy="4060579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Open Sans" panose="020B0606030504020204" pitchFamily="34" charset="0"/>
              </a:defRPr>
            </a:lvl1pPr>
          </a:lstStyle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441EA52C-1E9D-EA5E-B2CC-17EFCB175F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6" name="Szöveg helye 10">
            <a:extLst>
              <a:ext uri="{FF2B5EF4-FFF2-40B4-BE49-F238E27FC236}">
                <a16:creationId xmlns:a16="http://schemas.microsoft.com/office/drawing/2014/main" id="{D9D13E09-0F82-5456-63BF-CA3E8480C879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569136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22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3" r:id="rId6"/>
    <p:sldLayoutId id="2147483655" r:id="rId7"/>
    <p:sldLayoutId id="2147483656" r:id="rId8"/>
    <p:sldLayoutId id="2147483657" r:id="rId9"/>
    <p:sldLayoutId id="2147483660" r:id="rId10"/>
    <p:sldLayoutId id="2147483659" r:id="rId11"/>
    <p:sldLayoutId id="214748365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670C77B-EAA3-7188-6354-AC79569014CB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pPr algn="ctr"/>
            <a:r>
              <a:rPr lang="en-GB" sz="3600" dirty="0"/>
              <a:t>Ways and Means for a fiscal intervention: exemptions, accelerated depreciation, super deductions, non-deductibility, refundable and non-refundable credits, special tax rates.</a:t>
            </a:r>
          </a:p>
          <a:p>
            <a:endParaRPr lang="en-HU" sz="4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F43C64-67D3-24B0-CF41-9361AE165902}"/>
              </a:ext>
            </a:extLst>
          </p:cNvPr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pPr algn="ctr"/>
            <a:r>
              <a:rPr lang="en-HU" sz="2800" dirty="0"/>
              <a:t>Kevin Herczeg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E77BD5-7F2B-1FD4-D0CF-DFB91D227749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pPr algn="ctr"/>
            <a:r>
              <a:rPr lang="en-HU" sz="1800" i="1" dirty="0"/>
              <a:t>ELTE Faculty of Law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6DDFF09-8C24-0C33-57E5-32397F5E510A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723900" y="5864882"/>
            <a:ext cx="10744200" cy="649224"/>
          </a:xfrm>
        </p:spPr>
        <p:txBody>
          <a:bodyPr/>
          <a:lstStyle/>
          <a:p>
            <a:pPr algn="ctr"/>
            <a:r>
              <a:rPr lang="en-GB" sz="1800" dirty="0"/>
              <a:t>'Who Cares Wins': Using ESG Criteria for a New European Tax Policy – April 28th – 29th, 2025 – Università </a:t>
            </a:r>
            <a:r>
              <a:rPr lang="en-GB" sz="1800" dirty="0" err="1"/>
              <a:t>degli</a:t>
            </a:r>
            <a:r>
              <a:rPr lang="en-GB" sz="1800" dirty="0"/>
              <a:t> Studi di Ferrara</a:t>
            </a:r>
            <a:endParaRPr lang="en-HU" sz="1800" dirty="0"/>
          </a:p>
        </p:txBody>
      </p:sp>
    </p:spTree>
    <p:extLst>
      <p:ext uri="{BB962C8B-B14F-4D97-AF65-F5344CB8AC3E}">
        <p14:creationId xmlns:p14="http://schemas.microsoft.com/office/powerpoint/2010/main" val="3692548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C7616-3B0E-F9AE-631E-45943DB1A217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pPr algn="ctr"/>
            <a:r>
              <a:rPr lang="en-HU" sz="6600" dirty="0"/>
              <a:t>Thank you!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515731-466C-9010-8A39-972D3C6D9DBF}"/>
              </a:ext>
            </a:extLst>
          </p:cNvPr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pPr algn="ctr"/>
            <a:r>
              <a:rPr lang="en-HU" sz="3200" dirty="0"/>
              <a:t>Kevin Herczeg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E42B52-18DA-28E9-2F18-327C3CC4DD04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pPr algn="ctr"/>
            <a:r>
              <a:rPr lang="en-HU" i="1" dirty="0"/>
              <a:t>ELTE Faculty of Law</a:t>
            </a:r>
          </a:p>
          <a:p>
            <a:endParaRPr lang="en-H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A135BB-6852-569E-E29E-B85F046F8EE7}"/>
              </a:ext>
            </a:extLst>
          </p:cNvPr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pPr algn="ctr"/>
            <a:r>
              <a:rPr lang="en-GB" dirty="0"/>
              <a:t>The conference participation was subsidised by the Talent Support Council of </a:t>
            </a:r>
          </a:p>
          <a:p>
            <a:pPr algn="ctr"/>
            <a:r>
              <a:rPr lang="en-GB" dirty="0"/>
              <a:t>ELTE Eötvös Loránd University, Budapest</a:t>
            </a:r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273893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BDEC13D-6D90-AC82-7335-7BEFF61D73FF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en-HU" dirty="0"/>
              <a:t>Exemptions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DBAFE8-2DDA-B076-E805-537900D92FF2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1607437"/>
            <a:ext cx="10515600" cy="290518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Corporate tax rate: flat 9%, the lowest in the EU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Hungarian CT Act provides targeted exemptions to </a:t>
            </a:r>
            <a:r>
              <a:rPr lang="en-GB" b="1" dirty="0"/>
              <a:t>specific nonprofit organizations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Foundations</a:t>
            </a:r>
            <a:r>
              <a:rPr lang="en-GB" dirty="0"/>
              <a:t> and </a:t>
            </a:r>
            <a:r>
              <a:rPr lang="en-GB" b="1" dirty="0"/>
              <a:t>associations</a:t>
            </a:r>
            <a:r>
              <a:rPr lang="en-GB" dirty="0"/>
              <a:t> are tax-exempt if their revenues realized from their business operations  do not exceed 25 000 EUR and remain below 10% of their total annual revenue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Social policy goal</a:t>
            </a:r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1442425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687CEF8-67D9-5CBF-928B-4489632E1D50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en-HU" dirty="0"/>
              <a:t>Accelerated depreciation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9B7115-A8C6-4FDE-D5F1-59E9AA603C25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1607437"/>
            <a:ext cx="10515600" cy="401443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Higher annual write-offs on certain assets, effectively generating tax-free funds more quickly – CT Act Annex 1 and Annex 2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Depreciation of </a:t>
            </a:r>
            <a:r>
              <a:rPr lang="en-GB" b="1" dirty="0"/>
              <a:t>land used for storing hazardous waste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Up to 33% for </a:t>
            </a:r>
            <a:r>
              <a:rPr lang="en-GB" b="1" dirty="0"/>
              <a:t>equipment used in waste treatment, neutralization, recovery, and pollutant filtration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6% depreciation rate for </a:t>
            </a:r>
            <a:r>
              <a:rPr lang="en-GB" b="1" dirty="0"/>
              <a:t>buildings constructed by employers for worker accommodation </a:t>
            </a:r>
            <a:r>
              <a:rPr lang="en-GB" dirty="0"/>
              <a:t>(instead of the regular 2-6%)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Assets used exclusively for basic or applied research and development </a:t>
            </a:r>
            <a:r>
              <a:rPr lang="en-GB" dirty="0"/>
              <a:t>are eligible for depreciation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50% depreciation rate on </a:t>
            </a:r>
            <a:r>
              <a:rPr lang="en-GB" b="1" dirty="0"/>
              <a:t>development assets (capitalized development costs) </a:t>
            </a:r>
            <a:r>
              <a:rPr lang="en-GB" dirty="0"/>
              <a:t>/year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1221839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B3DFC28-201E-2CC5-97C3-17ACAB41D1C4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en-GB" dirty="0"/>
              <a:t>Development reserve </a:t>
            </a:r>
            <a:endParaRPr lang="en-H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2551B5-B457-61ED-81B9-3E182AA025BF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1607437"/>
            <a:ext cx="10515600" cy="263205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Key example for ‘accelerated depreciation’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portion of the retained earnings committed to future capital investments (development reserve) shall be regarded as accelerated depreciation and can be deducted as a lump sum from the pre-tax profit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company must invest that reserve in tangible assets within four tax years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If the reserved funds are not used for qualifying investments in time, the foregone tax must be repaid with penalties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4170195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484936B-F467-D62A-903A-A6BA3426C769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en-GB" dirty="0"/>
              <a:t>Research and development (R&amp;D) tax allowance </a:t>
            </a:r>
            <a:endParaRPr lang="en-H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07EF2-F508-FB6C-2843-EB35E4A35CE4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1607437"/>
            <a:ext cx="10515600" cy="406523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Pre-tax profit can be reduced by the taxpayer's direct costs of basic research, applied research and development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CT Act permits a double deduction (must be reduced by any state grants received for development purposes and activity costs)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Deduction of three times the amount of the R&amp;D costs, up to 125 000 EUR, if conducted in cooperation with qualified research institutions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New tax allowance can be opted for instead of the R&amp;D tax base reduction item (10% of the eligible costs, up to 1.2 million EUR in the case of basic research, applied research or development carried out jointly by qualified research institutions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1305397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8E5CBDE-DFAC-91C6-8A32-FDAA1488D09D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en-GB" dirty="0"/>
              <a:t>Employment-focused tax base allowances </a:t>
            </a:r>
            <a:endParaRPr lang="en-H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FCF4BD-0E5F-7530-EBFE-D384DCDD1BF3}"/>
              </a:ext>
            </a:extLst>
          </p:cNvPr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Pre-tax profit can be reduced by 24% of the minimum wage per month, for each </a:t>
            </a:r>
            <a:r>
              <a:rPr lang="en-GB" b="1" dirty="0"/>
              <a:t>student participating in specialized education under a vocational training </a:t>
            </a:r>
            <a:r>
              <a:rPr lang="en-GB" dirty="0"/>
              <a:t>employment contract at a dual training site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If those students are hired after graduation, there’s an additional tax benefit covering the employer’s social security contribution costs up to a maximum of 12 months </a:t>
            </a:r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701297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A35108E-D0E6-FE52-0E20-9164D315B106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en-GB" dirty="0"/>
              <a:t>Development tax relief </a:t>
            </a:r>
            <a:endParaRPr lang="en-H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A62BE2-7CD5-C4D3-5ED4-83D5531A6C4E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1607437"/>
            <a:ext cx="10515600" cy="401443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Companies undertaking major investments or launching projects in certain priority categories can apply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Eligibility criteria</a:t>
            </a:r>
            <a:r>
              <a:rPr lang="en-GB" dirty="0"/>
              <a:t>: investment's purpose, monetary threshold, specific conditions related to the taxpayer's classification (e.g., small or medium-sized enterprise) and the geographical location of the investment 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Environmental protection investment of at least 250 000 EUR 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Food hygiene investment of at least 250 000 EUR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An investment of at least 2.5 million EUR, implemented in a designated beneficiary municipality, typically located in underdeveloped regions as specified by government decree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3233577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971D824-8AF4-F5D1-57E1-0B9C501952FC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en-GB" dirty="0"/>
              <a:t>Tax relief on energy efficiency investment and renovation </a:t>
            </a:r>
            <a:endParaRPr lang="en-H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EB19BD-8DD6-4C32-5F1E-07081786BA0D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1607437"/>
            <a:ext cx="10515600" cy="267669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Taxpayers can claim a tax credit for the </a:t>
            </a:r>
            <a:r>
              <a:rPr lang="en-GB" b="1" dirty="0"/>
              <a:t>installation and operation of assets that improve energy efficiency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investment must result in measurable energy savings and an independent energy audit is required to certify the efficiency gains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credit can be utilized over the year the energy-efficient asset is put into use and the following five years (up to 6 years total), and it is limited to 70% of the corporate tax in any given year</a:t>
            </a:r>
          </a:p>
        </p:txBody>
      </p:sp>
    </p:spTree>
    <p:extLst>
      <p:ext uri="{BB962C8B-B14F-4D97-AF65-F5344CB8AC3E}">
        <p14:creationId xmlns:p14="http://schemas.microsoft.com/office/powerpoint/2010/main" val="2249132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0C819C-E060-4C18-546D-CA66609A2BC6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en-GB" dirty="0"/>
              <a:t>SME’s investment allowance </a:t>
            </a:r>
            <a:endParaRPr lang="en-H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5AA539-19A1-4B4A-EF03-DC45CB51A414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1607437"/>
            <a:ext cx="10515600" cy="347520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Small and medium-sized enterprises </a:t>
            </a:r>
            <a:r>
              <a:rPr lang="en-GB" dirty="0"/>
              <a:t>(SMEs) constitute 99% of all businesses in Hungary and </a:t>
            </a:r>
            <a:r>
              <a:rPr lang="en-GB" b="1" dirty="0"/>
              <a:t>employ 67% of the workforce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 taxpayer that qualifies as an </a:t>
            </a:r>
            <a:r>
              <a:rPr lang="en-GB" b="1" dirty="0"/>
              <a:t>SME</a:t>
            </a:r>
            <a:r>
              <a:rPr lang="en-GB" dirty="0"/>
              <a:t> is entitled to a tax base allowance based on the investment (acquisition) value of tangible assets, software, and intellectual property products directly required for its business activities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amount of this allowance cannot exceed the pre-tax profit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It qualifies as state aid; not the full amount, but the tax content of the allowance, which is currently 9%</a:t>
            </a:r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1286584105"/>
      </p:ext>
    </p:extLst>
  </p:cSld>
  <p:clrMapOvr>
    <a:masterClrMapping/>
  </p:clrMapOvr>
</p:sld>
</file>

<file path=ppt/theme/theme1.xml><?xml version="1.0" encoding="utf-8"?>
<a:theme xmlns:a="http://schemas.openxmlformats.org/drawingml/2006/main" name="címd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2032</TotalTime>
  <Words>782</Words>
  <Application>Microsoft Macintosh PowerPoint</Application>
  <PresentationFormat>Widescreen</PresentationFormat>
  <Paragraphs>54</Paragraphs>
  <Slides>10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Calibri</vt:lpstr>
      <vt:lpstr>Open Sans</vt:lpstr>
      <vt:lpstr>címdia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PREZENTÁCIÓ CÍME prezentáció alcíme</dc:title>
  <dc:creator>Microsoft Office User</dc:creator>
  <cp:lastModifiedBy>Casanova Alessandro</cp:lastModifiedBy>
  <cp:revision>107</cp:revision>
  <dcterms:created xsi:type="dcterms:W3CDTF">2021-07-01T15:39:11Z</dcterms:created>
  <dcterms:modified xsi:type="dcterms:W3CDTF">2025-04-27T14:22:28Z</dcterms:modified>
</cp:coreProperties>
</file>