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14"/>
  </p:notesMasterIdLst>
  <p:sldIdLst>
    <p:sldId id="256" r:id="rId2"/>
    <p:sldId id="257" r:id="rId3"/>
    <p:sldId id="288" r:id="rId4"/>
    <p:sldId id="290" r:id="rId5"/>
    <p:sldId id="264" r:id="rId6"/>
    <p:sldId id="283" r:id="rId7"/>
    <p:sldId id="284" r:id="rId8"/>
    <p:sldId id="285" r:id="rId9"/>
    <p:sldId id="286" r:id="rId10"/>
    <p:sldId id="287" r:id="rId11"/>
    <p:sldId id="289" r:id="rId12"/>
    <p:sldId id="275" r:id="rId13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orient="horz" pos="1028">
          <p15:clr>
            <a:srgbClr val="A4A3A4"/>
          </p15:clr>
        </p15:guide>
        <p15:guide id="3" orient="horz" pos="3296">
          <p15:clr>
            <a:srgbClr val="A4A3A4"/>
          </p15:clr>
        </p15:guide>
        <p15:guide id="4" orient="horz" pos="456">
          <p15:clr>
            <a:srgbClr val="A4A3A4"/>
          </p15:clr>
        </p15:guide>
        <p15:guide id="5" pos="436">
          <p15:clr>
            <a:srgbClr val="A4A3A4"/>
          </p15:clr>
        </p15:guide>
        <p15:guide id="6" pos="7236">
          <p15:clr>
            <a:srgbClr val="A4A3A4"/>
          </p15:clr>
        </p15:guide>
        <p15:guide id="7" pos="2692">
          <p15:clr>
            <a:srgbClr val="A4A3A4"/>
          </p15:clr>
        </p15:guide>
        <p15:guide id="8" pos="1572">
          <p15:clr>
            <a:srgbClr val="A4A3A4"/>
          </p15:clr>
        </p15:guide>
        <p15:guide id="9" pos="3816">
          <p15:clr>
            <a:srgbClr val="A4A3A4"/>
          </p15:clr>
        </p15:guide>
        <p15:guide id="10" pos="4976">
          <p15:clr>
            <a:srgbClr val="A4A3A4"/>
          </p15:clr>
        </p15:guide>
        <p15:guide id="11" pos="610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073" autoAdjust="0"/>
    <p:restoredTop sz="94687"/>
  </p:normalViewPr>
  <p:slideViewPr>
    <p:cSldViewPr snapToGrid="0">
      <p:cViewPr varScale="1">
        <p:scale>
          <a:sx n="104" d="100"/>
          <a:sy n="104" d="100"/>
        </p:scale>
        <p:origin x="1040" y="208"/>
      </p:cViewPr>
      <p:guideLst>
        <p:guide orient="horz" pos="2160"/>
        <p:guide orient="horz" pos="1028"/>
        <p:guide orient="horz" pos="3296"/>
        <p:guide orient="horz" pos="456"/>
        <p:guide pos="436"/>
        <p:guide pos="7236"/>
        <p:guide pos="2692"/>
        <p:guide pos="1572"/>
        <p:guide pos="3816"/>
        <p:guide pos="4976"/>
        <p:guide pos="610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CFEFEC7-1709-9745-BECF-9BBB5ED9DB94}" type="doc">
      <dgm:prSet loTypeId="urn:microsoft.com/office/officeart/2005/8/layout/chevron1" loCatId="" qsTypeId="urn:microsoft.com/office/officeart/2005/8/quickstyle/simple1" qsCatId="simple" csTypeId="urn:microsoft.com/office/officeart/2005/8/colors/accent1_2" csCatId="accent1" phldr="1"/>
      <dgm:spPr/>
    </dgm:pt>
    <dgm:pt modelId="{5DC85668-6FD8-F040-B338-39FDF316C66F}">
      <dgm:prSet phldrT="[Testo]" custT="1"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it-IT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The EU </a:t>
          </a:r>
          <a:r>
            <a:rPr lang="it-IT" sz="18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has</a:t>
          </a:r>
          <a:r>
            <a:rPr lang="it-IT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it-IT" sz="18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progressively</a:t>
          </a:r>
          <a:r>
            <a:rPr lang="it-IT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it-IT" sz="18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integrated</a:t>
          </a:r>
          <a:r>
            <a:rPr lang="it-IT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it-IT" sz="1800" b="1" dirty="0">
              <a:latin typeface="Times New Roman" panose="02020603050405020304" pitchFamily="18" charset="0"/>
              <a:cs typeface="Times New Roman" panose="02020603050405020304" pitchFamily="18" charset="0"/>
            </a:rPr>
            <a:t>ESG </a:t>
          </a:r>
          <a:r>
            <a:rPr lang="it-IT" sz="18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principles</a:t>
          </a:r>
          <a:r>
            <a:rPr lang="it-IT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it-IT" sz="18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into</a:t>
          </a:r>
          <a:r>
            <a:rPr lang="it-IT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it-IT" sz="18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binding</a:t>
          </a:r>
          <a:r>
            <a:rPr lang="it-IT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it-IT" sz="18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legal</a:t>
          </a:r>
          <a:r>
            <a:rPr lang="it-IT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 acts, </a:t>
          </a:r>
          <a:r>
            <a:rPr lang="it-IT" sz="18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especially</a:t>
          </a:r>
          <a:r>
            <a:rPr lang="it-IT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it-IT" sz="18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through</a:t>
          </a:r>
          <a:r>
            <a:rPr lang="it-IT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:</a:t>
          </a:r>
        </a:p>
        <a:p>
          <a:pPr>
            <a:buFont typeface="Arial" panose="020B0604020202020204" pitchFamily="34" charset="0"/>
            <a:buChar char="•"/>
          </a:pPr>
          <a:r>
            <a:rPr lang="it-IT" sz="1800" b="1" dirty="0">
              <a:latin typeface="Times New Roman" panose="02020603050405020304" pitchFamily="18" charset="0"/>
              <a:cs typeface="Times New Roman" panose="02020603050405020304" pitchFamily="18" charset="0"/>
            </a:rPr>
            <a:t>- Directive 2014/95/EU</a:t>
          </a:r>
          <a:r>
            <a:rPr lang="it-IT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 (NFRD)</a:t>
          </a:r>
        </a:p>
        <a:p>
          <a:pPr>
            <a:buFont typeface="Arial" panose="020B0604020202020204" pitchFamily="34" charset="0"/>
            <a:buChar char="•"/>
          </a:pPr>
          <a:r>
            <a:rPr lang="it-IT" sz="1800" b="1" dirty="0">
              <a:latin typeface="Times New Roman" panose="02020603050405020304" pitchFamily="18" charset="0"/>
              <a:cs typeface="Times New Roman" panose="02020603050405020304" pitchFamily="18" charset="0"/>
            </a:rPr>
            <a:t>- Directive 2022/2464/EU</a:t>
          </a:r>
          <a:r>
            <a:rPr lang="it-IT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 (CSRD)</a:t>
          </a:r>
        </a:p>
        <a:p>
          <a:pPr>
            <a:buFont typeface="Arial" panose="020B0604020202020204" pitchFamily="34" charset="0"/>
            <a:buChar char="•"/>
          </a:pPr>
          <a:r>
            <a:rPr lang="it-IT" sz="1800" b="1" dirty="0">
              <a:latin typeface="Times New Roman" panose="02020603050405020304" pitchFamily="18" charset="0"/>
              <a:cs typeface="Times New Roman" panose="02020603050405020304" pitchFamily="18" charset="0"/>
            </a:rPr>
            <a:t>- </a:t>
          </a:r>
          <a:r>
            <a:rPr lang="it-IT" sz="18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Upcoming</a:t>
          </a:r>
          <a:r>
            <a:rPr lang="it-IT" sz="1800" b="1" dirty="0">
              <a:latin typeface="Times New Roman" panose="02020603050405020304" pitchFamily="18" charset="0"/>
              <a:cs typeface="Times New Roman" panose="02020603050405020304" pitchFamily="18" charset="0"/>
            </a:rPr>
            <a:t> CSDDD (2024)</a:t>
          </a:r>
          <a:endParaRPr lang="it-IT" sz="18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21CBA00-A7E5-124C-BE57-1F866A3ADDFA}" type="parTrans" cxnId="{1CB4AAB3-E158-7C44-8435-E6132C2A0456}">
      <dgm:prSet/>
      <dgm:spPr/>
      <dgm:t>
        <a:bodyPr/>
        <a:lstStyle/>
        <a:p>
          <a:endParaRPr lang="it-IT"/>
        </a:p>
      </dgm:t>
    </dgm:pt>
    <dgm:pt modelId="{9DC2EA24-E704-0E47-97A4-171C1C6FCDF1}" type="sibTrans" cxnId="{1CB4AAB3-E158-7C44-8435-E6132C2A0456}">
      <dgm:prSet/>
      <dgm:spPr/>
      <dgm:t>
        <a:bodyPr/>
        <a:lstStyle/>
        <a:p>
          <a:endParaRPr lang="it-IT"/>
        </a:p>
      </dgm:t>
    </dgm:pt>
    <dgm:pt modelId="{6BD51A81-DDFA-6C46-AB30-E1EEA125B9EF}">
      <dgm:prSet phldrT="[Testo]" custT="1"/>
      <dgm:spPr/>
      <dgm:t>
        <a:bodyPr/>
        <a:lstStyle/>
        <a:p>
          <a:pPr>
            <a:buNone/>
          </a:pPr>
          <a:r>
            <a:rPr lang="it-IT" sz="1800" b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Italy</a:t>
          </a:r>
          <a:r>
            <a:rPr lang="it-IT" sz="1800" b="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it-IT" sz="1800" b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has</a:t>
          </a:r>
          <a:r>
            <a:rPr lang="it-IT" sz="1800" b="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it-IT" sz="1800" b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transposed</a:t>
          </a:r>
          <a:r>
            <a:rPr lang="it-IT" sz="1800" b="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it-IT" sz="1800" b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these</a:t>
          </a:r>
          <a:r>
            <a:rPr lang="it-IT" sz="1800" b="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it-IT" sz="1800" b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norms</a:t>
          </a:r>
          <a:r>
            <a:rPr lang="it-IT" sz="1800" b="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it-IT" sz="1800" b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gradually</a:t>
          </a:r>
          <a:r>
            <a:rPr lang="it-IT" sz="1800" b="0" dirty="0">
              <a:latin typeface="Times New Roman" panose="02020603050405020304" pitchFamily="18" charset="0"/>
              <a:cs typeface="Times New Roman" panose="02020603050405020304" pitchFamily="18" charset="0"/>
            </a:rPr>
            <a:t> and </a:t>
          </a:r>
          <a:r>
            <a:rPr lang="it-IT" sz="1800" b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sectorally</a:t>
          </a:r>
          <a:r>
            <a:rPr lang="it-IT" sz="1800" b="0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it-IT" sz="1800" b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using</a:t>
          </a:r>
          <a:r>
            <a:rPr lang="it-IT" sz="1800" b="0" dirty="0">
              <a:latin typeface="Times New Roman" panose="02020603050405020304" pitchFamily="18" charset="0"/>
              <a:cs typeface="Times New Roman" panose="02020603050405020304" pitchFamily="18" charset="0"/>
            </a:rPr>
            <a:t>: </a:t>
          </a:r>
        </a:p>
        <a:p>
          <a:pPr>
            <a:buNone/>
          </a:pPr>
          <a:r>
            <a:rPr lang="it-IT" sz="1800" b="0" dirty="0">
              <a:latin typeface="Times New Roman" panose="02020603050405020304" pitchFamily="18" charset="0"/>
              <a:cs typeface="Times New Roman" panose="02020603050405020304" pitchFamily="18" charset="0"/>
            </a:rPr>
            <a:t>- Legislative </a:t>
          </a:r>
          <a:r>
            <a:rPr lang="it-IT" sz="1800" b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decrees</a:t>
          </a:r>
          <a:r>
            <a:rPr lang="it-IT" sz="1800" b="0" dirty="0">
              <a:latin typeface="Times New Roman" panose="02020603050405020304" pitchFamily="18" charset="0"/>
              <a:cs typeface="Times New Roman" panose="02020603050405020304" pitchFamily="18" charset="0"/>
            </a:rPr>
            <a:t> for </a:t>
          </a:r>
          <a:r>
            <a:rPr lang="it-IT" sz="1800" b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legal</a:t>
          </a:r>
          <a:r>
            <a:rPr lang="it-IT" sz="1800" b="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it-IT" sz="1800" b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alignment</a:t>
          </a:r>
          <a:endParaRPr lang="it-IT" sz="1800" b="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>
            <a:buNone/>
          </a:pPr>
          <a:r>
            <a:rPr lang="it-IT" sz="1800" b="0" dirty="0">
              <a:latin typeface="Times New Roman" panose="02020603050405020304" pitchFamily="18" charset="0"/>
              <a:cs typeface="Times New Roman" panose="02020603050405020304" pitchFamily="18" charset="0"/>
            </a:rPr>
            <a:t>- Tax </a:t>
          </a:r>
          <a:r>
            <a:rPr lang="it-IT" sz="1800" b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measures</a:t>
          </a:r>
          <a:r>
            <a:rPr lang="it-IT" sz="1800" b="0" dirty="0">
              <a:latin typeface="Times New Roman" panose="02020603050405020304" pitchFamily="18" charset="0"/>
              <a:cs typeface="Times New Roman" panose="02020603050405020304" pitchFamily="18" charset="0"/>
            </a:rPr>
            <a:t> (credits, </a:t>
          </a:r>
          <a:r>
            <a:rPr lang="it-IT" sz="1800" b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deductions</a:t>
          </a:r>
          <a:r>
            <a:rPr lang="it-IT" sz="1800" b="0" dirty="0">
              <a:latin typeface="Times New Roman" panose="02020603050405020304" pitchFamily="18" charset="0"/>
              <a:cs typeface="Times New Roman" panose="02020603050405020304" pitchFamily="18" charset="0"/>
            </a:rPr>
            <a:t>)</a:t>
          </a:r>
        </a:p>
        <a:p>
          <a:pPr>
            <a:buNone/>
          </a:pPr>
          <a:r>
            <a:rPr lang="it-IT" sz="1800" b="0" dirty="0">
              <a:latin typeface="Times New Roman" panose="02020603050405020304" pitchFamily="18" charset="0"/>
              <a:cs typeface="Times New Roman" panose="02020603050405020304" pitchFamily="18" charset="0"/>
            </a:rPr>
            <a:t>- Public </a:t>
          </a:r>
          <a:r>
            <a:rPr lang="it-IT" sz="1800" b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programs</a:t>
          </a:r>
          <a:r>
            <a:rPr lang="it-IT" sz="1800" b="0" dirty="0">
              <a:latin typeface="Times New Roman" panose="02020603050405020304" pitchFamily="18" charset="0"/>
              <a:cs typeface="Times New Roman" panose="02020603050405020304" pitchFamily="18" charset="0"/>
            </a:rPr>
            <a:t> (like PNRR)</a:t>
          </a:r>
        </a:p>
      </dgm:t>
    </dgm:pt>
    <dgm:pt modelId="{D877F395-9BF0-3E41-9301-5B53E79EC935}" type="parTrans" cxnId="{23B7EC4B-1E4F-E24B-90D9-37259AF0E7A6}">
      <dgm:prSet/>
      <dgm:spPr/>
      <dgm:t>
        <a:bodyPr/>
        <a:lstStyle/>
        <a:p>
          <a:endParaRPr lang="it-IT"/>
        </a:p>
      </dgm:t>
    </dgm:pt>
    <dgm:pt modelId="{A8CB5EF9-5E9C-4D4D-A2D8-5861E058EC2F}" type="sibTrans" cxnId="{23B7EC4B-1E4F-E24B-90D9-37259AF0E7A6}">
      <dgm:prSet/>
      <dgm:spPr/>
      <dgm:t>
        <a:bodyPr/>
        <a:lstStyle/>
        <a:p>
          <a:endParaRPr lang="it-IT"/>
        </a:p>
      </dgm:t>
    </dgm:pt>
    <dgm:pt modelId="{884BD3A1-7174-2B47-8CDB-DF0A44770B78}" type="pres">
      <dgm:prSet presAssocID="{1CFEFEC7-1709-9745-BECF-9BBB5ED9DB94}" presName="Name0" presStyleCnt="0">
        <dgm:presLayoutVars>
          <dgm:dir/>
          <dgm:animLvl val="lvl"/>
          <dgm:resizeHandles val="exact"/>
        </dgm:presLayoutVars>
      </dgm:prSet>
      <dgm:spPr/>
    </dgm:pt>
    <dgm:pt modelId="{DAA72FAC-8DC5-BA47-B5A9-0B7807BC61AA}" type="pres">
      <dgm:prSet presAssocID="{5DC85668-6FD8-F040-B338-39FDF316C66F}" presName="parTxOnly" presStyleLbl="node1" presStyleIdx="0" presStyleCnt="2" custScaleX="268979" custScaleY="269018" custLinFactY="-52342" custLinFactNeighborX="-39885" custLinFactNeighborY="-100000">
        <dgm:presLayoutVars>
          <dgm:chMax val="0"/>
          <dgm:chPref val="0"/>
          <dgm:bulletEnabled val="1"/>
        </dgm:presLayoutVars>
      </dgm:prSet>
      <dgm:spPr/>
    </dgm:pt>
    <dgm:pt modelId="{DE0435F8-3EE3-7241-90D3-B8BEDF2AA887}" type="pres">
      <dgm:prSet presAssocID="{9DC2EA24-E704-0E47-97A4-171C1C6FCDF1}" presName="parTxOnlySpace" presStyleCnt="0"/>
      <dgm:spPr/>
    </dgm:pt>
    <dgm:pt modelId="{4B17BF80-7361-4241-8F4B-DE9329E1AF0F}" type="pres">
      <dgm:prSet presAssocID="{6BD51A81-DDFA-6C46-AB30-E1EEA125B9EF}" presName="parTxOnly" presStyleLbl="node1" presStyleIdx="1" presStyleCnt="2" custScaleX="260695" custScaleY="268225" custLinFactX="-21715" custLinFactY="-51946" custLinFactNeighborX="-100000" custLinFactNeighborY="-100000">
        <dgm:presLayoutVars>
          <dgm:chMax val="0"/>
          <dgm:chPref val="0"/>
          <dgm:bulletEnabled val="1"/>
        </dgm:presLayoutVars>
      </dgm:prSet>
      <dgm:spPr/>
    </dgm:pt>
  </dgm:ptLst>
  <dgm:cxnLst>
    <dgm:cxn modelId="{D30B5008-9D26-EB4A-8815-53DC0B94B745}" type="presOf" srcId="{5DC85668-6FD8-F040-B338-39FDF316C66F}" destId="{DAA72FAC-8DC5-BA47-B5A9-0B7807BC61AA}" srcOrd="0" destOrd="0" presId="urn:microsoft.com/office/officeart/2005/8/layout/chevron1"/>
    <dgm:cxn modelId="{177D7315-E2AF-7044-9C3E-BC2FA595669E}" type="presOf" srcId="{6BD51A81-DDFA-6C46-AB30-E1EEA125B9EF}" destId="{4B17BF80-7361-4241-8F4B-DE9329E1AF0F}" srcOrd="0" destOrd="0" presId="urn:microsoft.com/office/officeart/2005/8/layout/chevron1"/>
    <dgm:cxn modelId="{B06E1B30-ECB9-F041-9782-502E192B2ED4}" type="presOf" srcId="{1CFEFEC7-1709-9745-BECF-9BBB5ED9DB94}" destId="{884BD3A1-7174-2B47-8CDB-DF0A44770B78}" srcOrd="0" destOrd="0" presId="urn:microsoft.com/office/officeart/2005/8/layout/chevron1"/>
    <dgm:cxn modelId="{23B7EC4B-1E4F-E24B-90D9-37259AF0E7A6}" srcId="{1CFEFEC7-1709-9745-BECF-9BBB5ED9DB94}" destId="{6BD51A81-DDFA-6C46-AB30-E1EEA125B9EF}" srcOrd="1" destOrd="0" parTransId="{D877F395-9BF0-3E41-9301-5B53E79EC935}" sibTransId="{A8CB5EF9-5E9C-4D4D-A2D8-5861E058EC2F}"/>
    <dgm:cxn modelId="{1CB4AAB3-E158-7C44-8435-E6132C2A0456}" srcId="{1CFEFEC7-1709-9745-BECF-9BBB5ED9DB94}" destId="{5DC85668-6FD8-F040-B338-39FDF316C66F}" srcOrd="0" destOrd="0" parTransId="{221CBA00-A7E5-124C-BE57-1F866A3ADDFA}" sibTransId="{9DC2EA24-E704-0E47-97A4-171C1C6FCDF1}"/>
    <dgm:cxn modelId="{7B7E003E-D529-0D49-A47F-E4EB98BD5F7F}" type="presParOf" srcId="{884BD3A1-7174-2B47-8CDB-DF0A44770B78}" destId="{DAA72FAC-8DC5-BA47-B5A9-0B7807BC61AA}" srcOrd="0" destOrd="0" presId="urn:microsoft.com/office/officeart/2005/8/layout/chevron1"/>
    <dgm:cxn modelId="{D38F42C1-E732-C54F-B92D-1BBB3CE5A426}" type="presParOf" srcId="{884BD3A1-7174-2B47-8CDB-DF0A44770B78}" destId="{DE0435F8-3EE3-7241-90D3-B8BEDF2AA887}" srcOrd="1" destOrd="0" presId="urn:microsoft.com/office/officeart/2005/8/layout/chevron1"/>
    <dgm:cxn modelId="{CB982788-EC77-2C4E-AEF0-E5735DDE3357}" type="presParOf" srcId="{884BD3A1-7174-2B47-8CDB-DF0A44770B78}" destId="{4B17BF80-7361-4241-8F4B-DE9329E1AF0F}" srcOrd="2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AA72FAC-8DC5-BA47-B5A9-0B7807BC61AA}">
      <dsp:nvSpPr>
        <dsp:cNvPr id="0" name=""/>
        <dsp:cNvSpPr/>
      </dsp:nvSpPr>
      <dsp:spPr>
        <a:xfrm>
          <a:off x="0" y="182023"/>
          <a:ext cx="5924621" cy="2370192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009" tIns="24003" rIns="24003" bIns="24003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it-IT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The EU </a:t>
          </a:r>
          <a:r>
            <a:rPr lang="it-IT" sz="1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has</a:t>
          </a:r>
          <a:r>
            <a:rPr lang="it-IT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it-IT" sz="1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progressively</a:t>
          </a:r>
          <a:r>
            <a:rPr lang="it-IT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it-IT" sz="1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integrated</a:t>
          </a:r>
          <a:r>
            <a:rPr lang="it-IT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it-IT" sz="18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ESG </a:t>
          </a:r>
          <a:r>
            <a:rPr lang="it-IT" sz="18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principles</a:t>
          </a:r>
          <a:r>
            <a:rPr lang="it-IT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it-IT" sz="1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into</a:t>
          </a:r>
          <a:r>
            <a:rPr lang="it-IT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it-IT" sz="1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binding</a:t>
          </a:r>
          <a:r>
            <a:rPr lang="it-IT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it-IT" sz="1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legal</a:t>
          </a:r>
          <a:r>
            <a:rPr lang="it-IT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acts, </a:t>
          </a:r>
          <a:r>
            <a:rPr lang="it-IT" sz="1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especially</a:t>
          </a:r>
          <a:r>
            <a:rPr lang="it-IT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it-IT" sz="1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through</a:t>
          </a:r>
          <a:r>
            <a:rPr lang="it-IT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: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it-IT" sz="18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- Directive 2014/95/EU</a:t>
          </a:r>
          <a:r>
            <a:rPr lang="it-IT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(NFRD)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it-IT" sz="18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- Directive 2022/2464/EU</a:t>
          </a:r>
          <a:r>
            <a:rPr lang="it-IT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(CSRD)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it-IT" sz="18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- </a:t>
          </a:r>
          <a:r>
            <a:rPr lang="it-IT" sz="18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Upcoming</a:t>
          </a:r>
          <a:r>
            <a:rPr lang="it-IT" sz="18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CSDDD (2024)</a:t>
          </a:r>
          <a:endParaRPr lang="it-IT" sz="1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185096" y="182023"/>
        <a:ext cx="3554429" cy="2370192"/>
      </dsp:txXfrm>
    </dsp:sp>
    <dsp:sp modelId="{4B17BF80-7361-4241-8F4B-DE9329E1AF0F}">
      <dsp:nvSpPr>
        <dsp:cNvPr id="0" name=""/>
        <dsp:cNvSpPr/>
      </dsp:nvSpPr>
      <dsp:spPr>
        <a:xfrm>
          <a:off x="5007146" y="189005"/>
          <a:ext cx="5742154" cy="2363205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009" tIns="24003" rIns="24003" bIns="24003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800" b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Italy</a:t>
          </a:r>
          <a:r>
            <a:rPr lang="it-IT" sz="1800" b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it-IT" sz="1800" b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has</a:t>
          </a:r>
          <a:r>
            <a:rPr lang="it-IT" sz="1800" b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it-IT" sz="1800" b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transposed</a:t>
          </a:r>
          <a:r>
            <a:rPr lang="it-IT" sz="1800" b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it-IT" sz="1800" b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these</a:t>
          </a:r>
          <a:r>
            <a:rPr lang="it-IT" sz="1800" b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it-IT" sz="1800" b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norms</a:t>
          </a:r>
          <a:r>
            <a:rPr lang="it-IT" sz="1800" b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it-IT" sz="1800" b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gradually</a:t>
          </a:r>
          <a:r>
            <a:rPr lang="it-IT" sz="1800" b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and </a:t>
          </a:r>
          <a:r>
            <a:rPr lang="it-IT" sz="1800" b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sectorally</a:t>
          </a:r>
          <a:r>
            <a:rPr lang="it-IT" sz="1800" b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it-IT" sz="1800" b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using</a:t>
          </a:r>
          <a:r>
            <a:rPr lang="it-IT" sz="1800" b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: 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800" b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- Legislative </a:t>
          </a:r>
          <a:r>
            <a:rPr lang="it-IT" sz="1800" b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decrees</a:t>
          </a:r>
          <a:r>
            <a:rPr lang="it-IT" sz="1800" b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for </a:t>
          </a:r>
          <a:r>
            <a:rPr lang="it-IT" sz="1800" b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legal</a:t>
          </a:r>
          <a:r>
            <a:rPr lang="it-IT" sz="1800" b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it-IT" sz="1800" b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alignment</a:t>
          </a:r>
          <a:endParaRPr lang="it-IT" sz="1800" b="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800" b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- Tax </a:t>
          </a:r>
          <a:r>
            <a:rPr lang="it-IT" sz="1800" b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measures</a:t>
          </a:r>
          <a:r>
            <a:rPr lang="it-IT" sz="1800" b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(credits, </a:t>
          </a:r>
          <a:r>
            <a:rPr lang="it-IT" sz="1800" b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deductions</a:t>
          </a:r>
          <a:r>
            <a:rPr lang="it-IT" sz="1800" b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)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800" b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- Public </a:t>
          </a:r>
          <a:r>
            <a:rPr lang="it-IT" sz="1800" b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programs</a:t>
          </a:r>
          <a:r>
            <a:rPr lang="it-IT" sz="1800" b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(like PNRR)</a:t>
          </a:r>
        </a:p>
      </dsp:txBody>
      <dsp:txXfrm>
        <a:off x="6188749" y="189005"/>
        <a:ext cx="3378949" cy="236320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‹N›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86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5">
          <a:extLst>
            <a:ext uri="{FF2B5EF4-FFF2-40B4-BE49-F238E27FC236}">
              <a16:creationId xmlns:a16="http://schemas.microsoft.com/office/drawing/2014/main" id="{36091B76-F025-473D-0E83-53C0D1F387C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p8:notes">
            <a:extLst>
              <a:ext uri="{FF2B5EF4-FFF2-40B4-BE49-F238E27FC236}">
                <a16:creationId xmlns:a16="http://schemas.microsoft.com/office/drawing/2014/main" id="{DEC42EE1-081C-84D7-880D-E6281B436EFE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7" name="Google Shape;147;p8:notes">
            <a:extLst>
              <a:ext uri="{FF2B5EF4-FFF2-40B4-BE49-F238E27FC236}">
                <a16:creationId xmlns:a16="http://schemas.microsoft.com/office/drawing/2014/main" id="{44846D2E-36F6-3491-0FA1-A286796ABAA2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66232004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p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7" name="Google Shape;147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Google Shape;229;p1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0" name="Google Shape;230;p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92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92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p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7" name="Google Shape;147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p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7" name="Google Shape;147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p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7" name="Google Shape;147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21832403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p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7" name="Google Shape;147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86731638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p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7" name="Google Shape;147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68321225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p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7" name="Google Shape;147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2891849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iapositiva titolo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2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2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8" name="Google Shape;18;p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olo e testo verticale" type="vertTx">
  <p:cSld name="VERTICAL_TEX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11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1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1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olo e testo verticali" type="vertTitleAndTx">
  <p:cSld name="VERTICAL_TITLE_AND_VERTICAL_TEX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2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12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1" name="Google Shape;81;p1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1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1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olo e contenuto" type="obj">
  <p:cSld name="OBJEC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3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3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ntestazione sezione" type="secHead">
  <p:cSld name="SECTION_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4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4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ue contenuti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5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5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6" name="Google Shape;36;p5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7" name="Google Shape;37;p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fronto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6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6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3" name="Google Shape;43;p6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4" name="Google Shape;44;p6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5" name="Google Shape;45;p6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6" name="Google Shape;46;p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olo titolo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7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uota" type="blank">
  <p:cSld name="BLANK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uto con didascalia" type="objTx">
  <p:cSld name="OBJECT_WITH_CAPTION_TEXT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9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9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61" name="Google Shape;61;p9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2" name="Google Shape;62;p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mmagine con didascalia" type="picTx">
  <p:cSld name="PICTURE_WITH_CAPTION_TEXT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0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0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10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9" name="Google Shape;69;p1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1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‹N›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1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‹N›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image" Target="../media/image1.png"/><Relationship Id="rId7" Type="http://schemas.openxmlformats.org/officeDocument/2006/relationships/diagramColors" Target="../diagrams/colors1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305799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89" name="Google Shape;89;p1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261813" y="2156275"/>
            <a:ext cx="9668375" cy="25454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8">
          <a:extLst>
            <a:ext uri="{FF2B5EF4-FFF2-40B4-BE49-F238E27FC236}">
              <a16:creationId xmlns:a16="http://schemas.microsoft.com/office/drawing/2014/main" id="{4B583E74-85F9-CC69-3AD5-AB5513F2650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p21">
            <a:extLst>
              <a:ext uri="{FF2B5EF4-FFF2-40B4-BE49-F238E27FC236}">
                <a16:creationId xmlns:a16="http://schemas.microsoft.com/office/drawing/2014/main" id="{BC26412B-A8D3-D5BD-DD53-4DC563569288}"/>
              </a:ext>
            </a:extLst>
          </p:cNvPr>
          <p:cNvSpPr/>
          <p:nvPr/>
        </p:nvSpPr>
        <p:spPr>
          <a:xfrm>
            <a:off x="0" y="6121400"/>
            <a:ext cx="12192000" cy="736600"/>
          </a:xfrm>
          <a:prstGeom prst="rect">
            <a:avLst/>
          </a:prstGeom>
          <a:solidFill>
            <a:srgbClr val="305799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50" name="Google Shape;150;p21">
            <a:extLst>
              <a:ext uri="{FF2B5EF4-FFF2-40B4-BE49-F238E27FC236}">
                <a16:creationId xmlns:a16="http://schemas.microsoft.com/office/drawing/2014/main" id="{AF678CE7-BFD4-F508-2B13-EB13CC49F34F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692150" y="6295456"/>
            <a:ext cx="1661102" cy="406734"/>
          </a:xfrm>
          <a:prstGeom prst="rect">
            <a:avLst/>
          </a:prstGeom>
          <a:noFill/>
          <a:ln>
            <a:noFill/>
          </a:ln>
        </p:spPr>
      </p:pic>
      <p:sp>
        <p:nvSpPr>
          <p:cNvPr id="151" name="Google Shape;151;p21">
            <a:extLst>
              <a:ext uri="{FF2B5EF4-FFF2-40B4-BE49-F238E27FC236}">
                <a16:creationId xmlns:a16="http://schemas.microsoft.com/office/drawing/2014/main" id="{91E8CBBF-25F7-281C-A5D0-B3A3052288D4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0" y="0"/>
            <a:ext cx="12192000" cy="6121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14300" indent="0" algn="just" rtl="0" fontAlgn="base">
              <a:spcBef>
                <a:spcPts val="1200"/>
              </a:spcBef>
              <a:buNone/>
            </a:pPr>
            <a:r>
              <a:rPr lang="it-IT" sz="3200" b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What</a:t>
            </a:r>
            <a:r>
              <a:rPr lang="it-IT" sz="3200" b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</a:t>
            </a:r>
            <a:r>
              <a:rPr lang="it-IT" sz="3200" b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about</a:t>
            </a:r>
            <a:r>
              <a:rPr lang="it-IT" sz="3200" b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the future? </a:t>
            </a:r>
          </a:p>
          <a:p>
            <a:pPr marL="114300" indent="0" algn="just" rtl="0" fontAlgn="base">
              <a:spcBef>
                <a:spcPts val="1200"/>
              </a:spcBef>
              <a:buNone/>
            </a:pPr>
            <a:endParaRPr lang="it-IT" sz="3200" b="1" dirty="0">
              <a:latin typeface="Times New Roman" panose="02020603050405020304" pitchFamily="18" charset="0"/>
              <a:cs typeface="Times New Roman" panose="02020603050405020304" pitchFamily="18" charset="0"/>
              <a:sym typeface="Wingdings" pitchFamily="2" charset="2"/>
            </a:endParaRPr>
          </a:p>
        </p:txBody>
      </p:sp>
      <p:pic>
        <p:nvPicPr>
          <p:cNvPr id="4" name="Immagine 3">
            <a:extLst>
              <a:ext uri="{FF2B5EF4-FFF2-40B4-BE49-F238E27FC236}">
                <a16:creationId xmlns:a16="http://schemas.microsoft.com/office/drawing/2014/main" id="{E153AC54-06A1-6EC9-EAF0-2D508FDDC7F8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 l="21698"/>
          <a:stretch/>
        </p:blipFill>
        <p:spPr>
          <a:xfrm rot="5400000">
            <a:off x="3538248" y="-1539867"/>
            <a:ext cx="5115504" cy="96684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391585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p21"/>
          <p:cNvSpPr/>
          <p:nvPr/>
        </p:nvSpPr>
        <p:spPr>
          <a:xfrm>
            <a:off x="0" y="6121400"/>
            <a:ext cx="12192000" cy="736600"/>
          </a:xfrm>
          <a:prstGeom prst="rect">
            <a:avLst/>
          </a:prstGeom>
          <a:solidFill>
            <a:srgbClr val="305799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50" name="Google Shape;150;p2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692150" y="6295456"/>
            <a:ext cx="1661102" cy="406734"/>
          </a:xfrm>
          <a:prstGeom prst="rect">
            <a:avLst/>
          </a:prstGeom>
          <a:noFill/>
          <a:ln>
            <a:noFill/>
          </a:ln>
        </p:spPr>
      </p:pic>
      <p:sp>
        <p:nvSpPr>
          <p:cNvPr id="151" name="Google Shape;151;p21"/>
          <p:cNvSpPr txBox="1">
            <a:spLocks noGrp="1"/>
          </p:cNvSpPr>
          <p:nvPr>
            <p:ph type="body" idx="1"/>
          </p:nvPr>
        </p:nvSpPr>
        <p:spPr>
          <a:xfrm>
            <a:off x="0" y="0"/>
            <a:ext cx="12192000" cy="6121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114300" indent="0" algn="ctr">
              <a:spcBef>
                <a:spcPts val="1400"/>
              </a:spcBef>
              <a:spcAft>
                <a:spcPts val="400"/>
              </a:spcAft>
              <a:buNone/>
            </a:pPr>
            <a:r>
              <a:rPr lang="it-IT" sz="3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PwC: «</a:t>
            </a:r>
            <a:r>
              <a:rPr lang="it-IT" sz="3600" b="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it-IT" sz="3600" b="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growing</a:t>
            </a:r>
            <a:r>
              <a:rPr lang="it-IT" sz="3600" b="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body of </a:t>
            </a:r>
            <a:r>
              <a:rPr lang="it-IT" sz="3600" b="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evidence</a:t>
            </a:r>
            <a:r>
              <a:rPr lang="it-IT" sz="3600" b="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shows </a:t>
            </a:r>
            <a:r>
              <a:rPr lang="it-IT" sz="3600" b="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that</a:t>
            </a:r>
            <a:r>
              <a:rPr lang="it-IT" sz="3600" b="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companies with strong ESG </a:t>
            </a:r>
            <a:r>
              <a:rPr lang="it-IT" sz="3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credentials</a:t>
            </a:r>
            <a:r>
              <a:rPr lang="it-IT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3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tend</a:t>
            </a:r>
            <a:r>
              <a:rPr lang="it-IT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to </a:t>
            </a:r>
            <a:r>
              <a:rPr lang="it-IT" sz="3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outperform</a:t>
            </a:r>
            <a:r>
              <a:rPr lang="it-IT" sz="3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</a:p>
        </p:txBody>
      </p: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33D93A3A-A871-F429-6952-A845A99A2D3E}"/>
              </a:ext>
            </a:extLst>
          </p:cNvPr>
          <p:cNvSpPr txBox="1"/>
          <p:nvPr/>
        </p:nvSpPr>
        <p:spPr>
          <a:xfrm>
            <a:off x="284206" y="444212"/>
            <a:ext cx="1028082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From a business </a:t>
            </a:r>
            <a:r>
              <a:rPr lang="it-IT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perspective</a:t>
            </a:r>
            <a:r>
              <a:rPr lang="it-IT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05799"/>
        </a:solidFill>
        <a:effectLst/>
      </p:bgPr>
    </p:bg>
    <p:spTree>
      <p:nvGrpSpPr>
        <p:cNvPr id="1" name="Shape 2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2" name="Google Shape;232;p3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437371" y="4551631"/>
            <a:ext cx="5317260" cy="1301973"/>
          </a:xfrm>
          <a:prstGeom prst="rect">
            <a:avLst/>
          </a:prstGeom>
          <a:noFill/>
          <a:ln>
            <a:noFill/>
          </a:ln>
        </p:spPr>
      </p:pic>
      <p:sp>
        <p:nvSpPr>
          <p:cNvPr id="233" name="Google Shape;233;p32"/>
          <p:cNvSpPr/>
          <p:nvPr/>
        </p:nvSpPr>
        <p:spPr>
          <a:xfrm>
            <a:off x="1485708" y="1825625"/>
            <a:ext cx="9220601" cy="8309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4800" b="0" i="1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Thank You!</a:t>
            </a:r>
            <a:endParaRPr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4" name="Google Shape;94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361466" y="5779833"/>
            <a:ext cx="1462717" cy="495236"/>
          </a:xfrm>
          <a:prstGeom prst="rect">
            <a:avLst/>
          </a:prstGeom>
          <a:noFill/>
          <a:ln>
            <a:noFill/>
          </a:ln>
        </p:spPr>
      </p:pic>
      <p:sp>
        <p:nvSpPr>
          <p:cNvPr id="95" name="Google Shape;95;p14"/>
          <p:cNvSpPr txBox="1">
            <a:spLocks noGrp="1"/>
          </p:cNvSpPr>
          <p:nvPr>
            <p:ph type="title"/>
          </p:nvPr>
        </p:nvSpPr>
        <p:spPr>
          <a:xfrm>
            <a:off x="643164" y="2202848"/>
            <a:ext cx="10905671" cy="10346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/>
            <a:r>
              <a:rPr lang="it-IT" sz="3200" b="1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National tax </a:t>
            </a:r>
            <a:r>
              <a:rPr lang="it-IT" sz="3200" b="1" dirty="0" err="1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law</a:t>
            </a:r>
            <a:r>
              <a:rPr lang="it-IT" sz="3200" b="1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and policy making</a:t>
            </a:r>
            <a:br>
              <a:rPr lang="it-IT" sz="3200" b="1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</a:br>
            <a:br>
              <a:rPr lang="it-IT" sz="3200" b="1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</a:br>
            <a:r>
              <a:rPr lang="it-IT" sz="2400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April 28th and 29th - Università degli studi di Ferrara</a:t>
            </a:r>
            <a:endParaRPr sz="2400" dirty="0"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</p:txBody>
      </p:sp>
      <p:sp>
        <p:nvSpPr>
          <p:cNvPr id="96" name="Google Shape;96;p14"/>
          <p:cNvSpPr txBox="1"/>
          <p:nvPr/>
        </p:nvSpPr>
        <p:spPr>
          <a:xfrm>
            <a:off x="2507342" y="3620530"/>
            <a:ext cx="7170964" cy="16032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85000" lnSpcReduction="20000"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</a:pPr>
            <a:endParaRPr lang="en-GB" sz="2000" b="0" i="0" u="none" strike="noStrike" cap="none" dirty="0">
              <a:solidFill>
                <a:schemeClr val="dk1"/>
              </a:solidFill>
              <a:latin typeface="+mn-lt"/>
              <a:ea typeface="Times New Roman"/>
              <a:cs typeface="Times New Roman"/>
              <a:sym typeface="Times New Roman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</a:pPr>
            <a:endParaRPr lang="en-GB" sz="1900" b="0" i="0" u="none" strike="noStrike" cap="none" dirty="0">
              <a:solidFill>
                <a:schemeClr val="dk1"/>
              </a:solidFill>
              <a:latin typeface="+mn-lt"/>
              <a:ea typeface="Times New Roman"/>
              <a:cs typeface="Times New Roman"/>
              <a:sym typeface="Times New Roman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</a:pPr>
            <a:r>
              <a:rPr lang="en-GB" sz="1900" i="1" dirty="0">
                <a:solidFill>
                  <a:schemeClr val="dk1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Perini Lorenzo</a:t>
            </a:r>
          </a:p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</a:pPr>
            <a:endParaRPr lang="en-GB" sz="1900" i="1" dirty="0">
              <a:solidFill>
                <a:schemeClr val="dk1"/>
              </a:solidFill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</a:pPr>
            <a:r>
              <a:rPr lang="en-GB" sz="1900" i="1" dirty="0">
                <a:solidFill>
                  <a:schemeClr val="dk1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Law student </a:t>
            </a:r>
          </a:p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</a:pPr>
            <a:endParaRPr lang="en-GB" sz="1900" i="1" dirty="0">
              <a:solidFill>
                <a:schemeClr val="dk1"/>
              </a:solidFill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</a:pPr>
            <a:r>
              <a:rPr lang="en-GB" sz="1900" i="1" dirty="0">
                <a:solidFill>
                  <a:schemeClr val="dk1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Università </a:t>
            </a:r>
            <a:r>
              <a:rPr lang="en-GB" sz="1900" i="1" dirty="0" err="1">
                <a:solidFill>
                  <a:schemeClr val="dk1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degli</a:t>
            </a:r>
            <a:r>
              <a:rPr lang="en-GB" sz="1900" i="1" dirty="0">
                <a:solidFill>
                  <a:schemeClr val="dk1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GB" sz="1900" i="1" dirty="0" err="1">
                <a:solidFill>
                  <a:schemeClr val="dk1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studi</a:t>
            </a:r>
            <a:r>
              <a:rPr lang="en-GB" sz="1900" i="1" dirty="0">
                <a:solidFill>
                  <a:schemeClr val="dk1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di Ferrara</a:t>
            </a:r>
            <a:br>
              <a:rPr lang="en-GB" sz="1900" b="0" i="1" u="none" strike="noStrike" cap="none" dirty="0">
                <a:solidFill>
                  <a:schemeClr val="dk1"/>
                </a:solidFill>
                <a:latin typeface="+mn-lt"/>
                <a:ea typeface="Times New Roman"/>
                <a:cs typeface="Times New Roman"/>
                <a:sym typeface="Times New Roman"/>
              </a:rPr>
            </a:br>
            <a:endParaRPr lang="en-GB" sz="1900" b="0" i="1" u="none" strike="noStrike" cap="none" dirty="0">
              <a:solidFill>
                <a:schemeClr val="dk1"/>
              </a:solidFill>
              <a:latin typeface="+mn-lt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4" name="Google Shape;94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361466" y="5779833"/>
            <a:ext cx="1462717" cy="495236"/>
          </a:xfrm>
          <a:prstGeom prst="rect">
            <a:avLst/>
          </a:prstGeom>
          <a:noFill/>
          <a:ln>
            <a:noFill/>
          </a:ln>
        </p:spPr>
      </p:pic>
      <p:sp>
        <p:nvSpPr>
          <p:cNvPr id="95" name="Google Shape;95;p14"/>
          <p:cNvSpPr txBox="1">
            <a:spLocks noGrp="1"/>
          </p:cNvSpPr>
          <p:nvPr>
            <p:ph type="title"/>
          </p:nvPr>
        </p:nvSpPr>
        <p:spPr>
          <a:xfrm>
            <a:off x="639988" y="582931"/>
            <a:ext cx="10905671" cy="10346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r>
              <a:rPr lang="it-IT" sz="3200" b="1" dirty="0" err="1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What</a:t>
            </a:r>
            <a:r>
              <a:rPr lang="it-IT" sz="3200" b="1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are ESG </a:t>
            </a:r>
            <a:r>
              <a:rPr lang="it-IT" sz="3200" b="1" dirty="0" err="1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criteria</a:t>
            </a:r>
            <a:r>
              <a:rPr lang="it-IT" sz="3200" b="1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? </a:t>
            </a:r>
          </a:p>
        </p:txBody>
      </p:sp>
      <p:sp>
        <p:nvSpPr>
          <p:cNvPr id="96" name="Google Shape;96;p14"/>
          <p:cNvSpPr txBox="1"/>
          <p:nvPr/>
        </p:nvSpPr>
        <p:spPr>
          <a:xfrm>
            <a:off x="639987" y="4682836"/>
            <a:ext cx="10905671" cy="10969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42900" indent="-342900">
              <a:lnSpc>
                <a:spcPct val="90000"/>
              </a:lnSpc>
              <a:buClr>
                <a:schemeClr val="dk1"/>
              </a:buClr>
              <a:buSzPts val="2000"/>
              <a:buFont typeface="Arial" panose="020B0604020202020204" pitchFamily="34" charset="0"/>
              <a:buChar char="•"/>
            </a:pPr>
            <a:r>
              <a:rPr lang="it-IT" sz="2400" b="1" i="0" u="none" strike="noStrike" cap="none" dirty="0">
                <a:solidFill>
                  <a:schemeClr val="dk1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ESG shifts investment focus from profit-</a:t>
            </a:r>
            <a:r>
              <a:rPr lang="it-IT" sz="2400" b="1" i="0" u="none" strike="noStrike" cap="none" dirty="0" err="1">
                <a:solidFill>
                  <a:schemeClr val="dk1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only</a:t>
            </a:r>
            <a:r>
              <a:rPr lang="it-IT" sz="2400" b="1" i="0" u="none" strike="noStrike" cap="none" dirty="0">
                <a:solidFill>
                  <a:schemeClr val="dk1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to </a:t>
            </a:r>
            <a:r>
              <a:rPr lang="it-IT" sz="2400" b="1" i="0" u="none" strike="noStrike" cap="none" dirty="0" err="1">
                <a:solidFill>
                  <a:schemeClr val="dk1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sustainability</a:t>
            </a:r>
            <a:r>
              <a:rPr lang="it-IT" sz="2400" b="1" i="0" u="none" strike="noStrike" cap="none" dirty="0">
                <a:solidFill>
                  <a:schemeClr val="dk1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it-IT" sz="2400" b="1" i="0" u="none" strike="noStrike" cap="none" dirty="0" err="1">
                <a:solidFill>
                  <a:schemeClr val="dk1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alignment</a:t>
            </a:r>
            <a:r>
              <a:rPr lang="it-IT" sz="2400" b="1" i="0" u="none" strike="noStrike" cap="none" dirty="0">
                <a:solidFill>
                  <a:schemeClr val="dk1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</a:p>
          <a:p>
            <a:pPr>
              <a:lnSpc>
                <a:spcPct val="90000"/>
              </a:lnSpc>
              <a:buClr>
                <a:schemeClr val="dk1"/>
              </a:buClr>
              <a:buSzPts val="2000"/>
            </a:pPr>
            <a:endParaRPr lang="it-IT" sz="2400" b="1" i="0" u="none" strike="noStrike" cap="none" dirty="0">
              <a:solidFill>
                <a:schemeClr val="dk1"/>
              </a:solidFill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marL="342900" indent="-342900">
              <a:lnSpc>
                <a:spcPct val="90000"/>
              </a:lnSpc>
              <a:buClr>
                <a:schemeClr val="dk1"/>
              </a:buClr>
              <a:buSzPts val="2000"/>
              <a:buFont typeface="Arial" panose="020B0604020202020204" pitchFamily="34" charset="0"/>
              <a:buChar char="•"/>
            </a:pPr>
            <a:r>
              <a:rPr lang="it-IT" sz="2400" b="1" i="0" u="none" strike="noStrike" cap="none" dirty="0">
                <a:solidFill>
                  <a:schemeClr val="dk1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ESG standards are </a:t>
            </a:r>
            <a:r>
              <a:rPr lang="it-IT" sz="2400" b="1" i="0" u="none" strike="noStrike" cap="none" dirty="0" err="1">
                <a:solidFill>
                  <a:schemeClr val="dk1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increasingly</a:t>
            </a:r>
            <a:r>
              <a:rPr lang="it-IT" sz="2400" b="1" i="0" u="none" strike="noStrike" cap="none" dirty="0">
                <a:solidFill>
                  <a:schemeClr val="dk1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it-IT" sz="2400" b="1" i="0" u="none" strike="noStrike" cap="none" dirty="0" err="1">
                <a:solidFill>
                  <a:schemeClr val="dk1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becoming</a:t>
            </a:r>
            <a:r>
              <a:rPr lang="it-IT" sz="2400" b="1" i="0" u="none" strike="noStrike" cap="none" dirty="0">
                <a:solidFill>
                  <a:schemeClr val="dk1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it-IT" sz="2400" b="1" i="0" u="none" strike="noStrike" cap="none" dirty="0" err="1">
                <a:solidFill>
                  <a:schemeClr val="dk1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legally</a:t>
            </a:r>
            <a:r>
              <a:rPr lang="it-IT" sz="2400" b="1" i="0" u="none" strike="noStrike" cap="none" dirty="0">
                <a:solidFill>
                  <a:schemeClr val="dk1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it-IT" sz="2400" b="1" i="0" u="none" strike="noStrike" cap="none" dirty="0" err="1">
                <a:solidFill>
                  <a:schemeClr val="dk1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binding</a:t>
            </a:r>
            <a:endParaRPr lang="it-IT" sz="2400" b="1" i="0" u="none" strike="noStrike" cap="none" dirty="0">
              <a:solidFill>
                <a:schemeClr val="dk1"/>
              </a:solidFill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marL="342900" indent="-342900">
              <a:lnSpc>
                <a:spcPct val="90000"/>
              </a:lnSpc>
              <a:buClr>
                <a:schemeClr val="dk1"/>
              </a:buClr>
              <a:buSzPts val="2000"/>
              <a:buFont typeface="Arial" panose="020B0604020202020204" pitchFamily="34" charset="0"/>
              <a:buChar char="•"/>
            </a:pPr>
            <a:endParaRPr lang="it-IT" sz="2400" b="1" i="0" u="none" strike="noStrike" cap="none" dirty="0">
              <a:solidFill>
                <a:schemeClr val="dk1"/>
              </a:solidFill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marL="342900" indent="-342900">
              <a:lnSpc>
                <a:spcPct val="90000"/>
              </a:lnSpc>
              <a:buClr>
                <a:schemeClr val="dk1"/>
              </a:buClr>
              <a:buSzPts val="2000"/>
              <a:buFont typeface="Arial" panose="020B0604020202020204" pitchFamily="34" charset="0"/>
              <a:buChar char="•"/>
            </a:pPr>
            <a:endParaRPr sz="2000" b="0" i="0" u="none" strike="noStrike" cap="none" dirty="0">
              <a:solidFill>
                <a:schemeClr val="dk1"/>
              </a:solidFill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</p:txBody>
      </p:sp>
      <p:pic>
        <p:nvPicPr>
          <p:cNvPr id="6" name="Immagine 5" descr="Immagine che contiene testo, biglietto da visita, schermata, Carattere&#10;&#10;Il contenuto generato dall'IA potrebbe non essere corretto.">
            <a:extLst>
              <a:ext uri="{FF2B5EF4-FFF2-40B4-BE49-F238E27FC236}">
                <a16:creationId xmlns:a16="http://schemas.microsoft.com/office/drawing/2014/main" id="{EC677FF8-AE26-7D0C-F309-1A8FECF349B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33473" y="1404393"/>
            <a:ext cx="8718697" cy="3278442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p21"/>
          <p:cNvSpPr/>
          <p:nvPr/>
        </p:nvSpPr>
        <p:spPr>
          <a:xfrm>
            <a:off x="0" y="6121400"/>
            <a:ext cx="12192000" cy="736600"/>
          </a:xfrm>
          <a:prstGeom prst="rect">
            <a:avLst/>
          </a:prstGeom>
          <a:solidFill>
            <a:srgbClr val="305799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50" name="Google Shape;150;p2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692150" y="6295456"/>
            <a:ext cx="1661102" cy="406734"/>
          </a:xfrm>
          <a:prstGeom prst="rect">
            <a:avLst/>
          </a:prstGeom>
          <a:noFill/>
          <a:ln>
            <a:noFill/>
          </a:ln>
        </p:spPr>
      </p:pic>
      <p:sp>
        <p:nvSpPr>
          <p:cNvPr id="151" name="Google Shape;151;p21"/>
          <p:cNvSpPr txBox="1">
            <a:spLocks noGrp="1"/>
          </p:cNvSpPr>
          <p:nvPr>
            <p:ph type="body" idx="1"/>
          </p:nvPr>
        </p:nvSpPr>
        <p:spPr>
          <a:xfrm>
            <a:off x="0" y="0"/>
            <a:ext cx="12192000" cy="6121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114300" indent="0" algn="ctr" rtl="0">
              <a:spcBef>
                <a:spcPts val="1400"/>
              </a:spcBef>
              <a:spcAft>
                <a:spcPts val="400"/>
              </a:spcAft>
              <a:buNone/>
            </a:pPr>
            <a:r>
              <a:rPr lang="it-IT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National timeline</a:t>
            </a:r>
          </a:p>
        </p:txBody>
      </p:sp>
      <p:grpSp>
        <p:nvGrpSpPr>
          <p:cNvPr id="2" name="Group 16">
            <a:extLst>
              <a:ext uri="{FF2B5EF4-FFF2-40B4-BE49-F238E27FC236}">
                <a16:creationId xmlns:a16="http://schemas.microsoft.com/office/drawing/2014/main" id="{F6F71914-80C3-9F22-0847-A6140CBB62AB}"/>
              </a:ext>
            </a:extLst>
          </p:cNvPr>
          <p:cNvGrpSpPr/>
          <p:nvPr/>
        </p:nvGrpSpPr>
        <p:grpSpPr>
          <a:xfrm>
            <a:off x="781388" y="1552418"/>
            <a:ext cx="10629224" cy="3877346"/>
            <a:chOff x="802668" y="1338551"/>
            <a:chExt cx="10629224" cy="3877346"/>
          </a:xfrm>
        </p:grpSpPr>
        <p:sp>
          <p:nvSpPr>
            <p:cNvPr id="3" name="Полилиния 15">
              <a:extLst>
                <a:ext uri="{FF2B5EF4-FFF2-40B4-BE49-F238E27FC236}">
                  <a16:creationId xmlns:a16="http://schemas.microsoft.com/office/drawing/2014/main" id="{60CBD2B7-A941-145A-27AC-88B52CBE386A}"/>
                </a:ext>
              </a:extLst>
            </p:cNvPr>
            <p:cNvSpPr/>
            <p:nvPr/>
          </p:nvSpPr>
          <p:spPr>
            <a:xfrm>
              <a:off x="6566902" y="3131323"/>
              <a:ext cx="1552039" cy="243777"/>
            </a:xfrm>
            <a:custGeom>
              <a:avLst/>
              <a:gdLst>
                <a:gd name="connsiteX0" fmla="*/ 0 w 1552039"/>
                <a:gd name="connsiteY0" fmla="*/ 0 h 243777"/>
                <a:gd name="connsiteX1" fmla="*/ 1552040 w 1552039"/>
                <a:gd name="connsiteY1" fmla="*/ 0 h 243777"/>
                <a:gd name="connsiteX2" fmla="*/ 1552040 w 1552039"/>
                <a:gd name="connsiteY2" fmla="*/ 243777 h 243777"/>
                <a:gd name="connsiteX3" fmla="*/ 0 w 1552039"/>
                <a:gd name="connsiteY3" fmla="*/ 243777 h 24377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552039" h="243777">
                  <a:moveTo>
                    <a:pt x="0" y="0"/>
                  </a:moveTo>
                  <a:lnTo>
                    <a:pt x="1552040" y="0"/>
                  </a:lnTo>
                  <a:lnTo>
                    <a:pt x="1552040" y="243777"/>
                  </a:lnTo>
                  <a:lnTo>
                    <a:pt x="0" y="243777"/>
                  </a:lnTo>
                  <a:close/>
                </a:path>
              </a:pathLst>
            </a:custGeom>
            <a:noFill/>
            <a:ln w="224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UA"/>
            </a:p>
          </p:txBody>
        </p:sp>
        <p:grpSp>
          <p:nvGrpSpPr>
            <p:cNvPr id="4" name="Group 3">
              <a:extLst>
                <a:ext uri="{FF2B5EF4-FFF2-40B4-BE49-F238E27FC236}">
                  <a16:creationId xmlns:a16="http://schemas.microsoft.com/office/drawing/2014/main" id="{6B4B19AE-7EAB-7F8A-0526-EB8F5DB074A6}"/>
                </a:ext>
              </a:extLst>
            </p:cNvPr>
            <p:cNvGrpSpPr/>
            <p:nvPr/>
          </p:nvGrpSpPr>
          <p:grpSpPr>
            <a:xfrm>
              <a:off x="2399722" y="1338551"/>
              <a:ext cx="7540779" cy="3877346"/>
              <a:chOff x="2968614" y="1889121"/>
              <a:chExt cx="6169194" cy="3172099"/>
            </a:xfrm>
          </p:grpSpPr>
          <p:sp>
            <p:nvSpPr>
              <p:cNvPr id="32" name="Полилиния 13">
                <a:extLst>
                  <a:ext uri="{FF2B5EF4-FFF2-40B4-BE49-F238E27FC236}">
                    <a16:creationId xmlns:a16="http://schemas.microsoft.com/office/drawing/2014/main" id="{2904D5B2-0085-019F-6ECF-52F3095755C2}"/>
                  </a:ext>
                </a:extLst>
              </p:cNvPr>
              <p:cNvSpPr/>
              <p:nvPr/>
            </p:nvSpPr>
            <p:spPr>
              <a:xfrm>
                <a:off x="3200051" y="3497837"/>
                <a:ext cx="23138" cy="498411"/>
              </a:xfrm>
              <a:custGeom>
                <a:avLst/>
                <a:gdLst>
                  <a:gd name="connsiteX0" fmla="*/ 22399 w 23138"/>
                  <a:gd name="connsiteY0" fmla="*/ 498412 h 498411"/>
                  <a:gd name="connsiteX1" fmla="*/ 0 w 23138"/>
                  <a:gd name="connsiteY1" fmla="*/ 498412 h 498411"/>
                  <a:gd name="connsiteX2" fmla="*/ 762 w 23138"/>
                  <a:gd name="connsiteY2" fmla="*/ 0 h 498411"/>
                  <a:gd name="connsiteX3" fmla="*/ 23138 w 23138"/>
                  <a:gd name="connsiteY3" fmla="*/ 739 h 498411"/>
                  <a:gd name="connsiteX4" fmla="*/ 22399 w 23138"/>
                  <a:gd name="connsiteY4" fmla="*/ 498412 h 49841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3138" h="498411">
                    <a:moveTo>
                      <a:pt x="22399" y="498412"/>
                    </a:moveTo>
                    <a:lnTo>
                      <a:pt x="0" y="498412"/>
                    </a:lnTo>
                    <a:cubicBezTo>
                      <a:pt x="0" y="493664"/>
                      <a:pt x="224" y="16190"/>
                      <a:pt x="762" y="0"/>
                    </a:cubicBezTo>
                    <a:lnTo>
                      <a:pt x="23138" y="739"/>
                    </a:lnTo>
                    <a:cubicBezTo>
                      <a:pt x="22646" y="15788"/>
                      <a:pt x="22399" y="473958"/>
                      <a:pt x="22399" y="498412"/>
                    </a:cubicBezTo>
                    <a:close/>
                  </a:path>
                </a:pathLst>
              </a:custGeom>
              <a:solidFill>
                <a:srgbClr val="9BA3A5"/>
              </a:solidFill>
              <a:ln w="152400" cap="flat">
                <a:solidFill>
                  <a:schemeClr val="accent1">
                    <a:lumMod val="75000"/>
                  </a:schemeClr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ru-UA"/>
              </a:p>
            </p:txBody>
          </p:sp>
          <p:grpSp>
            <p:nvGrpSpPr>
              <p:cNvPr id="33" name="Group 2">
                <a:extLst>
                  <a:ext uri="{FF2B5EF4-FFF2-40B4-BE49-F238E27FC236}">
                    <a16:creationId xmlns:a16="http://schemas.microsoft.com/office/drawing/2014/main" id="{B82D5CB0-3FAC-DFAB-77DD-9292F631CE37}"/>
                  </a:ext>
                </a:extLst>
              </p:cNvPr>
              <p:cNvGrpSpPr/>
              <p:nvPr/>
            </p:nvGrpSpPr>
            <p:grpSpPr>
              <a:xfrm>
                <a:off x="2968614" y="1889121"/>
                <a:ext cx="6169194" cy="3172099"/>
                <a:chOff x="2968614" y="1889121"/>
                <a:chExt cx="6169194" cy="3172099"/>
              </a:xfrm>
            </p:grpSpPr>
            <p:sp>
              <p:nvSpPr>
                <p:cNvPr id="34" name="Полилиния 4">
                  <a:extLst>
                    <a:ext uri="{FF2B5EF4-FFF2-40B4-BE49-F238E27FC236}">
                      <a16:creationId xmlns:a16="http://schemas.microsoft.com/office/drawing/2014/main" id="{C6A3D9BB-23AC-8F3F-3F94-CE002289CFD6}"/>
                    </a:ext>
                  </a:extLst>
                </p:cNvPr>
                <p:cNvSpPr/>
                <p:nvPr/>
              </p:nvSpPr>
              <p:spPr>
                <a:xfrm>
                  <a:off x="8889206" y="3191024"/>
                  <a:ext cx="22444" cy="367141"/>
                </a:xfrm>
                <a:custGeom>
                  <a:avLst/>
                  <a:gdLst>
                    <a:gd name="connsiteX0" fmla="*/ 22399 w 22444"/>
                    <a:gd name="connsiteY0" fmla="*/ 367141 h 367141"/>
                    <a:gd name="connsiteX1" fmla="*/ 0 w 22444"/>
                    <a:gd name="connsiteY1" fmla="*/ 366939 h 367141"/>
                    <a:gd name="connsiteX2" fmla="*/ 45 w 22444"/>
                    <a:gd name="connsiteY2" fmla="*/ 0 h 367141"/>
                    <a:gd name="connsiteX3" fmla="*/ 22444 w 22444"/>
                    <a:gd name="connsiteY3" fmla="*/ 0 h 367141"/>
                    <a:gd name="connsiteX4" fmla="*/ 22399 w 22444"/>
                    <a:gd name="connsiteY4" fmla="*/ 367141 h 36714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22444" h="367141">
                      <a:moveTo>
                        <a:pt x="22399" y="367141"/>
                      </a:moveTo>
                      <a:lnTo>
                        <a:pt x="0" y="366939"/>
                      </a:lnTo>
                      <a:cubicBezTo>
                        <a:pt x="45" y="362326"/>
                        <a:pt x="45" y="3605"/>
                        <a:pt x="45" y="0"/>
                      </a:cubicBezTo>
                      <a:lnTo>
                        <a:pt x="22444" y="0"/>
                      </a:lnTo>
                      <a:cubicBezTo>
                        <a:pt x="22444" y="3605"/>
                        <a:pt x="22444" y="362685"/>
                        <a:pt x="22399" y="367141"/>
                      </a:cubicBezTo>
                      <a:close/>
                    </a:path>
                  </a:pathLst>
                </a:custGeom>
                <a:solidFill>
                  <a:srgbClr val="9BA3A5"/>
                </a:solidFill>
                <a:ln w="152400" cap="flat">
                  <a:solidFill>
                    <a:schemeClr val="accent2">
                      <a:lumMod val="75000"/>
                    </a:schemeClr>
                  </a:solidFill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ru-UA"/>
                </a:p>
              </p:txBody>
            </p:sp>
            <p:grpSp>
              <p:nvGrpSpPr>
                <p:cNvPr id="35" name="Group 1">
                  <a:extLst>
                    <a:ext uri="{FF2B5EF4-FFF2-40B4-BE49-F238E27FC236}">
                      <a16:creationId xmlns:a16="http://schemas.microsoft.com/office/drawing/2014/main" id="{8155DED9-E317-7AA8-B4B8-F2B93583E93C}"/>
                    </a:ext>
                  </a:extLst>
                </p:cNvPr>
                <p:cNvGrpSpPr/>
                <p:nvPr/>
              </p:nvGrpSpPr>
              <p:grpSpPr>
                <a:xfrm>
                  <a:off x="2968614" y="1889121"/>
                  <a:ext cx="6169194" cy="3172099"/>
                  <a:chOff x="2968614" y="1889121"/>
                  <a:chExt cx="6169194" cy="3172099"/>
                </a:xfrm>
              </p:grpSpPr>
              <p:sp>
                <p:nvSpPr>
                  <p:cNvPr id="37" name="Полилиния 5">
                    <a:extLst>
                      <a:ext uri="{FF2B5EF4-FFF2-40B4-BE49-F238E27FC236}">
                        <a16:creationId xmlns:a16="http://schemas.microsoft.com/office/drawing/2014/main" id="{1A80A4CC-2179-43D2-A277-A27CDFC5FD27}"/>
                      </a:ext>
                    </a:extLst>
                  </p:cNvPr>
                  <p:cNvSpPr/>
                  <p:nvPr/>
                </p:nvSpPr>
                <p:spPr>
                  <a:xfrm>
                    <a:off x="8498538" y="3557963"/>
                    <a:ext cx="413067" cy="975481"/>
                  </a:xfrm>
                  <a:custGeom>
                    <a:avLst/>
                    <a:gdLst>
                      <a:gd name="connsiteX0" fmla="*/ 16172 w 413067"/>
                      <a:gd name="connsiteY0" fmla="*/ 975482 h 975481"/>
                      <a:gd name="connsiteX1" fmla="*/ 0 w 413067"/>
                      <a:gd name="connsiteY1" fmla="*/ 960008 h 975481"/>
                      <a:gd name="connsiteX2" fmla="*/ 390668 w 413067"/>
                      <a:gd name="connsiteY2" fmla="*/ 0 h 975481"/>
                      <a:gd name="connsiteX3" fmla="*/ 413067 w 413067"/>
                      <a:gd name="connsiteY3" fmla="*/ 202 h 975481"/>
                      <a:gd name="connsiteX4" fmla="*/ 16172 w 413067"/>
                      <a:gd name="connsiteY4" fmla="*/ 975482 h 97548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413067" h="975481">
                        <a:moveTo>
                          <a:pt x="16172" y="975482"/>
                        </a:moveTo>
                        <a:lnTo>
                          <a:pt x="0" y="960008"/>
                        </a:lnTo>
                        <a:cubicBezTo>
                          <a:pt x="248656" y="700356"/>
                          <a:pt x="387398" y="359415"/>
                          <a:pt x="390668" y="0"/>
                        </a:cubicBezTo>
                        <a:lnTo>
                          <a:pt x="413067" y="202"/>
                        </a:lnTo>
                        <a:cubicBezTo>
                          <a:pt x="409730" y="365327"/>
                          <a:pt x="268793" y="711709"/>
                          <a:pt x="16172" y="975482"/>
                        </a:cubicBezTo>
                        <a:close/>
                      </a:path>
                    </a:pathLst>
                  </a:custGeom>
                  <a:solidFill>
                    <a:srgbClr val="9BA3A5"/>
                  </a:solidFill>
                  <a:ln w="152400" cap="flat">
                    <a:solidFill>
                      <a:schemeClr val="accent2"/>
                    </a:solidFill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ru-UA"/>
                  </a:p>
                </p:txBody>
              </p:sp>
              <p:sp>
                <p:nvSpPr>
                  <p:cNvPr id="38" name="Полилиния 6">
                    <a:extLst>
                      <a:ext uri="{FF2B5EF4-FFF2-40B4-BE49-F238E27FC236}">
                        <a16:creationId xmlns:a16="http://schemas.microsoft.com/office/drawing/2014/main" id="{2CF376FD-20D1-5B0A-BBD8-FF2F08513BA2}"/>
                      </a:ext>
                    </a:extLst>
                  </p:cNvPr>
                  <p:cNvSpPr/>
                  <p:nvPr/>
                </p:nvSpPr>
                <p:spPr>
                  <a:xfrm>
                    <a:off x="7481605" y="4517971"/>
                    <a:ext cx="1033105" cy="456602"/>
                  </a:xfrm>
                  <a:custGeom>
                    <a:avLst/>
                    <a:gdLst>
                      <a:gd name="connsiteX0" fmla="*/ 0 w 1033105"/>
                      <a:gd name="connsiteY0" fmla="*/ 456603 h 456602"/>
                      <a:gd name="connsiteX1" fmla="*/ 0 w 1033105"/>
                      <a:gd name="connsiteY1" fmla="*/ 434209 h 456602"/>
                      <a:gd name="connsiteX2" fmla="*/ 562293 w 1033105"/>
                      <a:gd name="connsiteY2" fmla="*/ 317450 h 456602"/>
                      <a:gd name="connsiteX3" fmla="*/ 1016933 w 1033105"/>
                      <a:gd name="connsiteY3" fmla="*/ 0 h 456602"/>
                      <a:gd name="connsiteX4" fmla="*/ 1033106 w 1033105"/>
                      <a:gd name="connsiteY4" fmla="*/ 15474 h 456602"/>
                      <a:gd name="connsiteX5" fmla="*/ 571252 w 1033105"/>
                      <a:gd name="connsiteY5" fmla="*/ 337984 h 456602"/>
                      <a:gd name="connsiteX6" fmla="*/ 0 w 1033105"/>
                      <a:gd name="connsiteY6" fmla="*/ 456603 h 45660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</a:cxnLst>
                    <a:rect l="l" t="t" r="r" b="b"/>
                    <a:pathLst>
                      <a:path w="1033105" h="456602">
                        <a:moveTo>
                          <a:pt x="0" y="456603"/>
                        </a:moveTo>
                        <a:lnTo>
                          <a:pt x="0" y="434209"/>
                        </a:lnTo>
                        <a:cubicBezTo>
                          <a:pt x="195435" y="434209"/>
                          <a:pt x="384620" y="394931"/>
                          <a:pt x="562293" y="317450"/>
                        </a:cubicBezTo>
                        <a:cubicBezTo>
                          <a:pt x="733917" y="242610"/>
                          <a:pt x="886860" y="135794"/>
                          <a:pt x="1016933" y="0"/>
                        </a:cubicBezTo>
                        <a:lnTo>
                          <a:pt x="1033106" y="15474"/>
                        </a:lnTo>
                        <a:cubicBezTo>
                          <a:pt x="900994" y="153440"/>
                          <a:pt x="745587" y="261936"/>
                          <a:pt x="571252" y="337984"/>
                        </a:cubicBezTo>
                        <a:cubicBezTo>
                          <a:pt x="390735" y="416698"/>
                          <a:pt x="198548" y="456603"/>
                          <a:pt x="0" y="456603"/>
                        </a:cubicBezTo>
                        <a:close/>
                      </a:path>
                    </a:pathLst>
                  </a:custGeom>
                  <a:solidFill>
                    <a:srgbClr val="9BA3A5"/>
                  </a:solidFill>
                  <a:ln w="152400" cap="flat">
                    <a:solidFill>
                      <a:schemeClr val="accent4"/>
                    </a:solidFill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ru-UA"/>
                  </a:p>
                </p:txBody>
              </p:sp>
              <p:sp>
                <p:nvSpPr>
                  <p:cNvPr id="39" name="Полилиния 7">
                    <a:extLst>
                      <a:ext uri="{FF2B5EF4-FFF2-40B4-BE49-F238E27FC236}">
                        <a16:creationId xmlns:a16="http://schemas.microsoft.com/office/drawing/2014/main" id="{22044979-E12A-9176-60F7-77D68F9A6663}"/>
                      </a:ext>
                    </a:extLst>
                  </p:cNvPr>
                  <p:cNvSpPr/>
                  <p:nvPr/>
                </p:nvSpPr>
                <p:spPr>
                  <a:xfrm>
                    <a:off x="6446147" y="4515553"/>
                    <a:ext cx="1035457" cy="459021"/>
                  </a:xfrm>
                  <a:custGeom>
                    <a:avLst/>
                    <a:gdLst>
                      <a:gd name="connsiteX0" fmla="*/ 1035458 w 1035457"/>
                      <a:gd name="connsiteY0" fmla="*/ 459021 h 459021"/>
                      <a:gd name="connsiteX1" fmla="*/ 462638 w 1035457"/>
                      <a:gd name="connsiteY1" fmla="*/ 339709 h 459021"/>
                      <a:gd name="connsiteX2" fmla="*/ 0 w 1035457"/>
                      <a:gd name="connsiteY2" fmla="*/ 15452 h 459021"/>
                      <a:gd name="connsiteX3" fmla="*/ 16217 w 1035457"/>
                      <a:gd name="connsiteY3" fmla="*/ 0 h 459021"/>
                      <a:gd name="connsiteX4" fmla="*/ 471620 w 1035457"/>
                      <a:gd name="connsiteY4" fmla="*/ 319197 h 459021"/>
                      <a:gd name="connsiteX5" fmla="*/ 1035458 w 1035457"/>
                      <a:gd name="connsiteY5" fmla="*/ 436628 h 459021"/>
                      <a:gd name="connsiteX6" fmla="*/ 1035458 w 1035457"/>
                      <a:gd name="connsiteY6" fmla="*/ 459021 h 45902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</a:cxnLst>
                    <a:rect l="l" t="t" r="r" b="b"/>
                    <a:pathLst>
                      <a:path w="1035457" h="459021">
                        <a:moveTo>
                          <a:pt x="1035458" y="459021"/>
                        </a:moveTo>
                        <a:cubicBezTo>
                          <a:pt x="836304" y="459021"/>
                          <a:pt x="643580" y="418870"/>
                          <a:pt x="462638" y="339709"/>
                        </a:cubicBezTo>
                        <a:cubicBezTo>
                          <a:pt x="287855" y="263235"/>
                          <a:pt x="132201" y="154134"/>
                          <a:pt x="0" y="15452"/>
                        </a:cubicBezTo>
                        <a:lnTo>
                          <a:pt x="16217" y="0"/>
                        </a:lnTo>
                        <a:cubicBezTo>
                          <a:pt x="146357" y="136533"/>
                          <a:pt x="299570" y="243909"/>
                          <a:pt x="471620" y="319197"/>
                        </a:cubicBezTo>
                        <a:cubicBezTo>
                          <a:pt x="649717" y="397126"/>
                          <a:pt x="839418" y="436628"/>
                          <a:pt x="1035458" y="436628"/>
                        </a:cubicBezTo>
                        <a:lnTo>
                          <a:pt x="1035458" y="459021"/>
                        </a:lnTo>
                        <a:close/>
                      </a:path>
                    </a:pathLst>
                  </a:custGeom>
                  <a:solidFill>
                    <a:srgbClr val="FF0000"/>
                  </a:solidFill>
                  <a:ln w="152400" cap="flat">
                    <a:solidFill>
                      <a:schemeClr val="accent4">
                        <a:lumMod val="75000"/>
                      </a:schemeClr>
                    </a:solidFill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ru-UA"/>
                  </a:p>
                </p:txBody>
              </p:sp>
              <p:sp>
                <p:nvSpPr>
                  <p:cNvPr id="40" name="Полилиния 8">
                    <a:extLst>
                      <a:ext uri="{FF2B5EF4-FFF2-40B4-BE49-F238E27FC236}">
                        <a16:creationId xmlns:a16="http://schemas.microsoft.com/office/drawing/2014/main" id="{397F2088-93E1-BF1B-8E50-96D5C80E6C66}"/>
                      </a:ext>
                    </a:extLst>
                  </p:cNvPr>
                  <p:cNvSpPr/>
                  <p:nvPr/>
                </p:nvSpPr>
                <p:spPr>
                  <a:xfrm>
                    <a:off x="6051536" y="3544886"/>
                    <a:ext cx="410827" cy="986118"/>
                  </a:xfrm>
                  <a:custGeom>
                    <a:avLst/>
                    <a:gdLst>
                      <a:gd name="connsiteX0" fmla="*/ 394611 w 410827"/>
                      <a:gd name="connsiteY0" fmla="*/ 986119 h 986118"/>
                      <a:gd name="connsiteX1" fmla="*/ 0 w 410827"/>
                      <a:gd name="connsiteY1" fmla="*/ 0 h 986118"/>
                      <a:gd name="connsiteX2" fmla="*/ 22399 w 410827"/>
                      <a:gd name="connsiteY2" fmla="*/ 0 h 986118"/>
                      <a:gd name="connsiteX3" fmla="*/ 410828 w 410827"/>
                      <a:gd name="connsiteY3" fmla="*/ 970667 h 986118"/>
                      <a:gd name="connsiteX4" fmla="*/ 394611 w 410827"/>
                      <a:gd name="connsiteY4" fmla="*/ 986119 h 98611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410827" h="986118">
                        <a:moveTo>
                          <a:pt x="394611" y="986119"/>
                        </a:moveTo>
                        <a:cubicBezTo>
                          <a:pt x="140153" y="719144"/>
                          <a:pt x="0" y="368932"/>
                          <a:pt x="0" y="0"/>
                        </a:cubicBezTo>
                        <a:lnTo>
                          <a:pt x="22399" y="0"/>
                        </a:lnTo>
                        <a:cubicBezTo>
                          <a:pt x="22399" y="363155"/>
                          <a:pt x="160358" y="707880"/>
                          <a:pt x="410828" y="970667"/>
                        </a:cubicBezTo>
                        <a:lnTo>
                          <a:pt x="394611" y="986119"/>
                        </a:lnTo>
                        <a:close/>
                      </a:path>
                    </a:pathLst>
                  </a:custGeom>
                  <a:solidFill>
                    <a:srgbClr val="9BA3A5"/>
                  </a:solidFill>
                  <a:ln w="152400" cap="flat">
                    <a:solidFill>
                      <a:schemeClr val="accent6">
                        <a:lumMod val="75000"/>
                      </a:schemeClr>
                    </a:solidFill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ru-UA"/>
                  </a:p>
                </p:txBody>
              </p:sp>
              <p:sp>
                <p:nvSpPr>
                  <p:cNvPr id="41" name="Полилиния 9">
                    <a:extLst>
                      <a:ext uri="{FF2B5EF4-FFF2-40B4-BE49-F238E27FC236}">
                        <a16:creationId xmlns:a16="http://schemas.microsoft.com/office/drawing/2014/main" id="{88A2DDBE-28D5-DCB7-59C5-476A4A8F8F7A}"/>
                      </a:ext>
                    </a:extLst>
                  </p:cNvPr>
                  <p:cNvSpPr/>
                  <p:nvPr/>
                </p:nvSpPr>
                <p:spPr>
                  <a:xfrm>
                    <a:off x="5620181" y="2533955"/>
                    <a:ext cx="434704" cy="1010930"/>
                  </a:xfrm>
                  <a:custGeom>
                    <a:avLst/>
                    <a:gdLst>
                      <a:gd name="connsiteX0" fmla="*/ 434705 w 434704"/>
                      <a:gd name="connsiteY0" fmla="*/ 1010931 h 1010930"/>
                      <a:gd name="connsiteX1" fmla="*/ 412306 w 434704"/>
                      <a:gd name="connsiteY1" fmla="*/ 1010931 h 1010930"/>
                      <a:gd name="connsiteX2" fmla="*/ 301698 w 434704"/>
                      <a:gd name="connsiteY2" fmla="*/ 463164 h 1010930"/>
                      <a:gd name="connsiteX3" fmla="*/ 0 w 434704"/>
                      <a:gd name="connsiteY3" fmla="*/ 15832 h 1010930"/>
                      <a:gd name="connsiteX4" fmla="*/ 15858 w 434704"/>
                      <a:gd name="connsiteY4" fmla="*/ 0 h 1010930"/>
                      <a:gd name="connsiteX5" fmla="*/ 322327 w 434704"/>
                      <a:gd name="connsiteY5" fmla="*/ 454430 h 1010930"/>
                      <a:gd name="connsiteX6" fmla="*/ 434705 w 434704"/>
                      <a:gd name="connsiteY6" fmla="*/ 1010931 h 101093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</a:cxnLst>
                    <a:rect l="l" t="t" r="r" b="b"/>
                    <a:pathLst>
                      <a:path w="434704" h="1010930">
                        <a:moveTo>
                          <a:pt x="434705" y="1010931"/>
                        </a:moveTo>
                        <a:lnTo>
                          <a:pt x="412306" y="1010931"/>
                        </a:lnTo>
                        <a:cubicBezTo>
                          <a:pt x="412306" y="820944"/>
                          <a:pt x="375100" y="636646"/>
                          <a:pt x="301698" y="463164"/>
                        </a:cubicBezTo>
                        <a:cubicBezTo>
                          <a:pt x="230781" y="295594"/>
                          <a:pt x="129289" y="145087"/>
                          <a:pt x="0" y="15832"/>
                        </a:cubicBezTo>
                        <a:lnTo>
                          <a:pt x="15858" y="0"/>
                        </a:lnTo>
                        <a:cubicBezTo>
                          <a:pt x="147186" y="131293"/>
                          <a:pt x="250291" y="284195"/>
                          <a:pt x="322327" y="454430"/>
                        </a:cubicBezTo>
                        <a:cubicBezTo>
                          <a:pt x="396895" y="630712"/>
                          <a:pt x="434705" y="817944"/>
                          <a:pt x="434705" y="1010931"/>
                        </a:cubicBezTo>
                        <a:close/>
                      </a:path>
                    </a:pathLst>
                  </a:custGeom>
                  <a:solidFill>
                    <a:schemeClr val="accent6"/>
                  </a:solidFill>
                  <a:ln w="152400" cap="flat">
                    <a:solidFill>
                      <a:schemeClr val="accent6"/>
                    </a:solidFill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ru-UA"/>
                  </a:p>
                </p:txBody>
              </p:sp>
              <p:sp>
                <p:nvSpPr>
                  <p:cNvPr id="42" name="Полилиния 10">
                    <a:extLst>
                      <a:ext uri="{FF2B5EF4-FFF2-40B4-BE49-F238E27FC236}">
                        <a16:creationId xmlns:a16="http://schemas.microsoft.com/office/drawing/2014/main" id="{49630436-E4B6-A07A-AD25-7EDFAA71185E}"/>
                      </a:ext>
                    </a:extLst>
                  </p:cNvPr>
                  <p:cNvSpPr/>
                  <p:nvPr/>
                </p:nvSpPr>
                <p:spPr>
                  <a:xfrm>
                    <a:off x="4624818" y="2115211"/>
                    <a:ext cx="1011221" cy="434576"/>
                  </a:xfrm>
                  <a:custGeom>
                    <a:avLst/>
                    <a:gdLst>
                      <a:gd name="connsiteX0" fmla="*/ 995363 w 1011221"/>
                      <a:gd name="connsiteY0" fmla="*/ 434577 h 434576"/>
                      <a:gd name="connsiteX1" fmla="*/ 547935 w 1011221"/>
                      <a:gd name="connsiteY1" fmla="*/ 132981 h 434576"/>
                      <a:gd name="connsiteX2" fmla="*/ 0 w 1011221"/>
                      <a:gd name="connsiteY2" fmla="*/ 22393 h 434576"/>
                      <a:gd name="connsiteX3" fmla="*/ 0 w 1011221"/>
                      <a:gd name="connsiteY3" fmla="*/ 0 h 434576"/>
                      <a:gd name="connsiteX4" fmla="*/ 556648 w 1011221"/>
                      <a:gd name="connsiteY4" fmla="*/ 112355 h 434576"/>
                      <a:gd name="connsiteX5" fmla="*/ 1011221 w 1011221"/>
                      <a:gd name="connsiteY5" fmla="*/ 418745 h 434576"/>
                      <a:gd name="connsiteX6" fmla="*/ 995363 w 1011221"/>
                      <a:gd name="connsiteY6" fmla="*/ 434577 h 43457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</a:cxnLst>
                    <a:rect l="l" t="t" r="r" b="b"/>
                    <a:pathLst>
                      <a:path w="1011221" h="434576">
                        <a:moveTo>
                          <a:pt x="995363" y="434577"/>
                        </a:moveTo>
                        <a:cubicBezTo>
                          <a:pt x="866096" y="305322"/>
                          <a:pt x="715549" y="203857"/>
                          <a:pt x="547935" y="132981"/>
                        </a:cubicBezTo>
                        <a:cubicBezTo>
                          <a:pt x="374384" y="59600"/>
                          <a:pt x="190037" y="22393"/>
                          <a:pt x="0" y="22393"/>
                        </a:cubicBezTo>
                        <a:lnTo>
                          <a:pt x="0" y="0"/>
                        </a:lnTo>
                        <a:cubicBezTo>
                          <a:pt x="193060" y="0"/>
                          <a:pt x="380342" y="37803"/>
                          <a:pt x="556648" y="112355"/>
                        </a:cubicBezTo>
                        <a:cubicBezTo>
                          <a:pt x="726951" y="184374"/>
                          <a:pt x="879871" y="287452"/>
                          <a:pt x="1011221" y="418745"/>
                        </a:cubicBezTo>
                        <a:lnTo>
                          <a:pt x="995363" y="434577"/>
                        </a:lnTo>
                        <a:close/>
                      </a:path>
                    </a:pathLst>
                  </a:custGeom>
                  <a:solidFill>
                    <a:schemeClr val="accent5"/>
                  </a:solidFill>
                  <a:ln w="152400" cap="flat">
                    <a:solidFill>
                      <a:schemeClr val="accent5"/>
                    </a:solidFill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ru-UA"/>
                  </a:p>
                </p:txBody>
              </p:sp>
              <p:sp>
                <p:nvSpPr>
                  <p:cNvPr id="43" name="Полилиния 11">
                    <a:extLst>
                      <a:ext uri="{FF2B5EF4-FFF2-40B4-BE49-F238E27FC236}">
                        <a16:creationId xmlns:a16="http://schemas.microsoft.com/office/drawing/2014/main" id="{B4397AC1-204D-BB19-342B-89D74B3A1879}"/>
                      </a:ext>
                    </a:extLst>
                  </p:cNvPr>
                  <p:cNvSpPr/>
                  <p:nvPr/>
                </p:nvSpPr>
                <p:spPr>
                  <a:xfrm>
                    <a:off x="3588039" y="2115211"/>
                    <a:ext cx="1036779" cy="460396"/>
                  </a:xfrm>
                  <a:custGeom>
                    <a:avLst/>
                    <a:gdLst>
                      <a:gd name="connsiteX0" fmla="*/ 16240 w 1036779"/>
                      <a:gd name="connsiteY0" fmla="*/ 460396 h 460396"/>
                      <a:gd name="connsiteX1" fmla="*/ 0 w 1036779"/>
                      <a:gd name="connsiteY1" fmla="*/ 444967 h 460396"/>
                      <a:gd name="connsiteX2" fmla="*/ 463063 w 1036779"/>
                      <a:gd name="connsiteY2" fmla="*/ 119704 h 460396"/>
                      <a:gd name="connsiteX3" fmla="*/ 1036779 w 1036779"/>
                      <a:gd name="connsiteY3" fmla="*/ 0 h 460396"/>
                      <a:gd name="connsiteX4" fmla="*/ 1036779 w 1036779"/>
                      <a:gd name="connsiteY4" fmla="*/ 22393 h 460396"/>
                      <a:gd name="connsiteX5" fmla="*/ 472068 w 1036779"/>
                      <a:gd name="connsiteY5" fmla="*/ 140214 h 460396"/>
                      <a:gd name="connsiteX6" fmla="*/ 16240 w 1036779"/>
                      <a:gd name="connsiteY6" fmla="*/ 460396 h 46039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</a:cxnLst>
                    <a:rect l="l" t="t" r="r" b="b"/>
                    <a:pathLst>
                      <a:path w="1036779" h="460396">
                        <a:moveTo>
                          <a:pt x="16240" y="460396"/>
                        </a:moveTo>
                        <a:lnTo>
                          <a:pt x="0" y="444967"/>
                        </a:lnTo>
                        <a:cubicBezTo>
                          <a:pt x="132246" y="305859"/>
                          <a:pt x="288034" y="196422"/>
                          <a:pt x="463063" y="119704"/>
                        </a:cubicBezTo>
                        <a:cubicBezTo>
                          <a:pt x="644274" y="40275"/>
                          <a:pt x="837313" y="0"/>
                          <a:pt x="1036779" y="0"/>
                        </a:cubicBezTo>
                        <a:lnTo>
                          <a:pt x="1036779" y="22393"/>
                        </a:lnTo>
                        <a:cubicBezTo>
                          <a:pt x="840426" y="22393"/>
                          <a:pt x="650412" y="62034"/>
                          <a:pt x="472068" y="140214"/>
                        </a:cubicBezTo>
                        <a:cubicBezTo>
                          <a:pt x="299772" y="215748"/>
                          <a:pt x="146403" y="323460"/>
                          <a:pt x="16240" y="460396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 w="152400" cap="flat">
                    <a:solidFill>
                      <a:schemeClr val="accent1"/>
                    </a:solidFill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ru-UA"/>
                  </a:p>
                </p:txBody>
              </p:sp>
              <p:sp>
                <p:nvSpPr>
                  <p:cNvPr id="44" name="Полилиния 12">
                    <a:extLst>
                      <a:ext uri="{FF2B5EF4-FFF2-40B4-BE49-F238E27FC236}">
                        <a16:creationId xmlns:a16="http://schemas.microsoft.com/office/drawing/2014/main" id="{FB3432EC-56D6-E532-B800-CEEA06200B55}"/>
                      </a:ext>
                    </a:extLst>
                  </p:cNvPr>
                  <p:cNvSpPr/>
                  <p:nvPr/>
                </p:nvSpPr>
                <p:spPr>
                  <a:xfrm>
                    <a:off x="3195534" y="2560178"/>
                    <a:ext cx="408744" cy="938375"/>
                  </a:xfrm>
                  <a:custGeom>
                    <a:avLst/>
                    <a:gdLst>
                      <a:gd name="connsiteX0" fmla="*/ 22377 w 408744"/>
                      <a:gd name="connsiteY0" fmla="*/ 938376 h 938375"/>
                      <a:gd name="connsiteX1" fmla="*/ 0 w 408744"/>
                      <a:gd name="connsiteY1" fmla="*/ 937659 h 938375"/>
                      <a:gd name="connsiteX2" fmla="*/ 392505 w 408744"/>
                      <a:gd name="connsiteY2" fmla="*/ 0 h 938375"/>
                      <a:gd name="connsiteX3" fmla="*/ 408744 w 408744"/>
                      <a:gd name="connsiteY3" fmla="*/ 15429 h 938375"/>
                      <a:gd name="connsiteX4" fmla="*/ 22377 w 408744"/>
                      <a:gd name="connsiteY4" fmla="*/ 938376 h 93837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408744" h="938375">
                        <a:moveTo>
                          <a:pt x="22377" y="938376"/>
                        </a:moveTo>
                        <a:lnTo>
                          <a:pt x="0" y="937659"/>
                        </a:lnTo>
                        <a:cubicBezTo>
                          <a:pt x="11312" y="587358"/>
                          <a:pt x="150726" y="254367"/>
                          <a:pt x="392505" y="0"/>
                        </a:cubicBezTo>
                        <a:lnTo>
                          <a:pt x="408744" y="15429"/>
                        </a:lnTo>
                        <a:cubicBezTo>
                          <a:pt x="170751" y="265810"/>
                          <a:pt x="33532" y="593584"/>
                          <a:pt x="22377" y="938376"/>
                        </a:cubicBezTo>
                        <a:close/>
                      </a:path>
                    </a:pathLst>
                  </a:custGeom>
                  <a:solidFill>
                    <a:srgbClr val="9BA3A5"/>
                  </a:solidFill>
                  <a:ln w="152400" cap="flat">
                    <a:solidFill>
                      <a:schemeClr val="accent1">
                        <a:lumMod val="75000"/>
                      </a:schemeClr>
                    </a:solidFill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ru-UA"/>
                  </a:p>
                </p:txBody>
              </p:sp>
              <p:sp>
                <p:nvSpPr>
                  <p:cNvPr id="45" name="Полилиния 21">
                    <a:extLst>
                      <a:ext uri="{FF2B5EF4-FFF2-40B4-BE49-F238E27FC236}">
                        <a16:creationId xmlns:a16="http://schemas.microsoft.com/office/drawing/2014/main" id="{05DD5E15-231B-178B-A926-97B4BA7E7865}"/>
                      </a:ext>
                    </a:extLst>
                  </p:cNvPr>
                  <p:cNvSpPr/>
                  <p:nvPr/>
                </p:nvSpPr>
                <p:spPr>
                  <a:xfrm>
                    <a:off x="2968614" y="3307591"/>
                    <a:ext cx="474715" cy="474589"/>
                  </a:xfrm>
                  <a:custGeom>
                    <a:avLst/>
                    <a:gdLst>
                      <a:gd name="connsiteX0" fmla="*/ 474715 w 474715"/>
                      <a:gd name="connsiteY0" fmla="*/ 237295 h 474589"/>
                      <a:gd name="connsiteX1" fmla="*/ 237358 w 474715"/>
                      <a:gd name="connsiteY1" fmla="*/ 474589 h 474589"/>
                      <a:gd name="connsiteX2" fmla="*/ 0 w 474715"/>
                      <a:gd name="connsiteY2" fmla="*/ 237295 h 474589"/>
                      <a:gd name="connsiteX3" fmla="*/ 237358 w 474715"/>
                      <a:gd name="connsiteY3" fmla="*/ 0 h 474589"/>
                      <a:gd name="connsiteX4" fmla="*/ 474715 w 474715"/>
                      <a:gd name="connsiteY4" fmla="*/ 237295 h 47458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474715" h="474589">
                        <a:moveTo>
                          <a:pt x="474715" y="237295"/>
                        </a:moveTo>
                        <a:cubicBezTo>
                          <a:pt x="474715" y="368349"/>
                          <a:pt x="368446" y="474589"/>
                          <a:pt x="237358" y="474589"/>
                        </a:cubicBezTo>
                        <a:cubicBezTo>
                          <a:pt x="106269" y="474589"/>
                          <a:pt x="0" y="368349"/>
                          <a:pt x="0" y="237295"/>
                        </a:cubicBezTo>
                        <a:cubicBezTo>
                          <a:pt x="0" y="106240"/>
                          <a:pt x="106269" y="0"/>
                          <a:pt x="237358" y="0"/>
                        </a:cubicBezTo>
                        <a:cubicBezTo>
                          <a:pt x="368447" y="0"/>
                          <a:pt x="474715" y="106241"/>
                          <a:pt x="474715" y="237295"/>
                        </a:cubicBezTo>
                        <a:close/>
                      </a:path>
                    </a:pathLst>
                  </a:custGeom>
                  <a:solidFill>
                    <a:schemeClr val="accent1">
                      <a:lumMod val="75000"/>
                    </a:schemeClr>
                  </a:solidFill>
                  <a:ln w="2240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ru-UA"/>
                  </a:p>
                </p:txBody>
              </p:sp>
              <p:sp>
                <p:nvSpPr>
                  <p:cNvPr id="46" name="Полилиния 22">
                    <a:extLst>
                      <a:ext uri="{FF2B5EF4-FFF2-40B4-BE49-F238E27FC236}">
                        <a16:creationId xmlns:a16="http://schemas.microsoft.com/office/drawing/2014/main" id="{23E76FB6-244F-2E60-BFA3-F9B07B47C672}"/>
                      </a:ext>
                    </a:extLst>
                  </p:cNvPr>
                  <p:cNvSpPr/>
                  <p:nvPr/>
                </p:nvSpPr>
                <p:spPr>
                  <a:xfrm>
                    <a:off x="3067323" y="3406274"/>
                    <a:ext cx="277297" cy="277223"/>
                  </a:xfrm>
                  <a:custGeom>
                    <a:avLst/>
                    <a:gdLst>
                      <a:gd name="connsiteX0" fmla="*/ 277297 w 277297"/>
                      <a:gd name="connsiteY0" fmla="*/ 138612 h 277223"/>
                      <a:gd name="connsiteX1" fmla="*/ 138649 w 277297"/>
                      <a:gd name="connsiteY1" fmla="*/ 277224 h 277223"/>
                      <a:gd name="connsiteX2" fmla="*/ 0 w 277297"/>
                      <a:gd name="connsiteY2" fmla="*/ 138612 h 277223"/>
                      <a:gd name="connsiteX3" fmla="*/ 138649 w 277297"/>
                      <a:gd name="connsiteY3" fmla="*/ 0 h 277223"/>
                      <a:gd name="connsiteX4" fmla="*/ 277297 w 277297"/>
                      <a:gd name="connsiteY4" fmla="*/ 138612 h 27722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277297" h="277223">
                        <a:moveTo>
                          <a:pt x="277297" y="138612"/>
                        </a:moveTo>
                        <a:cubicBezTo>
                          <a:pt x="277297" y="215165"/>
                          <a:pt x="215222" y="277224"/>
                          <a:pt x="138649" y="277224"/>
                        </a:cubicBezTo>
                        <a:cubicBezTo>
                          <a:pt x="62075" y="277224"/>
                          <a:pt x="0" y="215165"/>
                          <a:pt x="0" y="138612"/>
                        </a:cubicBezTo>
                        <a:cubicBezTo>
                          <a:pt x="0" y="62059"/>
                          <a:pt x="62075" y="0"/>
                          <a:pt x="138649" y="0"/>
                        </a:cubicBezTo>
                        <a:cubicBezTo>
                          <a:pt x="215222" y="0"/>
                          <a:pt x="277297" y="62059"/>
                          <a:pt x="277297" y="138612"/>
                        </a:cubicBezTo>
                        <a:close/>
                      </a:path>
                    </a:pathLst>
                  </a:custGeom>
                  <a:solidFill>
                    <a:srgbClr val="FFFFFF"/>
                  </a:solidFill>
                  <a:ln w="2240" cap="flat">
                    <a:noFill/>
                    <a:prstDash val="solid"/>
                    <a:miter/>
                  </a:ln>
                  <a:effectLst>
                    <a:outerShdw blurRad="50800" dist="38100" dir="2700000" algn="tl" rotWithShape="0">
                      <a:prstClr val="black">
                        <a:alpha val="40000"/>
                      </a:prstClr>
                    </a:outerShdw>
                  </a:effectLst>
                </p:spPr>
                <p:txBody>
                  <a:bodyPr rtlCol="0" anchor="ctr"/>
                  <a:lstStyle/>
                  <a:p>
                    <a:pPr algn="ctr"/>
                    <a:endParaRPr lang="ru-UA" sz="1200" dirty="0"/>
                  </a:p>
                </p:txBody>
              </p:sp>
              <p:sp>
                <p:nvSpPr>
                  <p:cNvPr id="47" name="Полилиния 23">
                    <a:extLst>
                      <a:ext uri="{FF2B5EF4-FFF2-40B4-BE49-F238E27FC236}">
                        <a16:creationId xmlns:a16="http://schemas.microsoft.com/office/drawing/2014/main" id="{5C45810E-BBF4-483C-375C-348B0332BDFB}"/>
                      </a:ext>
                    </a:extLst>
                  </p:cNvPr>
                  <p:cNvSpPr/>
                  <p:nvPr/>
                </p:nvSpPr>
                <p:spPr>
                  <a:xfrm>
                    <a:off x="4386413" y="1889121"/>
                    <a:ext cx="474715" cy="474589"/>
                  </a:xfrm>
                  <a:custGeom>
                    <a:avLst/>
                    <a:gdLst>
                      <a:gd name="connsiteX0" fmla="*/ 474715 w 474715"/>
                      <a:gd name="connsiteY0" fmla="*/ 237294 h 474589"/>
                      <a:gd name="connsiteX1" fmla="*/ 237357 w 474715"/>
                      <a:gd name="connsiteY1" fmla="*/ 474589 h 474589"/>
                      <a:gd name="connsiteX2" fmla="*/ 0 w 474715"/>
                      <a:gd name="connsiteY2" fmla="*/ 237294 h 474589"/>
                      <a:gd name="connsiteX3" fmla="*/ 237357 w 474715"/>
                      <a:gd name="connsiteY3" fmla="*/ 0 h 474589"/>
                      <a:gd name="connsiteX4" fmla="*/ 474715 w 474715"/>
                      <a:gd name="connsiteY4" fmla="*/ 237294 h 47458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474715" h="474589">
                        <a:moveTo>
                          <a:pt x="474715" y="237294"/>
                        </a:moveTo>
                        <a:cubicBezTo>
                          <a:pt x="474715" y="368349"/>
                          <a:pt x="368447" y="474589"/>
                          <a:pt x="237357" y="474589"/>
                        </a:cubicBezTo>
                        <a:cubicBezTo>
                          <a:pt x="106268" y="474589"/>
                          <a:pt x="0" y="368349"/>
                          <a:pt x="0" y="237294"/>
                        </a:cubicBezTo>
                        <a:cubicBezTo>
                          <a:pt x="0" y="106240"/>
                          <a:pt x="106269" y="0"/>
                          <a:pt x="237357" y="0"/>
                        </a:cubicBezTo>
                        <a:cubicBezTo>
                          <a:pt x="368447" y="0"/>
                          <a:pt x="474715" y="106240"/>
                          <a:pt x="474715" y="237294"/>
                        </a:cubicBezTo>
                        <a:close/>
                      </a:path>
                    </a:pathLst>
                  </a:custGeom>
                  <a:solidFill>
                    <a:schemeClr val="accent5"/>
                  </a:solidFill>
                  <a:ln w="2240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ru-UA"/>
                  </a:p>
                </p:txBody>
              </p:sp>
              <p:sp>
                <p:nvSpPr>
                  <p:cNvPr id="48" name="Полилиния 24">
                    <a:extLst>
                      <a:ext uri="{FF2B5EF4-FFF2-40B4-BE49-F238E27FC236}">
                        <a16:creationId xmlns:a16="http://schemas.microsoft.com/office/drawing/2014/main" id="{0823623C-F272-0E5D-377F-AD0CC78E2962}"/>
                      </a:ext>
                    </a:extLst>
                  </p:cNvPr>
                  <p:cNvSpPr/>
                  <p:nvPr/>
                </p:nvSpPr>
                <p:spPr>
                  <a:xfrm>
                    <a:off x="4485122" y="1987804"/>
                    <a:ext cx="277297" cy="277223"/>
                  </a:xfrm>
                  <a:custGeom>
                    <a:avLst/>
                    <a:gdLst>
                      <a:gd name="connsiteX0" fmla="*/ 277298 w 277297"/>
                      <a:gd name="connsiteY0" fmla="*/ 138612 h 277223"/>
                      <a:gd name="connsiteX1" fmla="*/ 138649 w 277297"/>
                      <a:gd name="connsiteY1" fmla="*/ 277224 h 277223"/>
                      <a:gd name="connsiteX2" fmla="*/ 0 w 277297"/>
                      <a:gd name="connsiteY2" fmla="*/ 138612 h 277223"/>
                      <a:gd name="connsiteX3" fmla="*/ 138649 w 277297"/>
                      <a:gd name="connsiteY3" fmla="*/ 0 h 277223"/>
                      <a:gd name="connsiteX4" fmla="*/ 277298 w 277297"/>
                      <a:gd name="connsiteY4" fmla="*/ 138612 h 27722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277297" h="277223">
                        <a:moveTo>
                          <a:pt x="277298" y="138612"/>
                        </a:moveTo>
                        <a:cubicBezTo>
                          <a:pt x="277298" y="215165"/>
                          <a:pt x="215222" y="277224"/>
                          <a:pt x="138649" y="277224"/>
                        </a:cubicBezTo>
                        <a:cubicBezTo>
                          <a:pt x="62075" y="277224"/>
                          <a:pt x="0" y="215165"/>
                          <a:pt x="0" y="138612"/>
                        </a:cubicBezTo>
                        <a:cubicBezTo>
                          <a:pt x="0" y="62059"/>
                          <a:pt x="62075" y="0"/>
                          <a:pt x="138649" y="0"/>
                        </a:cubicBezTo>
                        <a:cubicBezTo>
                          <a:pt x="215222" y="0"/>
                          <a:pt x="277298" y="62059"/>
                          <a:pt x="277298" y="138612"/>
                        </a:cubicBezTo>
                        <a:close/>
                      </a:path>
                    </a:pathLst>
                  </a:custGeom>
                  <a:solidFill>
                    <a:srgbClr val="FFFFFF"/>
                  </a:solidFill>
                  <a:ln w="2240" cap="flat">
                    <a:noFill/>
                    <a:prstDash val="solid"/>
                    <a:miter/>
                  </a:ln>
                  <a:effectLst>
                    <a:outerShdw blurRad="50800" dist="38100" dir="2700000" algn="tl" rotWithShape="0">
                      <a:prstClr val="black">
                        <a:alpha val="40000"/>
                      </a:prstClr>
                    </a:outerShdw>
                  </a:effectLst>
                </p:spPr>
                <p:txBody>
                  <a:bodyPr rtlCol="0" anchor="ctr"/>
                  <a:lstStyle/>
                  <a:p>
                    <a:pPr algn="ctr"/>
                    <a:endParaRPr lang="ru-UA" sz="1200"/>
                  </a:p>
                </p:txBody>
              </p:sp>
              <p:sp>
                <p:nvSpPr>
                  <p:cNvPr id="49" name="Полилиния 25">
                    <a:extLst>
                      <a:ext uri="{FF2B5EF4-FFF2-40B4-BE49-F238E27FC236}">
                        <a16:creationId xmlns:a16="http://schemas.microsoft.com/office/drawing/2014/main" id="{26ABDF03-B509-AD85-56B8-E8DD3AB5E597}"/>
                      </a:ext>
                    </a:extLst>
                  </p:cNvPr>
                  <p:cNvSpPr/>
                  <p:nvPr/>
                </p:nvSpPr>
                <p:spPr>
                  <a:xfrm>
                    <a:off x="3382970" y="2330613"/>
                    <a:ext cx="474715" cy="474589"/>
                  </a:xfrm>
                  <a:custGeom>
                    <a:avLst/>
                    <a:gdLst>
                      <a:gd name="connsiteX0" fmla="*/ 474715 w 474715"/>
                      <a:gd name="connsiteY0" fmla="*/ 237294 h 474589"/>
                      <a:gd name="connsiteX1" fmla="*/ 237358 w 474715"/>
                      <a:gd name="connsiteY1" fmla="*/ 474589 h 474589"/>
                      <a:gd name="connsiteX2" fmla="*/ 0 w 474715"/>
                      <a:gd name="connsiteY2" fmla="*/ 237294 h 474589"/>
                      <a:gd name="connsiteX3" fmla="*/ 237358 w 474715"/>
                      <a:gd name="connsiteY3" fmla="*/ 0 h 474589"/>
                      <a:gd name="connsiteX4" fmla="*/ 474715 w 474715"/>
                      <a:gd name="connsiteY4" fmla="*/ 237294 h 47458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474715" h="474589">
                        <a:moveTo>
                          <a:pt x="474715" y="237294"/>
                        </a:moveTo>
                        <a:cubicBezTo>
                          <a:pt x="474715" y="368349"/>
                          <a:pt x="368446" y="474589"/>
                          <a:pt x="237358" y="474589"/>
                        </a:cubicBezTo>
                        <a:cubicBezTo>
                          <a:pt x="106269" y="474589"/>
                          <a:pt x="0" y="368348"/>
                          <a:pt x="0" y="237294"/>
                        </a:cubicBezTo>
                        <a:cubicBezTo>
                          <a:pt x="0" y="106240"/>
                          <a:pt x="106269" y="0"/>
                          <a:pt x="237358" y="0"/>
                        </a:cubicBezTo>
                        <a:cubicBezTo>
                          <a:pt x="368447" y="0"/>
                          <a:pt x="474715" y="106241"/>
                          <a:pt x="474715" y="237294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 w="2240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ru-UA"/>
                  </a:p>
                </p:txBody>
              </p:sp>
              <p:sp>
                <p:nvSpPr>
                  <p:cNvPr id="50" name="Полилиния 26">
                    <a:extLst>
                      <a:ext uri="{FF2B5EF4-FFF2-40B4-BE49-F238E27FC236}">
                        <a16:creationId xmlns:a16="http://schemas.microsoft.com/office/drawing/2014/main" id="{6D69164A-8B7F-C813-70A0-2EA471D20FDE}"/>
                      </a:ext>
                    </a:extLst>
                  </p:cNvPr>
                  <p:cNvSpPr/>
                  <p:nvPr/>
                </p:nvSpPr>
                <p:spPr>
                  <a:xfrm>
                    <a:off x="3481679" y="2429296"/>
                    <a:ext cx="277297" cy="277223"/>
                  </a:xfrm>
                  <a:custGeom>
                    <a:avLst/>
                    <a:gdLst>
                      <a:gd name="connsiteX0" fmla="*/ 277298 w 277297"/>
                      <a:gd name="connsiteY0" fmla="*/ 138612 h 277223"/>
                      <a:gd name="connsiteX1" fmla="*/ 138649 w 277297"/>
                      <a:gd name="connsiteY1" fmla="*/ 277224 h 277223"/>
                      <a:gd name="connsiteX2" fmla="*/ 0 w 277297"/>
                      <a:gd name="connsiteY2" fmla="*/ 138612 h 277223"/>
                      <a:gd name="connsiteX3" fmla="*/ 138649 w 277297"/>
                      <a:gd name="connsiteY3" fmla="*/ 0 h 277223"/>
                      <a:gd name="connsiteX4" fmla="*/ 277298 w 277297"/>
                      <a:gd name="connsiteY4" fmla="*/ 138612 h 27722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277297" h="277223">
                        <a:moveTo>
                          <a:pt x="277298" y="138612"/>
                        </a:moveTo>
                        <a:cubicBezTo>
                          <a:pt x="277298" y="215165"/>
                          <a:pt x="215222" y="277224"/>
                          <a:pt x="138649" y="277224"/>
                        </a:cubicBezTo>
                        <a:cubicBezTo>
                          <a:pt x="62075" y="277224"/>
                          <a:pt x="0" y="215165"/>
                          <a:pt x="0" y="138612"/>
                        </a:cubicBezTo>
                        <a:cubicBezTo>
                          <a:pt x="0" y="62059"/>
                          <a:pt x="62075" y="0"/>
                          <a:pt x="138649" y="0"/>
                        </a:cubicBezTo>
                        <a:cubicBezTo>
                          <a:pt x="215222" y="0"/>
                          <a:pt x="277298" y="62059"/>
                          <a:pt x="277298" y="138612"/>
                        </a:cubicBezTo>
                        <a:close/>
                      </a:path>
                    </a:pathLst>
                  </a:custGeom>
                  <a:solidFill>
                    <a:srgbClr val="FFFFFF"/>
                  </a:solidFill>
                  <a:ln w="2240" cap="flat">
                    <a:noFill/>
                    <a:prstDash val="solid"/>
                    <a:miter/>
                  </a:ln>
                  <a:effectLst>
                    <a:outerShdw blurRad="50800" dist="38100" dir="2700000" algn="tl" rotWithShape="0">
                      <a:prstClr val="black">
                        <a:alpha val="40000"/>
                      </a:prstClr>
                    </a:outerShdw>
                  </a:effectLst>
                </p:spPr>
                <p:txBody>
                  <a:bodyPr rtlCol="0" anchor="ctr"/>
                  <a:lstStyle/>
                  <a:p>
                    <a:pPr algn="ctr"/>
                    <a:endParaRPr lang="ru-UA" sz="1200"/>
                  </a:p>
                </p:txBody>
              </p:sp>
              <p:sp>
                <p:nvSpPr>
                  <p:cNvPr id="51" name="Полилиния 27">
                    <a:extLst>
                      <a:ext uri="{FF2B5EF4-FFF2-40B4-BE49-F238E27FC236}">
                        <a16:creationId xmlns:a16="http://schemas.microsoft.com/office/drawing/2014/main" id="{0A36B7D9-FEF8-C339-EA71-03D1AF852E28}"/>
                      </a:ext>
                    </a:extLst>
                  </p:cNvPr>
                  <p:cNvSpPr/>
                  <p:nvPr/>
                </p:nvSpPr>
                <p:spPr>
                  <a:xfrm>
                    <a:off x="5408916" y="2326589"/>
                    <a:ext cx="474715" cy="474589"/>
                  </a:xfrm>
                  <a:custGeom>
                    <a:avLst/>
                    <a:gdLst>
                      <a:gd name="connsiteX0" fmla="*/ 474715 w 474715"/>
                      <a:gd name="connsiteY0" fmla="*/ 237295 h 474589"/>
                      <a:gd name="connsiteX1" fmla="*/ 237357 w 474715"/>
                      <a:gd name="connsiteY1" fmla="*/ 474589 h 474589"/>
                      <a:gd name="connsiteX2" fmla="*/ 0 w 474715"/>
                      <a:gd name="connsiteY2" fmla="*/ 237295 h 474589"/>
                      <a:gd name="connsiteX3" fmla="*/ 237357 w 474715"/>
                      <a:gd name="connsiteY3" fmla="*/ 0 h 474589"/>
                      <a:gd name="connsiteX4" fmla="*/ 474715 w 474715"/>
                      <a:gd name="connsiteY4" fmla="*/ 237295 h 47458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474715" h="474589">
                        <a:moveTo>
                          <a:pt x="474715" y="237295"/>
                        </a:moveTo>
                        <a:cubicBezTo>
                          <a:pt x="474715" y="368349"/>
                          <a:pt x="368446" y="474589"/>
                          <a:pt x="237357" y="474589"/>
                        </a:cubicBezTo>
                        <a:cubicBezTo>
                          <a:pt x="106268" y="474589"/>
                          <a:pt x="0" y="368349"/>
                          <a:pt x="0" y="237295"/>
                        </a:cubicBezTo>
                        <a:cubicBezTo>
                          <a:pt x="0" y="106240"/>
                          <a:pt x="106268" y="0"/>
                          <a:pt x="237357" y="0"/>
                        </a:cubicBezTo>
                        <a:cubicBezTo>
                          <a:pt x="368446" y="0"/>
                          <a:pt x="474715" y="106241"/>
                          <a:pt x="474715" y="237295"/>
                        </a:cubicBezTo>
                        <a:close/>
                      </a:path>
                    </a:pathLst>
                  </a:custGeom>
                  <a:solidFill>
                    <a:schemeClr val="accent6"/>
                  </a:solidFill>
                  <a:ln w="2240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ru-UA"/>
                  </a:p>
                </p:txBody>
              </p:sp>
              <p:sp>
                <p:nvSpPr>
                  <p:cNvPr id="52" name="Полилиния 28">
                    <a:extLst>
                      <a:ext uri="{FF2B5EF4-FFF2-40B4-BE49-F238E27FC236}">
                        <a16:creationId xmlns:a16="http://schemas.microsoft.com/office/drawing/2014/main" id="{CB264251-A899-657F-504F-F5C0C168C291}"/>
                      </a:ext>
                    </a:extLst>
                  </p:cNvPr>
                  <p:cNvSpPr/>
                  <p:nvPr/>
                </p:nvSpPr>
                <p:spPr>
                  <a:xfrm>
                    <a:off x="5507625" y="2425272"/>
                    <a:ext cx="277297" cy="277223"/>
                  </a:xfrm>
                  <a:custGeom>
                    <a:avLst/>
                    <a:gdLst>
                      <a:gd name="connsiteX0" fmla="*/ 277297 w 277297"/>
                      <a:gd name="connsiteY0" fmla="*/ 138612 h 277223"/>
                      <a:gd name="connsiteX1" fmla="*/ 138649 w 277297"/>
                      <a:gd name="connsiteY1" fmla="*/ 277224 h 277223"/>
                      <a:gd name="connsiteX2" fmla="*/ 0 w 277297"/>
                      <a:gd name="connsiteY2" fmla="*/ 138612 h 277223"/>
                      <a:gd name="connsiteX3" fmla="*/ 138649 w 277297"/>
                      <a:gd name="connsiteY3" fmla="*/ 0 h 277223"/>
                      <a:gd name="connsiteX4" fmla="*/ 277297 w 277297"/>
                      <a:gd name="connsiteY4" fmla="*/ 138612 h 27722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277297" h="277223">
                        <a:moveTo>
                          <a:pt x="277297" y="138612"/>
                        </a:moveTo>
                        <a:cubicBezTo>
                          <a:pt x="277297" y="215165"/>
                          <a:pt x="215222" y="277224"/>
                          <a:pt x="138649" y="277224"/>
                        </a:cubicBezTo>
                        <a:cubicBezTo>
                          <a:pt x="62075" y="277224"/>
                          <a:pt x="0" y="215165"/>
                          <a:pt x="0" y="138612"/>
                        </a:cubicBezTo>
                        <a:cubicBezTo>
                          <a:pt x="0" y="62059"/>
                          <a:pt x="62075" y="0"/>
                          <a:pt x="138649" y="0"/>
                        </a:cubicBezTo>
                        <a:cubicBezTo>
                          <a:pt x="215222" y="0"/>
                          <a:pt x="277297" y="62059"/>
                          <a:pt x="277297" y="138612"/>
                        </a:cubicBezTo>
                        <a:close/>
                      </a:path>
                    </a:pathLst>
                  </a:custGeom>
                  <a:solidFill>
                    <a:srgbClr val="FFFFFF"/>
                  </a:solidFill>
                  <a:ln w="2240" cap="flat">
                    <a:noFill/>
                    <a:prstDash val="solid"/>
                    <a:miter/>
                  </a:ln>
                  <a:effectLst>
                    <a:outerShdw blurRad="50800" dist="38100" dir="2700000" algn="tl" rotWithShape="0">
                      <a:prstClr val="black">
                        <a:alpha val="40000"/>
                      </a:prstClr>
                    </a:outerShdw>
                  </a:effectLst>
                </p:spPr>
                <p:txBody>
                  <a:bodyPr rtlCol="0" anchor="ctr"/>
                  <a:lstStyle/>
                  <a:p>
                    <a:pPr algn="ctr"/>
                    <a:endParaRPr lang="ru-UA" sz="1200"/>
                  </a:p>
                </p:txBody>
              </p:sp>
              <p:sp>
                <p:nvSpPr>
                  <p:cNvPr id="53" name="Полилиния 29">
                    <a:extLst>
                      <a:ext uri="{FF2B5EF4-FFF2-40B4-BE49-F238E27FC236}">
                        <a16:creationId xmlns:a16="http://schemas.microsoft.com/office/drawing/2014/main" id="{E2651C47-C7F3-AB8E-1922-A1B1E0893382}"/>
                      </a:ext>
                    </a:extLst>
                  </p:cNvPr>
                  <p:cNvSpPr/>
                  <p:nvPr/>
                </p:nvSpPr>
                <p:spPr>
                  <a:xfrm>
                    <a:off x="6698077" y="4586631"/>
                    <a:ext cx="474715" cy="474589"/>
                  </a:xfrm>
                  <a:custGeom>
                    <a:avLst/>
                    <a:gdLst>
                      <a:gd name="connsiteX0" fmla="*/ 474715 w 474715"/>
                      <a:gd name="connsiteY0" fmla="*/ 237295 h 474589"/>
                      <a:gd name="connsiteX1" fmla="*/ 237357 w 474715"/>
                      <a:gd name="connsiteY1" fmla="*/ 474589 h 474589"/>
                      <a:gd name="connsiteX2" fmla="*/ 0 w 474715"/>
                      <a:gd name="connsiteY2" fmla="*/ 237295 h 474589"/>
                      <a:gd name="connsiteX3" fmla="*/ 237357 w 474715"/>
                      <a:gd name="connsiteY3" fmla="*/ 0 h 474589"/>
                      <a:gd name="connsiteX4" fmla="*/ 474715 w 474715"/>
                      <a:gd name="connsiteY4" fmla="*/ 237295 h 47458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474715" h="474589">
                        <a:moveTo>
                          <a:pt x="474715" y="237295"/>
                        </a:moveTo>
                        <a:cubicBezTo>
                          <a:pt x="474715" y="368349"/>
                          <a:pt x="368446" y="474589"/>
                          <a:pt x="237357" y="474589"/>
                        </a:cubicBezTo>
                        <a:cubicBezTo>
                          <a:pt x="106268" y="474589"/>
                          <a:pt x="0" y="368349"/>
                          <a:pt x="0" y="237295"/>
                        </a:cubicBezTo>
                        <a:cubicBezTo>
                          <a:pt x="0" y="106240"/>
                          <a:pt x="106268" y="0"/>
                          <a:pt x="237357" y="0"/>
                        </a:cubicBezTo>
                        <a:cubicBezTo>
                          <a:pt x="368446" y="0"/>
                          <a:pt x="474715" y="106240"/>
                          <a:pt x="474715" y="237295"/>
                        </a:cubicBezTo>
                        <a:close/>
                      </a:path>
                    </a:pathLst>
                  </a:custGeom>
                  <a:solidFill>
                    <a:schemeClr val="accent4"/>
                  </a:solidFill>
                  <a:ln w="2240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ru-UA"/>
                  </a:p>
                </p:txBody>
              </p:sp>
              <p:sp>
                <p:nvSpPr>
                  <p:cNvPr id="54" name="Полилиния 30">
                    <a:extLst>
                      <a:ext uri="{FF2B5EF4-FFF2-40B4-BE49-F238E27FC236}">
                        <a16:creationId xmlns:a16="http://schemas.microsoft.com/office/drawing/2014/main" id="{33417F14-658E-D420-65F1-8CC4453A8C0C}"/>
                      </a:ext>
                    </a:extLst>
                  </p:cNvPr>
                  <p:cNvSpPr/>
                  <p:nvPr/>
                </p:nvSpPr>
                <p:spPr>
                  <a:xfrm>
                    <a:off x="6796785" y="4683310"/>
                    <a:ext cx="277297" cy="277223"/>
                  </a:xfrm>
                  <a:custGeom>
                    <a:avLst/>
                    <a:gdLst>
                      <a:gd name="connsiteX0" fmla="*/ 277297 w 277297"/>
                      <a:gd name="connsiteY0" fmla="*/ 138612 h 277223"/>
                      <a:gd name="connsiteX1" fmla="*/ 138648 w 277297"/>
                      <a:gd name="connsiteY1" fmla="*/ 277224 h 277223"/>
                      <a:gd name="connsiteX2" fmla="*/ 0 w 277297"/>
                      <a:gd name="connsiteY2" fmla="*/ 138612 h 277223"/>
                      <a:gd name="connsiteX3" fmla="*/ 138648 w 277297"/>
                      <a:gd name="connsiteY3" fmla="*/ 0 h 277223"/>
                      <a:gd name="connsiteX4" fmla="*/ 277297 w 277297"/>
                      <a:gd name="connsiteY4" fmla="*/ 138612 h 27722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277297" h="277223">
                        <a:moveTo>
                          <a:pt x="277297" y="138612"/>
                        </a:moveTo>
                        <a:cubicBezTo>
                          <a:pt x="277297" y="215165"/>
                          <a:pt x="215222" y="277224"/>
                          <a:pt x="138648" y="277224"/>
                        </a:cubicBezTo>
                        <a:cubicBezTo>
                          <a:pt x="62075" y="277224"/>
                          <a:pt x="0" y="215165"/>
                          <a:pt x="0" y="138612"/>
                        </a:cubicBezTo>
                        <a:cubicBezTo>
                          <a:pt x="0" y="62059"/>
                          <a:pt x="62075" y="0"/>
                          <a:pt x="138648" y="0"/>
                        </a:cubicBezTo>
                        <a:cubicBezTo>
                          <a:pt x="215222" y="0"/>
                          <a:pt x="277297" y="62059"/>
                          <a:pt x="277297" y="138612"/>
                        </a:cubicBezTo>
                        <a:close/>
                      </a:path>
                    </a:pathLst>
                  </a:custGeom>
                  <a:solidFill>
                    <a:srgbClr val="FFFFFF"/>
                  </a:solidFill>
                  <a:ln w="2240" cap="flat">
                    <a:noFill/>
                    <a:prstDash val="solid"/>
                    <a:miter/>
                  </a:ln>
                  <a:effectLst>
                    <a:outerShdw blurRad="50800" dist="38100" dir="2700000" algn="tl" rotWithShape="0">
                      <a:prstClr val="black">
                        <a:alpha val="40000"/>
                      </a:prstClr>
                    </a:outerShdw>
                  </a:effectLst>
                </p:spPr>
                <p:txBody>
                  <a:bodyPr rtlCol="0" anchor="ctr"/>
                  <a:lstStyle/>
                  <a:p>
                    <a:pPr algn="ctr"/>
                    <a:endParaRPr lang="ru-UA" sz="1200"/>
                  </a:p>
                </p:txBody>
              </p:sp>
              <p:sp>
                <p:nvSpPr>
                  <p:cNvPr id="55" name="Полилиния 31">
                    <a:extLst>
                      <a:ext uri="{FF2B5EF4-FFF2-40B4-BE49-F238E27FC236}">
                        <a16:creationId xmlns:a16="http://schemas.microsoft.com/office/drawing/2014/main" id="{40EE377E-FBDE-BEFC-8BD3-7077F524BB0F}"/>
                      </a:ext>
                    </a:extLst>
                  </p:cNvPr>
                  <p:cNvSpPr/>
                  <p:nvPr/>
                </p:nvSpPr>
                <p:spPr>
                  <a:xfrm>
                    <a:off x="8266727" y="4285990"/>
                    <a:ext cx="474715" cy="474589"/>
                  </a:xfrm>
                  <a:custGeom>
                    <a:avLst/>
                    <a:gdLst>
                      <a:gd name="connsiteX0" fmla="*/ 474715 w 474715"/>
                      <a:gd name="connsiteY0" fmla="*/ 237295 h 474589"/>
                      <a:gd name="connsiteX1" fmla="*/ 237357 w 474715"/>
                      <a:gd name="connsiteY1" fmla="*/ 474589 h 474589"/>
                      <a:gd name="connsiteX2" fmla="*/ -1 w 474715"/>
                      <a:gd name="connsiteY2" fmla="*/ 237295 h 474589"/>
                      <a:gd name="connsiteX3" fmla="*/ 237357 w 474715"/>
                      <a:gd name="connsiteY3" fmla="*/ 0 h 474589"/>
                      <a:gd name="connsiteX4" fmla="*/ 474715 w 474715"/>
                      <a:gd name="connsiteY4" fmla="*/ 237295 h 47458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474715" h="474589">
                        <a:moveTo>
                          <a:pt x="474715" y="237295"/>
                        </a:moveTo>
                        <a:cubicBezTo>
                          <a:pt x="474715" y="368349"/>
                          <a:pt x="368446" y="474589"/>
                          <a:pt x="237357" y="474589"/>
                        </a:cubicBezTo>
                        <a:cubicBezTo>
                          <a:pt x="106268" y="474589"/>
                          <a:pt x="-1" y="368349"/>
                          <a:pt x="-1" y="237295"/>
                        </a:cubicBezTo>
                        <a:cubicBezTo>
                          <a:pt x="-1" y="106240"/>
                          <a:pt x="106268" y="0"/>
                          <a:pt x="237357" y="0"/>
                        </a:cubicBezTo>
                        <a:cubicBezTo>
                          <a:pt x="368446" y="0"/>
                          <a:pt x="474715" y="106241"/>
                          <a:pt x="474715" y="237295"/>
                        </a:cubicBezTo>
                        <a:close/>
                      </a:path>
                    </a:pathLst>
                  </a:custGeom>
                  <a:solidFill>
                    <a:schemeClr val="accent2"/>
                  </a:solidFill>
                  <a:ln w="2240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ru-UA"/>
                  </a:p>
                </p:txBody>
              </p:sp>
              <p:sp>
                <p:nvSpPr>
                  <p:cNvPr id="56" name="Полилиния 32">
                    <a:extLst>
                      <a:ext uri="{FF2B5EF4-FFF2-40B4-BE49-F238E27FC236}">
                        <a16:creationId xmlns:a16="http://schemas.microsoft.com/office/drawing/2014/main" id="{98C9DE6C-864B-56AD-99F0-7BD18A4D062B}"/>
                      </a:ext>
                    </a:extLst>
                  </p:cNvPr>
                  <p:cNvSpPr/>
                  <p:nvPr/>
                </p:nvSpPr>
                <p:spPr>
                  <a:xfrm>
                    <a:off x="8365436" y="4384673"/>
                    <a:ext cx="277297" cy="277223"/>
                  </a:xfrm>
                  <a:custGeom>
                    <a:avLst/>
                    <a:gdLst>
                      <a:gd name="connsiteX0" fmla="*/ 277298 w 277297"/>
                      <a:gd name="connsiteY0" fmla="*/ 138612 h 277223"/>
                      <a:gd name="connsiteX1" fmla="*/ 138649 w 277297"/>
                      <a:gd name="connsiteY1" fmla="*/ 277224 h 277223"/>
                      <a:gd name="connsiteX2" fmla="*/ 0 w 277297"/>
                      <a:gd name="connsiteY2" fmla="*/ 138612 h 277223"/>
                      <a:gd name="connsiteX3" fmla="*/ 138649 w 277297"/>
                      <a:gd name="connsiteY3" fmla="*/ 0 h 277223"/>
                      <a:gd name="connsiteX4" fmla="*/ 277298 w 277297"/>
                      <a:gd name="connsiteY4" fmla="*/ 138612 h 27722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277297" h="277223">
                        <a:moveTo>
                          <a:pt x="277298" y="138612"/>
                        </a:moveTo>
                        <a:cubicBezTo>
                          <a:pt x="277298" y="215165"/>
                          <a:pt x="215222" y="277224"/>
                          <a:pt x="138649" y="277224"/>
                        </a:cubicBezTo>
                        <a:cubicBezTo>
                          <a:pt x="62075" y="277224"/>
                          <a:pt x="0" y="215165"/>
                          <a:pt x="0" y="138612"/>
                        </a:cubicBezTo>
                        <a:cubicBezTo>
                          <a:pt x="0" y="62058"/>
                          <a:pt x="62075" y="0"/>
                          <a:pt x="138649" y="0"/>
                        </a:cubicBezTo>
                        <a:cubicBezTo>
                          <a:pt x="215222" y="0"/>
                          <a:pt x="277298" y="62058"/>
                          <a:pt x="277298" y="138612"/>
                        </a:cubicBezTo>
                        <a:close/>
                      </a:path>
                    </a:pathLst>
                  </a:custGeom>
                  <a:solidFill>
                    <a:srgbClr val="FFFFFF"/>
                  </a:solidFill>
                  <a:ln w="2240" cap="flat">
                    <a:noFill/>
                    <a:prstDash val="solid"/>
                    <a:miter/>
                  </a:ln>
                  <a:effectLst>
                    <a:outerShdw blurRad="50800" dist="38100" dir="2700000" algn="tl" rotWithShape="0">
                      <a:prstClr val="black">
                        <a:alpha val="40000"/>
                      </a:prstClr>
                    </a:outerShdw>
                  </a:effectLst>
                </p:spPr>
                <p:txBody>
                  <a:bodyPr rtlCol="0" anchor="ctr"/>
                  <a:lstStyle/>
                  <a:p>
                    <a:pPr algn="ctr"/>
                    <a:endParaRPr lang="ru-UA" sz="1200"/>
                  </a:p>
                </p:txBody>
              </p:sp>
              <p:sp>
                <p:nvSpPr>
                  <p:cNvPr id="59" name="Полилиния 35">
                    <a:extLst>
                      <a:ext uri="{FF2B5EF4-FFF2-40B4-BE49-F238E27FC236}">
                        <a16:creationId xmlns:a16="http://schemas.microsoft.com/office/drawing/2014/main" id="{49D5361A-8B24-0F68-6818-A7BD105D8E9E}"/>
                      </a:ext>
                    </a:extLst>
                  </p:cNvPr>
                  <p:cNvSpPr/>
                  <p:nvPr/>
                </p:nvSpPr>
                <p:spPr>
                  <a:xfrm>
                    <a:off x="5825372" y="3307605"/>
                    <a:ext cx="474715" cy="474589"/>
                  </a:xfrm>
                  <a:custGeom>
                    <a:avLst/>
                    <a:gdLst>
                      <a:gd name="connsiteX0" fmla="*/ 474715 w 474715"/>
                      <a:gd name="connsiteY0" fmla="*/ 237295 h 474589"/>
                      <a:gd name="connsiteX1" fmla="*/ 237357 w 474715"/>
                      <a:gd name="connsiteY1" fmla="*/ 474589 h 474589"/>
                      <a:gd name="connsiteX2" fmla="*/ 0 w 474715"/>
                      <a:gd name="connsiteY2" fmla="*/ 237295 h 474589"/>
                      <a:gd name="connsiteX3" fmla="*/ 237357 w 474715"/>
                      <a:gd name="connsiteY3" fmla="*/ 0 h 474589"/>
                      <a:gd name="connsiteX4" fmla="*/ 474715 w 474715"/>
                      <a:gd name="connsiteY4" fmla="*/ 237295 h 47458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474715" h="474589">
                        <a:moveTo>
                          <a:pt x="474715" y="237295"/>
                        </a:moveTo>
                        <a:cubicBezTo>
                          <a:pt x="474715" y="368349"/>
                          <a:pt x="368446" y="474589"/>
                          <a:pt x="237357" y="474589"/>
                        </a:cubicBezTo>
                        <a:cubicBezTo>
                          <a:pt x="106268" y="474589"/>
                          <a:pt x="0" y="368348"/>
                          <a:pt x="0" y="237295"/>
                        </a:cubicBezTo>
                        <a:cubicBezTo>
                          <a:pt x="0" y="106240"/>
                          <a:pt x="106268" y="0"/>
                          <a:pt x="237357" y="0"/>
                        </a:cubicBezTo>
                        <a:cubicBezTo>
                          <a:pt x="368446" y="0"/>
                          <a:pt x="474715" y="106241"/>
                          <a:pt x="474715" y="237295"/>
                        </a:cubicBezTo>
                        <a:close/>
                      </a:path>
                    </a:pathLst>
                  </a:custGeom>
                  <a:solidFill>
                    <a:schemeClr val="accent6">
                      <a:lumMod val="75000"/>
                    </a:schemeClr>
                  </a:solidFill>
                  <a:ln w="2240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ru-UA"/>
                  </a:p>
                </p:txBody>
              </p:sp>
              <p:sp>
                <p:nvSpPr>
                  <p:cNvPr id="60" name="Полилиния 36">
                    <a:extLst>
                      <a:ext uri="{FF2B5EF4-FFF2-40B4-BE49-F238E27FC236}">
                        <a16:creationId xmlns:a16="http://schemas.microsoft.com/office/drawing/2014/main" id="{140EED65-95B2-41D7-A1F5-AE954C3752F9}"/>
                      </a:ext>
                    </a:extLst>
                  </p:cNvPr>
                  <p:cNvSpPr/>
                  <p:nvPr/>
                </p:nvSpPr>
                <p:spPr>
                  <a:xfrm>
                    <a:off x="5924081" y="3406287"/>
                    <a:ext cx="277297" cy="277223"/>
                  </a:xfrm>
                  <a:custGeom>
                    <a:avLst/>
                    <a:gdLst>
                      <a:gd name="connsiteX0" fmla="*/ 277297 w 277297"/>
                      <a:gd name="connsiteY0" fmla="*/ 138612 h 277223"/>
                      <a:gd name="connsiteX1" fmla="*/ 138649 w 277297"/>
                      <a:gd name="connsiteY1" fmla="*/ 277224 h 277223"/>
                      <a:gd name="connsiteX2" fmla="*/ 0 w 277297"/>
                      <a:gd name="connsiteY2" fmla="*/ 138612 h 277223"/>
                      <a:gd name="connsiteX3" fmla="*/ 138649 w 277297"/>
                      <a:gd name="connsiteY3" fmla="*/ 0 h 277223"/>
                      <a:gd name="connsiteX4" fmla="*/ 277297 w 277297"/>
                      <a:gd name="connsiteY4" fmla="*/ 138612 h 27722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277297" h="277223">
                        <a:moveTo>
                          <a:pt x="277297" y="138612"/>
                        </a:moveTo>
                        <a:cubicBezTo>
                          <a:pt x="277297" y="215165"/>
                          <a:pt x="215222" y="277224"/>
                          <a:pt x="138649" y="277224"/>
                        </a:cubicBezTo>
                        <a:cubicBezTo>
                          <a:pt x="62075" y="277224"/>
                          <a:pt x="0" y="215165"/>
                          <a:pt x="0" y="138612"/>
                        </a:cubicBezTo>
                        <a:cubicBezTo>
                          <a:pt x="0" y="62059"/>
                          <a:pt x="62075" y="0"/>
                          <a:pt x="138649" y="0"/>
                        </a:cubicBezTo>
                        <a:cubicBezTo>
                          <a:pt x="215222" y="0"/>
                          <a:pt x="277297" y="62059"/>
                          <a:pt x="277297" y="138612"/>
                        </a:cubicBezTo>
                        <a:close/>
                      </a:path>
                    </a:pathLst>
                  </a:custGeom>
                  <a:solidFill>
                    <a:srgbClr val="FFFFFF"/>
                  </a:solidFill>
                  <a:ln w="2240" cap="flat">
                    <a:noFill/>
                    <a:prstDash val="solid"/>
                    <a:miter/>
                  </a:ln>
                  <a:effectLst>
                    <a:outerShdw blurRad="50800" dist="38100" dir="2700000" algn="tl" rotWithShape="0">
                      <a:prstClr val="black">
                        <a:alpha val="40000"/>
                      </a:prstClr>
                    </a:outerShdw>
                  </a:effectLst>
                </p:spPr>
                <p:txBody>
                  <a:bodyPr rtlCol="0" anchor="ctr"/>
                  <a:lstStyle/>
                  <a:p>
                    <a:pPr algn="ctr"/>
                    <a:endParaRPr lang="ru-UA" sz="1200"/>
                  </a:p>
                </p:txBody>
              </p:sp>
              <p:sp>
                <p:nvSpPr>
                  <p:cNvPr id="61" name="Полилиния 37">
                    <a:extLst>
                      <a:ext uri="{FF2B5EF4-FFF2-40B4-BE49-F238E27FC236}">
                        <a16:creationId xmlns:a16="http://schemas.microsoft.com/office/drawing/2014/main" id="{BBA60F42-4FF8-491D-4050-A7804B77ABFD}"/>
                      </a:ext>
                    </a:extLst>
                  </p:cNvPr>
                  <p:cNvSpPr/>
                  <p:nvPr/>
                </p:nvSpPr>
                <p:spPr>
                  <a:xfrm>
                    <a:off x="8663093" y="3307591"/>
                    <a:ext cx="474715" cy="474589"/>
                  </a:xfrm>
                  <a:custGeom>
                    <a:avLst/>
                    <a:gdLst>
                      <a:gd name="connsiteX0" fmla="*/ 474715 w 474715"/>
                      <a:gd name="connsiteY0" fmla="*/ 237295 h 474589"/>
                      <a:gd name="connsiteX1" fmla="*/ 237358 w 474715"/>
                      <a:gd name="connsiteY1" fmla="*/ 474589 h 474589"/>
                      <a:gd name="connsiteX2" fmla="*/ 0 w 474715"/>
                      <a:gd name="connsiteY2" fmla="*/ 237295 h 474589"/>
                      <a:gd name="connsiteX3" fmla="*/ 237358 w 474715"/>
                      <a:gd name="connsiteY3" fmla="*/ 0 h 474589"/>
                      <a:gd name="connsiteX4" fmla="*/ 474715 w 474715"/>
                      <a:gd name="connsiteY4" fmla="*/ 237295 h 47458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474715" h="474589">
                        <a:moveTo>
                          <a:pt x="474715" y="237295"/>
                        </a:moveTo>
                        <a:cubicBezTo>
                          <a:pt x="474715" y="368349"/>
                          <a:pt x="368447" y="474589"/>
                          <a:pt x="237358" y="474589"/>
                        </a:cubicBezTo>
                        <a:cubicBezTo>
                          <a:pt x="106269" y="474589"/>
                          <a:pt x="0" y="368349"/>
                          <a:pt x="0" y="237295"/>
                        </a:cubicBezTo>
                        <a:cubicBezTo>
                          <a:pt x="0" y="106240"/>
                          <a:pt x="106269" y="0"/>
                          <a:pt x="237358" y="0"/>
                        </a:cubicBezTo>
                        <a:cubicBezTo>
                          <a:pt x="368447" y="0"/>
                          <a:pt x="474715" y="106241"/>
                          <a:pt x="474715" y="237295"/>
                        </a:cubicBezTo>
                        <a:close/>
                      </a:path>
                    </a:pathLst>
                  </a:custGeom>
                  <a:solidFill>
                    <a:schemeClr val="accent2">
                      <a:lumMod val="75000"/>
                    </a:schemeClr>
                  </a:solidFill>
                  <a:ln w="2240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ru-UA"/>
                  </a:p>
                </p:txBody>
              </p:sp>
              <p:sp>
                <p:nvSpPr>
                  <p:cNvPr id="62" name="Полилиния 38">
                    <a:extLst>
                      <a:ext uri="{FF2B5EF4-FFF2-40B4-BE49-F238E27FC236}">
                        <a16:creationId xmlns:a16="http://schemas.microsoft.com/office/drawing/2014/main" id="{E1EE00D3-4A79-AE7D-2408-391135A697AF}"/>
                      </a:ext>
                    </a:extLst>
                  </p:cNvPr>
                  <p:cNvSpPr/>
                  <p:nvPr/>
                </p:nvSpPr>
                <p:spPr>
                  <a:xfrm>
                    <a:off x="8761802" y="3406274"/>
                    <a:ext cx="277297" cy="277223"/>
                  </a:xfrm>
                  <a:custGeom>
                    <a:avLst/>
                    <a:gdLst>
                      <a:gd name="connsiteX0" fmla="*/ 277298 w 277297"/>
                      <a:gd name="connsiteY0" fmla="*/ 138612 h 277223"/>
                      <a:gd name="connsiteX1" fmla="*/ 138649 w 277297"/>
                      <a:gd name="connsiteY1" fmla="*/ 277224 h 277223"/>
                      <a:gd name="connsiteX2" fmla="*/ 0 w 277297"/>
                      <a:gd name="connsiteY2" fmla="*/ 138612 h 277223"/>
                      <a:gd name="connsiteX3" fmla="*/ 138649 w 277297"/>
                      <a:gd name="connsiteY3" fmla="*/ 0 h 277223"/>
                      <a:gd name="connsiteX4" fmla="*/ 277298 w 277297"/>
                      <a:gd name="connsiteY4" fmla="*/ 138612 h 27722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277297" h="277223">
                        <a:moveTo>
                          <a:pt x="277298" y="138612"/>
                        </a:moveTo>
                        <a:cubicBezTo>
                          <a:pt x="277298" y="215165"/>
                          <a:pt x="215222" y="277224"/>
                          <a:pt x="138649" y="277224"/>
                        </a:cubicBezTo>
                        <a:cubicBezTo>
                          <a:pt x="62075" y="277224"/>
                          <a:pt x="0" y="215165"/>
                          <a:pt x="0" y="138612"/>
                        </a:cubicBezTo>
                        <a:cubicBezTo>
                          <a:pt x="0" y="62059"/>
                          <a:pt x="62075" y="0"/>
                          <a:pt x="138649" y="0"/>
                        </a:cubicBezTo>
                        <a:cubicBezTo>
                          <a:pt x="215222" y="0"/>
                          <a:pt x="277298" y="62059"/>
                          <a:pt x="277298" y="138612"/>
                        </a:cubicBezTo>
                        <a:close/>
                      </a:path>
                    </a:pathLst>
                  </a:custGeom>
                  <a:solidFill>
                    <a:srgbClr val="FFFFFF"/>
                  </a:solidFill>
                  <a:ln w="2240" cap="flat">
                    <a:noFill/>
                    <a:prstDash val="solid"/>
                    <a:miter/>
                  </a:ln>
                  <a:effectLst>
                    <a:outerShdw blurRad="50800" dist="38100" dir="2700000" algn="tl" rotWithShape="0">
                      <a:prstClr val="black">
                        <a:alpha val="40000"/>
                      </a:prstClr>
                    </a:outerShdw>
                  </a:effectLst>
                </p:spPr>
                <p:txBody>
                  <a:bodyPr rtlCol="0" anchor="ctr"/>
                  <a:lstStyle/>
                  <a:p>
                    <a:pPr algn="ctr"/>
                    <a:endParaRPr lang="ru-UA" sz="1200"/>
                  </a:p>
                </p:txBody>
              </p:sp>
              <p:sp>
                <p:nvSpPr>
                  <p:cNvPr id="63" name="Полилиния 39">
                    <a:extLst>
                      <a:ext uri="{FF2B5EF4-FFF2-40B4-BE49-F238E27FC236}">
                        <a16:creationId xmlns:a16="http://schemas.microsoft.com/office/drawing/2014/main" id="{7ACA4170-F652-EE3D-C93E-D34926F6B071}"/>
                      </a:ext>
                    </a:extLst>
                  </p:cNvPr>
                  <p:cNvSpPr/>
                  <p:nvPr/>
                </p:nvSpPr>
                <p:spPr>
                  <a:xfrm>
                    <a:off x="3156352" y="4097526"/>
                    <a:ext cx="110536" cy="110506"/>
                  </a:xfrm>
                  <a:custGeom>
                    <a:avLst/>
                    <a:gdLst>
                      <a:gd name="connsiteX0" fmla="*/ 110536 w 110536"/>
                      <a:gd name="connsiteY0" fmla="*/ 55253 h 110506"/>
                      <a:gd name="connsiteX1" fmla="*/ 55268 w 110536"/>
                      <a:gd name="connsiteY1" fmla="*/ 110507 h 110506"/>
                      <a:gd name="connsiteX2" fmla="*/ 0 w 110536"/>
                      <a:gd name="connsiteY2" fmla="*/ 55253 h 110506"/>
                      <a:gd name="connsiteX3" fmla="*/ 55268 w 110536"/>
                      <a:gd name="connsiteY3" fmla="*/ 0 h 110506"/>
                      <a:gd name="connsiteX4" fmla="*/ 110536 w 110536"/>
                      <a:gd name="connsiteY4" fmla="*/ 55253 h 11050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110536" h="110506">
                        <a:moveTo>
                          <a:pt x="110536" y="55253"/>
                        </a:moveTo>
                        <a:cubicBezTo>
                          <a:pt x="110536" y="85769"/>
                          <a:pt x="85792" y="110507"/>
                          <a:pt x="55268" y="110507"/>
                        </a:cubicBezTo>
                        <a:cubicBezTo>
                          <a:pt x="24744" y="110507"/>
                          <a:pt x="0" y="85769"/>
                          <a:pt x="0" y="55253"/>
                        </a:cubicBezTo>
                        <a:cubicBezTo>
                          <a:pt x="0" y="24738"/>
                          <a:pt x="24744" y="0"/>
                          <a:pt x="55268" y="0"/>
                        </a:cubicBezTo>
                        <a:cubicBezTo>
                          <a:pt x="85792" y="0"/>
                          <a:pt x="110536" y="24738"/>
                          <a:pt x="110536" y="55253"/>
                        </a:cubicBezTo>
                        <a:close/>
                      </a:path>
                    </a:pathLst>
                  </a:custGeom>
                  <a:solidFill>
                    <a:srgbClr val="9BA3A5"/>
                  </a:solidFill>
                  <a:ln w="152400" cap="flat">
                    <a:solidFill>
                      <a:schemeClr val="accent1">
                        <a:lumMod val="75000"/>
                      </a:schemeClr>
                    </a:solidFill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ru-UA"/>
                  </a:p>
                </p:txBody>
              </p:sp>
            </p:grpSp>
            <p:sp>
              <p:nvSpPr>
                <p:cNvPr id="36" name="Полилиния 40">
                  <a:extLst>
                    <a:ext uri="{FF2B5EF4-FFF2-40B4-BE49-F238E27FC236}">
                      <a16:creationId xmlns:a16="http://schemas.microsoft.com/office/drawing/2014/main" id="{740700C8-C718-36CF-3824-85725EE40ACF}"/>
                    </a:ext>
                  </a:extLst>
                </p:cNvPr>
                <p:cNvSpPr/>
                <p:nvPr/>
              </p:nvSpPr>
              <p:spPr>
                <a:xfrm>
                  <a:off x="8770883" y="2895217"/>
                  <a:ext cx="259090" cy="224354"/>
                </a:xfrm>
                <a:custGeom>
                  <a:avLst/>
                  <a:gdLst>
                    <a:gd name="connsiteX0" fmla="*/ 86260 w 172542"/>
                    <a:gd name="connsiteY0" fmla="*/ 0 h 149409"/>
                    <a:gd name="connsiteX1" fmla="*/ 0 w 172542"/>
                    <a:gd name="connsiteY1" fmla="*/ 149409 h 149409"/>
                    <a:gd name="connsiteX2" fmla="*/ 172543 w 172542"/>
                    <a:gd name="connsiteY2" fmla="*/ 149409 h 14940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</a:cxnLst>
                  <a:rect l="l" t="t" r="r" b="b"/>
                  <a:pathLst>
                    <a:path w="172542" h="149409">
                      <a:moveTo>
                        <a:pt x="86260" y="0"/>
                      </a:moveTo>
                      <a:lnTo>
                        <a:pt x="0" y="149409"/>
                      </a:lnTo>
                      <a:lnTo>
                        <a:pt x="172543" y="149409"/>
                      </a:lnTo>
                      <a:close/>
                    </a:path>
                  </a:pathLst>
                </a:custGeom>
                <a:solidFill>
                  <a:schemeClr val="accent2">
                    <a:lumMod val="75000"/>
                  </a:schemeClr>
                </a:solidFill>
                <a:ln w="76200" cap="flat">
                  <a:solidFill>
                    <a:schemeClr val="accent2">
                      <a:lumMod val="75000"/>
                    </a:schemeClr>
                  </a:solidFill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ru-UA"/>
                </a:p>
              </p:txBody>
            </p:sp>
          </p:grpSp>
        </p:grpSp>
        <p:grpSp>
          <p:nvGrpSpPr>
            <p:cNvPr id="5" name="Group 14">
              <a:extLst>
                <a:ext uri="{FF2B5EF4-FFF2-40B4-BE49-F238E27FC236}">
                  <a16:creationId xmlns:a16="http://schemas.microsoft.com/office/drawing/2014/main" id="{B4301BEF-E8EE-38FD-8444-A9DF896331D4}"/>
                </a:ext>
              </a:extLst>
            </p:cNvPr>
            <p:cNvGrpSpPr/>
            <p:nvPr/>
          </p:nvGrpSpPr>
          <p:grpSpPr>
            <a:xfrm>
              <a:off x="1683788" y="4348423"/>
              <a:ext cx="2012123" cy="584775"/>
              <a:chOff x="1331517" y="5187134"/>
              <a:chExt cx="2012123" cy="584775"/>
            </a:xfrm>
          </p:grpSpPr>
          <p:sp>
            <p:nvSpPr>
              <p:cNvPr id="30" name="TextBox 126">
                <a:extLst>
                  <a:ext uri="{FF2B5EF4-FFF2-40B4-BE49-F238E27FC236}">
                    <a16:creationId xmlns:a16="http://schemas.microsoft.com/office/drawing/2014/main" id="{DE58E145-9735-25A2-0457-550A49DBF2EF}"/>
                  </a:ext>
                </a:extLst>
              </p:cNvPr>
              <p:cNvSpPr txBox="1"/>
              <p:nvPr/>
            </p:nvSpPr>
            <p:spPr>
              <a:xfrm>
                <a:off x="1331517" y="5187134"/>
                <a:ext cx="2012122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600" b="1" spc="35" baseline="0" dirty="0">
                    <a:solidFill>
                      <a:schemeClr val="accent1">
                        <a:lumMod val="75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Calibri"/>
                    <a:rtl val="0"/>
                  </a:rPr>
                  <a:t>Legislative Decree 254/2016</a:t>
                </a:r>
                <a:endParaRPr lang="ru-UA" sz="1600" b="1" spc="35" baseline="0" dirty="0">
                  <a:solidFill>
                    <a:schemeClr val="accent1">
                      <a:lumMod val="7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  <a:sym typeface="Calibri"/>
                  <a:rtl val="0"/>
                </a:endParaRPr>
              </a:p>
            </p:txBody>
          </p:sp>
          <p:sp>
            <p:nvSpPr>
              <p:cNvPr id="31" name="Прямоугольник 127">
                <a:extLst>
                  <a:ext uri="{FF2B5EF4-FFF2-40B4-BE49-F238E27FC236}">
                    <a16:creationId xmlns:a16="http://schemas.microsoft.com/office/drawing/2014/main" id="{BA0DBA5A-3216-39B5-376A-A799590896C4}"/>
                  </a:ext>
                </a:extLst>
              </p:cNvPr>
              <p:cNvSpPr/>
              <p:nvPr/>
            </p:nvSpPr>
            <p:spPr>
              <a:xfrm>
                <a:off x="1331517" y="5465207"/>
                <a:ext cx="2012123" cy="27699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/>
                <a:endParaRPr lang="ru-UA" sz="1200" dirty="0">
                  <a:solidFill>
                    <a:schemeClr val="bg1">
                      <a:lumMod val="50000"/>
                    </a:schemeClr>
                  </a:solidFill>
                  <a:latin typeface="+mn-lt"/>
                </a:endParaRPr>
              </a:p>
            </p:txBody>
          </p:sp>
        </p:grpSp>
        <p:grpSp>
          <p:nvGrpSpPr>
            <p:cNvPr id="6" name="Group 59">
              <a:extLst>
                <a:ext uri="{FF2B5EF4-FFF2-40B4-BE49-F238E27FC236}">
                  <a16:creationId xmlns:a16="http://schemas.microsoft.com/office/drawing/2014/main" id="{B25CDF03-EB23-B16F-F0D2-D77E03AB0CCB}"/>
                </a:ext>
              </a:extLst>
            </p:cNvPr>
            <p:cNvGrpSpPr/>
            <p:nvPr/>
          </p:nvGrpSpPr>
          <p:grpSpPr>
            <a:xfrm>
              <a:off x="802668" y="1712289"/>
              <a:ext cx="2012123" cy="584775"/>
              <a:chOff x="1331517" y="5187134"/>
              <a:chExt cx="2012123" cy="584775"/>
            </a:xfrm>
          </p:grpSpPr>
          <p:sp>
            <p:nvSpPr>
              <p:cNvPr id="28" name="TextBox 60">
                <a:extLst>
                  <a:ext uri="{FF2B5EF4-FFF2-40B4-BE49-F238E27FC236}">
                    <a16:creationId xmlns:a16="http://schemas.microsoft.com/office/drawing/2014/main" id="{3AEB5E43-4354-B2C7-F7D7-8ADE1C9E6BA4}"/>
                  </a:ext>
                </a:extLst>
              </p:cNvPr>
              <p:cNvSpPr txBox="1"/>
              <p:nvPr/>
            </p:nvSpPr>
            <p:spPr>
              <a:xfrm>
                <a:off x="1331517" y="5187134"/>
                <a:ext cx="2012122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600" b="1" spc="35" baseline="0" dirty="0">
                    <a:solidFill>
                      <a:schemeClr val="accent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Calibri"/>
                    <a:rtl val="0"/>
                  </a:rPr>
                  <a:t>2019 Budget Law (145/2018)</a:t>
                </a:r>
                <a:endParaRPr lang="ru-UA" sz="1600" b="1" spc="35" baseline="0" dirty="0">
                  <a:solidFill>
                    <a:schemeClr val="accent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  <a:sym typeface="Calibri"/>
                  <a:rtl val="0"/>
                </a:endParaRPr>
              </a:p>
            </p:txBody>
          </p:sp>
          <p:sp>
            <p:nvSpPr>
              <p:cNvPr id="29" name="Прямоугольник 127">
                <a:extLst>
                  <a:ext uri="{FF2B5EF4-FFF2-40B4-BE49-F238E27FC236}">
                    <a16:creationId xmlns:a16="http://schemas.microsoft.com/office/drawing/2014/main" id="{40C2C5C3-9C7A-8C0B-646F-05DA32E3DDE2}"/>
                  </a:ext>
                </a:extLst>
              </p:cNvPr>
              <p:cNvSpPr/>
              <p:nvPr/>
            </p:nvSpPr>
            <p:spPr>
              <a:xfrm>
                <a:off x="1331517" y="5465207"/>
                <a:ext cx="2012123" cy="27699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/>
                <a:endParaRPr lang="ru-UA" sz="1200" dirty="0">
                  <a:solidFill>
                    <a:schemeClr val="bg1">
                      <a:lumMod val="50000"/>
                    </a:schemeClr>
                  </a:solidFill>
                  <a:latin typeface="+mn-lt"/>
                </a:endParaRPr>
              </a:p>
            </p:txBody>
          </p:sp>
        </p:grpSp>
        <p:grpSp>
          <p:nvGrpSpPr>
            <p:cNvPr id="7" name="Group 62">
              <a:extLst>
                <a:ext uri="{FF2B5EF4-FFF2-40B4-BE49-F238E27FC236}">
                  <a16:creationId xmlns:a16="http://schemas.microsoft.com/office/drawing/2014/main" id="{0D19BB48-8FC0-8531-1CFC-C7044509EC19}"/>
                </a:ext>
              </a:extLst>
            </p:cNvPr>
            <p:cNvGrpSpPr/>
            <p:nvPr/>
          </p:nvGrpSpPr>
          <p:grpSpPr>
            <a:xfrm>
              <a:off x="5976122" y="1716215"/>
              <a:ext cx="2012123" cy="830997"/>
              <a:chOff x="1331517" y="5187134"/>
              <a:chExt cx="2012123" cy="830997"/>
            </a:xfrm>
          </p:grpSpPr>
          <p:sp>
            <p:nvSpPr>
              <p:cNvPr id="26" name="TextBox 63">
                <a:extLst>
                  <a:ext uri="{FF2B5EF4-FFF2-40B4-BE49-F238E27FC236}">
                    <a16:creationId xmlns:a16="http://schemas.microsoft.com/office/drawing/2014/main" id="{24067FA3-72E9-8BF8-B798-00BE882C3AE2}"/>
                  </a:ext>
                </a:extLst>
              </p:cNvPr>
              <p:cNvSpPr txBox="1"/>
              <p:nvPr/>
            </p:nvSpPr>
            <p:spPr>
              <a:xfrm>
                <a:off x="1331517" y="5187134"/>
                <a:ext cx="2012122" cy="83099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600" b="1" spc="35" baseline="0" dirty="0">
                    <a:solidFill>
                      <a:schemeClr val="accent6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Calibri"/>
                    <a:rtl val="0"/>
                  </a:rPr>
                  <a:t>2020: </a:t>
                </a:r>
                <a:r>
                  <a:rPr lang="en-US" sz="1600" b="1" spc="35" baseline="0" dirty="0" err="1">
                    <a:solidFill>
                      <a:schemeClr val="accent6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Calibri"/>
                    <a:rtl val="0"/>
                  </a:rPr>
                  <a:t>Superbonus</a:t>
                </a:r>
                <a:r>
                  <a:rPr lang="en-US" sz="1600" b="1" spc="35" baseline="0" dirty="0">
                    <a:solidFill>
                      <a:schemeClr val="accent6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Calibri"/>
                    <a:rtl val="0"/>
                  </a:rPr>
                  <a:t> 110% and the Relaunch Decree</a:t>
                </a:r>
              </a:p>
            </p:txBody>
          </p:sp>
          <p:sp>
            <p:nvSpPr>
              <p:cNvPr id="27" name="Прямоугольник 127">
                <a:extLst>
                  <a:ext uri="{FF2B5EF4-FFF2-40B4-BE49-F238E27FC236}">
                    <a16:creationId xmlns:a16="http://schemas.microsoft.com/office/drawing/2014/main" id="{F6C667DA-6F7D-01B2-A555-D18C4B271F10}"/>
                  </a:ext>
                </a:extLst>
              </p:cNvPr>
              <p:cNvSpPr/>
              <p:nvPr/>
            </p:nvSpPr>
            <p:spPr>
              <a:xfrm>
                <a:off x="1331517" y="5465207"/>
                <a:ext cx="2012123" cy="27699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/>
                <a:endParaRPr lang="ru-UA" sz="1200" dirty="0">
                  <a:solidFill>
                    <a:schemeClr val="bg1">
                      <a:lumMod val="50000"/>
                    </a:schemeClr>
                  </a:solidFill>
                  <a:latin typeface="+mn-lt"/>
                </a:endParaRPr>
              </a:p>
            </p:txBody>
          </p:sp>
        </p:grpSp>
        <p:grpSp>
          <p:nvGrpSpPr>
            <p:cNvPr id="8" name="Group 65">
              <a:extLst>
                <a:ext uri="{FF2B5EF4-FFF2-40B4-BE49-F238E27FC236}">
                  <a16:creationId xmlns:a16="http://schemas.microsoft.com/office/drawing/2014/main" id="{2253CE24-38DD-F73C-AA33-035EDEE692BA}"/>
                </a:ext>
              </a:extLst>
            </p:cNvPr>
            <p:cNvGrpSpPr/>
            <p:nvPr/>
          </p:nvGrpSpPr>
          <p:grpSpPr>
            <a:xfrm>
              <a:off x="3409070" y="2054921"/>
              <a:ext cx="2012123" cy="584775"/>
              <a:chOff x="1331517" y="5187134"/>
              <a:chExt cx="2012123" cy="584775"/>
            </a:xfrm>
          </p:grpSpPr>
          <p:sp>
            <p:nvSpPr>
              <p:cNvPr id="24" name="TextBox 66">
                <a:extLst>
                  <a:ext uri="{FF2B5EF4-FFF2-40B4-BE49-F238E27FC236}">
                    <a16:creationId xmlns:a16="http://schemas.microsoft.com/office/drawing/2014/main" id="{5AF5B5D9-A061-7AD5-33D8-F9D9608475D1}"/>
                  </a:ext>
                </a:extLst>
              </p:cNvPr>
              <p:cNvSpPr txBox="1"/>
              <p:nvPr/>
            </p:nvSpPr>
            <p:spPr>
              <a:xfrm>
                <a:off x="1331517" y="5187134"/>
                <a:ext cx="2012122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it-IT" sz="1600" b="1" spc="35" baseline="0" dirty="0">
                    <a:solidFill>
                      <a:schemeClr val="accent5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Calibri"/>
                    <a:rtl val="0"/>
                  </a:rPr>
                  <a:t>2019: art. 2086 c.c. </a:t>
                </a:r>
                <a:r>
                  <a:rPr lang="it-IT" sz="1600" b="1" spc="35" baseline="0" dirty="0" err="1">
                    <a:solidFill>
                      <a:schemeClr val="accent5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Calibri"/>
                    <a:rtl val="0"/>
                  </a:rPr>
                  <a:t>amended</a:t>
                </a:r>
                <a:endParaRPr lang="ru-UA" sz="1600" b="1" spc="35" baseline="0" dirty="0">
                  <a:solidFill>
                    <a:schemeClr val="accent5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  <a:sym typeface="Calibri"/>
                  <a:rtl val="0"/>
                </a:endParaRPr>
              </a:p>
            </p:txBody>
          </p:sp>
          <p:sp>
            <p:nvSpPr>
              <p:cNvPr id="25" name="Прямоугольник 127">
                <a:extLst>
                  <a:ext uri="{FF2B5EF4-FFF2-40B4-BE49-F238E27FC236}">
                    <a16:creationId xmlns:a16="http://schemas.microsoft.com/office/drawing/2014/main" id="{6A5160F3-67BF-E714-7A04-209E2A846E4B}"/>
                  </a:ext>
                </a:extLst>
              </p:cNvPr>
              <p:cNvSpPr/>
              <p:nvPr/>
            </p:nvSpPr>
            <p:spPr>
              <a:xfrm>
                <a:off x="1331517" y="5465207"/>
                <a:ext cx="2012123" cy="27699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/>
                <a:endParaRPr lang="ru-UA" sz="1200" dirty="0">
                  <a:solidFill>
                    <a:schemeClr val="bg1">
                      <a:lumMod val="50000"/>
                    </a:schemeClr>
                  </a:solidFill>
                  <a:latin typeface="+mn-lt"/>
                </a:endParaRPr>
              </a:p>
            </p:txBody>
          </p:sp>
        </p:grpSp>
        <p:grpSp>
          <p:nvGrpSpPr>
            <p:cNvPr id="9" name="Group 68">
              <a:extLst>
                <a:ext uri="{FF2B5EF4-FFF2-40B4-BE49-F238E27FC236}">
                  <a16:creationId xmlns:a16="http://schemas.microsoft.com/office/drawing/2014/main" id="{0E90FAF8-756E-466D-C3E3-06DE2EC5D8B9}"/>
                </a:ext>
              </a:extLst>
            </p:cNvPr>
            <p:cNvGrpSpPr/>
            <p:nvPr/>
          </p:nvGrpSpPr>
          <p:grpSpPr>
            <a:xfrm>
              <a:off x="3819793" y="3201672"/>
              <a:ext cx="2012123" cy="555072"/>
              <a:chOff x="1331517" y="5187134"/>
              <a:chExt cx="2012123" cy="555072"/>
            </a:xfrm>
          </p:grpSpPr>
          <p:sp>
            <p:nvSpPr>
              <p:cNvPr id="22" name="TextBox 69">
                <a:extLst>
                  <a:ext uri="{FF2B5EF4-FFF2-40B4-BE49-F238E27FC236}">
                    <a16:creationId xmlns:a16="http://schemas.microsoft.com/office/drawing/2014/main" id="{0DCA33AC-96C3-7B6D-F0A7-945C565470C4}"/>
                  </a:ext>
                </a:extLst>
              </p:cNvPr>
              <p:cNvSpPr txBox="1"/>
              <p:nvPr/>
            </p:nvSpPr>
            <p:spPr>
              <a:xfrm>
                <a:off x="1331517" y="5187134"/>
                <a:ext cx="2012122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it-IT" sz="1600" b="1" spc="35" baseline="0" dirty="0">
                    <a:solidFill>
                      <a:schemeClr val="accent6">
                        <a:lumMod val="75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Calibri"/>
                    <a:rtl val="0"/>
                  </a:rPr>
                  <a:t>2021: PNRR</a:t>
                </a:r>
                <a:endParaRPr lang="ru-UA" sz="1600" b="1" spc="35" baseline="0" dirty="0">
                  <a:solidFill>
                    <a:schemeClr val="accent6">
                      <a:lumMod val="7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  <a:sym typeface="Calibri"/>
                  <a:rtl val="0"/>
                </a:endParaRPr>
              </a:p>
            </p:txBody>
          </p:sp>
          <p:sp>
            <p:nvSpPr>
              <p:cNvPr id="23" name="Прямоугольник 127">
                <a:extLst>
                  <a:ext uri="{FF2B5EF4-FFF2-40B4-BE49-F238E27FC236}">
                    <a16:creationId xmlns:a16="http://schemas.microsoft.com/office/drawing/2014/main" id="{164A9EEA-3B00-B6DA-F6E6-2113FB549A15}"/>
                  </a:ext>
                </a:extLst>
              </p:cNvPr>
              <p:cNvSpPr/>
              <p:nvPr/>
            </p:nvSpPr>
            <p:spPr>
              <a:xfrm>
                <a:off x="1331517" y="5465207"/>
                <a:ext cx="2012123" cy="27699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/>
                <a:endParaRPr lang="ru-UA" sz="1200" dirty="0">
                  <a:solidFill>
                    <a:schemeClr val="bg1">
                      <a:lumMod val="50000"/>
                    </a:schemeClr>
                  </a:solidFill>
                  <a:latin typeface="+mn-lt"/>
                </a:endParaRPr>
              </a:p>
            </p:txBody>
          </p:sp>
        </p:grpSp>
        <p:grpSp>
          <p:nvGrpSpPr>
            <p:cNvPr id="10" name="Group 71">
              <a:extLst>
                <a:ext uri="{FF2B5EF4-FFF2-40B4-BE49-F238E27FC236}">
                  <a16:creationId xmlns:a16="http://schemas.microsoft.com/office/drawing/2014/main" id="{B4151E44-0B3C-D0DA-35F4-FEE7F8E14852}"/>
                </a:ext>
              </a:extLst>
            </p:cNvPr>
            <p:cNvGrpSpPr/>
            <p:nvPr/>
          </p:nvGrpSpPr>
          <p:grpSpPr>
            <a:xfrm>
              <a:off x="4397402" y="4348423"/>
              <a:ext cx="2012123" cy="555072"/>
              <a:chOff x="1331517" y="5187134"/>
              <a:chExt cx="2012123" cy="555072"/>
            </a:xfrm>
          </p:grpSpPr>
          <p:sp>
            <p:nvSpPr>
              <p:cNvPr id="20" name="TextBox 72">
                <a:extLst>
                  <a:ext uri="{FF2B5EF4-FFF2-40B4-BE49-F238E27FC236}">
                    <a16:creationId xmlns:a16="http://schemas.microsoft.com/office/drawing/2014/main" id="{A93A3350-663B-0DD1-FBBE-032A32542FA1}"/>
                  </a:ext>
                </a:extLst>
              </p:cNvPr>
              <p:cNvSpPr txBox="1"/>
              <p:nvPr/>
            </p:nvSpPr>
            <p:spPr>
              <a:xfrm>
                <a:off x="1331517" y="5187134"/>
                <a:ext cx="2012122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endParaRPr lang="ru-UA" sz="1600" b="1" spc="35" baseline="0" dirty="0">
                  <a:solidFill>
                    <a:schemeClr val="accent4">
                      <a:lumMod val="75000"/>
                    </a:schemeClr>
                  </a:solidFill>
                  <a:latin typeface="Calibri"/>
                  <a:cs typeface="Calibri"/>
                  <a:sym typeface="Calibri"/>
                  <a:rtl val="0"/>
                </a:endParaRPr>
              </a:p>
            </p:txBody>
          </p:sp>
          <p:sp>
            <p:nvSpPr>
              <p:cNvPr id="21" name="Прямоугольник 127">
                <a:extLst>
                  <a:ext uri="{FF2B5EF4-FFF2-40B4-BE49-F238E27FC236}">
                    <a16:creationId xmlns:a16="http://schemas.microsoft.com/office/drawing/2014/main" id="{7DAE60AF-B434-8DA5-CC31-58E159FEBDE4}"/>
                  </a:ext>
                </a:extLst>
              </p:cNvPr>
              <p:cNvSpPr/>
              <p:nvPr/>
            </p:nvSpPr>
            <p:spPr>
              <a:xfrm>
                <a:off x="1331517" y="5465207"/>
                <a:ext cx="2012123" cy="27699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/>
                <a:endParaRPr lang="ru-UA" sz="1200" dirty="0">
                  <a:solidFill>
                    <a:schemeClr val="bg1">
                      <a:lumMod val="50000"/>
                    </a:schemeClr>
                  </a:solidFill>
                  <a:latin typeface="+mn-lt"/>
                </a:endParaRPr>
              </a:p>
            </p:txBody>
          </p:sp>
        </p:grpSp>
        <p:grpSp>
          <p:nvGrpSpPr>
            <p:cNvPr id="11" name="Group 74">
              <a:extLst>
                <a:ext uri="{FF2B5EF4-FFF2-40B4-BE49-F238E27FC236}">
                  <a16:creationId xmlns:a16="http://schemas.microsoft.com/office/drawing/2014/main" id="{42F2434D-14E4-A05C-903D-2468BD3D66F6}"/>
                </a:ext>
              </a:extLst>
            </p:cNvPr>
            <p:cNvGrpSpPr/>
            <p:nvPr/>
          </p:nvGrpSpPr>
          <p:grpSpPr>
            <a:xfrm>
              <a:off x="6437623" y="4049540"/>
              <a:ext cx="2482790" cy="584775"/>
              <a:chOff x="860850" y="5279060"/>
              <a:chExt cx="2482790" cy="584775"/>
            </a:xfrm>
          </p:grpSpPr>
          <p:sp>
            <p:nvSpPr>
              <p:cNvPr id="18" name="TextBox 75">
                <a:extLst>
                  <a:ext uri="{FF2B5EF4-FFF2-40B4-BE49-F238E27FC236}">
                    <a16:creationId xmlns:a16="http://schemas.microsoft.com/office/drawing/2014/main" id="{A915E0F3-F1B6-E92C-73EE-FEEC7CD1E1E5}"/>
                  </a:ext>
                </a:extLst>
              </p:cNvPr>
              <p:cNvSpPr txBox="1"/>
              <p:nvPr/>
            </p:nvSpPr>
            <p:spPr>
              <a:xfrm>
                <a:off x="860850" y="5279060"/>
                <a:ext cx="2012122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600" b="1" spc="35" baseline="0" dirty="0">
                    <a:solidFill>
                      <a:schemeClr val="accent4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Calibri"/>
                    <a:rtl val="0"/>
                  </a:rPr>
                  <a:t>Legislative Decree 199/2021</a:t>
                </a:r>
                <a:endParaRPr lang="ru-UA" sz="1600" b="1" spc="35" baseline="0" dirty="0">
                  <a:solidFill>
                    <a:schemeClr val="accent4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  <a:sym typeface="Calibri"/>
                  <a:rtl val="0"/>
                </a:endParaRPr>
              </a:p>
            </p:txBody>
          </p:sp>
          <p:sp>
            <p:nvSpPr>
              <p:cNvPr id="19" name="Прямоугольник 127">
                <a:extLst>
                  <a:ext uri="{FF2B5EF4-FFF2-40B4-BE49-F238E27FC236}">
                    <a16:creationId xmlns:a16="http://schemas.microsoft.com/office/drawing/2014/main" id="{D30921AB-E70D-DAE8-8AE6-B8097D34C1F5}"/>
                  </a:ext>
                </a:extLst>
              </p:cNvPr>
              <p:cNvSpPr/>
              <p:nvPr/>
            </p:nvSpPr>
            <p:spPr>
              <a:xfrm>
                <a:off x="1331517" y="5465207"/>
                <a:ext cx="2012123" cy="27699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/>
                <a:endParaRPr lang="ru-UA" sz="1200" dirty="0">
                  <a:solidFill>
                    <a:schemeClr val="bg1">
                      <a:lumMod val="50000"/>
                    </a:schemeClr>
                  </a:solidFill>
                  <a:latin typeface="+mn-lt"/>
                </a:endParaRPr>
              </a:p>
            </p:txBody>
          </p:sp>
        </p:grpSp>
        <p:grpSp>
          <p:nvGrpSpPr>
            <p:cNvPr id="12" name="Group 77">
              <a:extLst>
                <a:ext uri="{FF2B5EF4-FFF2-40B4-BE49-F238E27FC236}">
                  <a16:creationId xmlns:a16="http://schemas.microsoft.com/office/drawing/2014/main" id="{B2895EC0-9447-18EA-DB52-B20200708965}"/>
                </a:ext>
              </a:extLst>
            </p:cNvPr>
            <p:cNvGrpSpPr/>
            <p:nvPr/>
          </p:nvGrpSpPr>
          <p:grpSpPr>
            <a:xfrm>
              <a:off x="8644282" y="2000801"/>
              <a:ext cx="2025785" cy="493373"/>
              <a:chOff x="1331517" y="5465207"/>
              <a:chExt cx="2025785" cy="493373"/>
            </a:xfrm>
          </p:grpSpPr>
          <p:sp>
            <p:nvSpPr>
              <p:cNvPr id="16" name="TextBox 78">
                <a:extLst>
                  <a:ext uri="{FF2B5EF4-FFF2-40B4-BE49-F238E27FC236}">
                    <a16:creationId xmlns:a16="http://schemas.microsoft.com/office/drawing/2014/main" id="{AA725C8F-E165-658D-D714-1CC38649E61D}"/>
                  </a:ext>
                </a:extLst>
              </p:cNvPr>
              <p:cNvSpPr txBox="1"/>
              <p:nvPr/>
            </p:nvSpPr>
            <p:spPr>
              <a:xfrm>
                <a:off x="1345180" y="5620026"/>
                <a:ext cx="2012122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it-IT" sz="1600" b="1" spc="35" baseline="0" dirty="0">
                    <a:solidFill>
                      <a:schemeClr val="accent2">
                        <a:lumMod val="75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Calibri"/>
                    <a:rtl val="0"/>
                  </a:rPr>
                  <a:t>Future challenges</a:t>
                </a:r>
                <a:endParaRPr lang="ru-UA" sz="1600" b="1" spc="35" baseline="0" dirty="0">
                  <a:solidFill>
                    <a:schemeClr val="accent2">
                      <a:lumMod val="7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  <a:sym typeface="Calibri"/>
                  <a:rtl val="0"/>
                </a:endParaRPr>
              </a:p>
            </p:txBody>
          </p:sp>
          <p:sp>
            <p:nvSpPr>
              <p:cNvPr id="17" name="Прямоугольник 127">
                <a:extLst>
                  <a:ext uri="{FF2B5EF4-FFF2-40B4-BE49-F238E27FC236}">
                    <a16:creationId xmlns:a16="http://schemas.microsoft.com/office/drawing/2014/main" id="{DF8F64BF-FDBE-3040-C462-D35557CB1345}"/>
                  </a:ext>
                </a:extLst>
              </p:cNvPr>
              <p:cNvSpPr/>
              <p:nvPr/>
            </p:nvSpPr>
            <p:spPr>
              <a:xfrm>
                <a:off x="1331517" y="5465207"/>
                <a:ext cx="2012123" cy="27699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/>
                <a:endParaRPr lang="ru-UA" sz="1200" dirty="0">
                  <a:solidFill>
                    <a:schemeClr val="bg1">
                      <a:lumMod val="50000"/>
                    </a:schemeClr>
                  </a:solidFill>
                  <a:latin typeface="+mn-lt"/>
                </a:endParaRPr>
              </a:p>
            </p:txBody>
          </p:sp>
        </p:grpSp>
        <p:grpSp>
          <p:nvGrpSpPr>
            <p:cNvPr id="13" name="Group 80">
              <a:extLst>
                <a:ext uri="{FF2B5EF4-FFF2-40B4-BE49-F238E27FC236}">
                  <a16:creationId xmlns:a16="http://schemas.microsoft.com/office/drawing/2014/main" id="{F349E6BA-0959-3464-51B8-B1842EFC2DDB}"/>
                </a:ext>
              </a:extLst>
            </p:cNvPr>
            <p:cNvGrpSpPr/>
            <p:nvPr/>
          </p:nvGrpSpPr>
          <p:grpSpPr>
            <a:xfrm>
              <a:off x="9419769" y="4345092"/>
              <a:ext cx="2012123" cy="584775"/>
              <a:chOff x="1331517" y="5187134"/>
              <a:chExt cx="2012123" cy="584775"/>
            </a:xfrm>
          </p:grpSpPr>
          <p:sp>
            <p:nvSpPr>
              <p:cNvPr id="14" name="TextBox 81">
                <a:extLst>
                  <a:ext uri="{FF2B5EF4-FFF2-40B4-BE49-F238E27FC236}">
                    <a16:creationId xmlns:a16="http://schemas.microsoft.com/office/drawing/2014/main" id="{8849370F-E783-42E5-8569-A45FF5FBF0F7}"/>
                  </a:ext>
                </a:extLst>
              </p:cNvPr>
              <p:cNvSpPr txBox="1"/>
              <p:nvPr/>
            </p:nvSpPr>
            <p:spPr>
              <a:xfrm>
                <a:off x="1331517" y="5187134"/>
                <a:ext cx="2012122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600" b="1" spc="35" baseline="0" dirty="0">
                    <a:solidFill>
                      <a:schemeClr val="accent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Calibri"/>
                    <a:rtl val="0"/>
                  </a:rPr>
                  <a:t>Legislative Decree 125/2024</a:t>
                </a:r>
                <a:endParaRPr lang="ru-UA" sz="1600" b="1" spc="35" baseline="0" dirty="0">
                  <a:solidFill>
                    <a:schemeClr val="accent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  <a:sym typeface="Calibri"/>
                  <a:rtl val="0"/>
                </a:endParaRPr>
              </a:p>
            </p:txBody>
          </p:sp>
          <p:sp>
            <p:nvSpPr>
              <p:cNvPr id="15" name="Прямоугольник 127">
                <a:extLst>
                  <a:ext uri="{FF2B5EF4-FFF2-40B4-BE49-F238E27FC236}">
                    <a16:creationId xmlns:a16="http://schemas.microsoft.com/office/drawing/2014/main" id="{CD62D40B-3BE7-36F1-CC31-DD346D4795A7}"/>
                  </a:ext>
                </a:extLst>
              </p:cNvPr>
              <p:cNvSpPr/>
              <p:nvPr/>
            </p:nvSpPr>
            <p:spPr>
              <a:xfrm>
                <a:off x="1331517" y="5465207"/>
                <a:ext cx="2012123" cy="27699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/>
                <a:endParaRPr lang="ru-UA" sz="1200" dirty="0">
                  <a:solidFill>
                    <a:schemeClr val="bg1">
                      <a:lumMod val="50000"/>
                    </a:schemeClr>
                  </a:solidFill>
                  <a:latin typeface="+mn-lt"/>
                </a:endParaRPr>
              </a:p>
            </p:txBody>
          </p:sp>
        </p:grpSp>
      </p:grp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p21"/>
          <p:cNvSpPr/>
          <p:nvPr/>
        </p:nvSpPr>
        <p:spPr>
          <a:xfrm>
            <a:off x="0" y="6121400"/>
            <a:ext cx="12192000" cy="736600"/>
          </a:xfrm>
          <a:prstGeom prst="rect">
            <a:avLst/>
          </a:prstGeom>
          <a:solidFill>
            <a:srgbClr val="305799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50" name="Google Shape;150;p2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692150" y="6295456"/>
            <a:ext cx="1661102" cy="406734"/>
          </a:xfrm>
          <a:prstGeom prst="rect">
            <a:avLst/>
          </a:prstGeom>
          <a:noFill/>
          <a:ln>
            <a:noFill/>
          </a:ln>
        </p:spPr>
      </p:pic>
      <p:sp>
        <p:nvSpPr>
          <p:cNvPr id="151" name="Google Shape;151;p21"/>
          <p:cNvSpPr txBox="1">
            <a:spLocks noGrp="1"/>
          </p:cNvSpPr>
          <p:nvPr>
            <p:ph type="body" idx="1"/>
          </p:nvPr>
        </p:nvSpPr>
        <p:spPr>
          <a:xfrm>
            <a:off x="0" y="0"/>
            <a:ext cx="12192000" cy="6121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114300" indent="0" rtl="0">
              <a:spcBef>
                <a:spcPts val="1400"/>
              </a:spcBef>
              <a:spcAft>
                <a:spcPts val="400"/>
              </a:spcAft>
              <a:buNone/>
            </a:pPr>
            <a:r>
              <a:rPr lang="it-IT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From EU </a:t>
            </a:r>
            <a:r>
              <a:rPr lang="it-IT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</a:t>
            </a:r>
            <a:r>
              <a:rPr lang="it-IT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to National Policy: ESG in </a:t>
            </a:r>
            <a:r>
              <a:rPr lang="it-IT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Italy</a:t>
            </a:r>
            <a:endParaRPr lang="it-IT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14300" indent="0">
              <a:spcBef>
                <a:spcPts val="1400"/>
              </a:spcBef>
              <a:spcAft>
                <a:spcPts val="400"/>
              </a:spcAft>
              <a:buNone/>
            </a:pPr>
            <a:endParaRPr lang="it-IT" sz="2400" b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14300" indent="0">
              <a:spcBef>
                <a:spcPts val="1400"/>
              </a:spcBef>
              <a:spcAft>
                <a:spcPts val="400"/>
              </a:spcAft>
              <a:buNone/>
            </a:pPr>
            <a:endParaRPr lang="it-IT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14300" indent="0">
              <a:spcBef>
                <a:spcPts val="1400"/>
              </a:spcBef>
              <a:spcAft>
                <a:spcPts val="400"/>
              </a:spcAft>
              <a:buNone/>
            </a:pPr>
            <a:endParaRPr lang="it-IT" sz="2400" b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14300" indent="0">
              <a:spcBef>
                <a:spcPts val="1400"/>
              </a:spcBef>
              <a:spcAft>
                <a:spcPts val="400"/>
              </a:spcAft>
              <a:buNone/>
            </a:pPr>
            <a:endParaRPr lang="it-IT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14300" indent="0">
              <a:spcBef>
                <a:spcPts val="1400"/>
              </a:spcBef>
              <a:spcAft>
                <a:spcPts val="400"/>
              </a:spcAft>
              <a:buNone/>
            </a:pPr>
            <a:endParaRPr lang="it-IT" sz="2400" b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14300" indent="0">
              <a:spcBef>
                <a:spcPts val="1400"/>
              </a:spcBef>
              <a:spcAft>
                <a:spcPts val="400"/>
              </a:spcAft>
              <a:buNone/>
            </a:pPr>
            <a:r>
              <a:rPr lang="it-IT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Italy</a:t>
            </a:r>
            <a:r>
              <a:rPr lang="it-IT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gradually</a:t>
            </a:r>
            <a:r>
              <a:rPr lang="it-IT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adapts</a:t>
            </a:r>
            <a:r>
              <a:rPr lang="it-IT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national </a:t>
            </a:r>
            <a:r>
              <a:rPr lang="it-IT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</a:t>
            </a:r>
            <a:r>
              <a:rPr lang="it-IT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it-IT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focusing</a:t>
            </a:r>
            <a:r>
              <a:rPr lang="it-IT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on: </a:t>
            </a:r>
          </a:p>
          <a:p>
            <a:pPr marL="571500" indent="-457200">
              <a:spcBef>
                <a:spcPts val="1400"/>
              </a:spcBef>
              <a:spcAft>
                <a:spcPts val="400"/>
              </a:spcAft>
              <a:buFont typeface="+mj-lt"/>
              <a:buAutoNum type="arabicPeriod"/>
            </a:pPr>
            <a:r>
              <a:rPr lang="it-IT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Corporate governance </a:t>
            </a:r>
          </a:p>
          <a:p>
            <a:pPr marL="571500" indent="-457200">
              <a:spcBef>
                <a:spcPts val="1400"/>
              </a:spcBef>
              <a:spcAft>
                <a:spcPts val="400"/>
              </a:spcAft>
              <a:buFont typeface="+mj-lt"/>
              <a:buAutoNum type="arabicPeriod"/>
            </a:pPr>
            <a:r>
              <a:rPr lang="it-IT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Non-</a:t>
            </a:r>
            <a:r>
              <a:rPr lang="it-IT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financial</a:t>
            </a:r>
            <a:r>
              <a:rPr lang="it-IT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reporting</a:t>
            </a:r>
          </a:p>
          <a:p>
            <a:pPr marL="571500" indent="-457200">
              <a:spcBef>
                <a:spcPts val="1400"/>
              </a:spcBef>
              <a:spcAft>
                <a:spcPts val="400"/>
              </a:spcAft>
              <a:buFont typeface="+mj-lt"/>
              <a:buAutoNum type="arabicPeriod"/>
            </a:pPr>
            <a:r>
              <a:rPr lang="it-IT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Green tax incentives</a:t>
            </a:r>
          </a:p>
          <a:p>
            <a:pPr marL="114300" indent="0">
              <a:spcBef>
                <a:spcPts val="1400"/>
              </a:spcBef>
              <a:spcAft>
                <a:spcPts val="400"/>
              </a:spcAft>
              <a:buNone/>
            </a:pPr>
            <a:endParaRPr lang="it-IT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Diagramma 2">
            <a:extLst>
              <a:ext uri="{FF2B5EF4-FFF2-40B4-BE49-F238E27FC236}">
                <a16:creationId xmlns:a16="http://schemas.microsoft.com/office/drawing/2014/main" id="{9B0F0092-4E70-5CA4-97B8-C7281D80460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560901925"/>
              </p:ext>
            </p:extLst>
          </p:nvPr>
        </p:nvGraphicFramePr>
        <p:xfrm>
          <a:off x="692150" y="876789"/>
          <a:ext cx="11449221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p21"/>
          <p:cNvSpPr/>
          <p:nvPr/>
        </p:nvSpPr>
        <p:spPr>
          <a:xfrm>
            <a:off x="0" y="6121400"/>
            <a:ext cx="12192000" cy="736600"/>
          </a:xfrm>
          <a:prstGeom prst="rect">
            <a:avLst/>
          </a:prstGeom>
          <a:solidFill>
            <a:srgbClr val="305799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50" name="Google Shape;150;p2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692150" y="6295456"/>
            <a:ext cx="1661102" cy="406734"/>
          </a:xfrm>
          <a:prstGeom prst="rect">
            <a:avLst/>
          </a:prstGeom>
          <a:noFill/>
          <a:ln>
            <a:noFill/>
          </a:ln>
        </p:spPr>
      </p:pic>
      <p:sp>
        <p:nvSpPr>
          <p:cNvPr id="151" name="Google Shape;151;p21"/>
          <p:cNvSpPr txBox="1">
            <a:spLocks noGrp="1"/>
          </p:cNvSpPr>
          <p:nvPr>
            <p:ph type="body" idx="1"/>
          </p:nvPr>
        </p:nvSpPr>
        <p:spPr>
          <a:xfrm>
            <a:off x="0" y="0"/>
            <a:ext cx="12192000" cy="6121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114300" indent="0" algn="just" rtl="0" fontAlgn="base">
              <a:spcBef>
                <a:spcPts val="1200"/>
              </a:spcBef>
              <a:buNone/>
            </a:pPr>
            <a:r>
              <a:rPr lang="it-IT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First Milestone: Legislative </a:t>
            </a:r>
            <a:r>
              <a:rPr lang="it-IT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Decree</a:t>
            </a:r>
            <a:r>
              <a:rPr lang="it-IT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254/2016</a:t>
            </a:r>
          </a:p>
          <a:p>
            <a:pPr>
              <a:lnSpc>
                <a:spcPct val="150000"/>
              </a:lnSpc>
            </a:pPr>
            <a:r>
              <a:rPr lang="it-IT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Transposition</a:t>
            </a:r>
            <a:r>
              <a:rPr lang="it-I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it-IT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Directive 2014/95/EU (NFRD)</a:t>
            </a:r>
          </a:p>
          <a:p>
            <a:pPr>
              <a:lnSpc>
                <a:spcPct val="150000"/>
              </a:lnSpc>
            </a:pPr>
            <a:r>
              <a:rPr lang="it-IT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Introduction</a:t>
            </a:r>
            <a:r>
              <a:rPr lang="it-I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“Dichiarazione Non Finanziaria” (DNF) for large public </a:t>
            </a:r>
            <a:r>
              <a:rPr lang="it-IT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interest</a:t>
            </a:r>
            <a:r>
              <a:rPr lang="it-I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entities</a:t>
            </a:r>
            <a:r>
              <a:rPr lang="it-I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such</a:t>
            </a:r>
            <a:r>
              <a:rPr lang="it-I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as</a:t>
            </a:r>
            <a:r>
              <a:rPr lang="it-I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banks, </a:t>
            </a:r>
            <a:r>
              <a:rPr lang="it-IT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listed</a:t>
            </a:r>
            <a:r>
              <a:rPr lang="it-I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companies and </a:t>
            </a:r>
            <a:r>
              <a:rPr lang="it-IT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insurances</a:t>
            </a:r>
            <a:r>
              <a:rPr lang="it-I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it-I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 </a:t>
            </a:r>
            <a:r>
              <a:rPr lang="it-IT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direct</a:t>
            </a:r>
            <a:r>
              <a:rPr lang="it-I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tax rules, </a:t>
            </a:r>
            <a:r>
              <a:rPr lang="it-IT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but</a:t>
            </a:r>
            <a:r>
              <a:rPr lang="it-I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ctr">
              <a:lnSpc>
                <a:spcPct val="150000"/>
              </a:lnSpc>
              <a:buFont typeface="Wingdings" pitchFamily="2" charset="2"/>
              <a:buChar char="Ø"/>
            </a:pPr>
            <a:r>
              <a:rPr lang="it-IT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Article</a:t>
            </a:r>
            <a:r>
              <a:rPr lang="it-IT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</a:t>
            </a:r>
            <a:r>
              <a:rPr lang="it-I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it-IT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relevance</a:t>
            </a:r>
            <a:r>
              <a:rPr lang="it-I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it-IT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environmental</a:t>
            </a:r>
            <a:r>
              <a:rPr lang="it-I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indicators</a:t>
            </a:r>
            <a:r>
              <a:rPr lang="it-I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(e.g. </a:t>
            </a:r>
            <a:r>
              <a:rPr lang="it-IT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renewables</a:t>
            </a:r>
            <a:r>
              <a:rPr lang="it-I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→ key for </a:t>
            </a:r>
            <a:r>
              <a:rPr lang="it-IT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accessing</a:t>
            </a:r>
            <a:r>
              <a:rPr lang="it-I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tax credits and incentives.</a:t>
            </a:r>
          </a:p>
          <a:p>
            <a:pPr algn="ctr">
              <a:lnSpc>
                <a:spcPct val="150000"/>
              </a:lnSpc>
              <a:buFont typeface="Wingdings" pitchFamily="2" charset="2"/>
              <a:buChar char="Ø"/>
            </a:pPr>
            <a:r>
              <a:rPr lang="it-IT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Pre</a:t>
            </a:r>
            <a:r>
              <a:rPr lang="it-I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-fiscal </a:t>
            </a:r>
            <a:r>
              <a:rPr lang="it-IT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function</a:t>
            </a:r>
            <a:r>
              <a:rPr lang="it-I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it-IT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creates</a:t>
            </a:r>
            <a:r>
              <a:rPr lang="it-I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data for ESG-</a:t>
            </a:r>
            <a:r>
              <a:rPr lang="it-IT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based</a:t>
            </a:r>
            <a:r>
              <a:rPr lang="it-I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tax policy</a:t>
            </a:r>
          </a:p>
          <a:p>
            <a:pPr marL="114300" indent="0" algn="just" rtl="0" fontAlgn="base">
              <a:lnSpc>
                <a:spcPct val="150000"/>
              </a:lnSpc>
              <a:spcBef>
                <a:spcPts val="1200"/>
              </a:spcBef>
              <a:buNone/>
            </a:pPr>
            <a:endParaRPr lang="it-IT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14300" indent="0" algn="just" rtl="0" fontAlgn="base">
              <a:spcBef>
                <a:spcPts val="1200"/>
              </a:spcBef>
              <a:buNone/>
            </a:pPr>
            <a:endParaRPr sz="3200" b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387610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p21"/>
          <p:cNvSpPr/>
          <p:nvPr/>
        </p:nvSpPr>
        <p:spPr>
          <a:xfrm>
            <a:off x="0" y="6121400"/>
            <a:ext cx="12192000" cy="736600"/>
          </a:xfrm>
          <a:prstGeom prst="rect">
            <a:avLst/>
          </a:prstGeom>
          <a:solidFill>
            <a:srgbClr val="305799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50" name="Google Shape;150;p2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692150" y="6295456"/>
            <a:ext cx="1661102" cy="406734"/>
          </a:xfrm>
          <a:prstGeom prst="rect">
            <a:avLst/>
          </a:prstGeom>
          <a:noFill/>
          <a:ln>
            <a:noFill/>
          </a:ln>
        </p:spPr>
      </p:pic>
      <p:sp>
        <p:nvSpPr>
          <p:cNvPr id="151" name="Google Shape;151;p21"/>
          <p:cNvSpPr txBox="1">
            <a:spLocks noGrp="1"/>
          </p:cNvSpPr>
          <p:nvPr>
            <p:ph type="body" idx="1"/>
          </p:nvPr>
        </p:nvSpPr>
        <p:spPr>
          <a:xfrm>
            <a:off x="0" y="0"/>
            <a:ext cx="12192000" cy="6121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114300" indent="0" algn="just"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it-IT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Green Fiscal Incentives: from </a:t>
            </a:r>
            <a:r>
              <a:rPr lang="it-IT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Ecobonus</a:t>
            </a:r>
            <a:r>
              <a:rPr lang="it-IT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to </a:t>
            </a:r>
            <a:r>
              <a:rPr lang="it-IT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Superbonus</a:t>
            </a:r>
          </a:p>
          <a:p>
            <a:pPr>
              <a:lnSpc>
                <a:spcPct val="150000"/>
              </a:lnSpc>
            </a:pPr>
            <a:r>
              <a:rPr lang="it-IT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2019 Budget </a:t>
            </a:r>
            <a:r>
              <a:rPr lang="it-IT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</a:t>
            </a:r>
            <a:r>
              <a:rPr lang="it-IT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(145/2018)</a:t>
            </a:r>
            <a:r>
              <a:rPr lang="it-I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it-IT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strengthens</a:t>
            </a:r>
            <a:r>
              <a:rPr lang="it-I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ecobonus</a:t>
            </a:r>
            <a:r>
              <a:rPr lang="it-I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it-IT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sismabonus</a:t>
            </a:r>
            <a:r>
              <a:rPr lang="it-I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114300" indent="0">
              <a:lnSpc>
                <a:spcPct val="150000"/>
              </a:lnSpc>
              <a:buNone/>
            </a:pPr>
            <a:endParaRPr lang="it-IT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it-IT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Superbonus 110% </a:t>
            </a:r>
            <a:r>
              <a:rPr lang="it-I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it-IT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established</a:t>
            </a:r>
            <a:r>
              <a:rPr lang="it-I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by the «</a:t>
            </a:r>
            <a:r>
              <a:rPr lang="it-IT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Relaunch</a:t>
            </a:r>
            <a:r>
              <a:rPr lang="it-IT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Decree</a:t>
            </a:r>
            <a:r>
              <a:rPr lang="it-I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i.e. 34/2020):</a:t>
            </a:r>
          </a:p>
          <a:p>
            <a:pPr algn="ctr">
              <a:lnSpc>
                <a:spcPct val="150000"/>
              </a:lnSpc>
              <a:buFont typeface="Wingdings" pitchFamily="2" charset="2"/>
              <a:buChar char="Ø"/>
            </a:pPr>
            <a:r>
              <a:rPr lang="it-I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Full tax </a:t>
            </a:r>
            <a:r>
              <a:rPr lang="it-IT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deductions</a:t>
            </a:r>
            <a:r>
              <a:rPr lang="it-I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for energy </a:t>
            </a:r>
            <a:r>
              <a:rPr lang="it-IT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efficiency</a:t>
            </a:r>
            <a:r>
              <a:rPr lang="it-I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housing</a:t>
            </a:r>
          </a:p>
          <a:p>
            <a:pPr algn="ctr">
              <a:lnSpc>
                <a:spcPct val="150000"/>
              </a:lnSpc>
              <a:buFont typeface="Wingdings" pitchFamily="2" charset="2"/>
              <a:buChar char="Ø"/>
            </a:pPr>
            <a:r>
              <a:rPr lang="it-IT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Mainly</a:t>
            </a:r>
            <a:r>
              <a:rPr lang="it-I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focused</a:t>
            </a:r>
            <a:r>
              <a:rPr lang="it-I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on </a:t>
            </a:r>
            <a:r>
              <a:rPr lang="it-IT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individual</a:t>
            </a:r>
            <a:r>
              <a:rPr lang="it-I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citizens</a:t>
            </a:r>
            <a:r>
              <a:rPr lang="it-I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BUT </a:t>
            </a:r>
            <a:r>
              <a:rPr lang="it-IT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indirect</a:t>
            </a:r>
            <a:r>
              <a:rPr lang="it-I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corporate impact (</a:t>
            </a:r>
            <a:r>
              <a:rPr lang="it-IT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construction</a:t>
            </a:r>
            <a:r>
              <a:rPr lang="it-I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energy, </a:t>
            </a:r>
            <a:r>
              <a:rPr lang="it-IT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real</a:t>
            </a:r>
            <a:r>
              <a:rPr lang="it-I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estate </a:t>
            </a:r>
            <a:r>
              <a:rPr lang="it-IT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sectors</a:t>
            </a:r>
            <a:r>
              <a:rPr lang="it-I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>
              <a:lnSpc>
                <a:spcPct val="150000"/>
              </a:lnSpc>
            </a:pPr>
            <a:r>
              <a:rPr lang="it-IT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Environmental</a:t>
            </a:r>
            <a:r>
              <a:rPr lang="it-I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performance </a:t>
            </a:r>
            <a:r>
              <a:rPr lang="it-IT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</a:t>
            </a:r>
            <a:r>
              <a:rPr lang="it-I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now</a:t>
            </a:r>
            <a:r>
              <a:rPr lang="it-I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rewarded</a:t>
            </a:r>
            <a:r>
              <a:rPr lang="it-I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through</a:t>
            </a:r>
            <a:r>
              <a:rPr lang="it-I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tax benefits</a:t>
            </a:r>
          </a:p>
          <a:p>
            <a:pPr marL="114300" indent="0" algn="just">
              <a:spcBef>
                <a:spcPts val="1200"/>
              </a:spcBef>
              <a:spcAft>
                <a:spcPts val="1200"/>
              </a:spcAft>
              <a:buNone/>
            </a:pPr>
            <a:endParaRPr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7589430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p21"/>
          <p:cNvSpPr/>
          <p:nvPr/>
        </p:nvSpPr>
        <p:spPr>
          <a:xfrm>
            <a:off x="0" y="6121400"/>
            <a:ext cx="12192000" cy="736600"/>
          </a:xfrm>
          <a:prstGeom prst="rect">
            <a:avLst/>
          </a:prstGeom>
          <a:solidFill>
            <a:srgbClr val="305799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50" name="Google Shape;150;p2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692150" y="6295456"/>
            <a:ext cx="1661102" cy="406734"/>
          </a:xfrm>
          <a:prstGeom prst="rect">
            <a:avLst/>
          </a:prstGeom>
          <a:noFill/>
          <a:ln>
            <a:noFill/>
          </a:ln>
        </p:spPr>
      </p:pic>
      <p:sp>
        <p:nvSpPr>
          <p:cNvPr id="151" name="Google Shape;151;p21"/>
          <p:cNvSpPr txBox="1">
            <a:spLocks noGrp="1"/>
          </p:cNvSpPr>
          <p:nvPr>
            <p:ph type="body" idx="1"/>
          </p:nvPr>
        </p:nvSpPr>
        <p:spPr>
          <a:xfrm>
            <a:off x="0" y="0"/>
            <a:ext cx="12192000" cy="6121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indent="0">
              <a:lnSpc>
                <a:spcPct val="150000"/>
              </a:lnSpc>
              <a:spcBef>
                <a:spcPts val="0"/>
              </a:spcBef>
              <a:buClr>
                <a:srgbClr val="000000"/>
              </a:buClr>
              <a:buSzPts val="2800"/>
              <a:buNone/>
            </a:pPr>
            <a:r>
              <a:rPr lang="it-IT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Governance and ESG Risk: </a:t>
            </a:r>
            <a:r>
              <a:rPr lang="it-IT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Italian</a:t>
            </a:r>
            <a:r>
              <a:rPr lang="it-IT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Civil</a:t>
            </a:r>
            <a:r>
              <a:rPr lang="it-IT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Code &amp; PNRR</a:t>
            </a:r>
          </a:p>
          <a:p>
            <a:pPr>
              <a:buNone/>
            </a:pPr>
            <a:r>
              <a:rPr lang="it-IT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Art. 2086 </a:t>
            </a:r>
            <a:r>
              <a:rPr lang="it-IT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Civil</a:t>
            </a:r>
            <a:r>
              <a:rPr lang="it-IT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Code</a:t>
            </a:r>
            <a:r>
              <a:rPr lang="it-I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it-IT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as</a:t>
            </a:r>
            <a:r>
              <a:rPr lang="it-I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amended</a:t>
            </a:r>
            <a:r>
              <a:rPr lang="it-I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2019: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t-I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Companies must </a:t>
            </a:r>
            <a:r>
              <a:rPr lang="it-IT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adopt</a:t>
            </a:r>
            <a:r>
              <a:rPr lang="it-I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governance systems </a:t>
            </a:r>
            <a:r>
              <a:rPr lang="it-IT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that</a:t>
            </a:r>
            <a:r>
              <a:rPr lang="it-I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identify</a:t>
            </a:r>
            <a:r>
              <a:rPr lang="it-I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it-IT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manage</a:t>
            </a:r>
            <a:r>
              <a:rPr lang="it-I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environmental</a:t>
            </a:r>
            <a:r>
              <a:rPr lang="it-IT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and social risks</a:t>
            </a:r>
            <a:r>
              <a:rPr lang="it-I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t-I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ESG </a:t>
            </a:r>
            <a:r>
              <a:rPr lang="it-IT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</a:t>
            </a:r>
            <a:r>
              <a:rPr lang="it-I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now</a:t>
            </a:r>
            <a:r>
              <a:rPr lang="it-I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it-IT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strategic</a:t>
            </a:r>
            <a:r>
              <a:rPr lang="it-IT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it-IT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legal</a:t>
            </a:r>
            <a:r>
              <a:rPr lang="it-IT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obligation</a:t>
            </a:r>
            <a:r>
              <a:rPr lang="it-I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it-IT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not</a:t>
            </a:r>
            <a:r>
              <a:rPr lang="it-I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only</a:t>
            </a:r>
            <a:r>
              <a:rPr lang="it-I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compliance </a:t>
            </a:r>
            <a:r>
              <a:rPr lang="it-IT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matter</a:t>
            </a:r>
            <a:r>
              <a:rPr lang="it-I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>
              <a:buNone/>
            </a:pPr>
            <a:endParaRPr lang="it-IT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it-IT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National Recovery and </a:t>
            </a:r>
            <a:r>
              <a:rPr lang="it-IT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Resilience</a:t>
            </a:r>
            <a:r>
              <a:rPr lang="it-IT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Plan (PNRR)</a:t>
            </a:r>
            <a:r>
              <a:rPr lang="it-I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t-I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Tax credits and </a:t>
            </a:r>
            <a:r>
              <a:rPr lang="it-IT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accelerated</a:t>
            </a:r>
            <a:r>
              <a:rPr lang="it-I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depreciation</a:t>
            </a:r>
            <a:r>
              <a:rPr lang="it-I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for </a:t>
            </a:r>
            <a:r>
              <a:rPr lang="it-IT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green investments</a:t>
            </a:r>
            <a:r>
              <a:rPr lang="it-I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t-I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ESG compliance </a:t>
            </a:r>
            <a:r>
              <a:rPr lang="it-IT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required</a:t>
            </a:r>
            <a:r>
              <a:rPr lang="it-I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to </a:t>
            </a:r>
            <a:r>
              <a:rPr lang="it-IT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access fiscal benefits</a:t>
            </a:r>
            <a:r>
              <a:rPr lang="it-I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114300" indent="0">
              <a:buNone/>
            </a:pPr>
            <a:endParaRPr lang="it-IT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14300" indent="0">
              <a:buNone/>
            </a:pPr>
            <a:r>
              <a:rPr lang="it-IT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This</a:t>
            </a:r>
            <a:r>
              <a:rPr lang="it-I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marks</a:t>
            </a:r>
            <a:r>
              <a:rPr lang="it-I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shift: </a:t>
            </a:r>
            <a:r>
              <a:rPr lang="it-IT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corporate </a:t>
            </a:r>
            <a:r>
              <a:rPr lang="it-IT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responsibility</a:t>
            </a:r>
            <a:r>
              <a:rPr lang="it-I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aligns</a:t>
            </a:r>
            <a:r>
              <a:rPr lang="it-I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with </a:t>
            </a:r>
            <a:r>
              <a:rPr lang="it-IT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sustainable</a:t>
            </a:r>
            <a:r>
              <a:rPr lang="it-IT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tax governance</a:t>
            </a:r>
            <a:endParaRPr lang="it-IT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14300" indent="0">
              <a:buNone/>
            </a:pPr>
            <a:endParaRPr lang="it-IT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spcBef>
                <a:spcPts val="0"/>
              </a:spcBef>
              <a:buClr>
                <a:srgbClr val="000000"/>
              </a:buClr>
              <a:buSzPts val="2800"/>
              <a:buNone/>
            </a:pPr>
            <a:endParaRPr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1080703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p21"/>
          <p:cNvSpPr/>
          <p:nvPr/>
        </p:nvSpPr>
        <p:spPr>
          <a:xfrm>
            <a:off x="0" y="6121400"/>
            <a:ext cx="12192000" cy="736600"/>
          </a:xfrm>
          <a:prstGeom prst="rect">
            <a:avLst/>
          </a:prstGeom>
          <a:solidFill>
            <a:srgbClr val="305799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50" name="Google Shape;150;p2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692150" y="6295456"/>
            <a:ext cx="1661102" cy="406734"/>
          </a:xfrm>
          <a:prstGeom prst="rect">
            <a:avLst/>
          </a:prstGeom>
          <a:noFill/>
          <a:ln>
            <a:noFill/>
          </a:ln>
        </p:spPr>
      </p:pic>
      <p:sp>
        <p:nvSpPr>
          <p:cNvPr id="151" name="Google Shape;151;p21"/>
          <p:cNvSpPr txBox="1">
            <a:spLocks noGrp="1"/>
          </p:cNvSpPr>
          <p:nvPr>
            <p:ph type="body" idx="1"/>
          </p:nvPr>
        </p:nvSpPr>
        <p:spPr>
          <a:xfrm>
            <a:off x="0" y="0"/>
            <a:ext cx="12192000" cy="6121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14300" indent="0" algn="just" fontAlgn="base">
              <a:spcBef>
                <a:spcPts val="1200"/>
              </a:spcBef>
              <a:buNone/>
            </a:pPr>
            <a:r>
              <a:rPr lang="it-IT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From Green Energy to ESG Reporting: Key Legislative </a:t>
            </a:r>
            <a:r>
              <a:rPr lang="it-IT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Decrees</a:t>
            </a:r>
            <a:endParaRPr lang="it-IT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it-IT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Legislative </a:t>
            </a:r>
            <a:r>
              <a:rPr lang="it-IT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Decree</a:t>
            </a:r>
            <a:r>
              <a:rPr lang="it-IT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199/2021</a:t>
            </a:r>
            <a:r>
              <a:rPr lang="it-I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it-IT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implements</a:t>
            </a:r>
            <a:r>
              <a:rPr lang="it-I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EU Directive 2018/2001 on </a:t>
            </a:r>
            <a:r>
              <a:rPr lang="it-IT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renewable</a:t>
            </a:r>
            <a:r>
              <a:rPr lang="it-I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energy:</a:t>
            </a:r>
          </a:p>
          <a:p>
            <a:pPr marL="742950" lvl="1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Introduces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tax </a:t>
            </a:r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deductions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for investments in </a:t>
            </a:r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renewable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energy and energy </a:t>
            </a:r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efficiency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742950" lvl="1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Aligns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green fiscal policy with ESG </a:t>
            </a:r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objectives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incentivizing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sustainable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corporate </a:t>
            </a:r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behavior</a:t>
            </a:r>
            <a:endParaRPr lang="it-I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1" indent="0">
              <a:lnSpc>
                <a:spcPct val="100000"/>
              </a:lnSpc>
              <a:buNone/>
            </a:pPr>
            <a:endParaRPr lang="it-I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it-IT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Legislative </a:t>
            </a:r>
            <a:r>
              <a:rPr lang="it-IT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Decree</a:t>
            </a:r>
            <a:r>
              <a:rPr lang="it-IT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125/2024</a:t>
            </a:r>
            <a:r>
              <a:rPr lang="it-I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it-IT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implements</a:t>
            </a:r>
            <a:r>
              <a:rPr lang="it-I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EU Directive 2022/2464 (CSRD):</a:t>
            </a:r>
          </a:p>
          <a:p>
            <a:pPr lvl="1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Expands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ESG disclosure </a:t>
            </a:r>
            <a:r>
              <a:rPr lang="it-IT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requirements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for large companies.</a:t>
            </a:r>
          </a:p>
          <a:p>
            <a:pPr lvl="1">
              <a:lnSpc>
                <a:spcPct val="150000"/>
              </a:lnSpc>
            </a:pP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 </a:t>
            </a:r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direct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tax </a:t>
            </a:r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provisions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but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greater</a:t>
            </a:r>
            <a:r>
              <a:rPr lang="it-IT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transparency</a:t>
            </a:r>
            <a:r>
              <a:rPr lang="it-IT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it-IT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standardization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lvl="1">
              <a:lnSpc>
                <a:spcPct val="150000"/>
              </a:lnSpc>
            </a:pP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New </a:t>
            </a:r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sanctioning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system</a:t>
            </a:r>
          </a:p>
        </p:txBody>
      </p:sp>
    </p:spTree>
    <p:extLst>
      <p:ext uri="{BB962C8B-B14F-4D97-AF65-F5344CB8AC3E}">
        <p14:creationId xmlns:p14="http://schemas.microsoft.com/office/powerpoint/2010/main" val="412929997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557</TotalTime>
  <Words>529</Words>
  <Application>Microsoft Macintosh PowerPoint</Application>
  <PresentationFormat>Widescreen</PresentationFormat>
  <Paragraphs>75</Paragraphs>
  <Slides>12</Slides>
  <Notes>12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12</vt:i4>
      </vt:variant>
    </vt:vector>
  </HeadingPairs>
  <TitlesOfParts>
    <vt:vector size="17" baseType="lpstr">
      <vt:lpstr>Arial</vt:lpstr>
      <vt:lpstr>Calibri</vt:lpstr>
      <vt:lpstr>Times New Roman</vt:lpstr>
      <vt:lpstr>Wingdings</vt:lpstr>
      <vt:lpstr>Tema di Office</vt:lpstr>
      <vt:lpstr>Presentazione standard di PowerPoint</vt:lpstr>
      <vt:lpstr>National tax law and policy making  April 28th and 29th - Università degli studi di Ferrara</vt:lpstr>
      <vt:lpstr>What are ESG criteria? 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Valentina Passadore</dc:creator>
  <cp:lastModifiedBy>PERINI LORENZO</cp:lastModifiedBy>
  <cp:revision>31</cp:revision>
  <dcterms:modified xsi:type="dcterms:W3CDTF">2025-04-26T09:53:08Z</dcterms:modified>
</cp:coreProperties>
</file>