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8" r:id="rId4"/>
    <p:sldId id="268" r:id="rId5"/>
    <p:sldId id="274" r:id="rId6"/>
    <p:sldId id="269" r:id="rId7"/>
    <p:sldId id="271" r:id="rId8"/>
    <p:sldId id="270" r:id="rId9"/>
    <p:sldId id="259" r:id="rId10"/>
    <p:sldId id="276" r:id="rId11"/>
    <p:sldId id="265" r:id="rId12"/>
    <p:sldId id="266" r:id="rId13"/>
    <p:sldId id="272" r:id="rId14"/>
    <p:sldId id="273" r:id="rId15"/>
    <p:sldId id="267" r:id="rId1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4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7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3984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5" d="100"/>
          <a:sy n="35" d="100"/>
        </p:scale>
        <p:origin x="-22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0514D90C-B3A9-6DD6-27A2-A30D851FC7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s-ES_tradnl"/>
              <a:t>NUDGING Y MEJORA DE LA TRIBUTACIÓN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EDDB60-7486-1884-E9A7-EBDB7BA8C5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5AFEC0-6D8F-9F44-807D-85FE9C979EDD}" type="datetime1">
              <a:rPr lang="es-ES_tradnl" altLang="es-ES"/>
              <a:pPr>
                <a:defRPr/>
              </a:pPr>
              <a:t>27/5/25</a:t>
            </a:fld>
            <a:endParaRPr lang="es-ES_tradnl" alt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BFEB4CF-C99C-8EBD-F7EE-18421C8AD0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61BB34-DDED-2516-8AAD-4C97705049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D236C32-FDA4-234C-ABB3-E60610D406C7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89003CC0-79FE-8B60-55CF-B041113A97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s-ES"/>
              <a:t>NUDGING Y MEJORA DE LA TRIBUTACIÓN</a:t>
            </a:r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BE03E1C4-DC43-CCFF-1011-7936D2CBB9E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6634D94-426D-E14E-BEB4-207441C1EB2E}" type="datetime1">
              <a:rPr lang="es-ES" altLang="es-ES"/>
              <a:pPr>
                <a:defRPr/>
              </a:pPr>
              <a:t>27/5/25</a:t>
            </a:fld>
            <a:endParaRPr lang="es-ES" alt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63D27E3F-202B-15B6-1029-4751B371BA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883FBFFD-D139-5C75-2F53-98BBCD36C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altLang="es-ES" noProof="0"/>
              <a:t>Haga clic para modificar el estilo de texto del patrón</a:t>
            </a:r>
          </a:p>
          <a:p>
            <a:pPr lvl="1"/>
            <a:r>
              <a:rPr lang="es-ES" altLang="es-ES" noProof="0"/>
              <a:t>Segundo nivel</a:t>
            </a:r>
          </a:p>
          <a:p>
            <a:pPr lvl="2"/>
            <a:r>
              <a:rPr lang="es-ES" altLang="es-ES" noProof="0"/>
              <a:t>Tercer nivel</a:t>
            </a:r>
          </a:p>
          <a:p>
            <a:pPr lvl="3"/>
            <a:r>
              <a:rPr lang="es-ES" altLang="es-ES" noProof="0"/>
              <a:t>Cuarto nivel</a:t>
            </a:r>
          </a:p>
          <a:p>
            <a:pPr lvl="4"/>
            <a:r>
              <a:rPr lang="es-ES" alt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6A6B04E0-1103-41B2-283B-DF0B4D35A2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54DB5B21-7D59-3908-6883-0BD7D0AEA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7FD074C-B8C0-9749-898F-0EDE7AEDE32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637752-B699-D998-D069-BC5412348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2FC8242-4DF4-AD41-A18A-074B10940A87}" type="datetimeFigureOut">
              <a:rPr lang="es-ES" altLang="es-ES"/>
              <a:pPr>
                <a:defRPr/>
              </a:pPr>
              <a:t>27/5/25</a:t>
            </a:fld>
            <a:endParaRPr lang="es-ES" alt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6C731E-E96D-CAB4-AAB7-068F15B17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E79BAB-EEA5-13EA-DDF9-37853134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2BE1E-E912-BA4F-978A-DD32BFD9F60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7586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8000" y="1764243"/>
            <a:ext cx="8568000" cy="597957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800"/>
              </a:lnSpc>
              <a:defRPr sz="3200" b="1">
                <a:solidFill>
                  <a:srgbClr val="0059A2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8000" y="2353733"/>
            <a:ext cx="8568000" cy="69426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aseline="0">
                <a:solidFill>
                  <a:srgbClr val="50505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_tradn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288000" y="417600"/>
            <a:ext cx="5198400" cy="1158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lnSpc>
                <a:spcPts val="1000"/>
              </a:lnSpc>
              <a:spcBef>
                <a:spcPts val="0"/>
              </a:spcBef>
              <a:buFontTx/>
              <a:buNone/>
              <a:defRPr sz="800" b="1" baseline="0">
                <a:latin typeface="Arial"/>
                <a:cs typeface="Arial"/>
              </a:defRPr>
            </a:lvl1pPr>
            <a:lvl2pPr>
              <a:defRPr sz="1100">
                <a:latin typeface="Arial"/>
                <a:cs typeface="Arial"/>
              </a:defRPr>
            </a:lvl2pPr>
            <a:lvl3pPr>
              <a:defRPr sz="1100">
                <a:latin typeface="Arial"/>
                <a:cs typeface="Arial"/>
              </a:defRPr>
            </a:lvl3pPr>
            <a:lvl4pPr>
              <a:defRPr sz="1100">
                <a:latin typeface="Arial"/>
                <a:cs typeface="Arial"/>
              </a:defRPr>
            </a:lvl4pPr>
            <a:lvl5pPr>
              <a:defRPr sz="1100">
                <a:latin typeface="Arial"/>
                <a:cs typeface="Arial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2"/>
          </p:nvPr>
        </p:nvSpPr>
        <p:spPr>
          <a:xfrm>
            <a:off x="288000" y="536400"/>
            <a:ext cx="5198400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Tx/>
              <a:buNone/>
              <a:defRPr sz="800">
                <a:latin typeface="Arial"/>
                <a:cs typeface="Arial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0"/>
          </p:nvPr>
        </p:nvSpPr>
        <p:spPr>
          <a:xfrm>
            <a:off x="288000" y="3096000"/>
            <a:ext cx="8568000" cy="3780000"/>
          </a:xfrm>
          <a:prstGeom prst="rect">
            <a:avLst/>
          </a:prstGeom>
          <a:solidFill>
            <a:schemeClr val="bg2"/>
          </a:solidFill>
        </p:spPr>
        <p:txBody>
          <a:bodyPr vert="horz"/>
          <a:lstStyle/>
          <a:p>
            <a:pPr lvl="0"/>
            <a:r>
              <a:rPr lang="es-ES_tradnl" noProof="0" dirty="0"/>
              <a:t>Haga clic en el icono para agregar una imagen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DAA472-4B91-16CE-F127-023F0EBA55E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87338" y="179388"/>
            <a:ext cx="2133600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11/11/11</a:t>
            </a:r>
          </a:p>
        </p:txBody>
      </p:sp>
    </p:spTree>
    <p:extLst>
      <p:ext uri="{BB962C8B-B14F-4D97-AF65-F5344CB8AC3E}">
        <p14:creationId xmlns:p14="http://schemas.microsoft.com/office/powerpoint/2010/main" val="106081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CE58013-0688-2B8A-BBA9-6CD74C4C0EE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9A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s-ES_tradnl">
                <a:solidFill>
                  <a:srgbClr val="1E5A99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4432E22-21E9-0E08-E2DA-4E6E4C785D84}"/>
              </a:ext>
            </a:extLst>
          </p:cNvPr>
          <p:cNvCxnSpPr/>
          <p:nvPr userDrawn="1"/>
        </p:nvCxnSpPr>
        <p:spPr>
          <a:xfrm>
            <a:off x="287338" y="900113"/>
            <a:ext cx="8569325" cy="1587"/>
          </a:xfrm>
          <a:prstGeom prst="line">
            <a:avLst/>
          </a:prstGeom>
          <a:ln w="648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9" descr="UB_PawerPoin_3.png">
            <a:extLst>
              <a:ext uri="{FF2B5EF4-FFF2-40B4-BE49-F238E27FC236}">
                <a16:creationId xmlns:a16="http://schemas.microsoft.com/office/drawing/2014/main" id="{F6B739C7-02E6-30A5-5460-F40AAF4441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5888"/>
            <a:ext cx="2592388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8000" y="1764243"/>
            <a:ext cx="8568000" cy="597957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800"/>
              </a:lnSpc>
              <a:defRPr sz="32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_tradnl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8000" y="2353733"/>
            <a:ext cx="8568000" cy="69426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_tradn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288000" y="417600"/>
            <a:ext cx="5198400" cy="1158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lnSpc>
                <a:spcPts val="1000"/>
              </a:lnSpc>
              <a:spcBef>
                <a:spcPts val="0"/>
              </a:spcBef>
              <a:buFontTx/>
              <a:buNone/>
              <a:defRPr sz="800" b="1" baseline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 sz="1100">
                <a:latin typeface="Arial"/>
                <a:cs typeface="Arial"/>
              </a:defRPr>
            </a:lvl2pPr>
            <a:lvl3pPr>
              <a:defRPr sz="1100">
                <a:latin typeface="Arial"/>
                <a:cs typeface="Arial"/>
              </a:defRPr>
            </a:lvl3pPr>
            <a:lvl4pPr>
              <a:defRPr sz="1100">
                <a:latin typeface="Arial"/>
                <a:cs typeface="Arial"/>
              </a:defRPr>
            </a:lvl4pPr>
            <a:lvl5pPr>
              <a:defRPr sz="1100">
                <a:latin typeface="Arial"/>
                <a:cs typeface="Arial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2"/>
          </p:nvPr>
        </p:nvSpPr>
        <p:spPr>
          <a:xfrm>
            <a:off x="288000" y="536400"/>
            <a:ext cx="5198400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Tx/>
              <a:buNone/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0"/>
          </p:nvPr>
        </p:nvSpPr>
        <p:spPr>
          <a:xfrm>
            <a:off x="288000" y="3096000"/>
            <a:ext cx="8568000" cy="3780000"/>
          </a:xfrm>
          <a:prstGeom prst="rect">
            <a:avLst/>
          </a:prstGeom>
          <a:solidFill>
            <a:schemeClr val="bg2"/>
          </a:solidFill>
        </p:spPr>
        <p:txBody>
          <a:bodyPr vert="horz"/>
          <a:lstStyle/>
          <a:p>
            <a:pPr lvl="0"/>
            <a:endParaRPr lang="es-ES_tradnl" noProof="0"/>
          </a:p>
        </p:txBody>
      </p:sp>
      <p:sp>
        <p:nvSpPr>
          <p:cNvPr id="13" name="Marcador de posición de imagen 7"/>
          <p:cNvSpPr>
            <a:spLocks noGrp="1"/>
          </p:cNvSpPr>
          <p:nvPr>
            <p:ph type="pic" sz="quarter" idx="14"/>
          </p:nvPr>
        </p:nvSpPr>
        <p:spPr>
          <a:xfrm>
            <a:off x="288000" y="3078000"/>
            <a:ext cx="8568000" cy="3780000"/>
          </a:xfrm>
          <a:prstGeom prst="rect">
            <a:avLst/>
          </a:prstGeom>
          <a:solidFill>
            <a:schemeClr val="bg2"/>
          </a:solidFill>
        </p:spPr>
        <p:txBody>
          <a:bodyPr vert="horz"/>
          <a:lstStyle/>
          <a:p>
            <a:pPr lvl="0"/>
            <a:r>
              <a:rPr lang="es-ES_tradnl" noProof="0"/>
              <a:t>Haga clic en el icono para agregar una imagen</a:t>
            </a:r>
            <a:endParaRPr lang="es-ES_tradnl" noProof="0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6DE6B3CB-CD8B-FA03-65BA-DD8D6C68044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s-ES_tradnl"/>
              <a:t>11/11/11</a:t>
            </a:r>
          </a:p>
        </p:txBody>
      </p:sp>
    </p:spTree>
    <p:extLst>
      <p:ext uri="{BB962C8B-B14F-4D97-AF65-F5344CB8AC3E}">
        <p14:creationId xmlns:p14="http://schemas.microsoft.com/office/powerpoint/2010/main" val="10541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 descr="UB_PawerPoin_4.tif">
            <a:extLst>
              <a:ext uri="{FF2B5EF4-FFF2-40B4-BE49-F238E27FC236}">
                <a16:creationId xmlns:a16="http://schemas.microsoft.com/office/drawing/2014/main" id="{83629FCE-D567-C6D9-46A5-E0FC239A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00213"/>
            <a:ext cx="3438525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8000" y="1143000"/>
            <a:ext cx="8568000" cy="4572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i="0">
                <a:solidFill>
                  <a:srgbClr val="0059A2"/>
                </a:solidFill>
                <a:latin typeface="Arial"/>
                <a:cs typeface="Arial"/>
              </a:defRPr>
            </a:lvl1pPr>
          </a:lstStyle>
          <a:p>
            <a:r>
              <a:rPr lang="es-ES_tradnl"/>
              <a:t>Clic para editar título</a:t>
            </a:r>
            <a:endParaRPr lang="es-ES_tradnl" dirty="0"/>
          </a:p>
        </p:txBody>
      </p:sp>
      <p:sp>
        <p:nvSpPr>
          <p:cNvPr id="8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288000" y="417600"/>
            <a:ext cx="5198400" cy="1158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lnSpc>
                <a:spcPts val="1000"/>
              </a:lnSpc>
              <a:spcBef>
                <a:spcPts val="0"/>
              </a:spcBef>
              <a:buFontTx/>
              <a:buNone/>
              <a:defRPr sz="800" b="1" baseline="0">
                <a:latin typeface="Arial"/>
                <a:cs typeface="Arial"/>
              </a:defRPr>
            </a:lvl1pPr>
            <a:lvl2pPr>
              <a:defRPr sz="1100">
                <a:latin typeface="Arial"/>
                <a:cs typeface="Arial"/>
              </a:defRPr>
            </a:lvl2pPr>
            <a:lvl3pPr>
              <a:defRPr sz="1100">
                <a:latin typeface="Arial"/>
                <a:cs typeface="Arial"/>
              </a:defRPr>
            </a:lvl3pPr>
            <a:lvl4pPr>
              <a:defRPr sz="1100">
                <a:latin typeface="Arial"/>
                <a:cs typeface="Arial"/>
              </a:defRPr>
            </a:lvl4pPr>
            <a:lvl5pPr>
              <a:defRPr sz="1100">
                <a:latin typeface="Arial"/>
                <a:cs typeface="Arial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4"/>
          </p:nvPr>
        </p:nvSpPr>
        <p:spPr>
          <a:xfrm>
            <a:off x="288000" y="536400"/>
            <a:ext cx="5198400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Tx/>
              <a:buNone/>
              <a:defRPr sz="800">
                <a:latin typeface="Arial"/>
                <a:cs typeface="Arial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15"/>
          </p:nvPr>
        </p:nvSpPr>
        <p:spPr>
          <a:xfrm>
            <a:off x="288000" y="1800000"/>
            <a:ext cx="8568000" cy="4320000"/>
          </a:xfrm>
          <a:prstGeom prst="rect">
            <a:avLst/>
          </a:prstGeom>
        </p:spPr>
        <p:txBody>
          <a:bodyPr vert="horz" lIns="360000" tIns="0" rIns="360000" bIns="0"/>
          <a:lstStyle>
            <a:lvl1pPr marL="0" indent="0">
              <a:lnSpc>
                <a:spcPts val="1700"/>
              </a:lnSpc>
              <a:spcBef>
                <a:spcPts val="0"/>
              </a:spcBef>
              <a:buFontTx/>
              <a:buNone/>
              <a:defRPr sz="1400">
                <a:solidFill>
                  <a:srgbClr val="0059A2"/>
                </a:solidFill>
                <a:latin typeface="Arial"/>
                <a:cs typeface="Arial"/>
              </a:defRPr>
            </a:lvl1pPr>
            <a:lvl2pPr marL="0" indent="0">
              <a:lnSpc>
                <a:spcPts val="1400"/>
              </a:lnSpc>
              <a:spcBef>
                <a:spcPts val="1400"/>
              </a:spcBef>
              <a:buFontTx/>
              <a:buNone/>
              <a:defRPr sz="1100" b="1">
                <a:solidFill>
                  <a:srgbClr val="0059A2"/>
                </a:solidFill>
                <a:latin typeface="Arial"/>
                <a:cs typeface="Arial"/>
              </a:defRPr>
            </a:lvl2pPr>
            <a:lvl3pPr marL="0" indent="0">
              <a:lnSpc>
                <a:spcPts val="1400"/>
              </a:lnSpc>
              <a:spcBef>
                <a:spcPts val="0"/>
              </a:spcBef>
              <a:buFontTx/>
              <a:buNone/>
              <a:defRPr sz="1100">
                <a:solidFill>
                  <a:srgbClr val="505050"/>
                </a:solidFill>
                <a:latin typeface="Arial"/>
                <a:cs typeface="Arial"/>
              </a:defRPr>
            </a:lvl3pPr>
            <a:lvl4pPr marL="355600" indent="-84138">
              <a:lnSpc>
                <a:spcPts val="1400"/>
              </a:lnSpc>
              <a:spcBef>
                <a:spcPts val="0"/>
              </a:spcBef>
              <a:buFont typeface="Arial"/>
              <a:buChar char="•"/>
              <a:tabLst/>
              <a:defRPr sz="1100">
                <a:solidFill>
                  <a:srgbClr val="505050"/>
                </a:solidFill>
                <a:latin typeface="Arial"/>
                <a:cs typeface="Arial"/>
              </a:defRPr>
            </a:lvl4pPr>
            <a:lvl5pPr>
              <a:buFont typeface="Arial"/>
              <a:buChar char="•"/>
              <a:defRPr sz="1100">
                <a:solidFill>
                  <a:srgbClr val="5050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E001AE-9DF5-75F4-7B23-99C6992BD0D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287338" y="179388"/>
            <a:ext cx="2133600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11/11/11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761791-7004-8AAF-EFB4-42680BE76B9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Nom dell Departament, Unitat o Servei</a:t>
            </a:r>
            <a:r>
              <a:rPr lang="es-ES_tradnl" b="0"/>
              <a:t>. Nom de la Facultat  |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C7249-0773-3BF9-3091-67A87E1515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592ACE-B07F-2443-A1A2-804860CC37FB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63935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 descr="UB_PawerPoin_4.tif">
            <a:extLst>
              <a:ext uri="{FF2B5EF4-FFF2-40B4-BE49-F238E27FC236}">
                <a16:creationId xmlns:a16="http://schemas.microsoft.com/office/drawing/2014/main" id="{68139087-2606-32E5-DC00-2295512B2B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00213"/>
            <a:ext cx="3438525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8000" y="1143000"/>
            <a:ext cx="8568000" cy="4572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i="0" baseline="0">
                <a:solidFill>
                  <a:srgbClr val="0059A2"/>
                </a:solidFill>
                <a:latin typeface="Arial"/>
                <a:cs typeface="Arial"/>
              </a:defRPr>
            </a:lvl1pPr>
          </a:lstStyle>
          <a:p>
            <a:r>
              <a:rPr lang="es-ES_tradnl"/>
              <a:t>Clic para editar título</a:t>
            </a:r>
            <a:endParaRPr lang="es-ES_tradnl" dirty="0"/>
          </a:p>
        </p:txBody>
      </p:sp>
      <p:sp>
        <p:nvSpPr>
          <p:cNvPr id="8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288000" y="417600"/>
            <a:ext cx="5198400" cy="1158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lnSpc>
                <a:spcPts val="1000"/>
              </a:lnSpc>
              <a:spcBef>
                <a:spcPts val="0"/>
              </a:spcBef>
              <a:buFontTx/>
              <a:buNone/>
              <a:defRPr sz="800" b="1" baseline="0">
                <a:latin typeface="Arial"/>
                <a:cs typeface="Arial"/>
              </a:defRPr>
            </a:lvl1pPr>
            <a:lvl2pPr>
              <a:defRPr sz="1100">
                <a:latin typeface="Arial"/>
                <a:cs typeface="Arial"/>
              </a:defRPr>
            </a:lvl2pPr>
            <a:lvl3pPr>
              <a:defRPr sz="1100">
                <a:latin typeface="Arial"/>
                <a:cs typeface="Arial"/>
              </a:defRPr>
            </a:lvl3pPr>
            <a:lvl4pPr>
              <a:defRPr sz="1100">
                <a:latin typeface="Arial"/>
                <a:cs typeface="Arial"/>
              </a:defRPr>
            </a:lvl4pPr>
            <a:lvl5pPr>
              <a:defRPr sz="1100">
                <a:latin typeface="Arial"/>
                <a:cs typeface="Arial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4"/>
          </p:nvPr>
        </p:nvSpPr>
        <p:spPr>
          <a:xfrm>
            <a:off x="288000" y="536400"/>
            <a:ext cx="5198400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Tx/>
              <a:buNone/>
              <a:defRPr sz="800">
                <a:latin typeface="Arial"/>
                <a:cs typeface="Arial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15"/>
          </p:nvPr>
        </p:nvSpPr>
        <p:spPr>
          <a:xfrm>
            <a:off x="4648200" y="2700000"/>
            <a:ext cx="4207800" cy="3243600"/>
          </a:xfrm>
          <a:prstGeom prst="rect">
            <a:avLst/>
          </a:prstGeom>
        </p:spPr>
        <p:txBody>
          <a:bodyPr vert="horz" lIns="0" tIns="0" rIns="360000" bIns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/>
              <a:buChar char="•"/>
              <a:defRPr sz="1400">
                <a:solidFill>
                  <a:srgbClr val="0072CE"/>
                </a:solidFill>
                <a:latin typeface="Arial"/>
                <a:cs typeface="Arial"/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buFontTx/>
              <a:buNone/>
              <a:defRPr sz="1100" b="1">
                <a:solidFill>
                  <a:srgbClr val="0059A2"/>
                </a:solidFill>
                <a:latin typeface="Arial"/>
                <a:cs typeface="Arial"/>
              </a:defRPr>
            </a:lvl2pPr>
            <a:lvl3pPr marL="0" indent="0">
              <a:lnSpc>
                <a:spcPts val="1400"/>
              </a:lnSpc>
              <a:spcBef>
                <a:spcPts val="0"/>
              </a:spcBef>
              <a:buFontTx/>
              <a:buNone/>
              <a:defRPr sz="1100">
                <a:solidFill>
                  <a:srgbClr val="505050"/>
                </a:solidFill>
                <a:latin typeface="Arial"/>
                <a:cs typeface="Arial"/>
              </a:defRPr>
            </a:lvl3pPr>
            <a:lvl4pPr marL="355600" indent="-84138">
              <a:lnSpc>
                <a:spcPts val="1400"/>
              </a:lnSpc>
              <a:spcBef>
                <a:spcPts val="0"/>
              </a:spcBef>
              <a:buFont typeface="Arial"/>
              <a:buChar char="•"/>
              <a:defRPr sz="1100">
                <a:solidFill>
                  <a:srgbClr val="505050"/>
                </a:solidFill>
                <a:latin typeface="Arial"/>
                <a:cs typeface="Arial"/>
              </a:defRPr>
            </a:lvl4pPr>
            <a:lvl5pPr>
              <a:buFont typeface="Arial"/>
              <a:buChar char="•"/>
              <a:defRPr sz="1100">
                <a:solidFill>
                  <a:srgbClr val="5050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288000" y="1800000"/>
            <a:ext cx="8568000" cy="215444"/>
          </a:xfrm>
          <a:prstGeom prst="rect">
            <a:avLst/>
          </a:prstGeom>
        </p:spPr>
        <p:txBody>
          <a:bodyPr vert="horz" lIns="360000" tIns="0" rIns="360000" bIns="0">
            <a:sp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FontTx/>
              <a:buNone/>
              <a:defRPr sz="1400">
                <a:solidFill>
                  <a:srgbClr val="0059A2"/>
                </a:solidFill>
                <a:latin typeface="Arial"/>
                <a:cs typeface="Arial"/>
              </a:defRPr>
            </a:lvl1pPr>
            <a:lvl2pPr>
              <a:buFontTx/>
              <a:buNone/>
              <a:defRPr sz="1400">
                <a:solidFill>
                  <a:srgbClr val="0072CE"/>
                </a:solidFill>
                <a:latin typeface="Arial"/>
                <a:cs typeface="Arial"/>
              </a:defRPr>
            </a:lvl2pPr>
            <a:lvl3pPr>
              <a:buFontTx/>
              <a:buNone/>
              <a:defRPr sz="1400">
                <a:solidFill>
                  <a:srgbClr val="0072CE"/>
                </a:solidFill>
                <a:latin typeface="Arial"/>
                <a:cs typeface="Arial"/>
              </a:defRPr>
            </a:lvl3pPr>
            <a:lvl4pPr>
              <a:buFontTx/>
              <a:buNone/>
              <a:defRPr sz="1400">
                <a:solidFill>
                  <a:srgbClr val="0072CE"/>
                </a:solidFill>
                <a:latin typeface="Arial"/>
                <a:cs typeface="Arial"/>
              </a:defRPr>
            </a:lvl4pPr>
            <a:lvl5pPr>
              <a:buFontTx/>
              <a:buNone/>
              <a:defRPr sz="1400">
                <a:solidFill>
                  <a:srgbClr val="0072CE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7" name="Marcador de posición de imagen 16"/>
          <p:cNvSpPr>
            <a:spLocks noGrp="1"/>
          </p:cNvSpPr>
          <p:nvPr>
            <p:ph type="pic" sz="quarter" idx="17"/>
          </p:nvPr>
        </p:nvSpPr>
        <p:spPr>
          <a:xfrm>
            <a:off x="648000" y="2700000"/>
            <a:ext cx="3600000" cy="3240000"/>
          </a:xfrm>
          <a:prstGeom prst="rect">
            <a:avLst/>
          </a:prstGeom>
          <a:solidFill>
            <a:schemeClr val="bg1">
              <a:lumMod val="85000"/>
              <a:alpha val="95000"/>
            </a:schemeClr>
          </a:solidFill>
        </p:spPr>
        <p:txBody>
          <a:bodyPr vert="horz"/>
          <a:lstStyle/>
          <a:p>
            <a:pPr lvl="0"/>
            <a:r>
              <a:rPr lang="es-ES_tradnl" noProof="0"/>
              <a:t>Haga clic en el icono para agregar una imagen</a:t>
            </a:r>
            <a:endParaRPr lang="es-ES_tradnl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351BAC-B12A-D3AD-6BDC-33DA261AE42F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287338" y="179388"/>
            <a:ext cx="2133600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11/11/11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6C744C-FD7C-628D-D21B-64EED1DFB62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04800" y="6356350"/>
            <a:ext cx="839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Nom dell Departament, Unitat o Servei</a:t>
            </a:r>
            <a:r>
              <a:rPr lang="es-ES_tradnl" b="0"/>
              <a:t>. Nom de la Facultat  |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30072E-ECB0-D48D-45DF-A063821363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3F8320-A519-6B45-B32A-631C5E48A9F6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1621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 descr="UB_PawerPoin_4.tif">
            <a:extLst>
              <a:ext uri="{FF2B5EF4-FFF2-40B4-BE49-F238E27FC236}">
                <a16:creationId xmlns:a16="http://schemas.microsoft.com/office/drawing/2014/main" id="{F935642C-7C53-C809-2D38-6CC0EA8F3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00213"/>
            <a:ext cx="3438525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8000" y="1143000"/>
            <a:ext cx="8568000" cy="4572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i="0" baseline="0">
                <a:solidFill>
                  <a:srgbClr val="0059A2"/>
                </a:solidFill>
                <a:latin typeface="Arial"/>
                <a:cs typeface="Arial"/>
              </a:defRPr>
            </a:lvl1pPr>
          </a:lstStyle>
          <a:p>
            <a:r>
              <a:rPr lang="es-ES_tradnl"/>
              <a:t>Clic para editar título</a:t>
            </a:r>
            <a:endParaRPr lang="es-ES_tradnl" dirty="0"/>
          </a:p>
        </p:txBody>
      </p:sp>
      <p:sp>
        <p:nvSpPr>
          <p:cNvPr id="8" name="Marcador de texto 6"/>
          <p:cNvSpPr>
            <a:spLocks noGrp="1"/>
          </p:cNvSpPr>
          <p:nvPr>
            <p:ph type="body" sz="quarter" idx="13"/>
          </p:nvPr>
        </p:nvSpPr>
        <p:spPr>
          <a:xfrm>
            <a:off x="288000" y="417600"/>
            <a:ext cx="5198400" cy="1158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lnSpc>
                <a:spcPts val="1000"/>
              </a:lnSpc>
              <a:spcBef>
                <a:spcPts val="0"/>
              </a:spcBef>
              <a:buFontTx/>
              <a:buNone/>
              <a:defRPr sz="800" b="1" baseline="0">
                <a:latin typeface="Arial"/>
                <a:cs typeface="Arial"/>
              </a:defRPr>
            </a:lvl1pPr>
            <a:lvl2pPr>
              <a:defRPr sz="1100">
                <a:latin typeface="Arial"/>
                <a:cs typeface="Arial"/>
              </a:defRPr>
            </a:lvl2pPr>
            <a:lvl3pPr>
              <a:defRPr sz="1100">
                <a:latin typeface="Arial"/>
                <a:cs typeface="Arial"/>
              </a:defRPr>
            </a:lvl3pPr>
            <a:lvl4pPr>
              <a:defRPr sz="1100">
                <a:latin typeface="Arial"/>
                <a:cs typeface="Arial"/>
              </a:defRPr>
            </a:lvl4pPr>
            <a:lvl5pPr>
              <a:defRPr sz="1100">
                <a:latin typeface="Arial"/>
                <a:cs typeface="Arial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4"/>
          </p:nvPr>
        </p:nvSpPr>
        <p:spPr>
          <a:xfrm>
            <a:off x="288000" y="536400"/>
            <a:ext cx="5198400" cy="228600"/>
          </a:xfrm>
          <a:prstGeom prst="rect">
            <a:avLst/>
          </a:prstGeom>
        </p:spPr>
        <p:txBody>
          <a:bodyPr vert="horz" lIns="0" tIns="0" rIns="0" bIns="0" anchor="t"/>
          <a:lstStyle>
            <a:lvl1pPr>
              <a:buFontTx/>
              <a:buNone/>
              <a:defRPr sz="800">
                <a:latin typeface="Arial"/>
                <a:cs typeface="Arial"/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15"/>
          </p:nvPr>
        </p:nvSpPr>
        <p:spPr>
          <a:xfrm>
            <a:off x="4648200" y="2700000"/>
            <a:ext cx="4207800" cy="3167400"/>
          </a:xfrm>
          <a:prstGeom prst="rect">
            <a:avLst/>
          </a:prstGeom>
        </p:spPr>
        <p:txBody>
          <a:bodyPr vert="horz" lIns="0" tIns="0" rIns="360000" bIns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/>
              <a:buChar char="•"/>
              <a:defRPr sz="1400">
                <a:solidFill>
                  <a:srgbClr val="0072CE"/>
                </a:solidFill>
                <a:latin typeface="Arial"/>
                <a:cs typeface="Arial"/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buFontTx/>
              <a:buNone/>
              <a:defRPr sz="1100" b="1">
                <a:solidFill>
                  <a:srgbClr val="0059A2"/>
                </a:solidFill>
                <a:latin typeface="Arial"/>
                <a:cs typeface="Arial"/>
              </a:defRPr>
            </a:lvl2pPr>
            <a:lvl3pPr marL="0" indent="0">
              <a:lnSpc>
                <a:spcPts val="1400"/>
              </a:lnSpc>
              <a:spcBef>
                <a:spcPts val="0"/>
              </a:spcBef>
              <a:buFontTx/>
              <a:buNone/>
              <a:defRPr sz="1100">
                <a:solidFill>
                  <a:srgbClr val="505050"/>
                </a:solidFill>
                <a:latin typeface="Arial"/>
                <a:cs typeface="Arial"/>
              </a:defRPr>
            </a:lvl3pPr>
            <a:lvl4pPr marL="355600" indent="-84138">
              <a:lnSpc>
                <a:spcPts val="1400"/>
              </a:lnSpc>
              <a:spcBef>
                <a:spcPts val="0"/>
              </a:spcBef>
              <a:buFont typeface="Arial"/>
              <a:buChar char="•"/>
              <a:defRPr sz="1100">
                <a:solidFill>
                  <a:srgbClr val="505050"/>
                </a:solidFill>
                <a:latin typeface="Arial"/>
                <a:cs typeface="Arial"/>
              </a:defRPr>
            </a:lvl4pPr>
            <a:lvl5pPr>
              <a:buFont typeface="Arial"/>
              <a:buChar char="•"/>
              <a:defRPr sz="1100">
                <a:solidFill>
                  <a:srgbClr val="50505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288000" y="1800000"/>
            <a:ext cx="8568000" cy="215444"/>
          </a:xfrm>
          <a:prstGeom prst="rect">
            <a:avLst/>
          </a:prstGeom>
        </p:spPr>
        <p:txBody>
          <a:bodyPr vert="horz" lIns="360000" tIns="0" rIns="360000" bIns="0">
            <a:sp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buFontTx/>
              <a:buNone/>
              <a:defRPr sz="1400">
                <a:solidFill>
                  <a:srgbClr val="0059A2"/>
                </a:solidFill>
                <a:latin typeface="Arial"/>
                <a:cs typeface="Arial"/>
              </a:defRPr>
            </a:lvl1pPr>
            <a:lvl2pPr>
              <a:buFontTx/>
              <a:buNone/>
              <a:defRPr sz="1400">
                <a:solidFill>
                  <a:srgbClr val="0072CE"/>
                </a:solidFill>
                <a:latin typeface="Arial"/>
                <a:cs typeface="Arial"/>
              </a:defRPr>
            </a:lvl2pPr>
            <a:lvl3pPr>
              <a:buFontTx/>
              <a:buNone/>
              <a:defRPr sz="1400">
                <a:solidFill>
                  <a:srgbClr val="0072CE"/>
                </a:solidFill>
                <a:latin typeface="Arial"/>
                <a:cs typeface="Arial"/>
              </a:defRPr>
            </a:lvl3pPr>
            <a:lvl4pPr>
              <a:buFontTx/>
              <a:buNone/>
              <a:defRPr sz="1400">
                <a:solidFill>
                  <a:srgbClr val="0072CE"/>
                </a:solidFill>
                <a:latin typeface="Arial"/>
                <a:cs typeface="Arial"/>
              </a:defRPr>
            </a:lvl4pPr>
            <a:lvl5pPr>
              <a:buFontTx/>
              <a:buNone/>
              <a:defRPr sz="1400">
                <a:solidFill>
                  <a:srgbClr val="0072CE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7" name="Marcador de posición de imagen 16"/>
          <p:cNvSpPr>
            <a:spLocks noGrp="1"/>
          </p:cNvSpPr>
          <p:nvPr>
            <p:ph type="pic" sz="quarter" idx="17"/>
          </p:nvPr>
        </p:nvSpPr>
        <p:spPr>
          <a:xfrm>
            <a:off x="648000" y="2700000"/>
            <a:ext cx="3600000" cy="1440000"/>
          </a:xfrm>
          <a:prstGeom prst="rect">
            <a:avLst/>
          </a:prstGeom>
          <a:solidFill>
            <a:schemeClr val="bg1">
              <a:lumMod val="85000"/>
              <a:alpha val="95000"/>
            </a:schemeClr>
          </a:solidFill>
        </p:spPr>
        <p:txBody>
          <a:bodyPr vert="horz"/>
          <a:lstStyle/>
          <a:p>
            <a:pPr lvl="0"/>
            <a:r>
              <a:rPr lang="es-ES_tradnl" noProof="0"/>
              <a:t>Haga clic en el icono para agregar una imagen</a:t>
            </a:r>
            <a:endParaRPr lang="es-ES_tradnl" noProof="0" dirty="0"/>
          </a:p>
        </p:txBody>
      </p:sp>
      <p:sp>
        <p:nvSpPr>
          <p:cNvPr id="12" name="Marcador de posición de imagen 16"/>
          <p:cNvSpPr>
            <a:spLocks noGrp="1"/>
          </p:cNvSpPr>
          <p:nvPr>
            <p:ph type="pic" sz="quarter" idx="18"/>
          </p:nvPr>
        </p:nvSpPr>
        <p:spPr>
          <a:xfrm>
            <a:off x="648000" y="4419600"/>
            <a:ext cx="3600000" cy="1440000"/>
          </a:xfrm>
          <a:prstGeom prst="rect">
            <a:avLst/>
          </a:prstGeom>
          <a:solidFill>
            <a:schemeClr val="bg1">
              <a:lumMod val="85000"/>
              <a:alpha val="95000"/>
            </a:schemeClr>
          </a:solidFill>
        </p:spPr>
        <p:txBody>
          <a:bodyPr vert="horz"/>
          <a:lstStyle/>
          <a:p>
            <a:pPr lvl="0"/>
            <a:r>
              <a:rPr lang="es-ES_tradnl" noProof="0"/>
              <a:t>Haga clic en el icono para agregar una imagen</a:t>
            </a:r>
            <a:endParaRPr lang="es-ES_tradnl" noProof="0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C80159-4CB7-E3A1-49C9-673F3AFD50F3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287338" y="179388"/>
            <a:ext cx="2133600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11/11/11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DA6201-47B3-E902-A3AF-DAE39AD903D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04800" y="6356350"/>
            <a:ext cx="8305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Nom dell Departament, Unitat o Servei</a:t>
            </a:r>
            <a:r>
              <a:rPr lang="es-ES_tradnl" b="0"/>
              <a:t>. Nom de la Facultat  |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5B426C-63E2-630F-200B-1D2FD1E13B2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4B5C55-49B9-2947-AAC8-F7BAF536AE66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017049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7BFEE8C-E605-F0E7-1926-1F5D1E3016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28600" y="-171450"/>
            <a:ext cx="9601200" cy="7200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s-ES_tradnl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7  </a:t>
            </a:r>
          </a:p>
        </p:txBody>
      </p:sp>
      <p:pic>
        <p:nvPicPr>
          <p:cNvPr id="3" name="Imagen 14" descr="powerpoint_04-36.jpg">
            <a:extLst>
              <a:ext uri="{FF2B5EF4-FFF2-40B4-BE49-F238E27FC236}">
                <a16:creationId xmlns:a16="http://schemas.microsoft.com/office/drawing/2014/main" id="{D193D2C3-497B-F662-56C1-48056F8A8E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4465638"/>
            <a:ext cx="8826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10" descr="UB_PawerPoin_2.tif">
            <a:extLst>
              <a:ext uri="{FF2B5EF4-FFF2-40B4-BE49-F238E27FC236}">
                <a16:creationId xmlns:a16="http://schemas.microsoft.com/office/drawing/2014/main" id="{E1D8ABD1-AA2F-AE82-0796-213D2AA62A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232025"/>
            <a:ext cx="249237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10" descr="UB_PawerPoin_6.png">
            <a:extLst>
              <a:ext uri="{FF2B5EF4-FFF2-40B4-BE49-F238E27FC236}">
                <a16:creationId xmlns:a16="http://schemas.microsoft.com/office/drawing/2014/main" id="{93E1B2C1-DEAF-62E7-DB6C-DE70AF94AB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49988"/>
            <a:ext cx="2017712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A3997130-842C-2479-F9DB-0250D8D950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651500" y="6376988"/>
            <a:ext cx="2908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Nom dell Departament, Unitat o Servei</a:t>
            </a:r>
            <a:r>
              <a:rPr lang="es-ES_tradnl" b="0"/>
              <a:t>. Nom de la Facultat  |</a:t>
            </a: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EF40AAC-9380-32DD-5603-E217155305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76988"/>
            <a:ext cx="246063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6B4E4C-93AE-8F4E-8D28-B481C232169B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02393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4354" y="180975"/>
            <a:ext cx="7212623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7027" y="1981200"/>
            <a:ext cx="721995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1C823717-2C2F-90FA-A5EE-5233426CBC6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5AA2F6-7E99-B543-B2EA-46222020317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42930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7" descr="UB_PawerPoin_5.png">
            <a:extLst>
              <a:ext uri="{FF2B5EF4-FFF2-40B4-BE49-F238E27FC236}">
                <a16:creationId xmlns:a16="http://schemas.microsoft.com/office/drawing/2014/main" id="{A6F9E9EB-99FB-268D-7BB0-6518BA6924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989138"/>
            <a:ext cx="3846513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56D4DAE-ECF9-B72B-AB1F-37B8CC60A65A}"/>
              </a:ext>
            </a:extLst>
          </p:cNvPr>
          <p:cNvCxnSpPr/>
          <p:nvPr userDrawn="1"/>
        </p:nvCxnSpPr>
        <p:spPr>
          <a:xfrm>
            <a:off x="4859338" y="3213100"/>
            <a:ext cx="2809875" cy="0"/>
          </a:xfrm>
          <a:prstGeom prst="line">
            <a:avLst/>
          </a:prstGeom>
          <a:ln w="648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ítulo 1">
            <a:extLst>
              <a:ext uri="{FF2B5EF4-FFF2-40B4-BE49-F238E27FC236}">
                <a16:creationId xmlns:a16="http://schemas.microsoft.com/office/drawing/2014/main" id="{20E3C9A4-E4C7-8604-D1AE-BD52FB6F78C2}"/>
              </a:ext>
            </a:extLst>
          </p:cNvPr>
          <p:cNvSpPr txBox="1">
            <a:spLocks/>
          </p:cNvSpPr>
          <p:nvPr userDrawn="1"/>
        </p:nvSpPr>
        <p:spPr>
          <a:xfrm>
            <a:off x="4859338" y="3500438"/>
            <a:ext cx="2700337" cy="1304925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200" b="1" kern="1200">
                <a:solidFill>
                  <a:srgbClr val="0059A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3000"/>
              </a:lnSpc>
              <a:defRPr/>
            </a:pPr>
            <a:r>
              <a:rPr lang="es-ES_tradnl" sz="2700" b="0" dirty="0">
                <a:solidFill>
                  <a:schemeClr val="tx1"/>
                </a:solidFill>
                <a:latin typeface="CharterITC BT"/>
                <a:cs typeface="CharterITC BT"/>
              </a:rPr>
              <a:t>Titular</a:t>
            </a:r>
            <a:br>
              <a:rPr lang="es-ES_tradnl" sz="2700" b="0" dirty="0">
                <a:solidFill>
                  <a:schemeClr val="tx1"/>
                </a:solidFill>
                <a:latin typeface="CharterITC BT"/>
                <a:cs typeface="CharterITC BT"/>
              </a:rPr>
            </a:br>
            <a:r>
              <a:rPr lang="es-ES_tradnl" sz="2700" b="0" dirty="0">
                <a:solidFill>
                  <a:schemeClr val="tx1"/>
                </a:solidFill>
                <a:latin typeface="CharterITC BT"/>
                <a:cs typeface="CharterITC BT"/>
              </a:rPr>
              <a:t>del </a:t>
            </a:r>
            <a:r>
              <a:rPr lang="es-ES_tradnl" sz="2700" b="0" dirty="0" err="1">
                <a:solidFill>
                  <a:schemeClr val="tx1"/>
                </a:solidFill>
                <a:latin typeface="CharterITC BT"/>
                <a:cs typeface="CharterITC BT"/>
              </a:rPr>
              <a:t>projecte</a:t>
            </a:r>
            <a:endParaRPr lang="es-ES_tradnl" sz="2700" b="0" dirty="0">
              <a:solidFill>
                <a:schemeClr val="tx1"/>
              </a:solidFill>
              <a:latin typeface="CharterITC BT"/>
              <a:cs typeface="CharterITC BT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D18FFD50-67E2-1427-FB90-3E26CAB3AFBC}"/>
              </a:ext>
            </a:extLst>
          </p:cNvPr>
          <p:cNvSpPr txBox="1">
            <a:spLocks/>
          </p:cNvSpPr>
          <p:nvPr userDrawn="1"/>
        </p:nvSpPr>
        <p:spPr>
          <a:xfrm>
            <a:off x="4859338" y="6084888"/>
            <a:ext cx="3744912" cy="1304925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sz="3200" b="1" kern="1200">
                <a:solidFill>
                  <a:srgbClr val="0059A2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3000"/>
              </a:lnSpc>
              <a:defRPr/>
            </a:pPr>
            <a:r>
              <a:rPr lang="es-ES_tradnl" sz="1400" b="0" dirty="0">
                <a:solidFill>
                  <a:schemeClr val="tx1"/>
                </a:solidFill>
                <a:latin typeface="CharterITC BT"/>
                <a:cs typeface="CharterITC BT"/>
              </a:rPr>
              <a:t>Data del </a:t>
            </a:r>
            <a:r>
              <a:rPr lang="es-ES_tradnl" sz="1400" b="0" dirty="0" err="1">
                <a:solidFill>
                  <a:schemeClr val="tx1"/>
                </a:solidFill>
                <a:latin typeface="CharterITC BT"/>
                <a:cs typeface="CharterITC BT"/>
              </a:rPr>
              <a:t>projecte</a:t>
            </a:r>
            <a:r>
              <a:rPr lang="es-ES_tradnl" sz="1400" b="0" dirty="0">
                <a:solidFill>
                  <a:schemeClr val="tx1"/>
                </a:solidFill>
                <a:latin typeface="CharterITC BT"/>
                <a:cs typeface="CharterITC BT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61C1160-F045-D929-4D42-FC794FB0F06D}"/>
              </a:ext>
            </a:extLst>
          </p:cNvPr>
          <p:cNvCxnSpPr/>
          <p:nvPr userDrawn="1"/>
        </p:nvCxnSpPr>
        <p:spPr>
          <a:xfrm>
            <a:off x="287338" y="900113"/>
            <a:ext cx="8569325" cy="1587"/>
          </a:xfrm>
          <a:prstGeom prst="line">
            <a:avLst/>
          </a:prstGeom>
          <a:ln w="648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Marcador de fecha 11">
            <a:extLst>
              <a:ext uri="{FF2B5EF4-FFF2-40B4-BE49-F238E27FC236}">
                <a16:creationId xmlns:a16="http://schemas.microsoft.com/office/drawing/2014/main" id="{FB6EB7FB-3745-D3B9-9E6E-BAE27D64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7338" y="179388"/>
            <a:ext cx="2133600" cy="123825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8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es-ES_tradnl"/>
              <a:t>11/11/11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3777C6-6CA0-CE89-0864-47C6DA4AE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68963" y="6356350"/>
            <a:ext cx="2865437" cy="123825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800" b="1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r>
              <a:rPr lang="es-ES_tradnl"/>
              <a:t>Nom dell Departament, Unitat o Servei</a:t>
            </a:r>
            <a:r>
              <a:rPr lang="es-ES_tradnl" b="0"/>
              <a:t>. Nom de la Facultat  |</a:t>
            </a:r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DC2A697E-470E-D8EB-F621-D5F3BCE85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46063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130C63-6458-7B46-A3DC-60CE8A795D45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  <p:pic>
        <p:nvPicPr>
          <p:cNvPr id="3078" name="Imagen 2" descr="UB_PawerPoin.tif">
            <a:extLst>
              <a:ext uri="{FF2B5EF4-FFF2-40B4-BE49-F238E27FC236}">
                <a16:creationId xmlns:a16="http://schemas.microsoft.com/office/drawing/2014/main" id="{39065809-7464-A3D8-2A07-385BD4393FF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34938"/>
            <a:ext cx="2592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800" kern="1200">
          <a:solidFill>
            <a:schemeClr val="tx1"/>
          </a:solidFill>
          <a:latin typeface="Arail"/>
          <a:ea typeface="MS PGothic" panose="020B0600070205080204" pitchFamily="34" charset="-128"/>
          <a:cs typeface="Arai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MS PGothic" panose="020B0600070205080204" pitchFamily="34" charset="-128"/>
          <a:cs typeface="Arai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MS PGothic" panose="020B0600070205080204" pitchFamily="34" charset="-128"/>
          <a:cs typeface="Arai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MS PGothic" panose="020B0600070205080204" pitchFamily="34" charset="-128"/>
          <a:cs typeface="Arai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MS PGothic" panose="020B0600070205080204" pitchFamily="34" charset="-128"/>
          <a:cs typeface="Arai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Arai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feltrinelli.it/prevedibilmente-irrazionale-forze-nascoste-che-libro-dan-ariely/e/9788836201839?gad_source=1&amp;gad_campaignid=17182894279&amp;gbraid=0AAAAAC8kHMR3m1lylDGLgHgYWN05d_OOv&amp;gclid=Cj0KCQjwxdXBBhDEARIsAAUkP6itJm9s2M9gOjmRCB7wX07ZAut67n7lw_qertaGN6ytNXbSE8_REJkaAgihEALw_wcB" TargetMode="External"/><Relationship Id="rId2" Type="http://schemas.openxmlformats.org/officeDocument/2006/relationships/hyperlink" Target="https://www.lafeltrinelli.it/pensieri-lenti-veloci-libro-daniel-kahneman/e/9788804736127?gad_source=1&amp;gad_campaignid=21001066291&amp;gbraid=0AAAAAD-Pe5zwTz-4_vIWOiKnXZKp2dVX2&amp;gclid=Cj0KCQjwxdXBBhDEARIsAAUkP6g0etTb6FRkZ8_QeEZUVIvRzyrDBBOfQuM-Tp2freNoW2NgMITCMW4aAs3wEALw_wcB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https://www.amazon.it/Nudge-spinta-gentile-Thaler-Sunstein/dp/8807898616/ref=asc_df_8807898616?mcid=00b546d7c0b13b21a48bbbe91591510c&amp;tag=googshopit-21&amp;linkCode=df0&amp;hvadid=700815031569&amp;hvpos=&amp;hvnetw=g&amp;hvrand=7706469359243290216&amp;hvpone=&amp;hvptwo=&amp;hvqmt=&amp;hvdev=c&amp;hvdvcmdl=&amp;hvlocint=&amp;hvlocphy=9191507&amp;hvtargid=pla-2274743115029&amp;psc=1&amp;gad_source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ítulo 3">
            <a:extLst>
              <a:ext uri="{FF2B5EF4-FFF2-40B4-BE49-F238E27FC236}">
                <a16:creationId xmlns:a16="http://schemas.microsoft.com/office/drawing/2014/main" id="{CE651284-11BF-D17E-CCD0-7EFF44529A92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287338" y="981075"/>
            <a:ext cx="8569325" cy="598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RISORSE COMPORTAMENTALI NELLA PROGETTAZIONE DEI SISTEMI TRIBUTARI DIGITALIZZATI </a:t>
            </a:r>
          </a:p>
        </p:txBody>
      </p:sp>
      <p:sp>
        <p:nvSpPr>
          <p:cNvPr id="13314" name="Subtítulo 4">
            <a:extLst>
              <a:ext uri="{FF2B5EF4-FFF2-40B4-BE49-F238E27FC236}">
                <a16:creationId xmlns:a16="http://schemas.microsoft.com/office/drawing/2014/main" id="{E5F9F0D7-ACE1-1664-F713-76DE195019BE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287338" y="2387600"/>
            <a:ext cx="8569325" cy="896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José-Andrés Rozas</a:t>
            </a:r>
          </a:p>
          <a:p>
            <a:pPr algn="ctr"/>
            <a:r>
              <a:rPr lang="es-ES" altLang="es-ES" i="1" dirty="0">
                <a:latin typeface="Arial" panose="020B0604020202020204" pitchFamily="34" charset="0"/>
                <a:cs typeface="Arial" panose="020B0604020202020204" pitchFamily="34" charset="0"/>
              </a:rPr>
              <a:t>Catedrático de Derecho financiero y tributario (UB)</a:t>
            </a:r>
          </a:p>
          <a:p>
            <a:pPr algn="ctr"/>
            <a:r>
              <a:rPr lang="es-ES" altLang="es-ES" dirty="0">
                <a:latin typeface="Arial" panose="020B0604020202020204" pitchFamily="34" charset="0"/>
                <a:cs typeface="Arial" panose="020B0604020202020204" pitchFamily="34" charset="0"/>
              </a:rPr>
              <a:t>27/05/2025</a:t>
            </a:r>
          </a:p>
        </p:txBody>
      </p:sp>
      <p:pic>
        <p:nvPicPr>
          <p:cNvPr id="13315" name="Marcador de posición de imagen 2">
            <a:extLst>
              <a:ext uri="{FF2B5EF4-FFF2-40B4-BE49-F238E27FC236}">
                <a16:creationId xmlns:a16="http://schemas.microsoft.com/office/drawing/2014/main" id="{E920231A-38BA-C49B-1137-4C5A3A5FCB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9" b="6799"/>
          <a:stretch>
            <a:fillRect/>
          </a:stretch>
        </p:blipFill>
        <p:spPr bwMode="auto">
          <a:xfrm>
            <a:off x="287338" y="3284538"/>
            <a:ext cx="8569325" cy="34925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uadroTexto 3">
            <a:extLst>
              <a:ext uri="{FF2B5EF4-FFF2-40B4-BE49-F238E27FC236}">
                <a16:creationId xmlns:a16="http://schemas.microsoft.com/office/drawing/2014/main" id="{1EF09DD9-BB74-4488-B397-11F0AEE9E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50" y="0"/>
            <a:ext cx="35638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altLang="es-ES" sz="1400" dirty="0" err="1">
                <a:cs typeface="Arial" panose="020B0604020202020204" pitchFamily="34" charset="0"/>
              </a:rPr>
              <a:t>Università</a:t>
            </a:r>
            <a:r>
              <a:rPr lang="es-ES" altLang="es-ES" sz="1400" dirty="0">
                <a:cs typeface="Arial" panose="020B0604020202020204" pitchFamily="34" charset="0"/>
              </a:rPr>
              <a:t> </a:t>
            </a:r>
            <a:r>
              <a:rPr lang="es-ES" altLang="es-ES" sz="1400" dirty="0" err="1">
                <a:cs typeface="Arial" panose="020B0604020202020204" pitchFamily="34" charset="0"/>
              </a:rPr>
              <a:t>degli</a:t>
            </a:r>
            <a:r>
              <a:rPr lang="es-ES" altLang="es-ES" sz="1400" dirty="0">
                <a:cs typeface="Arial" panose="020B0604020202020204" pitchFamily="34" charset="0"/>
              </a:rPr>
              <a:t> </a:t>
            </a:r>
            <a:r>
              <a:rPr lang="es-ES" altLang="es-ES" sz="1400" dirty="0" err="1">
                <a:cs typeface="Arial" panose="020B0604020202020204" pitchFamily="34" charset="0"/>
              </a:rPr>
              <a:t>Studi</a:t>
            </a:r>
            <a:r>
              <a:rPr lang="es-ES" altLang="es-ES" sz="1400" dirty="0">
                <a:cs typeface="Arial" panose="020B0604020202020204" pitchFamily="34" charset="0"/>
              </a:rPr>
              <a:t> di Ferrara. </a:t>
            </a:r>
          </a:p>
          <a:p>
            <a:r>
              <a:rPr lang="es-ES" altLang="es-ES" sz="1400" dirty="0" err="1">
                <a:cs typeface="Arial" panose="020B0604020202020204" pitchFamily="34" charset="0"/>
              </a:rPr>
              <a:t>Dipartimento</a:t>
            </a:r>
            <a:r>
              <a:rPr lang="es-ES" altLang="es-ES" sz="1400" dirty="0">
                <a:cs typeface="Arial" panose="020B0604020202020204" pitchFamily="34" charset="0"/>
              </a:rPr>
              <a:t> di </a:t>
            </a:r>
            <a:r>
              <a:rPr lang="es-ES" altLang="es-ES" sz="1400" dirty="0" err="1">
                <a:cs typeface="Arial" panose="020B0604020202020204" pitchFamily="34" charset="0"/>
              </a:rPr>
              <a:t>Giurisprudenza</a:t>
            </a:r>
            <a:r>
              <a:rPr lang="es-ES" altLang="es-ES" sz="1400" dirty="0">
                <a:cs typeface="Arial" panose="020B0604020202020204" pitchFamily="34" charset="0"/>
              </a:rPr>
              <a:t>. </a:t>
            </a:r>
            <a:r>
              <a:rPr lang="es-ES" altLang="es-ES" sz="1400" dirty="0" err="1">
                <a:cs typeface="Arial" panose="020B0604020202020204" pitchFamily="34" charset="0"/>
              </a:rPr>
              <a:t>Dottorato</a:t>
            </a:r>
            <a:endParaRPr lang="es-ES" altLang="es-ES" sz="1400" dirty="0">
              <a:cs typeface="Arial" panose="020B0604020202020204" pitchFamily="34" charset="0"/>
            </a:endParaRPr>
          </a:p>
          <a:p>
            <a:r>
              <a:rPr lang="es-ES" altLang="es-ES" sz="1400" dirty="0">
                <a:cs typeface="Arial" panose="020B0604020202020204" pitchFamily="34" charset="0"/>
              </a:rPr>
              <a:t>di </a:t>
            </a:r>
            <a:r>
              <a:rPr lang="es-ES" altLang="es-ES" sz="1400" dirty="0" err="1">
                <a:cs typeface="Arial" panose="020B0604020202020204" pitchFamily="34" charset="0"/>
              </a:rPr>
              <a:t>ricerca</a:t>
            </a:r>
            <a:r>
              <a:rPr lang="es-ES" altLang="es-ES" sz="1400" dirty="0">
                <a:cs typeface="Arial" panose="020B0604020202020204" pitchFamily="34" charset="0"/>
              </a:rPr>
              <a:t> in </a:t>
            </a:r>
            <a:r>
              <a:rPr lang="es-ES" altLang="es-ES" sz="1400" dirty="0" err="1">
                <a:cs typeface="Arial" panose="020B0604020202020204" pitchFamily="34" charset="0"/>
              </a:rPr>
              <a:t>Diritto</a:t>
            </a:r>
            <a:r>
              <a:rPr lang="es-ES" altLang="es-ES" sz="1400" dirty="0">
                <a:cs typeface="Arial" panose="020B0604020202020204" pitchFamily="34" charset="0"/>
              </a:rPr>
              <a:t> </a:t>
            </a:r>
            <a:r>
              <a:rPr lang="es-ES" altLang="es-ES" sz="1400" dirty="0" err="1">
                <a:cs typeface="Arial" panose="020B0604020202020204" pitchFamily="34" charset="0"/>
              </a:rPr>
              <a:t>dell’Unione</a:t>
            </a:r>
            <a:r>
              <a:rPr lang="es-ES" altLang="es-ES" sz="1400" dirty="0">
                <a:cs typeface="Arial" panose="020B0604020202020204" pitchFamily="34" charset="0"/>
              </a:rPr>
              <a:t> europea</a:t>
            </a:r>
          </a:p>
          <a:p>
            <a:r>
              <a:rPr lang="es-ES" altLang="es-ES" sz="1400" dirty="0" err="1">
                <a:cs typeface="Arial" panose="020B0604020202020204" pitchFamily="34" charset="0"/>
              </a:rPr>
              <a:t>ed</a:t>
            </a:r>
            <a:r>
              <a:rPr lang="es-ES" altLang="es-ES" sz="1400" dirty="0">
                <a:cs typeface="Arial" panose="020B0604020202020204" pitchFamily="34" charset="0"/>
              </a:rPr>
              <a:t> </a:t>
            </a:r>
            <a:r>
              <a:rPr lang="es-ES" altLang="es-ES" sz="1400" dirty="0" err="1">
                <a:cs typeface="Arial" panose="020B0604020202020204" pitchFamily="34" charset="0"/>
              </a:rPr>
              <a:t>Ordinamenti</a:t>
            </a:r>
            <a:r>
              <a:rPr lang="es-ES" altLang="es-ES" sz="1400" dirty="0">
                <a:cs typeface="Arial" panose="020B0604020202020204" pitchFamily="34" charset="0"/>
              </a:rPr>
              <a:t> </a:t>
            </a:r>
            <a:r>
              <a:rPr lang="es-ES" altLang="es-ES" sz="1400" dirty="0" err="1">
                <a:cs typeface="Arial" panose="020B0604020202020204" pitchFamily="34" charset="0"/>
              </a:rPr>
              <a:t>nazionali</a:t>
            </a:r>
            <a:endParaRPr lang="es-ES" altLang="es-ES" sz="1400" dirty="0">
              <a:cs typeface="Arial" panose="020B0604020202020204" pitchFamily="34" charset="0"/>
            </a:endParaRPr>
          </a:p>
        </p:txBody>
      </p:sp>
      <p:pic>
        <p:nvPicPr>
          <p:cNvPr id="13317" name="Imagen 4">
            <a:extLst>
              <a:ext uri="{FF2B5EF4-FFF2-40B4-BE49-F238E27FC236}">
                <a16:creationId xmlns:a16="http://schemas.microsoft.com/office/drawing/2014/main" id="{43105553-953D-2D4C-8FE0-E78298717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61913"/>
            <a:ext cx="12065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Marcador de contenido 2">
            <a:extLst>
              <a:ext uri="{FF2B5EF4-FFF2-40B4-BE49-F238E27FC236}">
                <a16:creationId xmlns:a16="http://schemas.microsoft.com/office/drawing/2014/main" id="{9936561B-8FA9-9FE9-A85F-106E47985F29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68313" y="1125538"/>
            <a:ext cx="8112125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s-ES" altLang="es-E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OPORTUNITÀ</a:t>
            </a:r>
          </a:p>
          <a:p>
            <a:pPr>
              <a:defRPr/>
            </a:pPr>
            <a:r>
              <a:rPr lang="es-ES" altLang="es-ES" dirty="0"/>
              <a:t>LA FRODE DELL’ISD LA NOTTE DEI RE MAGI</a:t>
            </a:r>
          </a:p>
          <a:p>
            <a:pPr>
              <a:defRPr/>
            </a:pPr>
            <a:r>
              <a:rPr lang="es-ES" altLang="es-ES" dirty="0"/>
              <a:t>LA CONTABILITÀ PING-PONG E PUVIANI</a:t>
            </a:r>
          </a:p>
          <a:p>
            <a:pPr>
              <a:defRPr/>
            </a:pPr>
            <a:r>
              <a:rPr lang="es-ES" altLang="es-ES" dirty="0"/>
              <a:t>FANGO TRIBUTARIO (</a:t>
            </a:r>
            <a:r>
              <a:rPr lang="es-ES" altLang="es-ES" i="1" dirty="0"/>
              <a:t>SLUDGE</a:t>
            </a:r>
            <a:r>
              <a:rPr lang="es-ES" altLang="es-ES" dirty="0"/>
              <a:t>): </a:t>
            </a:r>
          </a:p>
          <a:p>
            <a:pPr lvl="1">
              <a:defRPr/>
            </a:pPr>
            <a:r>
              <a:rPr lang="es-ES" altLang="es-ES" dirty="0"/>
              <a:t>FRODA CARROSELO</a:t>
            </a:r>
          </a:p>
          <a:p>
            <a:pPr lvl="1">
              <a:defRPr/>
            </a:pPr>
            <a:r>
              <a:rPr lang="es-ES" altLang="es-ES" dirty="0"/>
              <a:t>CASELLA DI RINUNCIA ALLA DEVOLUCIONE</a:t>
            </a:r>
          </a:p>
          <a:p>
            <a:pPr>
              <a:defRPr/>
            </a:pPr>
            <a:r>
              <a:rPr lang="es-ES" altLang="es-ES" dirty="0"/>
              <a:t>IL NONNO FLORENCI (2014)</a:t>
            </a:r>
          </a:p>
          <a:p>
            <a:pPr>
              <a:defRPr/>
            </a:pPr>
            <a:r>
              <a:rPr lang="es-ES" altLang="es-ES" dirty="0"/>
              <a:t>PROGRAMI DI ADEMPIMENTO TRIBUTARIO</a:t>
            </a:r>
          </a:p>
        </p:txBody>
      </p:sp>
      <p:sp>
        <p:nvSpPr>
          <p:cNvPr id="21506" name="Marcador de número de diapositiva 3">
            <a:extLst>
              <a:ext uri="{FF2B5EF4-FFF2-40B4-BE49-F238E27FC236}">
                <a16:creationId xmlns:a16="http://schemas.microsoft.com/office/drawing/2014/main" id="{6A1C8A22-60A2-AAC2-9146-FFF91E50D5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7870B47-67B5-8E46-8A45-B321590584C5}" type="slidenum">
              <a:rPr lang="en-US" altLang="es-ES">
                <a:solidFill>
                  <a:srgbClr val="000000"/>
                </a:solidFill>
              </a:rPr>
              <a:pPr/>
              <a:t>10</a:t>
            </a:fld>
            <a:endParaRPr lang="en-US" altLang="es-ES">
              <a:solidFill>
                <a:srgbClr val="000000"/>
              </a:solidFill>
            </a:endParaRPr>
          </a:p>
        </p:txBody>
      </p:sp>
      <p:pic>
        <p:nvPicPr>
          <p:cNvPr id="21507" name="Imagen 4">
            <a:extLst>
              <a:ext uri="{FF2B5EF4-FFF2-40B4-BE49-F238E27FC236}">
                <a16:creationId xmlns:a16="http://schemas.microsoft.com/office/drawing/2014/main" id="{F485873A-BE83-AE27-F0B1-B574E6F68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5888"/>
            <a:ext cx="12525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id="{0A3805A4-F11B-F263-DDB5-5E68CC12A1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825" y="115888"/>
            <a:ext cx="4752975" cy="83185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400" dirty="0"/>
              <a:t>I VETORI DELL’INOSSERVANZA FISCALE</a:t>
            </a:r>
            <a:endParaRPr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Marcador de contenido 2">
            <a:extLst>
              <a:ext uri="{FF2B5EF4-FFF2-40B4-BE49-F238E27FC236}">
                <a16:creationId xmlns:a16="http://schemas.microsoft.com/office/drawing/2014/main" id="{6447F928-2CE1-FD95-DF3A-E1A590E7946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68313" y="1125538"/>
            <a:ext cx="8675687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s-ES" altLang="es-ES" sz="4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CORAGGIO</a:t>
            </a:r>
          </a:p>
          <a:p>
            <a:pPr>
              <a:defRPr/>
            </a:pPr>
            <a:r>
              <a:rPr lang="es-ES" altLang="es-ES" dirty="0"/>
              <a:t>I QUADRI DI DORIS</a:t>
            </a:r>
          </a:p>
          <a:p>
            <a:pPr>
              <a:defRPr/>
            </a:pPr>
            <a:r>
              <a:rPr lang="es-ES" altLang="es-ES" dirty="0"/>
              <a:t>EL DINERO IN </a:t>
            </a:r>
            <a:r>
              <a:rPr lang="es-ES" altLang="es-ES" i="1" dirty="0"/>
              <a:t>CASH</a:t>
            </a:r>
            <a:r>
              <a:rPr lang="es-ES" altLang="es-ES" dirty="0"/>
              <a:t> (ARIELY)</a:t>
            </a:r>
          </a:p>
          <a:p>
            <a:pPr>
              <a:defRPr/>
            </a:pPr>
            <a:r>
              <a:rPr lang="es-ES" altLang="es-ES" dirty="0"/>
              <a:t>MAI PIÙ IL CONDONO FISCALE (1977/1991/2012)</a:t>
            </a:r>
          </a:p>
          <a:p>
            <a:pPr>
              <a:defRPr/>
            </a:pPr>
            <a:r>
              <a:rPr lang="es-ES" altLang="es-ES" dirty="0"/>
              <a:t>COSTO DI OPORTUNITÀ: </a:t>
            </a:r>
          </a:p>
          <a:p>
            <a:pPr lvl="1">
              <a:defRPr/>
            </a:pPr>
            <a:r>
              <a:rPr lang="es-ES" altLang="es-ES" dirty="0"/>
              <a:t>CARNET PER PUNTI (TASSA DI RIFFIUTI/ECOPUNTO)</a:t>
            </a:r>
          </a:p>
          <a:p>
            <a:pPr lvl="1">
              <a:defRPr/>
            </a:pPr>
            <a:r>
              <a:rPr lang="es-ES" altLang="es-ES" dirty="0"/>
              <a:t>PUBLICITÀ DI QUELLO CHE ADIEMPE (TRASPARENZA)</a:t>
            </a:r>
          </a:p>
          <a:p>
            <a:pPr lvl="1">
              <a:defRPr/>
            </a:pPr>
            <a:r>
              <a:rPr lang="es-ES" altLang="es-ES" dirty="0"/>
              <a:t>SORTEGI TRA QUELLI CHE EMETTONO FATTURE</a:t>
            </a:r>
          </a:p>
        </p:txBody>
      </p:sp>
      <p:sp>
        <p:nvSpPr>
          <p:cNvPr id="22530" name="Marcador de número de diapositiva 3">
            <a:extLst>
              <a:ext uri="{FF2B5EF4-FFF2-40B4-BE49-F238E27FC236}">
                <a16:creationId xmlns:a16="http://schemas.microsoft.com/office/drawing/2014/main" id="{EE711209-4E9C-C902-1845-161027652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F409D66-0664-2249-91E8-DB93E232E5E9}" type="slidenum">
              <a:rPr lang="en-US" altLang="es-ES">
                <a:solidFill>
                  <a:srgbClr val="000000"/>
                </a:solidFill>
              </a:rPr>
              <a:pPr/>
              <a:t>11</a:t>
            </a:fld>
            <a:endParaRPr lang="en-US" altLang="es-ES">
              <a:solidFill>
                <a:srgbClr val="000000"/>
              </a:solidFill>
            </a:endParaRPr>
          </a:p>
        </p:txBody>
      </p:sp>
      <p:pic>
        <p:nvPicPr>
          <p:cNvPr id="22531" name="Imagen 5">
            <a:extLst>
              <a:ext uri="{FF2B5EF4-FFF2-40B4-BE49-F238E27FC236}">
                <a16:creationId xmlns:a16="http://schemas.microsoft.com/office/drawing/2014/main" id="{BDEB8D71-870B-1B80-B2D9-544E6B9C8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5888"/>
            <a:ext cx="12541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4">
            <a:extLst>
              <a:ext uri="{FF2B5EF4-FFF2-40B4-BE49-F238E27FC236}">
                <a16:creationId xmlns:a16="http://schemas.microsoft.com/office/drawing/2014/main" id="{4D421B02-6201-E689-56A7-EE5620F27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825" y="115888"/>
            <a:ext cx="4752975" cy="83185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400" dirty="0"/>
              <a:t>I VETORI DELL’INOSSERVANZA FISCALE</a:t>
            </a:r>
            <a:endParaRPr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Marcador de contenido 2">
            <a:extLst>
              <a:ext uri="{FF2B5EF4-FFF2-40B4-BE49-F238E27FC236}">
                <a16:creationId xmlns:a16="http://schemas.microsoft.com/office/drawing/2014/main" id="{82941EED-F03C-32DF-AB05-7D90A8BA18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9750" y="1196975"/>
            <a:ext cx="72199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2600" dirty="0">
                <a:solidFill>
                  <a:srgbClr val="000000"/>
                </a:solidFill>
              </a:rPr>
              <a:t>FATTURAZIONE ELETTRONICA (</a:t>
            </a:r>
            <a:r>
              <a:rPr lang="es-ES" altLang="es-ES" sz="2600" i="1" dirty="0">
                <a:solidFill>
                  <a:srgbClr val="000000"/>
                </a:solidFill>
              </a:rPr>
              <a:t>SPLIT PAYMENT</a:t>
            </a:r>
            <a:r>
              <a:rPr lang="es-ES" altLang="es-ES" sz="2600" dirty="0">
                <a:solidFill>
                  <a:srgbClr val="000000"/>
                </a:solidFill>
              </a:rPr>
              <a:t>)</a:t>
            </a:r>
          </a:p>
          <a:p>
            <a:r>
              <a:rPr lang="es-ES" altLang="es-ES" sz="2600" dirty="0">
                <a:solidFill>
                  <a:srgbClr val="000000"/>
                </a:solidFill>
              </a:rPr>
              <a:t>RENDIMENTI AZIENDALI (AVALUAZIONE DEL RISCHIO)</a:t>
            </a:r>
          </a:p>
          <a:p>
            <a:r>
              <a:rPr lang="es-ES" altLang="es-ES" sz="2600" dirty="0">
                <a:solidFill>
                  <a:srgbClr val="000000"/>
                </a:solidFill>
              </a:rPr>
              <a:t>OBBLIGHI INFORMATIVI (DIRETTIVE DAC)</a:t>
            </a:r>
          </a:p>
          <a:p>
            <a:r>
              <a:rPr lang="es-ES" altLang="es-ES" sz="2600" dirty="0">
                <a:solidFill>
                  <a:srgbClr val="000000"/>
                </a:solidFill>
              </a:rPr>
              <a:t>PIATTAFORME DIGITALI (2000 €; 30 OPERAZIONI)</a:t>
            </a:r>
          </a:p>
          <a:p>
            <a:r>
              <a:rPr lang="es-ES" altLang="es-ES" sz="2600" dirty="0">
                <a:solidFill>
                  <a:srgbClr val="000000"/>
                </a:solidFill>
              </a:rPr>
              <a:t>VALORI DI RIFERIMENTO NEI TRIBUTI PATRIMONIALI</a:t>
            </a:r>
          </a:p>
          <a:p>
            <a:r>
              <a:rPr lang="es-ES" altLang="es-ES" sz="2600" dirty="0">
                <a:solidFill>
                  <a:srgbClr val="000000"/>
                </a:solidFill>
              </a:rPr>
              <a:t>SISTEMI DIGITALI DI TRACCIABILITÀ</a:t>
            </a:r>
          </a:p>
          <a:p>
            <a:pPr lvl="1">
              <a:buFont typeface="Wingdings" pitchFamily="2" charset="2"/>
              <a:buChar char="Ø"/>
            </a:pPr>
            <a:r>
              <a:rPr lang="es-ES" altLang="es-ES" sz="2400" i="1" dirty="0">
                <a:solidFill>
                  <a:srgbClr val="000000"/>
                </a:solidFill>
              </a:rPr>
              <a:t>PAY AS YOU THROW </a:t>
            </a:r>
            <a:r>
              <a:rPr lang="es-ES" altLang="es-ES" sz="2400" dirty="0">
                <a:solidFill>
                  <a:srgbClr val="000000"/>
                </a:solidFill>
              </a:rPr>
              <a:t>(LEGGE 17/2022 SUI RIFIUTI)</a:t>
            </a:r>
          </a:p>
          <a:p>
            <a:pPr lvl="1">
              <a:buFont typeface="Wingdings" pitchFamily="2" charset="2"/>
              <a:buChar char="Ø"/>
            </a:pPr>
            <a:r>
              <a:rPr lang="es-ES" altLang="es-ES" sz="2400" dirty="0">
                <a:solidFill>
                  <a:srgbClr val="000000"/>
                </a:solidFill>
              </a:rPr>
              <a:t>PEDAGGI DI CONGESTIONE (PROGETTO DI LEGGE SULLA MOBILITÀ </a:t>
            </a:r>
            <a:r>
              <a:rPr lang="es-ES" altLang="es-ES" sz="2400" i="1" dirty="0">
                <a:solidFill>
                  <a:srgbClr val="000000"/>
                </a:solidFill>
              </a:rPr>
              <a:t>VS </a:t>
            </a:r>
            <a:r>
              <a:rPr lang="es-ES" altLang="es-ES" sz="2400" dirty="0">
                <a:solidFill>
                  <a:srgbClr val="000000"/>
                </a:solidFill>
              </a:rPr>
              <a:t>IMPOSTA SULLE EMISSIONE DI CO</a:t>
            </a:r>
            <a:r>
              <a:rPr lang="es-ES" altLang="es-ES" sz="2400" baseline="-25000" dirty="0">
                <a:solidFill>
                  <a:srgbClr val="000000"/>
                </a:solidFill>
              </a:rPr>
              <a:t>2</a:t>
            </a:r>
            <a:r>
              <a:rPr lang="es-ES" altLang="es-ES" sz="2400" dirty="0">
                <a:solidFill>
                  <a:srgbClr val="000000"/>
                </a:solidFill>
              </a:rPr>
              <a:t>)</a:t>
            </a:r>
          </a:p>
          <a:p>
            <a:endParaRPr lang="es-ES" altLang="es-ES" sz="3000" dirty="0">
              <a:solidFill>
                <a:srgbClr val="000000"/>
              </a:solidFill>
            </a:endParaRPr>
          </a:p>
          <a:p>
            <a:endParaRPr lang="es-ES" altLang="es-ES" dirty="0"/>
          </a:p>
        </p:txBody>
      </p:sp>
      <p:sp>
        <p:nvSpPr>
          <p:cNvPr id="23554" name="Marcador de número de diapositiva 3">
            <a:extLst>
              <a:ext uri="{FF2B5EF4-FFF2-40B4-BE49-F238E27FC236}">
                <a16:creationId xmlns:a16="http://schemas.microsoft.com/office/drawing/2014/main" id="{0C336FF9-73E7-DFCA-9814-625F2113E8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BC6FF0-7E49-C04F-808A-AF5A1A9631CC}" type="slidenum">
              <a:rPr lang="en-US" altLang="es-ES">
                <a:solidFill>
                  <a:srgbClr val="000000"/>
                </a:solidFill>
              </a:rPr>
              <a:pPr/>
              <a:t>12</a:t>
            </a:fld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9433A8A3-A63C-5F17-978A-C71839302C65}"/>
              </a:ext>
            </a:extLst>
          </p:cNvPr>
          <p:cNvSpPr txBox="1">
            <a:spLocks/>
          </p:cNvSpPr>
          <p:nvPr/>
        </p:nvSpPr>
        <p:spPr>
          <a:xfrm>
            <a:off x="250825" y="115888"/>
            <a:ext cx="4752975" cy="831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2400" dirty="0"/>
              <a:t>POLITICHE FISCALE E COMPORTAMENTO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Marcador de contenido 2">
            <a:extLst>
              <a:ext uri="{FF2B5EF4-FFF2-40B4-BE49-F238E27FC236}">
                <a16:creationId xmlns:a16="http://schemas.microsoft.com/office/drawing/2014/main" id="{98F8219D-F7A6-7A20-643E-E9317EF7EE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9750" y="1196975"/>
            <a:ext cx="72199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2800">
                <a:solidFill>
                  <a:srgbClr val="000000"/>
                </a:solidFill>
              </a:rPr>
              <a:t>MODELLI DI APPLICAZIONE E REVISIONE FISCALE</a:t>
            </a:r>
          </a:p>
          <a:p>
            <a:r>
              <a:rPr lang="es-ES" altLang="es-ES" sz="2800" i="1">
                <a:solidFill>
                  <a:srgbClr val="000000"/>
                </a:solidFill>
              </a:rPr>
              <a:t>COMPLIANCE BY DESIGN</a:t>
            </a:r>
            <a:r>
              <a:rPr lang="es-ES" altLang="es-ES" sz="2800">
                <a:solidFill>
                  <a:srgbClr val="000000"/>
                </a:solidFill>
              </a:rPr>
              <a:t>; ADI; CONTROLLO TRAMITE IA</a:t>
            </a:r>
          </a:p>
          <a:p>
            <a:r>
              <a:rPr lang="es-ES" altLang="es-ES" sz="2800">
                <a:solidFill>
                  <a:srgbClr val="000000"/>
                </a:solidFill>
              </a:rPr>
              <a:t>GIUSTIZIA (O DOTTRINA AMMINISTRATIVA) PREDITTIVA</a:t>
            </a:r>
          </a:p>
          <a:p>
            <a:r>
              <a:rPr lang="es-ES" altLang="es-ES" sz="2800">
                <a:solidFill>
                  <a:srgbClr val="000000"/>
                </a:solidFill>
              </a:rPr>
              <a:t>IMPOSIZIONE SUL PATRIMONIO</a:t>
            </a:r>
          </a:p>
          <a:p>
            <a:pPr lvl="1">
              <a:buFont typeface="Wingdings" pitchFamily="2" charset="2"/>
              <a:buChar char="Ø"/>
            </a:pPr>
            <a:r>
              <a:rPr lang="es-ES" altLang="es-ES" sz="2400">
                <a:solidFill>
                  <a:srgbClr val="000000"/>
                </a:solidFill>
              </a:rPr>
              <a:t>SOVRATTASSE REGIONALI SULL’IRPEF (PAESI BASSI)</a:t>
            </a:r>
          </a:p>
          <a:p>
            <a:pPr lvl="1">
              <a:buFont typeface="Wingdings" pitchFamily="2" charset="2"/>
              <a:buChar char="Ø"/>
            </a:pPr>
            <a:r>
              <a:rPr lang="es-ES" altLang="es-ES" sz="2400">
                <a:solidFill>
                  <a:srgbClr val="000000"/>
                </a:solidFill>
              </a:rPr>
              <a:t>SOVRATTASSE LOCALI SU IMPOSTE SUL REDDITO (IIVTNU)</a:t>
            </a:r>
          </a:p>
          <a:p>
            <a:endParaRPr lang="es-ES" altLang="es-ES"/>
          </a:p>
        </p:txBody>
      </p:sp>
      <p:sp>
        <p:nvSpPr>
          <p:cNvPr id="33794" name="Marcador de número de diapositiva 3">
            <a:extLst>
              <a:ext uri="{FF2B5EF4-FFF2-40B4-BE49-F238E27FC236}">
                <a16:creationId xmlns:a16="http://schemas.microsoft.com/office/drawing/2014/main" id="{624A3D32-6399-B9AB-8B52-73A16BF0C36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E1820A2-7453-2C43-8160-60B471200CA2}" type="slidenum">
              <a:rPr lang="en-US" altLang="es-ES">
                <a:solidFill>
                  <a:srgbClr val="000000"/>
                </a:solidFill>
              </a:rPr>
              <a:pPr/>
              <a:t>13</a:t>
            </a:fld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6DE73D7C-BDD7-A08F-08AB-6E819BDD3B4D}"/>
              </a:ext>
            </a:extLst>
          </p:cNvPr>
          <p:cNvSpPr txBox="1">
            <a:spLocks/>
          </p:cNvSpPr>
          <p:nvPr/>
        </p:nvSpPr>
        <p:spPr>
          <a:xfrm>
            <a:off x="250825" y="115888"/>
            <a:ext cx="4752975" cy="831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2400" dirty="0"/>
              <a:t>POLITICHE FISCALE E COMPORTAMENTO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Marcador de contenido 2">
            <a:extLst>
              <a:ext uri="{FF2B5EF4-FFF2-40B4-BE49-F238E27FC236}">
                <a16:creationId xmlns:a16="http://schemas.microsoft.com/office/drawing/2014/main" id="{88C46EAF-6CB3-45E4-144E-9D4F283B2D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57288" y="5275263"/>
            <a:ext cx="7219950" cy="1263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s-ES" altLang="es-ES" sz="2400"/>
              <a:t>“l’arte della tassazione consiste nello spennare l’oca in modo da ottenere il maggior numero possibile di piume col minor numero possibile di strilli”</a:t>
            </a:r>
          </a:p>
        </p:txBody>
      </p:sp>
      <p:sp>
        <p:nvSpPr>
          <p:cNvPr id="24578" name="Marcador de número de diapositiva 3">
            <a:extLst>
              <a:ext uri="{FF2B5EF4-FFF2-40B4-BE49-F238E27FC236}">
                <a16:creationId xmlns:a16="http://schemas.microsoft.com/office/drawing/2014/main" id="{51F36BBE-7A58-BB70-F2DF-2BB0BB23EF9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8D9E2BB-548C-464B-8F37-84F2679EE2A4}" type="slidenum">
              <a:rPr lang="en-US" altLang="es-ES">
                <a:solidFill>
                  <a:srgbClr val="000000"/>
                </a:solidFill>
              </a:rPr>
              <a:pPr/>
              <a:t>14</a:t>
            </a:fld>
            <a:endParaRPr lang="en-US" altLang="es-ES">
              <a:solidFill>
                <a:srgbClr val="000000"/>
              </a:solidFill>
            </a:endParaRPr>
          </a:p>
        </p:txBody>
      </p:sp>
      <p:pic>
        <p:nvPicPr>
          <p:cNvPr id="24579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5BF0AE3B-54F2-7772-64B5-0BA5CE068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72199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Imagen 1">
            <a:extLst>
              <a:ext uri="{FF2B5EF4-FFF2-40B4-BE49-F238E27FC236}">
                <a16:creationId xmlns:a16="http://schemas.microsoft.com/office/drawing/2014/main" id="{81FA6F0E-3FC9-AABD-92E5-C053AA77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1913"/>
            <a:ext cx="12525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Marcador de número de diapositiva 3">
            <a:extLst>
              <a:ext uri="{FF2B5EF4-FFF2-40B4-BE49-F238E27FC236}">
                <a16:creationId xmlns:a16="http://schemas.microsoft.com/office/drawing/2014/main" id="{30CBAC96-B788-39AC-0BED-46A4B5F401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8813DFB-DDA2-D444-A998-DECD8F3192D3}" type="slidenum">
              <a:rPr lang="en-US" altLang="es-ES">
                <a:solidFill>
                  <a:srgbClr val="000000"/>
                </a:solidFill>
              </a:rPr>
              <a:pPr/>
              <a:t>2</a:t>
            </a:fld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E25E79C-1D2A-0726-04D2-5C9A6E7BD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3225" y="692150"/>
            <a:ext cx="8439150" cy="3798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endParaRPr lang="es-ES_tradnl" altLang="es-ES" sz="4400" b="1"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_tradnl" altLang="es-ES" sz="6000" i="1">
                <a:solidFill>
                  <a:srgbClr val="00B050"/>
                </a:solidFill>
                <a:cs typeface="Times New Roman" panose="02020603050405020304" pitchFamily="18" charset="0"/>
              </a:rPr>
              <a:t>SE TU TI FIDI DI QUELLO CHE VEDI, CREDERAI CHE LE MONTANGE SONO GRIGI (QUEVEDO)</a:t>
            </a:r>
            <a:endParaRPr lang="es-ES" altLang="es-ES" sz="6000" i="1">
              <a:solidFill>
                <a:srgbClr val="00B050"/>
              </a:solidFill>
            </a:endParaRPr>
          </a:p>
        </p:txBody>
      </p:sp>
      <p:pic>
        <p:nvPicPr>
          <p:cNvPr id="14339" name="Imagen 1">
            <a:extLst>
              <a:ext uri="{FF2B5EF4-FFF2-40B4-BE49-F238E27FC236}">
                <a16:creationId xmlns:a16="http://schemas.microsoft.com/office/drawing/2014/main" id="{11B00C4E-766A-2856-A593-13E2244D3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1913"/>
            <a:ext cx="12525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Marcador de contenido 2">
            <a:extLst>
              <a:ext uri="{FF2B5EF4-FFF2-40B4-BE49-F238E27FC236}">
                <a16:creationId xmlns:a16="http://schemas.microsoft.com/office/drawing/2014/main" id="{7BC11519-8603-CDA1-425F-4DB20A492E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4212" y="982663"/>
            <a:ext cx="8064251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2400" dirty="0">
                <a:solidFill>
                  <a:srgbClr val="000000"/>
                </a:solidFill>
              </a:rPr>
              <a:t>LA DECISIONE “RAZIO-EMOZIONALE” (</a:t>
            </a:r>
            <a:r>
              <a:rPr lang="es-ES" altLang="es-ES" sz="2400" dirty="0">
                <a:solidFill>
                  <a:srgbClr val="000000"/>
                </a:solidFill>
                <a:hlinkClick r:id="rId2"/>
              </a:rPr>
              <a:t>KAHNEMAN</a:t>
            </a:r>
            <a:r>
              <a:rPr lang="es-ES" altLang="es-ES" sz="2400" dirty="0">
                <a:solidFill>
                  <a:srgbClr val="000000"/>
                </a:solidFill>
              </a:rPr>
              <a:t>, </a:t>
            </a:r>
            <a:r>
              <a:rPr lang="es-ES" altLang="es-ES" sz="2400" dirty="0">
                <a:solidFill>
                  <a:srgbClr val="000000"/>
                </a:solidFill>
                <a:hlinkClick r:id="rId3"/>
              </a:rPr>
              <a:t>ARIELY</a:t>
            </a:r>
            <a:r>
              <a:rPr lang="es-ES" altLang="es-ES" sz="2400" dirty="0">
                <a:solidFill>
                  <a:srgbClr val="000000"/>
                </a:solidFill>
              </a:rPr>
              <a:t>, </a:t>
            </a:r>
            <a:r>
              <a:rPr lang="es-ES" altLang="es-ES" sz="2400" dirty="0">
                <a:solidFill>
                  <a:srgbClr val="000000"/>
                </a:solidFill>
                <a:hlinkClick r:id="rId4"/>
              </a:rPr>
              <a:t>THALER/SUNSTEIN</a:t>
            </a:r>
            <a:r>
              <a:rPr lang="es-ES" altLang="es-ES" sz="2400" dirty="0">
                <a:solidFill>
                  <a:srgbClr val="000000"/>
                </a:solidFill>
              </a:rPr>
              <a:t>, </a:t>
            </a:r>
            <a:r>
              <a:rPr lang="es-ES" altLang="es-ES" sz="2400" dirty="0">
                <a:solidFill>
                  <a:srgbClr val="000000"/>
                </a:solidFill>
                <a:hlinkClick r:id="rId4"/>
              </a:rPr>
              <a:t>KAHNEMAN/SIBONY/SUNSTEIN</a:t>
            </a:r>
            <a:r>
              <a:rPr lang="es-ES" altLang="es-ES" sz="2400" dirty="0">
                <a:solidFill>
                  <a:srgbClr val="000000"/>
                </a:solidFill>
              </a:rPr>
              <a:t>)</a:t>
            </a:r>
          </a:p>
          <a:p>
            <a:r>
              <a:rPr lang="es-ES" altLang="es-ES" sz="2400" dirty="0">
                <a:solidFill>
                  <a:srgbClr val="000000"/>
                </a:solidFill>
              </a:rPr>
              <a:t>EURISTICHE (SCORCIATOIE MENTALI)</a:t>
            </a:r>
          </a:p>
          <a:p>
            <a:r>
              <a:rPr lang="es-ES" altLang="es-ES" sz="2400" dirty="0">
                <a:solidFill>
                  <a:srgbClr val="000000"/>
                </a:solidFill>
              </a:rPr>
              <a:t>BIAS COGNITIVI (PREGIUDIZI, DISTORSIONE): </a:t>
            </a:r>
          </a:p>
          <a:p>
            <a:pPr lvl="1"/>
            <a:r>
              <a:rPr lang="es-ES" altLang="es-ES" sz="2000" i="1" dirty="0">
                <a:solidFill>
                  <a:srgbClr val="000000"/>
                </a:solidFill>
              </a:rPr>
              <a:t>FRAMING</a:t>
            </a:r>
            <a:r>
              <a:rPr lang="es-ES" altLang="es-ES" sz="2000" dirty="0">
                <a:solidFill>
                  <a:srgbClr val="000000"/>
                </a:solidFill>
              </a:rPr>
              <a:t> [SUCCESO/SCONFITA; COMUNICAZIONE TRIBUTARIA]</a:t>
            </a:r>
          </a:p>
          <a:p>
            <a:pPr lvl="1"/>
            <a:r>
              <a:rPr lang="es-ES" altLang="es-ES" sz="2000" dirty="0">
                <a:solidFill>
                  <a:srgbClr val="000000"/>
                </a:solidFill>
              </a:rPr>
              <a:t>ANCORAGGIO [AFFITO; ALLIQUOTE]</a:t>
            </a:r>
          </a:p>
          <a:p>
            <a:pPr lvl="1"/>
            <a:r>
              <a:rPr lang="es-ES" altLang="es-ES" sz="2000" dirty="0">
                <a:solidFill>
                  <a:srgbClr val="000000"/>
                </a:solidFill>
              </a:rPr>
              <a:t>DISPONIBILITÀ [INCIDENTI; FRODA/ADDEMPIMENTO]</a:t>
            </a:r>
          </a:p>
          <a:p>
            <a:pPr lvl="1"/>
            <a:r>
              <a:rPr lang="es-ES" altLang="es-ES" sz="2000" dirty="0">
                <a:solidFill>
                  <a:srgbClr val="000000"/>
                </a:solidFill>
              </a:rPr>
              <a:t>RAPPRESENTATIVITÀ [STEREOTIPO; PROFILO EVASORE]</a:t>
            </a:r>
          </a:p>
          <a:p>
            <a:pPr lvl="1"/>
            <a:r>
              <a:rPr lang="es-ES" altLang="es-ES" sz="2000" dirty="0">
                <a:solidFill>
                  <a:srgbClr val="000000"/>
                </a:solidFill>
              </a:rPr>
              <a:t>AVVERSIONE ALLA PERDITA [BONUS; RITENUTA]</a:t>
            </a:r>
          </a:p>
          <a:p>
            <a:pPr lvl="1"/>
            <a:r>
              <a:rPr lang="es-ES" altLang="es-ES" sz="2000" dirty="0">
                <a:solidFill>
                  <a:srgbClr val="000000"/>
                </a:solidFill>
              </a:rPr>
              <a:t>INERZIA [</a:t>
            </a:r>
            <a:r>
              <a:rPr lang="es-ES" altLang="es-ES" sz="2000" i="1" dirty="0">
                <a:solidFill>
                  <a:srgbClr val="000000"/>
                </a:solidFill>
              </a:rPr>
              <a:t>DEFAULT</a:t>
            </a:r>
            <a:r>
              <a:rPr lang="es-ES" altLang="es-ES" sz="2000" dirty="0">
                <a:solidFill>
                  <a:srgbClr val="000000"/>
                </a:solidFill>
              </a:rPr>
              <a:t>/OZIONE]</a:t>
            </a:r>
          </a:p>
          <a:p>
            <a:pPr lvl="1"/>
            <a:r>
              <a:rPr lang="es-ES" altLang="es-ES" sz="2000" dirty="0">
                <a:solidFill>
                  <a:srgbClr val="000000"/>
                </a:solidFill>
              </a:rPr>
              <a:t>FOCUS/ALONE  [COMPRA VEÍCOLO/SUCCESSIONE]</a:t>
            </a:r>
          </a:p>
          <a:p>
            <a:pPr lvl="1"/>
            <a:r>
              <a:rPr lang="es-ES" altLang="es-ES" sz="2000" dirty="0">
                <a:solidFill>
                  <a:srgbClr val="000000"/>
                </a:solidFill>
              </a:rPr>
              <a:t>ANONIMATO [RETTE;720]</a:t>
            </a:r>
          </a:p>
          <a:p>
            <a:pPr lvl="1"/>
            <a:r>
              <a:rPr lang="es-ES" altLang="es-ES" sz="2000" dirty="0">
                <a:solidFill>
                  <a:srgbClr val="000000"/>
                </a:solidFill>
              </a:rPr>
              <a:t>DISSONANZA [RECICLAGGIO;LEGITIMITÀ]</a:t>
            </a:r>
          </a:p>
          <a:p>
            <a:endParaRPr lang="es-ES" altLang="es-ES" dirty="0"/>
          </a:p>
        </p:txBody>
      </p:sp>
      <p:sp>
        <p:nvSpPr>
          <p:cNvPr id="15362" name="Marcador de número de diapositiva 3">
            <a:extLst>
              <a:ext uri="{FF2B5EF4-FFF2-40B4-BE49-F238E27FC236}">
                <a16:creationId xmlns:a16="http://schemas.microsoft.com/office/drawing/2014/main" id="{C2B315A7-FC41-A71A-951A-EB1DED41D39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F04403C-7A51-DC4A-A699-5D43CC71BB88}" type="slidenum">
              <a:rPr lang="en-US" altLang="es-ES">
                <a:solidFill>
                  <a:srgbClr val="000000"/>
                </a:solidFill>
              </a:rPr>
              <a:pPr/>
              <a:t>3</a:t>
            </a:fld>
            <a:endParaRPr lang="en-US" altLang="es-ES">
              <a:solidFill>
                <a:srgbClr val="000000"/>
              </a:solidFill>
            </a:endParaRPr>
          </a:p>
        </p:txBody>
      </p:sp>
      <p:pic>
        <p:nvPicPr>
          <p:cNvPr id="15363" name="Imagen 4">
            <a:extLst>
              <a:ext uri="{FF2B5EF4-FFF2-40B4-BE49-F238E27FC236}">
                <a16:creationId xmlns:a16="http://schemas.microsoft.com/office/drawing/2014/main" id="{0A604688-9E2E-72F4-B9A0-30DBA60A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2075"/>
            <a:ext cx="12525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id="{9989B28E-3203-BF35-870D-82020E54E9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8950" y="180975"/>
            <a:ext cx="4514850" cy="4619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400" dirty="0"/>
              <a:t>STRUMENTI COMPORTAMENTALI</a:t>
            </a:r>
            <a:endParaRPr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1E331-61B9-CF76-8997-A9AF80B45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número de diapositiva 3">
            <a:extLst>
              <a:ext uri="{FF2B5EF4-FFF2-40B4-BE49-F238E27FC236}">
                <a16:creationId xmlns:a16="http://schemas.microsoft.com/office/drawing/2014/main" id="{90DFACBF-69EB-2BD5-80CC-44470AC0EEE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F04403C-7A51-DC4A-A699-5D43CC71BB88}" type="slidenum">
              <a:rPr lang="en-US" altLang="es-ES">
                <a:solidFill>
                  <a:srgbClr val="000000"/>
                </a:solidFill>
              </a:rPr>
              <a:pPr/>
              <a:t>4</a:t>
            </a:fld>
            <a:endParaRPr lang="en-US" altLang="es-ES">
              <a:solidFill>
                <a:srgbClr val="000000"/>
              </a:solidFill>
            </a:endParaRPr>
          </a:p>
        </p:txBody>
      </p:sp>
      <p:pic>
        <p:nvPicPr>
          <p:cNvPr id="15363" name="Imagen 4">
            <a:extLst>
              <a:ext uri="{FF2B5EF4-FFF2-40B4-BE49-F238E27FC236}">
                <a16:creationId xmlns:a16="http://schemas.microsoft.com/office/drawing/2014/main" id="{068FA856-1284-8C1C-3927-8084D80D1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2075"/>
            <a:ext cx="12525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id="{5438EDEA-E467-AD83-97FE-38DDF1BEEB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8950" y="180975"/>
            <a:ext cx="4514850" cy="4619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400" dirty="0"/>
              <a:t>STRUMENTI COMPORTAMENTALI</a:t>
            </a:r>
            <a:endParaRPr sz="2400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C7D979C7-E26A-BD8F-98CD-2DBA69E62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8950" y="980728"/>
            <a:ext cx="812165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9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Marcador de contenido 2">
            <a:extLst>
              <a:ext uri="{FF2B5EF4-FFF2-40B4-BE49-F238E27FC236}">
                <a16:creationId xmlns:a16="http://schemas.microsoft.com/office/drawing/2014/main" id="{30D3AD68-D1DF-EA05-666F-5A82356324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62025" y="1196975"/>
            <a:ext cx="72199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altLang="es-ES" sz="3600">
                <a:solidFill>
                  <a:srgbClr val="000000"/>
                </a:solidFill>
              </a:rPr>
              <a:t>SPINTE GENTILI (NUDGES) E OSTACOLI (SLUDGE) (SUNSTEIN)</a:t>
            </a:r>
          </a:p>
          <a:p>
            <a:pPr lvl="1">
              <a:buFont typeface="Wingdings" pitchFamily="2" charset="2"/>
              <a:buChar char="Ø"/>
            </a:pPr>
            <a:r>
              <a:rPr lang="es-ES" altLang="es-ES" sz="3000" i="1">
                <a:solidFill>
                  <a:srgbClr val="000000"/>
                </a:solidFill>
              </a:rPr>
              <a:t>Compliance by design</a:t>
            </a:r>
            <a:r>
              <a:rPr lang="es-ES" altLang="es-ES" sz="3000">
                <a:solidFill>
                  <a:srgbClr val="000000"/>
                </a:solidFill>
              </a:rPr>
              <a:t>: status quo</a:t>
            </a:r>
          </a:p>
          <a:p>
            <a:pPr lvl="1">
              <a:buFont typeface="Wingdings" pitchFamily="2" charset="2"/>
              <a:buChar char="Ø"/>
            </a:pPr>
            <a:r>
              <a:rPr lang="es-ES" altLang="es-ES" sz="3000" i="1">
                <a:solidFill>
                  <a:srgbClr val="000000"/>
                </a:solidFill>
              </a:rPr>
              <a:t>Naming and shaming</a:t>
            </a:r>
            <a:r>
              <a:rPr lang="es-ES" altLang="es-ES" sz="3000">
                <a:solidFill>
                  <a:srgbClr val="000000"/>
                </a:solidFill>
              </a:rPr>
              <a:t>: norma sociale</a:t>
            </a:r>
          </a:p>
          <a:p>
            <a:pPr lvl="1">
              <a:buFont typeface="Wingdings" pitchFamily="2" charset="2"/>
              <a:buChar char="Ø"/>
            </a:pPr>
            <a:r>
              <a:rPr lang="es-ES" altLang="es-ES" sz="3000">
                <a:solidFill>
                  <a:srgbClr val="000000"/>
                </a:solidFill>
              </a:rPr>
              <a:t>Comunicazione fiscale chiara: </a:t>
            </a:r>
            <a:r>
              <a:rPr lang="es-ES" altLang="es-ES" sz="3000" i="1">
                <a:solidFill>
                  <a:srgbClr val="000000"/>
                </a:solidFill>
              </a:rPr>
              <a:t>framing</a:t>
            </a:r>
          </a:p>
          <a:p>
            <a:pPr lvl="1">
              <a:buFont typeface="Wingdings" pitchFamily="2" charset="2"/>
              <a:buChar char="Ø"/>
            </a:pPr>
            <a:r>
              <a:rPr lang="es-ES" altLang="es-ES" sz="3000">
                <a:solidFill>
                  <a:srgbClr val="000000"/>
                </a:solidFill>
              </a:rPr>
              <a:t>Avversione alla perdita: sistema di ritenute; incentivi al pentimento spontaneo</a:t>
            </a:r>
          </a:p>
          <a:p>
            <a:endParaRPr lang="es-ES" altLang="es-ES"/>
          </a:p>
        </p:txBody>
      </p:sp>
      <p:sp>
        <p:nvSpPr>
          <p:cNvPr id="16386" name="Marcador de número de diapositiva 3">
            <a:extLst>
              <a:ext uri="{FF2B5EF4-FFF2-40B4-BE49-F238E27FC236}">
                <a16:creationId xmlns:a16="http://schemas.microsoft.com/office/drawing/2014/main" id="{B00B8A4A-6C1E-6B76-A650-FFECD7BB2F4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E89338C-A08D-9645-A23A-0E8C7B0F3C85}" type="slidenum">
              <a:rPr lang="en-US" altLang="es-ES">
                <a:solidFill>
                  <a:srgbClr val="000000"/>
                </a:solidFill>
              </a:rPr>
              <a:pPr/>
              <a:t>5</a:t>
            </a:fld>
            <a:endParaRPr lang="en-US" altLang="es-ES">
              <a:solidFill>
                <a:srgbClr val="000000"/>
              </a:solidFill>
            </a:endParaRPr>
          </a:p>
        </p:txBody>
      </p:sp>
      <p:pic>
        <p:nvPicPr>
          <p:cNvPr id="16387" name="Imagen 4">
            <a:extLst>
              <a:ext uri="{FF2B5EF4-FFF2-40B4-BE49-F238E27FC236}">
                <a16:creationId xmlns:a16="http://schemas.microsoft.com/office/drawing/2014/main" id="{187C4E47-FF8C-B833-4689-BE5F5F776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38"/>
            <a:ext cx="125253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id="{04D6B860-4C9D-5F00-96E5-4DAFB7EAB8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850" y="176213"/>
            <a:ext cx="4443413" cy="4619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s-ES" sz="2400" dirty="0"/>
              <a:t>STRUMENTI COMPORTAMENTALI</a:t>
            </a: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Marcador de contenido 2">
            <a:extLst>
              <a:ext uri="{FF2B5EF4-FFF2-40B4-BE49-F238E27FC236}">
                <a16:creationId xmlns:a16="http://schemas.microsoft.com/office/drawing/2014/main" id="{E23912CB-9069-178C-811F-182EB306F98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93713" y="1238250"/>
            <a:ext cx="802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s-ES" altLang="es-ES" sz="4800" dirty="0">
                <a:solidFill>
                  <a:srgbClr val="558ED5"/>
                </a:solidFill>
                <a:latin typeface="Arail" charset="0"/>
                <a:cs typeface="Arail" charset="0"/>
              </a:rPr>
              <a:t>WBAD (VOPO)</a:t>
            </a:r>
            <a:endParaRPr lang="es-ES" altLang="es-ES" sz="4800" dirty="0"/>
          </a:p>
          <a:p>
            <a:pPr>
              <a:defRPr/>
            </a:pPr>
            <a:r>
              <a:rPr lang="es-ES" altLang="es-ES" sz="4000" dirty="0"/>
              <a:t>EFFERS (CRIMINÓLOGO)</a:t>
            </a:r>
          </a:p>
          <a:p>
            <a:pPr lvl="1">
              <a:defRPr/>
            </a:pPr>
            <a:r>
              <a:rPr lang="es-ES" altLang="es-ES" sz="4000" i="1" dirty="0"/>
              <a:t>WILLINEGSS (TO PAY, TO ACCEPT) </a:t>
            </a:r>
            <a:r>
              <a:rPr lang="es-ES" altLang="es-ES" sz="4000" dirty="0"/>
              <a:t>VOLONTÀ (</a:t>
            </a:r>
            <a:r>
              <a:rPr lang="es-ES" altLang="es-ES" sz="4000" u="sng" dirty="0"/>
              <a:t>VIRTÙ</a:t>
            </a:r>
            <a:r>
              <a:rPr lang="es-ES" altLang="es-ES" sz="4000" dirty="0"/>
              <a:t>)</a:t>
            </a:r>
          </a:p>
          <a:p>
            <a:pPr lvl="1">
              <a:defRPr/>
            </a:pPr>
            <a:r>
              <a:rPr lang="es-ES" altLang="es-ES" sz="4000" i="1" dirty="0"/>
              <a:t>BE ABLE </a:t>
            </a:r>
            <a:r>
              <a:rPr lang="es-ES" altLang="es-ES" sz="4000" dirty="0"/>
              <a:t>(</a:t>
            </a:r>
            <a:r>
              <a:rPr lang="es-ES" altLang="es-ES" sz="4000" u="sng" dirty="0"/>
              <a:t>OPORTUNITÀ</a:t>
            </a:r>
            <a:r>
              <a:rPr lang="es-ES" altLang="es-ES" sz="4000" dirty="0"/>
              <a:t>)</a:t>
            </a:r>
          </a:p>
          <a:p>
            <a:pPr lvl="1">
              <a:defRPr/>
            </a:pPr>
            <a:r>
              <a:rPr lang="es-ES" altLang="es-ES" sz="4000" i="1" dirty="0"/>
              <a:t>DARE </a:t>
            </a:r>
            <a:r>
              <a:rPr lang="es-ES" altLang="es-ES" sz="4000" dirty="0"/>
              <a:t>(</a:t>
            </a:r>
            <a:r>
              <a:rPr lang="es-ES" altLang="es-ES" sz="4000" u="sng" dirty="0"/>
              <a:t>CORAGGIO</a:t>
            </a:r>
            <a:r>
              <a:rPr lang="es-ES" altLang="es-ES" sz="4000" dirty="0"/>
              <a:t>)</a:t>
            </a:r>
            <a:endParaRPr lang="es-ES" altLang="es-ES" sz="4000" i="1" dirty="0"/>
          </a:p>
        </p:txBody>
      </p:sp>
      <p:sp>
        <p:nvSpPr>
          <p:cNvPr id="18434" name="Marcador de número de diapositiva 3">
            <a:extLst>
              <a:ext uri="{FF2B5EF4-FFF2-40B4-BE49-F238E27FC236}">
                <a16:creationId xmlns:a16="http://schemas.microsoft.com/office/drawing/2014/main" id="{A2B5A1DA-F49B-416C-595E-3A182D9E30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E9E568-12A4-0745-8687-FAD9BC42A6E1}" type="slidenum">
              <a:rPr lang="en-US" altLang="es-ES">
                <a:solidFill>
                  <a:srgbClr val="000000"/>
                </a:solidFill>
              </a:rPr>
              <a:pPr/>
              <a:t>6</a:t>
            </a:fld>
            <a:endParaRPr lang="en-US" altLang="es-ES">
              <a:solidFill>
                <a:srgbClr val="000000"/>
              </a:solidFill>
            </a:endParaRPr>
          </a:p>
        </p:txBody>
      </p:sp>
      <p:pic>
        <p:nvPicPr>
          <p:cNvPr id="18435" name="Imagen 2">
            <a:extLst>
              <a:ext uri="{FF2B5EF4-FFF2-40B4-BE49-F238E27FC236}">
                <a16:creationId xmlns:a16="http://schemas.microsoft.com/office/drawing/2014/main" id="{F466BDFE-6D16-D70E-6998-A120053C1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15888"/>
            <a:ext cx="12525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4">
            <a:extLst>
              <a:ext uri="{FF2B5EF4-FFF2-40B4-BE49-F238E27FC236}">
                <a16:creationId xmlns:a16="http://schemas.microsoft.com/office/drawing/2014/main" id="{F816CB2F-5DA0-A1BE-B68F-5BD3665A63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825" y="115888"/>
            <a:ext cx="4752975" cy="83185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400" dirty="0"/>
              <a:t>I VETORI DELL’INOSSERVANZA FISCALE</a:t>
            </a:r>
            <a:endParaRPr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número de diapositiva 3">
            <a:extLst>
              <a:ext uri="{FF2B5EF4-FFF2-40B4-BE49-F238E27FC236}">
                <a16:creationId xmlns:a16="http://schemas.microsoft.com/office/drawing/2014/main" id="{72C3E435-740A-A577-DE38-43DBE845FF0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B39D288-E1EA-8C49-9E9A-26363CCCA0D3}" type="slidenum">
              <a:rPr lang="en-US" altLang="es-ES">
                <a:solidFill>
                  <a:srgbClr val="000000"/>
                </a:solidFill>
              </a:rPr>
              <a:pPr/>
              <a:t>7</a:t>
            </a:fld>
            <a:endParaRPr lang="en-US" altLang="es-ES">
              <a:solidFill>
                <a:srgbClr val="000000"/>
              </a:solidFill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B9881A31-FEC8-3689-754F-738ED41E246E}"/>
              </a:ext>
            </a:extLst>
          </p:cNvPr>
          <p:cNvSpPr txBox="1">
            <a:spLocks/>
          </p:cNvSpPr>
          <p:nvPr/>
        </p:nvSpPr>
        <p:spPr>
          <a:xfrm>
            <a:off x="274638" y="0"/>
            <a:ext cx="4752975" cy="830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2400"/>
              <a:t>I VETORI DELL’INOSSERVANZA FISCALE</a:t>
            </a:r>
            <a:endParaRPr lang="es-ES" sz="2400" dirty="0"/>
          </a:p>
        </p:txBody>
      </p:sp>
      <p:pic>
        <p:nvPicPr>
          <p:cNvPr id="17411" name="Imagen 5">
            <a:extLst>
              <a:ext uri="{FF2B5EF4-FFF2-40B4-BE49-F238E27FC236}">
                <a16:creationId xmlns:a16="http://schemas.microsoft.com/office/drawing/2014/main" id="{65138FFE-E92F-9FC1-14CB-8B884640F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688"/>
            <a:ext cx="12525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riángulo 6">
            <a:extLst>
              <a:ext uri="{FF2B5EF4-FFF2-40B4-BE49-F238E27FC236}">
                <a16:creationId xmlns:a16="http://schemas.microsoft.com/office/drawing/2014/main" id="{60779F28-5982-A162-2B7F-8B5EA89F60B3}"/>
              </a:ext>
            </a:extLst>
          </p:cNvPr>
          <p:cNvSpPr/>
          <p:nvPr/>
        </p:nvSpPr>
        <p:spPr>
          <a:xfrm>
            <a:off x="1331913" y="1622425"/>
            <a:ext cx="6696075" cy="3613150"/>
          </a:xfrm>
          <a:prstGeom prst="triangle">
            <a:avLst>
              <a:gd name="adj" fmla="val 476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 dirty="0"/>
              <a:t>SPINTE GENTILI (</a:t>
            </a:r>
            <a:r>
              <a:rPr lang="es-ES" sz="3200" i="1" dirty="0"/>
              <a:t>NUDGES</a:t>
            </a:r>
            <a:r>
              <a:rPr lang="es-ES" sz="3200" dirty="0"/>
              <a:t>) E OSTACOLI (</a:t>
            </a:r>
            <a:r>
              <a:rPr lang="es-ES" sz="3200" i="1" dirty="0"/>
              <a:t>SLUDGE</a:t>
            </a:r>
            <a:r>
              <a:rPr lang="es-ES" sz="3200" dirty="0"/>
              <a:t>)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16AC75F-5954-6A63-3411-B0DCE40F5001}"/>
              </a:ext>
            </a:extLst>
          </p:cNvPr>
          <p:cNvSpPr/>
          <p:nvPr/>
        </p:nvSpPr>
        <p:spPr>
          <a:xfrm>
            <a:off x="3348038" y="963613"/>
            <a:ext cx="22606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COSCIENZA (</a:t>
            </a:r>
            <a:r>
              <a:rPr lang="es-ES" i="1" dirty="0">
                <a:solidFill>
                  <a:schemeClr val="tx1"/>
                </a:solidFill>
              </a:rPr>
              <a:t>WILLINGNESS)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2235B1D1-D513-F79A-8AE7-757400595AC7}"/>
              </a:ext>
            </a:extLst>
          </p:cNvPr>
          <p:cNvSpPr/>
          <p:nvPr/>
        </p:nvSpPr>
        <p:spPr>
          <a:xfrm>
            <a:off x="6569075" y="4854575"/>
            <a:ext cx="2211388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CORAGGIO (</a:t>
            </a:r>
            <a:r>
              <a:rPr lang="es-ES" i="1" dirty="0">
                <a:solidFill>
                  <a:schemeClr val="tx1"/>
                </a:solidFill>
              </a:rPr>
              <a:t>DARE)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1EEB64F-3B42-62BF-375C-876A6350784F}"/>
              </a:ext>
            </a:extLst>
          </p:cNvPr>
          <p:cNvSpPr/>
          <p:nvPr/>
        </p:nvSpPr>
        <p:spPr>
          <a:xfrm>
            <a:off x="263525" y="4656138"/>
            <a:ext cx="2643188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SISTEMA TRIBUTARIO (</a:t>
            </a:r>
            <a:r>
              <a:rPr lang="es-ES" i="1" dirty="0">
                <a:solidFill>
                  <a:schemeClr val="tx1"/>
                </a:solidFill>
              </a:rPr>
              <a:t>BE ABLE)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5C870861-D6EF-C1BA-8721-62621FE01300}"/>
              </a:ext>
            </a:extLst>
          </p:cNvPr>
          <p:cNvSpPr/>
          <p:nvPr/>
        </p:nvSpPr>
        <p:spPr>
          <a:xfrm>
            <a:off x="0" y="5535613"/>
            <a:ext cx="1692275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DISEGNO (NORMATIVA)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FE01520C-B38B-8D95-031A-20B8EE9078C7}"/>
              </a:ext>
            </a:extLst>
          </p:cNvPr>
          <p:cNvSpPr/>
          <p:nvPr/>
        </p:nvSpPr>
        <p:spPr>
          <a:xfrm>
            <a:off x="1903413" y="5532438"/>
            <a:ext cx="1889125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APLICAZIONE (PROCEDIMENTI)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Marcador de contenido 2">
            <a:extLst>
              <a:ext uri="{FF2B5EF4-FFF2-40B4-BE49-F238E27FC236}">
                <a16:creationId xmlns:a16="http://schemas.microsoft.com/office/drawing/2014/main" id="{3B449D03-F8B3-A343-F2C1-97732DAF149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468313" y="981075"/>
            <a:ext cx="838835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s-ES" altLang="es-ES" sz="4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VIRTÙ</a:t>
            </a:r>
          </a:p>
          <a:p>
            <a:pPr>
              <a:defRPr/>
            </a:pPr>
            <a:r>
              <a:rPr lang="es-ES" altLang="es-ES" dirty="0"/>
              <a:t>EDUCACIONE TRIBUTARIA ED INCENTIVO</a:t>
            </a:r>
          </a:p>
          <a:p>
            <a:pPr>
              <a:defRPr/>
            </a:pPr>
            <a:r>
              <a:rPr lang="es-ES" altLang="es-ES" i="1" dirty="0"/>
              <a:t>NAMING AND SHAMING </a:t>
            </a:r>
            <a:r>
              <a:rPr lang="es-ES" altLang="es-ES" dirty="0"/>
              <a:t>(REPUTACIONE)</a:t>
            </a:r>
          </a:p>
          <a:p>
            <a:pPr>
              <a:defRPr/>
            </a:pPr>
            <a:r>
              <a:rPr lang="es-ES" altLang="es-ES" dirty="0"/>
              <a:t>“ESTIMOLO DEL ADEMPIMENTO TRIBUTARIO” </a:t>
            </a:r>
            <a:r>
              <a:rPr lang="es-ES" altLang="es-ES" i="1" dirty="0"/>
              <a:t>VS “</a:t>
            </a:r>
            <a:r>
              <a:rPr lang="es-ES" altLang="es-ES" dirty="0"/>
              <a:t>LOTTA E REPRESIONE DELLA FRODE”</a:t>
            </a:r>
          </a:p>
          <a:p>
            <a:pPr>
              <a:defRPr/>
            </a:pPr>
            <a:r>
              <a:rPr lang="es-ES" altLang="es-ES" i="1" dirty="0"/>
              <a:t>FISHING </a:t>
            </a:r>
            <a:r>
              <a:rPr lang="es-ES" altLang="es-ES" dirty="0"/>
              <a:t>TRIBUTARIO </a:t>
            </a:r>
          </a:p>
          <a:p>
            <a:pPr>
              <a:defRPr/>
            </a:pPr>
            <a:r>
              <a:rPr lang="es-ES" altLang="es-ES" dirty="0"/>
              <a:t>5% (4 TRA 82) VIRTUOSI EN </a:t>
            </a:r>
            <a:r>
              <a:rPr lang="es-ES" altLang="es-ES" i="1" dirty="0"/>
              <a:t>BANKIA</a:t>
            </a:r>
          </a:p>
        </p:txBody>
      </p:sp>
      <p:sp>
        <p:nvSpPr>
          <p:cNvPr id="20482" name="Marcador de número de diapositiva 3">
            <a:extLst>
              <a:ext uri="{FF2B5EF4-FFF2-40B4-BE49-F238E27FC236}">
                <a16:creationId xmlns:a16="http://schemas.microsoft.com/office/drawing/2014/main" id="{A92FA753-FF7D-2504-5835-D9C6D1C5C4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712AF0C-9AA3-B545-A9BE-05476C83AE7B}" type="slidenum">
              <a:rPr lang="en-US" altLang="es-ES">
                <a:solidFill>
                  <a:srgbClr val="000000"/>
                </a:solidFill>
              </a:rPr>
              <a:pPr/>
              <a:t>8</a:t>
            </a:fld>
            <a:endParaRPr lang="en-US" altLang="es-ES">
              <a:solidFill>
                <a:srgbClr val="000000"/>
              </a:solidFill>
            </a:endParaRPr>
          </a:p>
        </p:txBody>
      </p:sp>
      <p:pic>
        <p:nvPicPr>
          <p:cNvPr id="20483" name="Imagen 4">
            <a:extLst>
              <a:ext uri="{FF2B5EF4-FFF2-40B4-BE49-F238E27FC236}">
                <a16:creationId xmlns:a16="http://schemas.microsoft.com/office/drawing/2014/main" id="{FAFAD0BD-0965-FC76-E5E0-CEF1E2788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5888"/>
            <a:ext cx="12525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id="{B033D1F2-3AD8-85B7-126B-15C34D5895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825" y="115888"/>
            <a:ext cx="4752975" cy="83185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2400" dirty="0"/>
              <a:t>I VETORI DELL’INOSSERVANZA FISCALE</a:t>
            </a: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E09585C-30DD-9C8B-59AC-D522836406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6B4E4C-93AE-8F4E-8D28-B481C232169B}" type="slidenum">
              <a:rPr lang="es-ES_tradnl" altLang="es-ES" smtClean="0"/>
              <a:pPr>
                <a:defRPr/>
              </a:pPr>
              <a:t>9</a:t>
            </a:fld>
            <a:endParaRPr lang="es-ES_tradnl" altLang="es-ES"/>
          </a:p>
        </p:txBody>
      </p:sp>
      <p:pic>
        <p:nvPicPr>
          <p:cNvPr id="4" name="Imagen 3" descr="Imagen que contiene caja, tabla, comida, hecho de madera&#10;&#10;El contenido generado por IA puede ser incorrecto.">
            <a:extLst>
              <a:ext uri="{FF2B5EF4-FFF2-40B4-BE49-F238E27FC236}">
                <a16:creationId xmlns:a16="http://schemas.microsoft.com/office/drawing/2014/main" id="{72405700-8173-D286-AA27-72094AF9A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783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62242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</TotalTime>
  <Words>556</Words>
  <Application>Microsoft Macintosh PowerPoint</Application>
  <PresentationFormat>Presentación en pantalla (4:3)</PresentationFormat>
  <Paragraphs>98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Arail</vt:lpstr>
      <vt:lpstr>CharterITC BT</vt:lpstr>
      <vt:lpstr>Arial</vt:lpstr>
      <vt:lpstr>Calibri</vt:lpstr>
      <vt:lpstr>Times New Roman</vt:lpstr>
      <vt:lpstr>Wingdings</vt:lpstr>
      <vt:lpstr>Diseño personalizado</vt:lpstr>
      <vt:lpstr>Tema de Office</vt:lpstr>
      <vt:lpstr>RISORSE COMPORTAMENTALI NELLA PROGETTAZIONE DEI SISTEMI TRIBUTARI DIGITALIZZATI </vt:lpstr>
      <vt:lpstr>Presentación de PowerPoint</vt:lpstr>
      <vt:lpstr>STRUMENTI COMPORTAMENTALI</vt:lpstr>
      <vt:lpstr>STRUMENTI COMPORTAMENTALI</vt:lpstr>
      <vt:lpstr>STRUMENTI COMPORTAMENTALI</vt:lpstr>
      <vt:lpstr>I VETORI DELL’INOSSERVANZA FISCALE</vt:lpstr>
      <vt:lpstr>Presentación de PowerPoint</vt:lpstr>
      <vt:lpstr>I VETORI DELL’INOSSERVANZA FISCALE</vt:lpstr>
      <vt:lpstr>Presentación de PowerPoint</vt:lpstr>
      <vt:lpstr>I VETORI DELL’INOSSERVANZA FISCALE</vt:lpstr>
      <vt:lpstr>I VETORI DELL’INOSSERVANZA FISCALE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marta</dc:creator>
  <cp:lastModifiedBy>José A. Rozas Valdés</cp:lastModifiedBy>
  <cp:revision>185</cp:revision>
  <dcterms:created xsi:type="dcterms:W3CDTF">2011-11-23T08:53:26Z</dcterms:created>
  <dcterms:modified xsi:type="dcterms:W3CDTF">2025-05-27T17:19:06Z</dcterms:modified>
</cp:coreProperties>
</file>