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14"/>
  </p:notesMasterIdLst>
  <p:handoutMasterIdLst>
    <p:handoutMasterId r:id="rId15"/>
  </p:handoutMasterIdLst>
  <p:sldIdLst>
    <p:sldId id="256" r:id="rId2"/>
    <p:sldId id="257" r:id="rId3"/>
    <p:sldId id="275" r:id="rId4"/>
    <p:sldId id="276" r:id="rId5"/>
    <p:sldId id="277" r:id="rId6"/>
    <p:sldId id="278" r:id="rId7"/>
    <p:sldId id="279" r:id="rId8"/>
    <p:sldId id="280" r:id="rId9"/>
    <p:sldId id="281" r:id="rId10"/>
    <p:sldId id="282" r:id="rId11"/>
    <p:sldId id="283" r:id="rId12"/>
    <p:sldId id="274" r:id="rId13"/>
  </p:sldIdLst>
  <p:sldSz cx="12192000" cy="6858000"/>
  <p:notesSz cx="6888163" cy="100187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9B39211-2103-1642-8F99-1AA3EA81C2D7}" v="27" dt="2025-05-29T19:53:30.792"/>
  </p1510:revLst>
</p1510:revInfo>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646" autoAdjust="0"/>
    <p:restoredTop sz="95415"/>
  </p:normalViewPr>
  <p:slideViewPr>
    <p:cSldViewPr snapToGrid="0">
      <p:cViewPr varScale="1">
        <p:scale>
          <a:sx n="115" d="100"/>
          <a:sy n="115" d="100"/>
        </p:scale>
        <p:origin x="536" y="2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4" y="2"/>
            <a:ext cx="2984871" cy="502676"/>
          </a:xfrm>
          <a:prstGeom prst="rect">
            <a:avLst/>
          </a:prstGeom>
        </p:spPr>
        <p:txBody>
          <a:bodyPr vert="horz" lIns="96606" tIns="48303" rIns="96606" bIns="48303" rtlCol="0"/>
          <a:lstStyle>
            <a:lvl1pPr algn="l">
              <a:defRPr sz="1300"/>
            </a:lvl1pPr>
          </a:lstStyle>
          <a:p>
            <a:endParaRPr lang="it-IT"/>
          </a:p>
        </p:txBody>
      </p:sp>
      <p:sp>
        <p:nvSpPr>
          <p:cNvPr id="3" name="Segnaposto data 2"/>
          <p:cNvSpPr>
            <a:spLocks noGrp="1"/>
          </p:cNvSpPr>
          <p:nvPr>
            <p:ph type="dt" sz="quarter" idx="1"/>
          </p:nvPr>
        </p:nvSpPr>
        <p:spPr>
          <a:xfrm>
            <a:off x="3901702" y="2"/>
            <a:ext cx="2984871" cy="502676"/>
          </a:xfrm>
          <a:prstGeom prst="rect">
            <a:avLst/>
          </a:prstGeom>
        </p:spPr>
        <p:txBody>
          <a:bodyPr vert="horz" lIns="96606" tIns="48303" rIns="96606" bIns="48303" rtlCol="0"/>
          <a:lstStyle>
            <a:lvl1pPr algn="r">
              <a:defRPr sz="1300"/>
            </a:lvl1pPr>
          </a:lstStyle>
          <a:p>
            <a:fld id="{2B2DB217-F69A-4F5E-9C39-14C879F08CA5}" type="datetimeFigureOut">
              <a:rPr lang="it-IT" smtClean="0"/>
              <a:t>30/05/25</a:t>
            </a:fld>
            <a:endParaRPr lang="it-IT"/>
          </a:p>
        </p:txBody>
      </p:sp>
      <p:sp>
        <p:nvSpPr>
          <p:cNvPr id="4" name="Segnaposto piè di pagina 3"/>
          <p:cNvSpPr>
            <a:spLocks noGrp="1"/>
          </p:cNvSpPr>
          <p:nvPr>
            <p:ph type="ftr" sz="quarter" idx="2"/>
          </p:nvPr>
        </p:nvSpPr>
        <p:spPr>
          <a:xfrm>
            <a:off x="4" y="9516041"/>
            <a:ext cx="2984871" cy="502674"/>
          </a:xfrm>
          <a:prstGeom prst="rect">
            <a:avLst/>
          </a:prstGeom>
        </p:spPr>
        <p:txBody>
          <a:bodyPr vert="horz" lIns="96606" tIns="48303" rIns="96606" bIns="48303" rtlCol="0" anchor="b"/>
          <a:lstStyle>
            <a:lvl1pPr algn="l">
              <a:defRPr sz="1300"/>
            </a:lvl1pPr>
          </a:lstStyle>
          <a:p>
            <a:endParaRPr lang="it-IT"/>
          </a:p>
        </p:txBody>
      </p:sp>
      <p:sp>
        <p:nvSpPr>
          <p:cNvPr id="5" name="Segnaposto numero diapositiva 4"/>
          <p:cNvSpPr>
            <a:spLocks noGrp="1"/>
          </p:cNvSpPr>
          <p:nvPr>
            <p:ph type="sldNum" sz="quarter" idx="3"/>
          </p:nvPr>
        </p:nvSpPr>
        <p:spPr>
          <a:xfrm>
            <a:off x="3901702" y="9516041"/>
            <a:ext cx="2984871" cy="502674"/>
          </a:xfrm>
          <a:prstGeom prst="rect">
            <a:avLst/>
          </a:prstGeom>
        </p:spPr>
        <p:txBody>
          <a:bodyPr vert="horz" lIns="96606" tIns="48303" rIns="96606" bIns="48303" rtlCol="0" anchor="b"/>
          <a:lstStyle>
            <a:lvl1pPr algn="r">
              <a:defRPr sz="1300"/>
            </a:lvl1pPr>
          </a:lstStyle>
          <a:p>
            <a:fld id="{673A5FE0-7215-49E8-81D0-EA9510AA2216}" type="slidenum">
              <a:rPr lang="it-IT" smtClean="0"/>
              <a:t>‹N›</a:t>
            </a:fld>
            <a:endParaRPr lang="it-IT"/>
          </a:p>
        </p:txBody>
      </p:sp>
    </p:spTree>
    <p:extLst>
      <p:ext uri="{BB962C8B-B14F-4D97-AF65-F5344CB8AC3E}">
        <p14:creationId xmlns:p14="http://schemas.microsoft.com/office/powerpoint/2010/main" val="10279554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4" y="2"/>
            <a:ext cx="2984871" cy="502676"/>
          </a:xfrm>
          <a:prstGeom prst="rect">
            <a:avLst/>
          </a:prstGeom>
        </p:spPr>
        <p:txBody>
          <a:bodyPr vert="horz" lIns="96606" tIns="48303" rIns="96606" bIns="48303" rtlCol="0"/>
          <a:lstStyle>
            <a:lvl1pPr algn="l">
              <a:defRPr sz="1300"/>
            </a:lvl1pPr>
          </a:lstStyle>
          <a:p>
            <a:endParaRPr lang="it-IT"/>
          </a:p>
        </p:txBody>
      </p:sp>
      <p:sp>
        <p:nvSpPr>
          <p:cNvPr id="3" name="Segnaposto data 2"/>
          <p:cNvSpPr>
            <a:spLocks noGrp="1"/>
          </p:cNvSpPr>
          <p:nvPr>
            <p:ph type="dt" idx="1"/>
          </p:nvPr>
        </p:nvSpPr>
        <p:spPr>
          <a:xfrm>
            <a:off x="3901702" y="2"/>
            <a:ext cx="2984871" cy="502676"/>
          </a:xfrm>
          <a:prstGeom prst="rect">
            <a:avLst/>
          </a:prstGeom>
        </p:spPr>
        <p:txBody>
          <a:bodyPr vert="horz" lIns="96606" tIns="48303" rIns="96606" bIns="48303" rtlCol="0"/>
          <a:lstStyle>
            <a:lvl1pPr algn="r">
              <a:defRPr sz="1300"/>
            </a:lvl1pPr>
          </a:lstStyle>
          <a:p>
            <a:fld id="{D12AEAA4-60A3-4BD9-AC14-510C858F1E6E}" type="datetimeFigureOut">
              <a:rPr lang="it-IT" smtClean="0"/>
              <a:t>30/05/25</a:t>
            </a:fld>
            <a:endParaRPr lang="it-IT"/>
          </a:p>
        </p:txBody>
      </p:sp>
      <p:sp>
        <p:nvSpPr>
          <p:cNvPr id="4" name="Segnaposto immagine diapositiva 3"/>
          <p:cNvSpPr>
            <a:spLocks noGrp="1" noRot="1" noChangeAspect="1"/>
          </p:cNvSpPr>
          <p:nvPr>
            <p:ph type="sldImg" idx="2"/>
          </p:nvPr>
        </p:nvSpPr>
        <p:spPr>
          <a:xfrm>
            <a:off x="438150" y="1250950"/>
            <a:ext cx="6011863" cy="3382963"/>
          </a:xfrm>
          <a:prstGeom prst="rect">
            <a:avLst/>
          </a:prstGeom>
          <a:noFill/>
          <a:ln w="12700">
            <a:solidFill>
              <a:prstClr val="black"/>
            </a:solidFill>
          </a:ln>
        </p:spPr>
        <p:txBody>
          <a:bodyPr vert="horz" lIns="96606" tIns="48303" rIns="96606" bIns="48303" rtlCol="0" anchor="ctr"/>
          <a:lstStyle/>
          <a:p>
            <a:endParaRPr lang="it-IT"/>
          </a:p>
        </p:txBody>
      </p:sp>
      <p:sp>
        <p:nvSpPr>
          <p:cNvPr id="5" name="Segnaposto note 4"/>
          <p:cNvSpPr>
            <a:spLocks noGrp="1"/>
          </p:cNvSpPr>
          <p:nvPr>
            <p:ph type="body" sz="quarter" idx="3"/>
          </p:nvPr>
        </p:nvSpPr>
        <p:spPr>
          <a:xfrm>
            <a:off x="688817" y="4821506"/>
            <a:ext cx="5510530" cy="3944868"/>
          </a:xfrm>
          <a:prstGeom prst="rect">
            <a:avLst/>
          </a:prstGeom>
        </p:spPr>
        <p:txBody>
          <a:bodyPr vert="horz" lIns="96606" tIns="48303" rIns="96606" bIns="48303" rtlCol="0"/>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4" y="9516041"/>
            <a:ext cx="2984871" cy="502674"/>
          </a:xfrm>
          <a:prstGeom prst="rect">
            <a:avLst/>
          </a:prstGeom>
        </p:spPr>
        <p:txBody>
          <a:bodyPr vert="horz" lIns="96606" tIns="48303" rIns="96606" bIns="48303" rtlCol="0" anchor="b"/>
          <a:lstStyle>
            <a:lvl1pPr algn="l">
              <a:defRPr sz="1300"/>
            </a:lvl1pPr>
          </a:lstStyle>
          <a:p>
            <a:endParaRPr lang="it-IT"/>
          </a:p>
        </p:txBody>
      </p:sp>
      <p:sp>
        <p:nvSpPr>
          <p:cNvPr id="7" name="Segnaposto numero diapositiva 6"/>
          <p:cNvSpPr>
            <a:spLocks noGrp="1"/>
          </p:cNvSpPr>
          <p:nvPr>
            <p:ph type="sldNum" sz="quarter" idx="5"/>
          </p:nvPr>
        </p:nvSpPr>
        <p:spPr>
          <a:xfrm>
            <a:off x="3901702" y="9516041"/>
            <a:ext cx="2984871" cy="502674"/>
          </a:xfrm>
          <a:prstGeom prst="rect">
            <a:avLst/>
          </a:prstGeom>
        </p:spPr>
        <p:txBody>
          <a:bodyPr vert="horz" lIns="96606" tIns="48303" rIns="96606" bIns="48303" rtlCol="0" anchor="b"/>
          <a:lstStyle>
            <a:lvl1pPr algn="r">
              <a:defRPr sz="1300"/>
            </a:lvl1pPr>
          </a:lstStyle>
          <a:p>
            <a:fld id="{5B86BFEA-EDCB-4954-A458-407028A1A1AC}" type="slidenum">
              <a:rPr lang="it-IT" smtClean="0"/>
              <a:t>‹N›</a:t>
            </a:fld>
            <a:endParaRPr lang="it-IT"/>
          </a:p>
        </p:txBody>
      </p:sp>
    </p:spTree>
    <p:extLst>
      <p:ext uri="{BB962C8B-B14F-4D97-AF65-F5344CB8AC3E}">
        <p14:creationId xmlns:p14="http://schemas.microsoft.com/office/powerpoint/2010/main" val="31444166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noProof="0"/>
          </a:p>
        </p:txBody>
      </p:sp>
      <p:sp>
        <p:nvSpPr>
          <p:cNvPr id="4" name="Segnaposto numero diapositiva 3"/>
          <p:cNvSpPr>
            <a:spLocks noGrp="1"/>
          </p:cNvSpPr>
          <p:nvPr>
            <p:ph type="sldNum" sz="quarter" idx="5"/>
          </p:nvPr>
        </p:nvSpPr>
        <p:spPr/>
        <p:txBody>
          <a:bodyPr/>
          <a:lstStyle/>
          <a:p>
            <a:fld id="{5B86BFEA-EDCB-4954-A458-407028A1A1AC}" type="slidenum">
              <a:rPr lang="it-IT" smtClean="0"/>
              <a:t>2</a:t>
            </a:fld>
            <a:endParaRPr lang="it-IT"/>
          </a:p>
        </p:txBody>
      </p:sp>
    </p:spTree>
    <p:extLst>
      <p:ext uri="{BB962C8B-B14F-4D97-AF65-F5344CB8AC3E}">
        <p14:creationId xmlns:p14="http://schemas.microsoft.com/office/powerpoint/2010/main" val="24083463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970CA6-B830-8C05-A7B6-D677FF4112DE}"/>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3F08CF12-978B-C77C-5DAD-42B1E744A808}"/>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FCADCA8D-E8A5-3C58-A645-ABD11F07C3D9}"/>
              </a:ext>
            </a:extLst>
          </p:cNvPr>
          <p:cNvSpPr>
            <a:spLocks noGrp="1"/>
          </p:cNvSpPr>
          <p:nvPr>
            <p:ph type="body" idx="1"/>
          </p:nvPr>
        </p:nvSpPr>
        <p:spPr/>
        <p:txBody>
          <a:bodyPr/>
          <a:lstStyle/>
          <a:p>
            <a:endParaRPr lang="it-IT" noProof="0"/>
          </a:p>
        </p:txBody>
      </p:sp>
      <p:sp>
        <p:nvSpPr>
          <p:cNvPr id="4" name="Segnaposto numero diapositiva 3">
            <a:extLst>
              <a:ext uri="{FF2B5EF4-FFF2-40B4-BE49-F238E27FC236}">
                <a16:creationId xmlns:a16="http://schemas.microsoft.com/office/drawing/2014/main" id="{78F8126B-6AD0-ABB5-28F9-2639341D3040}"/>
              </a:ext>
            </a:extLst>
          </p:cNvPr>
          <p:cNvSpPr>
            <a:spLocks noGrp="1"/>
          </p:cNvSpPr>
          <p:nvPr>
            <p:ph type="sldNum" sz="quarter" idx="5"/>
          </p:nvPr>
        </p:nvSpPr>
        <p:spPr/>
        <p:txBody>
          <a:bodyPr/>
          <a:lstStyle/>
          <a:p>
            <a:fld id="{5B86BFEA-EDCB-4954-A458-407028A1A1AC}" type="slidenum">
              <a:rPr lang="it-IT" smtClean="0"/>
              <a:t>11</a:t>
            </a:fld>
            <a:endParaRPr lang="it-IT"/>
          </a:p>
        </p:txBody>
      </p:sp>
    </p:spTree>
    <p:extLst>
      <p:ext uri="{BB962C8B-B14F-4D97-AF65-F5344CB8AC3E}">
        <p14:creationId xmlns:p14="http://schemas.microsoft.com/office/powerpoint/2010/main" val="24294708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43C744-E686-896D-F9D0-EC182E5203A4}"/>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D00C63B8-E815-918B-7A30-DC4F133486C8}"/>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9CF40E36-E041-C911-B528-20149AA1990F}"/>
              </a:ext>
            </a:extLst>
          </p:cNvPr>
          <p:cNvSpPr>
            <a:spLocks noGrp="1"/>
          </p:cNvSpPr>
          <p:nvPr>
            <p:ph type="body" idx="1"/>
          </p:nvPr>
        </p:nvSpPr>
        <p:spPr/>
        <p:txBody>
          <a:bodyPr/>
          <a:lstStyle/>
          <a:p>
            <a:endParaRPr lang="it-IT" noProof="0"/>
          </a:p>
        </p:txBody>
      </p:sp>
      <p:sp>
        <p:nvSpPr>
          <p:cNvPr id="4" name="Segnaposto numero diapositiva 3">
            <a:extLst>
              <a:ext uri="{FF2B5EF4-FFF2-40B4-BE49-F238E27FC236}">
                <a16:creationId xmlns:a16="http://schemas.microsoft.com/office/drawing/2014/main" id="{F09A57AE-3CB4-BDDC-2383-3FDB6C6E7FE1}"/>
              </a:ext>
            </a:extLst>
          </p:cNvPr>
          <p:cNvSpPr>
            <a:spLocks noGrp="1"/>
          </p:cNvSpPr>
          <p:nvPr>
            <p:ph type="sldNum" sz="quarter" idx="5"/>
          </p:nvPr>
        </p:nvSpPr>
        <p:spPr/>
        <p:txBody>
          <a:bodyPr/>
          <a:lstStyle/>
          <a:p>
            <a:fld id="{5B86BFEA-EDCB-4954-A458-407028A1A1AC}" type="slidenum">
              <a:rPr lang="it-IT" smtClean="0"/>
              <a:t>12</a:t>
            </a:fld>
            <a:endParaRPr lang="it-IT"/>
          </a:p>
        </p:txBody>
      </p:sp>
    </p:spTree>
    <p:extLst>
      <p:ext uri="{BB962C8B-B14F-4D97-AF65-F5344CB8AC3E}">
        <p14:creationId xmlns:p14="http://schemas.microsoft.com/office/powerpoint/2010/main" val="39892380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9FA636-D403-BF31-1B81-AEA5C060B862}"/>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74748247-9DF4-AB77-B164-598AB0019BE5}"/>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3238FB4A-52C5-CF7A-3A71-669E02DC7F8C}"/>
              </a:ext>
            </a:extLst>
          </p:cNvPr>
          <p:cNvSpPr>
            <a:spLocks noGrp="1"/>
          </p:cNvSpPr>
          <p:nvPr>
            <p:ph type="body" idx="1"/>
          </p:nvPr>
        </p:nvSpPr>
        <p:spPr/>
        <p:txBody>
          <a:bodyPr/>
          <a:lstStyle/>
          <a:p>
            <a:endParaRPr lang="it-IT" noProof="0"/>
          </a:p>
        </p:txBody>
      </p:sp>
      <p:sp>
        <p:nvSpPr>
          <p:cNvPr id="4" name="Segnaposto numero diapositiva 3">
            <a:extLst>
              <a:ext uri="{FF2B5EF4-FFF2-40B4-BE49-F238E27FC236}">
                <a16:creationId xmlns:a16="http://schemas.microsoft.com/office/drawing/2014/main" id="{DE91EA38-7EF5-A7C5-7A2E-1D2497CD1477}"/>
              </a:ext>
            </a:extLst>
          </p:cNvPr>
          <p:cNvSpPr>
            <a:spLocks noGrp="1"/>
          </p:cNvSpPr>
          <p:nvPr>
            <p:ph type="sldNum" sz="quarter" idx="5"/>
          </p:nvPr>
        </p:nvSpPr>
        <p:spPr/>
        <p:txBody>
          <a:bodyPr/>
          <a:lstStyle/>
          <a:p>
            <a:fld id="{5B86BFEA-EDCB-4954-A458-407028A1A1AC}" type="slidenum">
              <a:rPr lang="it-IT" smtClean="0"/>
              <a:t>3</a:t>
            </a:fld>
            <a:endParaRPr lang="it-IT"/>
          </a:p>
        </p:txBody>
      </p:sp>
    </p:spTree>
    <p:extLst>
      <p:ext uri="{BB962C8B-B14F-4D97-AF65-F5344CB8AC3E}">
        <p14:creationId xmlns:p14="http://schemas.microsoft.com/office/powerpoint/2010/main" val="727458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CBB6DE-7D86-7282-7F64-4A2D8388B275}"/>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53FA38F-7670-AB97-12DF-BB2D696C1999}"/>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44707C6A-853F-B4A0-9A4E-AF6AF9692D1A}"/>
              </a:ext>
            </a:extLst>
          </p:cNvPr>
          <p:cNvSpPr>
            <a:spLocks noGrp="1"/>
          </p:cNvSpPr>
          <p:nvPr>
            <p:ph type="body" idx="1"/>
          </p:nvPr>
        </p:nvSpPr>
        <p:spPr/>
        <p:txBody>
          <a:bodyPr/>
          <a:lstStyle/>
          <a:p>
            <a:endParaRPr lang="it-IT" noProof="0"/>
          </a:p>
        </p:txBody>
      </p:sp>
      <p:sp>
        <p:nvSpPr>
          <p:cNvPr id="4" name="Segnaposto numero diapositiva 3">
            <a:extLst>
              <a:ext uri="{FF2B5EF4-FFF2-40B4-BE49-F238E27FC236}">
                <a16:creationId xmlns:a16="http://schemas.microsoft.com/office/drawing/2014/main" id="{763ED9E8-36A5-7484-E587-77B38B26DB36}"/>
              </a:ext>
            </a:extLst>
          </p:cNvPr>
          <p:cNvSpPr>
            <a:spLocks noGrp="1"/>
          </p:cNvSpPr>
          <p:nvPr>
            <p:ph type="sldNum" sz="quarter" idx="5"/>
          </p:nvPr>
        </p:nvSpPr>
        <p:spPr/>
        <p:txBody>
          <a:bodyPr/>
          <a:lstStyle/>
          <a:p>
            <a:fld id="{5B86BFEA-EDCB-4954-A458-407028A1A1AC}" type="slidenum">
              <a:rPr lang="it-IT" smtClean="0"/>
              <a:t>4</a:t>
            </a:fld>
            <a:endParaRPr lang="it-IT"/>
          </a:p>
        </p:txBody>
      </p:sp>
    </p:spTree>
    <p:extLst>
      <p:ext uri="{BB962C8B-B14F-4D97-AF65-F5344CB8AC3E}">
        <p14:creationId xmlns:p14="http://schemas.microsoft.com/office/powerpoint/2010/main" val="11411266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48B3C0-8272-7DCB-82C2-01D29366EA71}"/>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F71B1653-0A41-45AE-29C8-8DA0C041E3B3}"/>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424A2C0B-28AE-C016-C02D-7156BC795A84}"/>
              </a:ext>
            </a:extLst>
          </p:cNvPr>
          <p:cNvSpPr>
            <a:spLocks noGrp="1"/>
          </p:cNvSpPr>
          <p:nvPr>
            <p:ph type="body" idx="1"/>
          </p:nvPr>
        </p:nvSpPr>
        <p:spPr/>
        <p:txBody>
          <a:bodyPr/>
          <a:lstStyle/>
          <a:p>
            <a:endParaRPr lang="it-IT" noProof="0"/>
          </a:p>
        </p:txBody>
      </p:sp>
      <p:sp>
        <p:nvSpPr>
          <p:cNvPr id="4" name="Segnaposto numero diapositiva 3">
            <a:extLst>
              <a:ext uri="{FF2B5EF4-FFF2-40B4-BE49-F238E27FC236}">
                <a16:creationId xmlns:a16="http://schemas.microsoft.com/office/drawing/2014/main" id="{2D9897D6-D6F0-B786-9FAE-B745FA1A7E7B}"/>
              </a:ext>
            </a:extLst>
          </p:cNvPr>
          <p:cNvSpPr>
            <a:spLocks noGrp="1"/>
          </p:cNvSpPr>
          <p:nvPr>
            <p:ph type="sldNum" sz="quarter" idx="5"/>
          </p:nvPr>
        </p:nvSpPr>
        <p:spPr/>
        <p:txBody>
          <a:bodyPr/>
          <a:lstStyle/>
          <a:p>
            <a:fld id="{5B86BFEA-EDCB-4954-A458-407028A1A1AC}" type="slidenum">
              <a:rPr lang="it-IT" smtClean="0"/>
              <a:t>5</a:t>
            </a:fld>
            <a:endParaRPr lang="it-IT"/>
          </a:p>
        </p:txBody>
      </p:sp>
    </p:spTree>
    <p:extLst>
      <p:ext uri="{BB962C8B-B14F-4D97-AF65-F5344CB8AC3E}">
        <p14:creationId xmlns:p14="http://schemas.microsoft.com/office/powerpoint/2010/main" val="2900307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2CDEDA-444D-8199-156F-E4484BE301B4}"/>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306AB90-E8E4-0550-7868-62F52349E0AF}"/>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16E560FE-E861-78BF-6B9C-A15F0274D023}"/>
              </a:ext>
            </a:extLst>
          </p:cNvPr>
          <p:cNvSpPr>
            <a:spLocks noGrp="1"/>
          </p:cNvSpPr>
          <p:nvPr>
            <p:ph type="body" idx="1"/>
          </p:nvPr>
        </p:nvSpPr>
        <p:spPr/>
        <p:txBody>
          <a:bodyPr/>
          <a:lstStyle/>
          <a:p>
            <a:endParaRPr lang="it-IT" noProof="0"/>
          </a:p>
        </p:txBody>
      </p:sp>
      <p:sp>
        <p:nvSpPr>
          <p:cNvPr id="4" name="Segnaposto numero diapositiva 3">
            <a:extLst>
              <a:ext uri="{FF2B5EF4-FFF2-40B4-BE49-F238E27FC236}">
                <a16:creationId xmlns:a16="http://schemas.microsoft.com/office/drawing/2014/main" id="{0629E58D-4CD0-DE32-A1DC-B4AF74B292A6}"/>
              </a:ext>
            </a:extLst>
          </p:cNvPr>
          <p:cNvSpPr>
            <a:spLocks noGrp="1"/>
          </p:cNvSpPr>
          <p:nvPr>
            <p:ph type="sldNum" sz="quarter" idx="5"/>
          </p:nvPr>
        </p:nvSpPr>
        <p:spPr/>
        <p:txBody>
          <a:bodyPr/>
          <a:lstStyle/>
          <a:p>
            <a:fld id="{5B86BFEA-EDCB-4954-A458-407028A1A1AC}" type="slidenum">
              <a:rPr lang="it-IT" smtClean="0"/>
              <a:t>6</a:t>
            </a:fld>
            <a:endParaRPr lang="it-IT"/>
          </a:p>
        </p:txBody>
      </p:sp>
    </p:spTree>
    <p:extLst>
      <p:ext uri="{BB962C8B-B14F-4D97-AF65-F5344CB8AC3E}">
        <p14:creationId xmlns:p14="http://schemas.microsoft.com/office/powerpoint/2010/main" val="19459909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D6CBD0-B50A-2381-7E45-56102B9EDAB0}"/>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2324B5D8-69CE-CA57-42B3-C8520B2F1DAD}"/>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BBE8E4C2-D72A-D27D-5DB4-7CABD4F4E33A}"/>
              </a:ext>
            </a:extLst>
          </p:cNvPr>
          <p:cNvSpPr>
            <a:spLocks noGrp="1"/>
          </p:cNvSpPr>
          <p:nvPr>
            <p:ph type="body" idx="1"/>
          </p:nvPr>
        </p:nvSpPr>
        <p:spPr/>
        <p:txBody>
          <a:bodyPr/>
          <a:lstStyle/>
          <a:p>
            <a:endParaRPr lang="it-IT" noProof="0"/>
          </a:p>
        </p:txBody>
      </p:sp>
      <p:sp>
        <p:nvSpPr>
          <p:cNvPr id="4" name="Segnaposto numero diapositiva 3">
            <a:extLst>
              <a:ext uri="{FF2B5EF4-FFF2-40B4-BE49-F238E27FC236}">
                <a16:creationId xmlns:a16="http://schemas.microsoft.com/office/drawing/2014/main" id="{033A4AC1-EBD0-3887-20D6-A895FA14ED89}"/>
              </a:ext>
            </a:extLst>
          </p:cNvPr>
          <p:cNvSpPr>
            <a:spLocks noGrp="1"/>
          </p:cNvSpPr>
          <p:nvPr>
            <p:ph type="sldNum" sz="quarter" idx="5"/>
          </p:nvPr>
        </p:nvSpPr>
        <p:spPr/>
        <p:txBody>
          <a:bodyPr/>
          <a:lstStyle/>
          <a:p>
            <a:fld id="{5B86BFEA-EDCB-4954-A458-407028A1A1AC}" type="slidenum">
              <a:rPr lang="it-IT" smtClean="0"/>
              <a:t>7</a:t>
            </a:fld>
            <a:endParaRPr lang="it-IT"/>
          </a:p>
        </p:txBody>
      </p:sp>
    </p:spTree>
    <p:extLst>
      <p:ext uri="{BB962C8B-B14F-4D97-AF65-F5344CB8AC3E}">
        <p14:creationId xmlns:p14="http://schemas.microsoft.com/office/powerpoint/2010/main" val="24789849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DD67CB-8107-CD0F-7174-51AD304D480A}"/>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555A3640-E2E8-1137-9CED-268935D44B28}"/>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B9432C6B-2F05-37E8-D9E7-2CCB73F16401}"/>
              </a:ext>
            </a:extLst>
          </p:cNvPr>
          <p:cNvSpPr>
            <a:spLocks noGrp="1"/>
          </p:cNvSpPr>
          <p:nvPr>
            <p:ph type="body" idx="1"/>
          </p:nvPr>
        </p:nvSpPr>
        <p:spPr/>
        <p:txBody>
          <a:bodyPr/>
          <a:lstStyle/>
          <a:p>
            <a:endParaRPr lang="it-IT" noProof="0"/>
          </a:p>
        </p:txBody>
      </p:sp>
      <p:sp>
        <p:nvSpPr>
          <p:cNvPr id="4" name="Segnaposto numero diapositiva 3">
            <a:extLst>
              <a:ext uri="{FF2B5EF4-FFF2-40B4-BE49-F238E27FC236}">
                <a16:creationId xmlns:a16="http://schemas.microsoft.com/office/drawing/2014/main" id="{EBC635FE-89A7-8376-0204-BD1BF140D4E9}"/>
              </a:ext>
            </a:extLst>
          </p:cNvPr>
          <p:cNvSpPr>
            <a:spLocks noGrp="1"/>
          </p:cNvSpPr>
          <p:nvPr>
            <p:ph type="sldNum" sz="quarter" idx="5"/>
          </p:nvPr>
        </p:nvSpPr>
        <p:spPr/>
        <p:txBody>
          <a:bodyPr/>
          <a:lstStyle/>
          <a:p>
            <a:fld id="{5B86BFEA-EDCB-4954-A458-407028A1A1AC}" type="slidenum">
              <a:rPr lang="it-IT" smtClean="0"/>
              <a:t>8</a:t>
            </a:fld>
            <a:endParaRPr lang="it-IT"/>
          </a:p>
        </p:txBody>
      </p:sp>
    </p:spTree>
    <p:extLst>
      <p:ext uri="{BB962C8B-B14F-4D97-AF65-F5344CB8AC3E}">
        <p14:creationId xmlns:p14="http://schemas.microsoft.com/office/powerpoint/2010/main" val="35573697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F9E12A-6F3B-2C5D-EE62-8FC6981A29D0}"/>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D868296-8B1B-CACF-C5AD-1DD91C2E0E4B}"/>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D3561167-AC2E-2C98-08F7-3C4C477602C8}"/>
              </a:ext>
            </a:extLst>
          </p:cNvPr>
          <p:cNvSpPr>
            <a:spLocks noGrp="1"/>
          </p:cNvSpPr>
          <p:nvPr>
            <p:ph type="body" idx="1"/>
          </p:nvPr>
        </p:nvSpPr>
        <p:spPr/>
        <p:txBody>
          <a:bodyPr/>
          <a:lstStyle/>
          <a:p>
            <a:endParaRPr lang="it-IT" noProof="0"/>
          </a:p>
        </p:txBody>
      </p:sp>
      <p:sp>
        <p:nvSpPr>
          <p:cNvPr id="4" name="Segnaposto numero diapositiva 3">
            <a:extLst>
              <a:ext uri="{FF2B5EF4-FFF2-40B4-BE49-F238E27FC236}">
                <a16:creationId xmlns:a16="http://schemas.microsoft.com/office/drawing/2014/main" id="{26D4DB2F-B98E-51D8-CB33-CDA4159F5FBE}"/>
              </a:ext>
            </a:extLst>
          </p:cNvPr>
          <p:cNvSpPr>
            <a:spLocks noGrp="1"/>
          </p:cNvSpPr>
          <p:nvPr>
            <p:ph type="sldNum" sz="quarter" idx="5"/>
          </p:nvPr>
        </p:nvSpPr>
        <p:spPr/>
        <p:txBody>
          <a:bodyPr/>
          <a:lstStyle/>
          <a:p>
            <a:fld id="{5B86BFEA-EDCB-4954-A458-407028A1A1AC}" type="slidenum">
              <a:rPr lang="it-IT" smtClean="0"/>
              <a:t>9</a:t>
            </a:fld>
            <a:endParaRPr lang="it-IT"/>
          </a:p>
        </p:txBody>
      </p:sp>
    </p:spTree>
    <p:extLst>
      <p:ext uri="{BB962C8B-B14F-4D97-AF65-F5344CB8AC3E}">
        <p14:creationId xmlns:p14="http://schemas.microsoft.com/office/powerpoint/2010/main" val="21239535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30F6F9-9B23-12B4-4751-51A8B2A0E2B7}"/>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F303437B-DFCD-9E2F-0AA1-1EE1238B654A}"/>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F3764886-B4FD-542F-1839-9B97F53C7435}"/>
              </a:ext>
            </a:extLst>
          </p:cNvPr>
          <p:cNvSpPr>
            <a:spLocks noGrp="1"/>
          </p:cNvSpPr>
          <p:nvPr>
            <p:ph type="body" idx="1"/>
          </p:nvPr>
        </p:nvSpPr>
        <p:spPr/>
        <p:txBody>
          <a:bodyPr/>
          <a:lstStyle/>
          <a:p>
            <a:endParaRPr lang="it-IT" noProof="0"/>
          </a:p>
        </p:txBody>
      </p:sp>
      <p:sp>
        <p:nvSpPr>
          <p:cNvPr id="4" name="Segnaposto numero diapositiva 3">
            <a:extLst>
              <a:ext uri="{FF2B5EF4-FFF2-40B4-BE49-F238E27FC236}">
                <a16:creationId xmlns:a16="http://schemas.microsoft.com/office/drawing/2014/main" id="{4A094C68-CA3C-C439-6C3E-68EAEA65AB46}"/>
              </a:ext>
            </a:extLst>
          </p:cNvPr>
          <p:cNvSpPr>
            <a:spLocks noGrp="1"/>
          </p:cNvSpPr>
          <p:nvPr>
            <p:ph type="sldNum" sz="quarter" idx="5"/>
          </p:nvPr>
        </p:nvSpPr>
        <p:spPr/>
        <p:txBody>
          <a:bodyPr/>
          <a:lstStyle/>
          <a:p>
            <a:fld id="{5B86BFEA-EDCB-4954-A458-407028A1A1AC}" type="slidenum">
              <a:rPr lang="it-IT" smtClean="0"/>
              <a:t>10</a:t>
            </a:fld>
            <a:endParaRPr lang="it-IT"/>
          </a:p>
        </p:txBody>
      </p:sp>
    </p:spTree>
    <p:extLst>
      <p:ext uri="{BB962C8B-B14F-4D97-AF65-F5344CB8AC3E}">
        <p14:creationId xmlns:p14="http://schemas.microsoft.com/office/powerpoint/2010/main" val="39462175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9D90E243-703B-4BD5-898A-EC3594B760F3}" type="datetime1">
              <a:rPr lang="it-IT" smtClean="0"/>
              <a:t>30/05/25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23083061-2DC2-4C5E-9234-1D2E48EDC923}" type="slidenum">
              <a:rPr lang="it-IT" smtClean="0"/>
              <a:t>‹N›</a:t>
            </a:fld>
            <a:endParaRPr lang="it-IT"/>
          </a:p>
        </p:txBody>
      </p:sp>
    </p:spTree>
    <p:extLst>
      <p:ext uri="{BB962C8B-B14F-4D97-AF65-F5344CB8AC3E}">
        <p14:creationId xmlns:p14="http://schemas.microsoft.com/office/powerpoint/2010/main" val="29568116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5988FCC4-D300-45B2-9714-F518F93B85CF}" type="datetime1">
              <a:rPr lang="it-IT" smtClean="0"/>
              <a:t>30/05/25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23083061-2DC2-4C5E-9234-1D2E48EDC923}" type="slidenum">
              <a:rPr lang="it-IT" smtClean="0"/>
              <a:t>‹N›</a:t>
            </a:fld>
            <a:endParaRPr lang="it-IT"/>
          </a:p>
        </p:txBody>
      </p:sp>
    </p:spTree>
    <p:extLst>
      <p:ext uri="{BB962C8B-B14F-4D97-AF65-F5344CB8AC3E}">
        <p14:creationId xmlns:p14="http://schemas.microsoft.com/office/powerpoint/2010/main" val="24103892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1E56A8A6-FFD3-475F-9987-E65090CB7DC3}" type="datetime1">
              <a:rPr lang="it-IT" smtClean="0"/>
              <a:t>30/05/25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23083061-2DC2-4C5E-9234-1D2E48EDC923}" type="slidenum">
              <a:rPr lang="it-IT" smtClean="0"/>
              <a:t>‹N›</a:t>
            </a:fld>
            <a:endParaRPr lang="it-IT"/>
          </a:p>
        </p:txBody>
      </p:sp>
    </p:spTree>
    <p:extLst>
      <p:ext uri="{BB962C8B-B14F-4D97-AF65-F5344CB8AC3E}">
        <p14:creationId xmlns:p14="http://schemas.microsoft.com/office/powerpoint/2010/main" val="4139395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D3659D9B-5B19-4F0E-AEFB-B3C702AE9C55}" type="datetime1">
              <a:rPr lang="it-IT" smtClean="0"/>
              <a:t>30/05/25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23083061-2DC2-4C5E-9234-1D2E48EDC923}" type="slidenum">
              <a:rPr lang="it-IT" smtClean="0"/>
              <a:t>‹N›</a:t>
            </a:fld>
            <a:endParaRPr lang="it-IT"/>
          </a:p>
        </p:txBody>
      </p:sp>
    </p:spTree>
    <p:extLst>
      <p:ext uri="{BB962C8B-B14F-4D97-AF65-F5344CB8AC3E}">
        <p14:creationId xmlns:p14="http://schemas.microsoft.com/office/powerpoint/2010/main" val="44039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5E0F5844-0507-4A76-8F7F-5B620EF1F936}" type="datetime1">
              <a:rPr lang="it-IT" smtClean="0"/>
              <a:t>30/05/25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23083061-2DC2-4C5E-9234-1D2E48EDC923}" type="slidenum">
              <a:rPr lang="it-IT" smtClean="0"/>
              <a:t>‹N›</a:t>
            </a:fld>
            <a:endParaRPr lang="it-IT"/>
          </a:p>
        </p:txBody>
      </p:sp>
    </p:spTree>
    <p:extLst>
      <p:ext uri="{BB962C8B-B14F-4D97-AF65-F5344CB8AC3E}">
        <p14:creationId xmlns:p14="http://schemas.microsoft.com/office/powerpoint/2010/main" val="34114968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641D6ADB-CC45-45CC-8049-23D57DBAE88B}" type="datetime1">
              <a:rPr lang="it-IT" smtClean="0"/>
              <a:t>30/05/25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23083061-2DC2-4C5E-9234-1D2E48EDC923}" type="slidenum">
              <a:rPr lang="it-IT" smtClean="0"/>
              <a:t>‹N›</a:t>
            </a:fld>
            <a:endParaRPr lang="it-IT"/>
          </a:p>
        </p:txBody>
      </p:sp>
    </p:spTree>
    <p:extLst>
      <p:ext uri="{BB962C8B-B14F-4D97-AF65-F5344CB8AC3E}">
        <p14:creationId xmlns:p14="http://schemas.microsoft.com/office/powerpoint/2010/main" val="8167413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09B9CD20-4F78-4D68-9FFE-D3EC4EE99383}" type="datetime1">
              <a:rPr lang="it-IT" smtClean="0"/>
              <a:t>30/05/25</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23083061-2DC2-4C5E-9234-1D2E48EDC923}" type="slidenum">
              <a:rPr lang="it-IT" smtClean="0"/>
              <a:t>‹N›</a:t>
            </a:fld>
            <a:endParaRPr lang="it-IT"/>
          </a:p>
        </p:txBody>
      </p:sp>
    </p:spTree>
    <p:extLst>
      <p:ext uri="{BB962C8B-B14F-4D97-AF65-F5344CB8AC3E}">
        <p14:creationId xmlns:p14="http://schemas.microsoft.com/office/powerpoint/2010/main" val="23512216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1F24F090-CBDD-487D-86C8-1168E12BFDE5}" type="datetime1">
              <a:rPr lang="it-IT" smtClean="0"/>
              <a:t>30/05/25</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23083061-2DC2-4C5E-9234-1D2E48EDC923}" type="slidenum">
              <a:rPr lang="it-IT" smtClean="0"/>
              <a:t>‹N›</a:t>
            </a:fld>
            <a:endParaRPr lang="it-IT"/>
          </a:p>
        </p:txBody>
      </p:sp>
    </p:spTree>
    <p:extLst>
      <p:ext uri="{BB962C8B-B14F-4D97-AF65-F5344CB8AC3E}">
        <p14:creationId xmlns:p14="http://schemas.microsoft.com/office/powerpoint/2010/main" val="7642989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B7711-08CD-4A4E-9D14-B71BCEAC63D9}" type="datetime1">
              <a:rPr lang="it-IT" smtClean="0"/>
              <a:t>30/05/25</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23083061-2DC2-4C5E-9234-1D2E48EDC923}" type="slidenum">
              <a:rPr lang="it-IT" smtClean="0"/>
              <a:t>‹N›</a:t>
            </a:fld>
            <a:endParaRPr lang="it-IT"/>
          </a:p>
        </p:txBody>
      </p:sp>
    </p:spTree>
    <p:extLst>
      <p:ext uri="{BB962C8B-B14F-4D97-AF65-F5344CB8AC3E}">
        <p14:creationId xmlns:p14="http://schemas.microsoft.com/office/powerpoint/2010/main" val="42198402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6AECB3EA-5FA2-4A08-9FF0-AF210151EF4F}" type="datetime1">
              <a:rPr lang="it-IT" smtClean="0"/>
              <a:t>30/05/25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23083061-2DC2-4C5E-9234-1D2E48EDC923}" type="slidenum">
              <a:rPr lang="it-IT" smtClean="0"/>
              <a:t>‹N›</a:t>
            </a:fld>
            <a:endParaRPr lang="it-IT"/>
          </a:p>
        </p:txBody>
      </p:sp>
    </p:spTree>
    <p:extLst>
      <p:ext uri="{BB962C8B-B14F-4D97-AF65-F5344CB8AC3E}">
        <p14:creationId xmlns:p14="http://schemas.microsoft.com/office/powerpoint/2010/main" val="2619372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A70B5CDB-A39A-4F23-98CD-CAD9E13A922A}" type="datetime1">
              <a:rPr lang="it-IT" smtClean="0"/>
              <a:t>30/05/25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23083061-2DC2-4C5E-9234-1D2E48EDC923}" type="slidenum">
              <a:rPr lang="it-IT" smtClean="0"/>
              <a:t>‹N›</a:t>
            </a:fld>
            <a:endParaRPr lang="it-IT"/>
          </a:p>
        </p:txBody>
      </p:sp>
    </p:spTree>
    <p:extLst>
      <p:ext uri="{BB962C8B-B14F-4D97-AF65-F5344CB8AC3E}">
        <p14:creationId xmlns:p14="http://schemas.microsoft.com/office/powerpoint/2010/main" val="22252951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C97501-0B2D-44ED-B6AB-D81D0D8D7374}" type="datetime1">
              <a:rPr lang="it-IT" smtClean="0"/>
              <a:t>30/05/25</a:t>
            </a:fld>
            <a:endParaRPr lang="it-IT"/>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083061-2DC2-4C5E-9234-1D2E48EDC923}" type="slidenum">
              <a:rPr lang="it-IT" smtClean="0"/>
              <a:t>‹N›</a:t>
            </a:fld>
            <a:endParaRPr lang="it-IT"/>
          </a:p>
        </p:txBody>
      </p:sp>
    </p:spTree>
    <p:extLst>
      <p:ext uri="{BB962C8B-B14F-4D97-AF65-F5344CB8AC3E}">
        <p14:creationId xmlns:p14="http://schemas.microsoft.com/office/powerpoint/2010/main" val="422245810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hyperlink" Target="https://www.rawpixel.com/image/429628/free-illustration-image-agricultural-agriculture-barn"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3.jpg"/><Relationship Id="rId5" Type="http://schemas.openxmlformats.org/officeDocument/2006/relationships/hyperlink" Target="https://openclipart.org/detail/3262/money-euro-symbol" TargetMode="Externa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581891" y="1122363"/>
            <a:ext cx="10962409" cy="2387600"/>
          </a:xfrm>
        </p:spPr>
        <p:txBody>
          <a:bodyPr anchor="ctr">
            <a:normAutofit/>
          </a:bodyPr>
          <a:lstStyle/>
          <a:p>
            <a:r>
              <a:rPr lang="it-IT" sz="4400" noProof="0" dirty="0"/>
              <a:t>Problemi attuali in materia di </a:t>
            </a:r>
            <a:br>
              <a:rPr lang="it-IT" sz="4400" noProof="0" dirty="0"/>
            </a:br>
            <a:r>
              <a:rPr lang="it-IT" sz="4400" noProof="0" dirty="0"/>
              <a:t>circolazione dell’azienda</a:t>
            </a:r>
          </a:p>
        </p:txBody>
      </p:sp>
      <p:sp>
        <p:nvSpPr>
          <p:cNvPr id="3" name="Sottotitolo 2"/>
          <p:cNvSpPr>
            <a:spLocks noGrp="1"/>
          </p:cNvSpPr>
          <p:nvPr>
            <p:ph type="subTitle" idx="1"/>
          </p:nvPr>
        </p:nvSpPr>
        <p:spPr/>
        <p:txBody>
          <a:bodyPr>
            <a:normAutofit fontScale="85000" lnSpcReduction="20000"/>
          </a:bodyPr>
          <a:lstStyle/>
          <a:p>
            <a:r>
              <a:rPr lang="it-IT" sz="3100" noProof="0" dirty="0">
                <a:solidFill>
                  <a:schemeClr val="bg1">
                    <a:lumMod val="50000"/>
                  </a:schemeClr>
                </a:solidFill>
              </a:rPr>
              <a:t>Il trattamento tributario della circolazione d’azienda</a:t>
            </a:r>
          </a:p>
          <a:p>
            <a:r>
              <a:rPr lang="it-IT" noProof="0" dirty="0">
                <a:solidFill>
                  <a:schemeClr val="bg1">
                    <a:lumMod val="50000"/>
                  </a:schemeClr>
                </a:solidFill>
              </a:rPr>
              <a:t>Marco Greggi, Università di Ferrara</a:t>
            </a:r>
          </a:p>
          <a:p>
            <a:endParaRPr lang="it-IT" noProof="0" dirty="0">
              <a:solidFill>
                <a:schemeClr val="bg1">
                  <a:lumMod val="50000"/>
                </a:schemeClr>
              </a:solidFill>
            </a:endParaRPr>
          </a:p>
          <a:p>
            <a:r>
              <a:rPr lang="it-IT" noProof="0" dirty="0"/>
              <a:t>Ferrara, 30 Maggio 2025</a:t>
            </a:r>
            <a:br>
              <a:rPr lang="it-IT" noProof="0" dirty="0"/>
            </a:br>
            <a:endParaRPr lang="it-IT" noProof="0" dirty="0"/>
          </a:p>
        </p:txBody>
      </p:sp>
    </p:spTree>
    <p:extLst>
      <p:ext uri="{BB962C8B-B14F-4D97-AF65-F5344CB8AC3E}">
        <p14:creationId xmlns:p14="http://schemas.microsoft.com/office/powerpoint/2010/main" val="24056034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21FB5E-09CE-B2B3-9019-E9F51FC5CAAF}"/>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ED1A277D-2889-9AEB-267E-D47EE31640C0}"/>
              </a:ext>
            </a:extLst>
          </p:cNvPr>
          <p:cNvSpPr>
            <a:spLocks noGrp="1"/>
          </p:cNvSpPr>
          <p:nvPr>
            <p:ph type="title"/>
          </p:nvPr>
        </p:nvSpPr>
        <p:spPr>
          <a:xfrm>
            <a:off x="4595004" y="365127"/>
            <a:ext cx="6758796" cy="1325563"/>
          </a:xfrm>
        </p:spPr>
        <p:txBody>
          <a:bodyPr/>
          <a:lstStyle/>
          <a:p>
            <a:pPr algn="r"/>
            <a:r>
              <a:rPr lang="it-IT" noProof="0" dirty="0"/>
              <a:t>Un caso concreto </a:t>
            </a:r>
            <a:br>
              <a:rPr lang="it-IT" noProof="0" dirty="0"/>
            </a:br>
            <a:r>
              <a:rPr lang="it-IT" noProof="0" dirty="0"/>
              <a:t>CGT Bologna 168/23</a:t>
            </a:r>
          </a:p>
        </p:txBody>
      </p:sp>
      <p:sp>
        <p:nvSpPr>
          <p:cNvPr id="4" name="Segnaposto numero diapositiva 3">
            <a:extLst>
              <a:ext uri="{FF2B5EF4-FFF2-40B4-BE49-F238E27FC236}">
                <a16:creationId xmlns:a16="http://schemas.microsoft.com/office/drawing/2014/main" id="{B90EF57D-DF11-97B5-18EB-2A728C33573F}"/>
              </a:ext>
            </a:extLst>
          </p:cNvPr>
          <p:cNvSpPr>
            <a:spLocks noGrp="1"/>
          </p:cNvSpPr>
          <p:nvPr>
            <p:ph type="sldNum" sz="quarter" idx="12"/>
          </p:nvPr>
        </p:nvSpPr>
        <p:spPr/>
        <p:txBody>
          <a:bodyPr/>
          <a:lstStyle/>
          <a:p>
            <a:fld id="{23083061-2DC2-4C5E-9234-1D2E48EDC923}" type="slidenum">
              <a:rPr lang="it-IT" smtClean="0"/>
              <a:t>10</a:t>
            </a:fld>
            <a:endParaRPr lang="it-IT"/>
          </a:p>
        </p:txBody>
      </p:sp>
      <p:pic>
        <p:nvPicPr>
          <p:cNvPr id="5" name="Immagine 4">
            <a:extLst>
              <a:ext uri="{FF2B5EF4-FFF2-40B4-BE49-F238E27FC236}">
                <a16:creationId xmlns:a16="http://schemas.microsoft.com/office/drawing/2014/main" id="{2867B9F7-73AB-12DB-F189-D496A189041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8200" y="765309"/>
            <a:ext cx="2541782" cy="525197"/>
          </a:xfrm>
          <a:prstGeom prst="rect">
            <a:avLst/>
          </a:prstGeom>
        </p:spPr>
      </p:pic>
      <p:sp>
        <p:nvSpPr>
          <p:cNvPr id="8" name="Ovale 7">
            <a:extLst>
              <a:ext uri="{FF2B5EF4-FFF2-40B4-BE49-F238E27FC236}">
                <a16:creationId xmlns:a16="http://schemas.microsoft.com/office/drawing/2014/main" id="{0EF35909-1486-0628-AF71-4F935A727D9F}"/>
              </a:ext>
            </a:extLst>
          </p:cNvPr>
          <p:cNvSpPr/>
          <p:nvPr/>
        </p:nvSpPr>
        <p:spPr>
          <a:xfrm>
            <a:off x="5006898" y="2832410"/>
            <a:ext cx="1089102" cy="1048214"/>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 name="Ovale 8">
            <a:extLst>
              <a:ext uri="{FF2B5EF4-FFF2-40B4-BE49-F238E27FC236}">
                <a16:creationId xmlns:a16="http://schemas.microsoft.com/office/drawing/2014/main" id="{CBFFB160-B913-B265-8725-76AA4EE47F20}"/>
              </a:ext>
            </a:extLst>
          </p:cNvPr>
          <p:cNvSpPr/>
          <p:nvPr/>
        </p:nvSpPr>
        <p:spPr>
          <a:xfrm>
            <a:off x="7521498" y="4334107"/>
            <a:ext cx="1089102" cy="1048214"/>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0" name="Ovale 9">
            <a:extLst>
              <a:ext uri="{FF2B5EF4-FFF2-40B4-BE49-F238E27FC236}">
                <a16:creationId xmlns:a16="http://schemas.microsoft.com/office/drawing/2014/main" id="{5F354F51-2A51-C5C2-4F25-A05B2A83A54B}"/>
              </a:ext>
            </a:extLst>
          </p:cNvPr>
          <p:cNvSpPr/>
          <p:nvPr/>
        </p:nvSpPr>
        <p:spPr>
          <a:xfrm>
            <a:off x="2512742" y="4586868"/>
            <a:ext cx="1089102" cy="1048214"/>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1" name="CasellaDiTesto 10">
            <a:extLst>
              <a:ext uri="{FF2B5EF4-FFF2-40B4-BE49-F238E27FC236}">
                <a16:creationId xmlns:a16="http://schemas.microsoft.com/office/drawing/2014/main" id="{283A2959-642E-BEBC-5548-62C8FE6B4542}"/>
              </a:ext>
            </a:extLst>
          </p:cNvPr>
          <p:cNvSpPr txBox="1"/>
          <p:nvPr/>
        </p:nvSpPr>
        <p:spPr>
          <a:xfrm>
            <a:off x="5341434" y="2458400"/>
            <a:ext cx="1032655" cy="369332"/>
          </a:xfrm>
          <a:prstGeom prst="rect">
            <a:avLst/>
          </a:prstGeom>
          <a:noFill/>
        </p:spPr>
        <p:txBody>
          <a:bodyPr wrap="none" rtlCol="0">
            <a:spAutoFit/>
          </a:bodyPr>
          <a:lstStyle/>
          <a:p>
            <a:r>
              <a:rPr lang="it-IT" dirty="0"/>
              <a:t>San C. </a:t>
            </a:r>
            <a:r>
              <a:rPr lang="it-IT" dirty="0" err="1"/>
              <a:t>srl</a:t>
            </a:r>
            <a:endParaRPr lang="it-IT" dirty="0"/>
          </a:p>
        </p:txBody>
      </p:sp>
      <p:sp>
        <p:nvSpPr>
          <p:cNvPr id="12" name="CasellaDiTesto 11">
            <a:extLst>
              <a:ext uri="{FF2B5EF4-FFF2-40B4-BE49-F238E27FC236}">
                <a16:creationId xmlns:a16="http://schemas.microsoft.com/office/drawing/2014/main" id="{1E24C00E-CC13-AB94-196F-BA2BE7009F0D}"/>
              </a:ext>
            </a:extLst>
          </p:cNvPr>
          <p:cNvSpPr txBox="1"/>
          <p:nvPr/>
        </p:nvSpPr>
        <p:spPr>
          <a:xfrm>
            <a:off x="2627971" y="5723359"/>
            <a:ext cx="1794274" cy="369332"/>
          </a:xfrm>
          <a:prstGeom prst="rect">
            <a:avLst/>
          </a:prstGeom>
          <a:noFill/>
        </p:spPr>
        <p:txBody>
          <a:bodyPr wrap="none" rtlCol="0">
            <a:spAutoFit/>
          </a:bodyPr>
          <a:lstStyle/>
          <a:p>
            <a:r>
              <a:rPr lang="it-IT" dirty="0"/>
              <a:t>Immobiliare </a:t>
            </a:r>
            <a:r>
              <a:rPr lang="it-IT" dirty="0" err="1"/>
              <a:t>N</a:t>
            </a:r>
            <a:r>
              <a:rPr lang="it-IT" dirty="0"/>
              <a:t> </a:t>
            </a:r>
            <a:r>
              <a:rPr lang="it-IT" dirty="0" err="1"/>
              <a:t>srl</a:t>
            </a:r>
            <a:endParaRPr lang="it-IT" dirty="0"/>
          </a:p>
        </p:txBody>
      </p:sp>
      <p:sp>
        <p:nvSpPr>
          <p:cNvPr id="13" name="Freccia destra 12">
            <a:extLst>
              <a:ext uri="{FF2B5EF4-FFF2-40B4-BE49-F238E27FC236}">
                <a16:creationId xmlns:a16="http://schemas.microsoft.com/office/drawing/2014/main" id="{96872F36-FF1D-D053-7F76-6B62F20B7508}"/>
              </a:ext>
            </a:extLst>
          </p:cNvPr>
          <p:cNvSpPr/>
          <p:nvPr/>
        </p:nvSpPr>
        <p:spPr>
          <a:xfrm rot="19850847">
            <a:off x="3370245" y="3901837"/>
            <a:ext cx="1483112" cy="34568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4" name="CasellaDiTesto 13">
            <a:extLst>
              <a:ext uri="{FF2B5EF4-FFF2-40B4-BE49-F238E27FC236}">
                <a16:creationId xmlns:a16="http://schemas.microsoft.com/office/drawing/2014/main" id="{E7D8D07A-226F-9242-898C-C28700C1521B}"/>
              </a:ext>
            </a:extLst>
          </p:cNvPr>
          <p:cNvSpPr txBox="1"/>
          <p:nvPr/>
        </p:nvSpPr>
        <p:spPr>
          <a:xfrm rot="19988417">
            <a:off x="3199173" y="3562492"/>
            <a:ext cx="997389" cy="369332"/>
          </a:xfrm>
          <a:prstGeom prst="rect">
            <a:avLst/>
          </a:prstGeom>
          <a:noFill/>
        </p:spPr>
        <p:txBody>
          <a:bodyPr wrap="none" rtlCol="0">
            <a:spAutoFit/>
          </a:bodyPr>
          <a:lstStyle/>
          <a:p>
            <a:r>
              <a:rPr lang="it-IT" dirty="0"/>
              <a:t>€ 50.000</a:t>
            </a:r>
          </a:p>
        </p:txBody>
      </p:sp>
      <p:sp>
        <p:nvSpPr>
          <p:cNvPr id="15" name="CasellaDiTesto 14">
            <a:extLst>
              <a:ext uri="{FF2B5EF4-FFF2-40B4-BE49-F238E27FC236}">
                <a16:creationId xmlns:a16="http://schemas.microsoft.com/office/drawing/2014/main" id="{18630BAE-DCF9-6C5B-80C9-5CAC8CDC8BF7}"/>
              </a:ext>
            </a:extLst>
          </p:cNvPr>
          <p:cNvSpPr txBox="1"/>
          <p:nvPr/>
        </p:nvSpPr>
        <p:spPr>
          <a:xfrm>
            <a:off x="7455753" y="5538693"/>
            <a:ext cx="2258632" cy="369332"/>
          </a:xfrm>
          <a:prstGeom prst="rect">
            <a:avLst/>
          </a:prstGeom>
          <a:noFill/>
        </p:spPr>
        <p:txBody>
          <a:bodyPr wrap="none" rtlCol="0">
            <a:spAutoFit/>
          </a:bodyPr>
          <a:lstStyle/>
          <a:p>
            <a:r>
              <a:rPr lang="it-IT" dirty="0"/>
              <a:t>Azienda agricola M. </a:t>
            </a:r>
            <a:r>
              <a:rPr lang="it-IT" dirty="0" err="1"/>
              <a:t>ss</a:t>
            </a:r>
            <a:endParaRPr lang="it-IT" dirty="0"/>
          </a:p>
        </p:txBody>
      </p:sp>
      <p:sp>
        <p:nvSpPr>
          <p:cNvPr id="16" name="Freccia destra 15">
            <a:extLst>
              <a:ext uri="{FF2B5EF4-FFF2-40B4-BE49-F238E27FC236}">
                <a16:creationId xmlns:a16="http://schemas.microsoft.com/office/drawing/2014/main" id="{B7D5A2FD-8F0F-BBD6-99DF-81BDD385C48C}"/>
              </a:ext>
            </a:extLst>
          </p:cNvPr>
          <p:cNvSpPr/>
          <p:nvPr/>
        </p:nvSpPr>
        <p:spPr>
          <a:xfrm rot="12813846">
            <a:off x="6067920" y="3864153"/>
            <a:ext cx="1483112" cy="34568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18" name="Immagine 17" descr="Immagine che contiene logo, simbolo, Elementi grafici, Carattere&#10;&#10;Il contenuto generato dall'IA potrebbe non essere corretto.">
            <a:extLst>
              <a:ext uri="{FF2B5EF4-FFF2-40B4-BE49-F238E27FC236}">
                <a16:creationId xmlns:a16="http://schemas.microsoft.com/office/drawing/2014/main" id="{9DF27218-8131-AB5F-F2D4-01077F04205D}"/>
              </a:ext>
            </a:extLst>
          </p:cNvPr>
          <p:cNvPicPr>
            <a:picLocks noChangeAspect="1"/>
          </p:cNvPicPr>
          <p:nvPr/>
        </p:nvPicPr>
        <p:blipFill>
          <a:blip r:embed="rId4">
            <a:extLs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a:off x="3890387" y="4225493"/>
            <a:ext cx="578697" cy="578697"/>
          </a:xfrm>
          <a:prstGeom prst="rect">
            <a:avLst/>
          </a:prstGeom>
        </p:spPr>
      </p:pic>
      <p:pic>
        <p:nvPicPr>
          <p:cNvPr id="20" name="Immagine 19" descr="Immagine che contiene clipart, disegno, simbolo, schizzo&#10;&#10;Il contenuto generato dall'IA potrebbe non essere corretto.">
            <a:extLst>
              <a:ext uri="{FF2B5EF4-FFF2-40B4-BE49-F238E27FC236}">
                <a16:creationId xmlns:a16="http://schemas.microsoft.com/office/drawing/2014/main" id="{CB9FB0C0-04DC-BE6B-52CC-92BAB488ACE4}"/>
              </a:ext>
            </a:extLst>
          </p:cNvPr>
          <p:cNvPicPr>
            <a:picLocks noChangeAspect="1"/>
          </p:cNvPicPr>
          <p:nvPr/>
        </p:nvPicPr>
        <p:blipFill>
          <a:blip r:embed="rId6">
            <a:extLst>
              <a:ext uri="{28A0092B-C50C-407E-A947-70E740481C1C}">
                <a14:useLocalDpi xmlns:a14="http://schemas.microsoft.com/office/drawing/2010/main" val="0"/>
              </a:ext>
              <a:ext uri="{837473B0-CC2E-450A-ABE3-18F120FF3D39}">
                <a1611:picAttrSrcUrl xmlns:a1611="http://schemas.microsoft.com/office/drawing/2016/11/main" r:id="rId7"/>
              </a:ext>
            </a:extLst>
          </a:blip>
          <a:stretch>
            <a:fillRect/>
          </a:stretch>
        </p:blipFill>
        <p:spPr>
          <a:xfrm>
            <a:off x="6860704" y="2753844"/>
            <a:ext cx="1205345" cy="1205345"/>
          </a:xfrm>
          <a:prstGeom prst="rect">
            <a:avLst/>
          </a:prstGeom>
        </p:spPr>
      </p:pic>
      <p:sp>
        <p:nvSpPr>
          <p:cNvPr id="21" name="CasellaDiTesto 20">
            <a:extLst>
              <a:ext uri="{FF2B5EF4-FFF2-40B4-BE49-F238E27FC236}">
                <a16:creationId xmlns:a16="http://schemas.microsoft.com/office/drawing/2014/main" id="{B64F89D3-BFF8-A24B-D2BD-13CEDA0D3282}"/>
              </a:ext>
            </a:extLst>
          </p:cNvPr>
          <p:cNvSpPr txBox="1"/>
          <p:nvPr/>
        </p:nvSpPr>
        <p:spPr>
          <a:xfrm>
            <a:off x="7974402" y="2823828"/>
            <a:ext cx="4094454" cy="923330"/>
          </a:xfrm>
          <a:prstGeom prst="rect">
            <a:avLst/>
          </a:prstGeom>
          <a:noFill/>
        </p:spPr>
        <p:txBody>
          <a:bodyPr wrap="none" rtlCol="0">
            <a:spAutoFit/>
          </a:bodyPr>
          <a:lstStyle/>
          <a:p>
            <a:r>
              <a:rPr lang="it-IT" dirty="0"/>
              <a:t>Conferimento di terreni del valore </a:t>
            </a:r>
          </a:p>
          <a:p>
            <a:r>
              <a:rPr lang="it-IT" dirty="0"/>
              <a:t>di € 2.050.000 gravati da muto ipotecario </a:t>
            </a:r>
          </a:p>
          <a:p>
            <a:r>
              <a:rPr lang="it-IT" dirty="0"/>
              <a:t>per € 2.000.000</a:t>
            </a:r>
          </a:p>
        </p:txBody>
      </p:sp>
      <p:sp>
        <p:nvSpPr>
          <p:cNvPr id="22" name="CasellaDiTesto 21">
            <a:extLst>
              <a:ext uri="{FF2B5EF4-FFF2-40B4-BE49-F238E27FC236}">
                <a16:creationId xmlns:a16="http://schemas.microsoft.com/office/drawing/2014/main" id="{53BFC397-92E1-6C67-B314-6DE3CEBDFCFE}"/>
              </a:ext>
            </a:extLst>
          </p:cNvPr>
          <p:cNvSpPr txBox="1"/>
          <p:nvPr/>
        </p:nvSpPr>
        <p:spPr>
          <a:xfrm>
            <a:off x="7164136" y="1979867"/>
            <a:ext cx="3332002" cy="369332"/>
          </a:xfrm>
          <a:prstGeom prst="rect">
            <a:avLst/>
          </a:prstGeom>
          <a:noFill/>
        </p:spPr>
        <p:txBody>
          <a:bodyPr wrap="none" rtlCol="0">
            <a:spAutoFit/>
          </a:bodyPr>
          <a:lstStyle/>
          <a:p>
            <a:r>
              <a:rPr lang="it-IT" dirty="0"/>
              <a:t>La conferitaria si accolla il mutuo</a:t>
            </a:r>
          </a:p>
        </p:txBody>
      </p:sp>
      <p:cxnSp>
        <p:nvCxnSpPr>
          <p:cNvPr id="24" name="Connettore 2 23">
            <a:extLst>
              <a:ext uri="{FF2B5EF4-FFF2-40B4-BE49-F238E27FC236}">
                <a16:creationId xmlns:a16="http://schemas.microsoft.com/office/drawing/2014/main" id="{B4F41BBA-BC75-AC42-7252-503355A14D82}"/>
              </a:ext>
            </a:extLst>
          </p:cNvPr>
          <p:cNvCxnSpPr>
            <a:stCxn id="22" idx="1"/>
            <a:endCxn id="11" idx="3"/>
          </p:cNvCxnSpPr>
          <p:nvPr/>
        </p:nvCxnSpPr>
        <p:spPr>
          <a:xfrm flipH="1">
            <a:off x="6374089" y="2164533"/>
            <a:ext cx="790047" cy="47853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Connettore 2 25">
            <a:extLst>
              <a:ext uri="{FF2B5EF4-FFF2-40B4-BE49-F238E27FC236}">
                <a16:creationId xmlns:a16="http://schemas.microsoft.com/office/drawing/2014/main" id="{49096DBA-EDB4-75FC-A44E-8DB54261A9E2}"/>
              </a:ext>
            </a:extLst>
          </p:cNvPr>
          <p:cNvCxnSpPr>
            <a:stCxn id="21" idx="0"/>
            <a:endCxn id="22" idx="2"/>
          </p:cNvCxnSpPr>
          <p:nvPr/>
        </p:nvCxnSpPr>
        <p:spPr>
          <a:xfrm flipH="1" flipV="1">
            <a:off x="8830137" y="2349199"/>
            <a:ext cx="1191492" cy="4746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284136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0202B6-15A5-D663-5F94-8FCABCE5FE18}"/>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59DA6FE5-EFA6-52EA-7DF2-A854191706BB}"/>
              </a:ext>
            </a:extLst>
          </p:cNvPr>
          <p:cNvSpPr>
            <a:spLocks noGrp="1"/>
          </p:cNvSpPr>
          <p:nvPr>
            <p:ph type="title"/>
          </p:nvPr>
        </p:nvSpPr>
        <p:spPr>
          <a:xfrm>
            <a:off x="4595004" y="365127"/>
            <a:ext cx="6758796" cy="1325563"/>
          </a:xfrm>
        </p:spPr>
        <p:txBody>
          <a:bodyPr/>
          <a:lstStyle/>
          <a:p>
            <a:pPr algn="r"/>
            <a:r>
              <a:rPr lang="it-IT" noProof="0" dirty="0"/>
              <a:t>Cassazione 41842 </a:t>
            </a:r>
            <a:br>
              <a:rPr lang="it-IT" noProof="0" dirty="0"/>
            </a:br>
            <a:r>
              <a:rPr lang="it-IT" noProof="0" dirty="0"/>
              <a:t>del 12 dicembre 2021</a:t>
            </a:r>
          </a:p>
        </p:txBody>
      </p:sp>
      <p:sp>
        <p:nvSpPr>
          <p:cNvPr id="3" name="Segnaposto contenuto 2">
            <a:extLst>
              <a:ext uri="{FF2B5EF4-FFF2-40B4-BE49-F238E27FC236}">
                <a16:creationId xmlns:a16="http://schemas.microsoft.com/office/drawing/2014/main" id="{316312D7-6F1C-6B6B-A451-3971FD753423}"/>
              </a:ext>
            </a:extLst>
          </p:cNvPr>
          <p:cNvSpPr>
            <a:spLocks noGrp="1"/>
          </p:cNvSpPr>
          <p:nvPr>
            <p:ph idx="1"/>
          </p:nvPr>
        </p:nvSpPr>
        <p:spPr/>
        <p:txBody>
          <a:bodyPr anchor="ctr">
            <a:normAutofit/>
          </a:bodyPr>
          <a:lstStyle/>
          <a:p>
            <a:pPr>
              <a:lnSpc>
                <a:spcPct val="160000"/>
              </a:lnSpc>
            </a:pPr>
            <a:r>
              <a:rPr lang="it-IT" b="0" i="0" dirty="0">
                <a:solidFill>
                  <a:srgbClr val="19191A"/>
                </a:solidFill>
                <a:effectLst/>
                <a:latin typeface="Titillium Web" pitchFamily="2" charset="77"/>
              </a:rPr>
              <a:t>Utilizzo distorto dell’autonomia contrattuale;</a:t>
            </a:r>
          </a:p>
          <a:p>
            <a:pPr>
              <a:lnSpc>
                <a:spcPct val="160000"/>
              </a:lnSpc>
            </a:pPr>
            <a:r>
              <a:rPr lang="it-IT" dirty="0">
                <a:solidFill>
                  <a:srgbClr val="19191A"/>
                </a:solidFill>
                <a:latin typeface="Titillium Web" pitchFamily="2" charset="77"/>
              </a:rPr>
              <a:t>Art. 20 TUR;</a:t>
            </a:r>
          </a:p>
          <a:p>
            <a:pPr>
              <a:lnSpc>
                <a:spcPct val="160000"/>
              </a:lnSpc>
            </a:pPr>
            <a:r>
              <a:rPr lang="it-IT" b="1" dirty="0">
                <a:solidFill>
                  <a:srgbClr val="19191A"/>
                </a:solidFill>
                <a:latin typeface="Titillium Web" pitchFamily="2" charset="77"/>
              </a:rPr>
              <a:t>Non vi è prova </a:t>
            </a:r>
            <a:r>
              <a:rPr lang="it-IT" dirty="0">
                <a:solidFill>
                  <a:srgbClr val="19191A"/>
                </a:solidFill>
                <a:latin typeface="Titillium Web" pitchFamily="2" charset="77"/>
              </a:rPr>
              <a:t>del fatto che l’accensione del mutuo ipotecario fosse orientata allo sviluppo immobiliare dei terreni in questione, e che poi sono stati conferiti in società immobiliare.</a:t>
            </a:r>
          </a:p>
        </p:txBody>
      </p:sp>
      <p:sp>
        <p:nvSpPr>
          <p:cNvPr id="4" name="Segnaposto numero diapositiva 3">
            <a:extLst>
              <a:ext uri="{FF2B5EF4-FFF2-40B4-BE49-F238E27FC236}">
                <a16:creationId xmlns:a16="http://schemas.microsoft.com/office/drawing/2014/main" id="{63AA6E64-C4DA-1524-4199-E6BC80CBF645}"/>
              </a:ext>
            </a:extLst>
          </p:cNvPr>
          <p:cNvSpPr>
            <a:spLocks noGrp="1"/>
          </p:cNvSpPr>
          <p:nvPr>
            <p:ph type="sldNum" sz="quarter" idx="12"/>
          </p:nvPr>
        </p:nvSpPr>
        <p:spPr/>
        <p:txBody>
          <a:bodyPr/>
          <a:lstStyle/>
          <a:p>
            <a:fld id="{23083061-2DC2-4C5E-9234-1D2E48EDC923}" type="slidenum">
              <a:rPr lang="it-IT" smtClean="0"/>
              <a:t>11</a:t>
            </a:fld>
            <a:endParaRPr lang="it-IT"/>
          </a:p>
        </p:txBody>
      </p:sp>
      <p:pic>
        <p:nvPicPr>
          <p:cNvPr id="5" name="Immagine 4">
            <a:extLst>
              <a:ext uri="{FF2B5EF4-FFF2-40B4-BE49-F238E27FC236}">
                <a16:creationId xmlns:a16="http://schemas.microsoft.com/office/drawing/2014/main" id="{F422754A-D903-F499-839A-71AB07B64B5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8200" y="765309"/>
            <a:ext cx="2541782" cy="525197"/>
          </a:xfrm>
          <a:prstGeom prst="rect">
            <a:avLst/>
          </a:prstGeom>
        </p:spPr>
      </p:pic>
    </p:spTree>
    <p:extLst>
      <p:ext uri="{BB962C8B-B14F-4D97-AF65-F5344CB8AC3E}">
        <p14:creationId xmlns:p14="http://schemas.microsoft.com/office/powerpoint/2010/main" val="3142842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FE664D-A677-AFF0-700D-4DFEED32420F}"/>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1BCFB4C6-D756-2F14-97A8-89115A4174D6}"/>
              </a:ext>
            </a:extLst>
          </p:cNvPr>
          <p:cNvSpPr>
            <a:spLocks noGrp="1"/>
          </p:cNvSpPr>
          <p:nvPr>
            <p:ph type="title"/>
          </p:nvPr>
        </p:nvSpPr>
        <p:spPr>
          <a:xfrm>
            <a:off x="4595004" y="365127"/>
            <a:ext cx="6758796" cy="1325563"/>
          </a:xfrm>
        </p:spPr>
        <p:txBody>
          <a:bodyPr/>
          <a:lstStyle/>
          <a:p>
            <a:pPr algn="r"/>
            <a:r>
              <a:rPr lang="it-IT" noProof="0"/>
              <a:t>Grazie per l’attenzione</a:t>
            </a:r>
          </a:p>
        </p:txBody>
      </p:sp>
      <p:sp>
        <p:nvSpPr>
          <p:cNvPr id="3" name="Segnaposto contenuto 2">
            <a:extLst>
              <a:ext uri="{FF2B5EF4-FFF2-40B4-BE49-F238E27FC236}">
                <a16:creationId xmlns:a16="http://schemas.microsoft.com/office/drawing/2014/main" id="{098141F3-1FF6-9D07-6E83-6588614E4F4B}"/>
              </a:ext>
            </a:extLst>
          </p:cNvPr>
          <p:cNvSpPr>
            <a:spLocks noGrp="1"/>
          </p:cNvSpPr>
          <p:nvPr>
            <p:ph idx="1"/>
          </p:nvPr>
        </p:nvSpPr>
        <p:spPr/>
        <p:txBody>
          <a:bodyPr anchor="ctr">
            <a:normAutofit/>
          </a:bodyPr>
          <a:lstStyle/>
          <a:p>
            <a:pPr marL="0" indent="0" algn="r">
              <a:lnSpc>
                <a:spcPct val="160000"/>
              </a:lnSpc>
              <a:buNone/>
            </a:pPr>
            <a:endParaRPr lang="en-GB" sz="1800">
              <a:latin typeface="Titillium Web" pitchFamily="2" charset="77"/>
            </a:endParaRPr>
          </a:p>
          <a:p>
            <a:pPr marL="0" indent="0" algn="r">
              <a:lnSpc>
                <a:spcPct val="160000"/>
              </a:lnSpc>
              <a:buNone/>
            </a:pPr>
            <a:endParaRPr lang="en-GB" sz="1800">
              <a:latin typeface="Titillium Web" pitchFamily="2" charset="77"/>
            </a:endParaRPr>
          </a:p>
          <a:p>
            <a:pPr marL="0" indent="0" algn="r">
              <a:lnSpc>
                <a:spcPct val="160000"/>
              </a:lnSpc>
              <a:buNone/>
            </a:pPr>
            <a:endParaRPr lang="en-GB" sz="1800">
              <a:latin typeface="Titillium Web" pitchFamily="2" charset="77"/>
            </a:endParaRPr>
          </a:p>
          <a:p>
            <a:pPr marL="0" indent="0" algn="r">
              <a:lnSpc>
                <a:spcPct val="160000"/>
              </a:lnSpc>
              <a:buNone/>
            </a:pPr>
            <a:endParaRPr lang="en-GB" sz="1800">
              <a:latin typeface="Titillium Web" pitchFamily="2" charset="77"/>
            </a:endParaRPr>
          </a:p>
          <a:p>
            <a:pPr marL="0" indent="0" algn="r">
              <a:lnSpc>
                <a:spcPct val="160000"/>
              </a:lnSpc>
              <a:buNone/>
            </a:pPr>
            <a:endParaRPr lang="en-GB" sz="1800">
              <a:latin typeface="Titillium Web" pitchFamily="2" charset="77"/>
            </a:endParaRPr>
          </a:p>
          <a:p>
            <a:pPr marL="0" indent="0" algn="r">
              <a:lnSpc>
                <a:spcPct val="160000"/>
              </a:lnSpc>
              <a:buNone/>
            </a:pPr>
            <a:r>
              <a:rPr lang="en-GB" sz="1800" err="1">
                <a:latin typeface="Titillium Web" pitchFamily="2" charset="77"/>
              </a:rPr>
              <a:t>marco.greggi@unife.it</a:t>
            </a:r>
            <a:endParaRPr lang="en-GB" sz="1800">
              <a:latin typeface="Titillium Web" pitchFamily="2" charset="77"/>
            </a:endParaRPr>
          </a:p>
        </p:txBody>
      </p:sp>
      <p:sp>
        <p:nvSpPr>
          <p:cNvPr id="4" name="Segnaposto numero diapositiva 3">
            <a:extLst>
              <a:ext uri="{FF2B5EF4-FFF2-40B4-BE49-F238E27FC236}">
                <a16:creationId xmlns:a16="http://schemas.microsoft.com/office/drawing/2014/main" id="{B166B9FF-C4A9-A56A-EF81-8EFDEBB31D00}"/>
              </a:ext>
            </a:extLst>
          </p:cNvPr>
          <p:cNvSpPr>
            <a:spLocks noGrp="1"/>
          </p:cNvSpPr>
          <p:nvPr>
            <p:ph type="sldNum" sz="quarter" idx="12"/>
          </p:nvPr>
        </p:nvSpPr>
        <p:spPr/>
        <p:txBody>
          <a:bodyPr/>
          <a:lstStyle/>
          <a:p>
            <a:fld id="{23083061-2DC2-4C5E-9234-1D2E48EDC923}" type="slidenum">
              <a:rPr lang="it-IT" smtClean="0"/>
              <a:t>12</a:t>
            </a:fld>
            <a:endParaRPr lang="it-IT"/>
          </a:p>
        </p:txBody>
      </p:sp>
      <p:pic>
        <p:nvPicPr>
          <p:cNvPr id="5" name="Immagine 4">
            <a:extLst>
              <a:ext uri="{FF2B5EF4-FFF2-40B4-BE49-F238E27FC236}">
                <a16:creationId xmlns:a16="http://schemas.microsoft.com/office/drawing/2014/main" id="{35F46015-59EA-ED15-C4D2-D269F92CDCD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8200" y="765309"/>
            <a:ext cx="2541782" cy="525197"/>
          </a:xfrm>
          <a:prstGeom prst="rect">
            <a:avLst/>
          </a:prstGeom>
        </p:spPr>
      </p:pic>
    </p:spTree>
    <p:extLst>
      <p:ext uri="{BB962C8B-B14F-4D97-AF65-F5344CB8AC3E}">
        <p14:creationId xmlns:p14="http://schemas.microsoft.com/office/powerpoint/2010/main" val="3624058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95004" y="365127"/>
            <a:ext cx="6758796" cy="1325563"/>
          </a:xfrm>
        </p:spPr>
        <p:txBody>
          <a:bodyPr/>
          <a:lstStyle/>
          <a:p>
            <a:pPr algn="r"/>
            <a:r>
              <a:rPr lang="it-IT" noProof="0" dirty="0"/>
              <a:t>Programma dell’intervento</a:t>
            </a:r>
          </a:p>
        </p:txBody>
      </p:sp>
      <p:sp>
        <p:nvSpPr>
          <p:cNvPr id="3" name="Segnaposto contenuto 2"/>
          <p:cNvSpPr>
            <a:spLocks noGrp="1"/>
          </p:cNvSpPr>
          <p:nvPr>
            <p:ph idx="1"/>
          </p:nvPr>
        </p:nvSpPr>
        <p:spPr/>
        <p:txBody>
          <a:bodyPr anchor="ctr">
            <a:normAutofit fontScale="92500"/>
          </a:bodyPr>
          <a:lstStyle/>
          <a:p>
            <a:pPr>
              <a:lnSpc>
                <a:spcPct val="160000"/>
              </a:lnSpc>
            </a:pPr>
            <a:r>
              <a:rPr lang="it-IT" b="0" i="0" dirty="0">
                <a:solidFill>
                  <a:srgbClr val="19191A"/>
                </a:solidFill>
                <a:effectLst/>
                <a:latin typeface="Titillium Web" pitchFamily="2" charset="77"/>
              </a:rPr>
              <a:t>Le modalità </a:t>
            </a:r>
            <a:r>
              <a:rPr lang="it-IT" dirty="0">
                <a:solidFill>
                  <a:srgbClr val="19191A"/>
                </a:solidFill>
                <a:latin typeface="Titillium Web" pitchFamily="2" charset="77"/>
              </a:rPr>
              <a:t>d</a:t>
            </a:r>
            <a:r>
              <a:rPr lang="it-IT" b="0" i="0" dirty="0">
                <a:solidFill>
                  <a:srgbClr val="19191A"/>
                </a:solidFill>
                <a:effectLst/>
                <a:latin typeface="Titillium Web" pitchFamily="2" charset="77"/>
              </a:rPr>
              <a:t>i </a:t>
            </a:r>
            <a:r>
              <a:rPr lang="it-IT" b="1" i="0" dirty="0">
                <a:solidFill>
                  <a:srgbClr val="19191A"/>
                </a:solidFill>
                <a:effectLst/>
                <a:latin typeface="Titillium Web" pitchFamily="2" charset="77"/>
              </a:rPr>
              <a:t>circolazione</a:t>
            </a:r>
            <a:r>
              <a:rPr lang="it-IT" b="0" i="0" dirty="0">
                <a:solidFill>
                  <a:srgbClr val="19191A"/>
                </a:solidFill>
                <a:effectLst/>
                <a:latin typeface="Titillium Web" pitchFamily="2" charset="77"/>
              </a:rPr>
              <a:t> e l’imposizione diretta: il regime delle plusvalenze;</a:t>
            </a:r>
          </a:p>
          <a:p>
            <a:pPr>
              <a:lnSpc>
                <a:spcPct val="160000"/>
              </a:lnSpc>
            </a:pPr>
            <a:r>
              <a:rPr lang="it-IT" dirty="0">
                <a:solidFill>
                  <a:srgbClr val="19191A"/>
                </a:solidFill>
                <a:latin typeface="Titillium Web" pitchFamily="2" charset="77"/>
              </a:rPr>
              <a:t>L’imposizione diretta e l’applicazione del tributo di registro;</a:t>
            </a:r>
          </a:p>
          <a:p>
            <a:pPr lvl="1">
              <a:lnSpc>
                <a:spcPct val="160000"/>
              </a:lnSpc>
            </a:pPr>
            <a:r>
              <a:rPr lang="it-IT" dirty="0">
                <a:solidFill>
                  <a:srgbClr val="19191A"/>
                </a:solidFill>
                <a:latin typeface="Titillium Web" pitchFamily="2" charset="77"/>
              </a:rPr>
              <a:t>Pubblicato T.U. 23 maggio 2025, nella presentazione si farà riferimento alla </a:t>
            </a:r>
            <a:r>
              <a:rPr lang="it-IT" b="1" dirty="0">
                <a:solidFill>
                  <a:srgbClr val="19191A"/>
                </a:solidFill>
                <a:latin typeface="Titillium Web" pitchFamily="2" charset="77"/>
              </a:rPr>
              <a:t>numerazione attuale</a:t>
            </a:r>
            <a:r>
              <a:rPr lang="it-IT" dirty="0">
                <a:solidFill>
                  <a:srgbClr val="19191A"/>
                </a:solidFill>
                <a:latin typeface="Titillium Web" pitchFamily="2" charset="77"/>
              </a:rPr>
              <a:t>;</a:t>
            </a:r>
          </a:p>
          <a:p>
            <a:pPr>
              <a:lnSpc>
                <a:spcPct val="160000"/>
              </a:lnSpc>
            </a:pPr>
            <a:r>
              <a:rPr lang="it-IT" dirty="0">
                <a:solidFill>
                  <a:srgbClr val="19191A"/>
                </a:solidFill>
                <a:latin typeface="Titillium Web" pitchFamily="2" charset="77"/>
              </a:rPr>
              <a:t>Casi giurisprudenziali (CGT Bologna n.168 del 1 febbraio 2023, Sez. X).</a:t>
            </a:r>
          </a:p>
        </p:txBody>
      </p:sp>
      <p:sp>
        <p:nvSpPr>
          <p:cNvPr id="4" name="Segnaposto numero diapositiva 3"/>
          <p:cNvSpPr>
            <a:spLocks noGrp="1"/>
          </p:cNvSpPr>
          <p:nvPr>
            <p:ph type="sldNum" sz="quarter" idx="12"/>
          </p:nvPr>
        </p:nvSpPr>
        <p:spPr/>
        <p:txBody>
          <a:bodyPr/>
          <a:lstStyle/>
          <a:p>
            <a:fld id="{23083061-2DC2-4C5E-9234-1D2E48EDC923}" type="slidenum">
              <a:rPr lang="it-IT" smtClean="0"/>
              <a:t>2</a:t>
            </a:fld>
            <a:endParaRPr lang="it-IT"/>
          </a:p>
        </p:txBody>
      </p:sp>
      <p:pic>
        <p:nvPicPr>
          <p:cNvPr id="5" name="Immagin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8200" y="765309"/>
            <a:ext cx="2541782" cy="525197"/>
          </a:xfrm>
          <a:prstGeom prst="rect">
            <a:avLst/>
          </a:prstGeom>
        </p:spPr>
      </p:pic>
    </p:spTree>
    <p:extLst>
      <p:ext uri="{BB962C8B-B14F-4D97-AF65-F5344CB8AC3E}">
        <p14:creationId xmlns:p14="http://schemas.microsoft.com/office/powerpoint/2010/main" val="16635320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50EE6D-0752-ADDC-03BC-325542B2B271}"/>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819ECD8E-78BA-0E3C-A292-35A9FBD9C790}"/>
              </a:ext>
            </a:extLst>
          </p:cNvPr>
          <p:cNvSpPr>
            <a:spLocks noGrp="1"/>
          </p:cNvSpPr>
          <p:nvPr>
            <p:ph type="title"/>
          </p:nvPr>
        </p:nvSpPr>
        <p:spPr>
          <a:xfrm>
            <a:off x="4595004" y="365127"/>
            <a:ext cx="6758796" cy="1325563"/>
          </a:xfrm>
        </p:spPr>
        <p:txBody>
          <a:bodyPr/>
          <a:lstStyle/>
          <a:p>
            <a:pPr algn="r"/>
            <a:r>
              <a:rPr lang="it-IT" noProof="0" dirty="0"/>
              <a:t>Un punto di partenza </a:t>
            </a:r>
            <a:br>
              <a:rPr lang="it-IT" noProof="0" dirty="0"/>
            </a:br>
            <a:r>
              <a:rPr lang="it-IT" noProof="0" dirty="0"/>
              <a:t>in comune</a:t>
            </a:r>
          </a:p>
        </p:txBody>
      </p:sp>
      <p:sp>
        <p:nvSpPr>
          <p:cNvPr id="3" name="Segnaposto contenuto 2">
            <a:extLst>
              <a:ext uri="{FF2B5EF4-FFF2-40B4-BE49-F238E27FC236}">
                <a16:creationId xmlns:a16="http://schemas.microsoft.com/office/drawing/2014/main" id="{E4995BB0-05C2-5C7A-4221-813FA4606DFB}"/>
              </a:ext>
            </a:extLst>
          </p:cNvPr>
          <p:cNvSpPr>
            <a:spLocks noGrp="1"/>
          </p:cNvSpPr>
          <p:nvPr>
            <p:ph idx="1"/>
          </p:nvPr>
        </p:nvSpPr>
        <p:spPr/>
        <p:txBody>
          <a:bodyPr anchor="ctr">
            <a:normAutofit lnSpcReduction="10000"/>
          </a:bodyPr>
          <a:lstStyle/>
          <a:p>
            <a:pPr>
              <a:lnSpc>
                <a:spcPct val="160000"/>
              </a:lnSpc>
            </a:pPr>
            <a:r>
              <a:rPr lang="it-IT" b="0" i="0" dirty="0">
                <a:solidFill>
                  <a:srgbClr val="19191A"/>
                </a:solidFill>
                <a:effectLst/>
                <a:latin typeface="Titillium Web" pitchFamily="2" charset="77"/>
              </a:rPr>
              <a:t>Allineamento sostanziale al concetto d’azienda civilistico (artt. 55 TUIR e 4 d.P.R. 633/72), tuttavia …</a:t>
            </a:r>
          </a:p>
          <a:p>
            <a:pPr lvl="1">
              <a:lnSpc>
                <a:spcPct val="160000"/>
              </a:lnSpc>
            </a:pPr>
            <a:r>
              <a:rPr lang="it-IT" dirty="0">
                <a:solidFill>
                  <a:srgbClr val="19191A"/>
                </a:solidFill>
                <a:latin typeface="Titillium Web" pitchFamily="2" charset="77"/>
              </a:rPr>
              <a:t>Applicazione tuttavia dell’imposta di registro in ragione delle </a:t>
            </a:r>
            <a:r>
              <a:rPr lang="it-IT" b="1" dirty="0">
                <a:solidFill>
                  <a:srgbClr val="19191A"/>
                </a:solidFill>
                <a:latin typeface="Titillium Web" pitchFamily="2" charset="77"/>
              </a:rPr>
              <a:t>specifiche componenti aziendali</a:t>
            </a:r>
            <a:r>
              <a:rPr lang="it-IT" dirty="0">
                <a:solidFill>
                  <a:srgbClr val="19191A"/>
                </a:solidFill>
                <a:latin typeface="Titillium Web" pitchFamily="2" charset="77"/>
              </a:rPr>
              <a:t> (in ragione della diversità dell’aliquota), con un nuovo regime in vigore dal 2025;</a:t>
            </a:r>
          </a:p>
          <a:p>
            <a:pPr lvl="1">
              <a:lnSpc>
                <a:spcPct val="160000"/>
              </a:lnSpc>
            </a:pPr>
            <a:r>
              <a:rPr lang="it-IT" dirty="0">
                <a:solidFill>
                  <a:srgbClr val="19191A"/>
                </a:solidFill>
                <a:latin typeface="Titillium Web" pitchFamily="2" charset="77"/>
              </a:rPr>
              <a:t>Calcolo delle plusvalenza da cessione in </a:t>
            </a:r>
            <a:r>
              <a:rPr lang="it-IT" b="1" dirty="0">
                <a:solidFill>
                  <a:srgbClr val="19191A"/>
                </a:solidFill>
                <a:latin typeface="Titillium Web" pitchFamily="2" charset="77"/>
              </a:rPr>
              <a:t>deroga</a:t>
            </a:r>
            <a:r>
              <a:rPr lang="it-IT" dirty="0">
                <a:solidFill>
                  <a:srgbClr val="19191A"/>
                </a:solidFill>
                <a:latin typeface="Titillium Web" pitchFamily="2" charset="77"/>
              </a:rPr>
              <a:t> a criteri civilistici (esempio: trattamento dell’avviamento).</a:t>
            </a:r>
          </a:p>
        </p:txBody>
      </p:sp>
      <p:sp>
        <p:nvSpPr>
          <p:cNvPr id="4" name="Segnaposto numero diapositiva 3">
            <a:extLst>
              <a:ext uri="{FF2B5EF4-FFF2-40B4-BE49-F238E27FC236}">
                <a16:creationId xmlns:a16="http://schemas.microsoft.com/office/drawing/2014/main" id="{BFBD6153-5153-00FC-674E-A9FDB85BF96B}"/>
              </a:ext>
            </a:extLst>
          </p:cNvPr>
          <p:cNvSpPr>
            <a:spLocks noGrp="1"/>
          </p:cNvSpPr>
          <p:nvPr>
            <p:ph type="sldNum" sz="quarter" idx="12"/>
          </p:nvPr>
        </p:nvSpPr>
        <p:spPr/>
        <p:txBody>
          <a:bodyPr/>
          <a:lstStyle/>
          <a:p>
            <a:fld id="{23083061-2DC2-4C5E-9234-1D2E48EDC923}" type="slidenum">
              <a:rPr lang="it-IT" smtClean="0"/>
              <a:t>3</a:t>
            </a:fld>
            <a:endParaRPr lang="it-IT"/>
          </a:p>
        </p:txBody>
      </p:sp>
      <p:pic>
        <p:nvPicPr>
          <p:cNvPr id="5" name="Immagine 4">
            <a:extLst>
              <a:ext uri="{FF2B5EF4-FFF2-40B4-BE49-F238E27FC236}">
                <a16:creationId xmlns:a16="http://schemas.microsoft.com/office/drawing/2014/main" id="{AB29577F-0236-620F-B180-174A2DCDA07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8200" y="765309"/>
            <a:ext cx="2541782" cy="525197"/>
          </a:xfrm>
          <a:prstGeom prst="rect">
            <a:avLst/>
          </a:prstGeom>
        </p:spPr>
      </p:pic>
    </p:spTree>
    <p:extLst>
      <p:ext uri="{BB962C8B-B14F-4D97-AF65-F5344CB8AC3E}">
        <p14:creationId xmlns:p14="http://schemas.microsoft.com/office/powerpoint/2010/main" val="3135418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C9F2CA-CDEC-1390-4B28-F448893AE561}"/>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2C6D9384-CB6C-E652-E23E-20951FE6A579}"/>
              </a:ext>
            </a:extLst>
          </p:cNvPr>
          <p:cNvSpPr>
            <a:spLocks noGrp="1"/>
          </p:cNvSpPr>
          <p:nvPr>
            <p:ph type="title"/>
          </p:nvPr>
        </p:nvSpPr>
        <p:spPr>
          <a:xfrm>
            <a:off x="4595004" y="365127"/>
            <a:ext cx="6758796" cy="1325563"/>
          </a:xfrm>
        </p:spPr>
        <p:txBody>
          <a:bodyPr/>
          <a:lstStyle/>
          <a:p>
            <a:pPr algn="r"/>
            <a:r>
              <a:rPr lang="it-IT" noProof="0" dirty="0"/>
              <a:t>La plusvalenza da cessione</a:t>
            </a:r>
          </a:p>
        </p:txBody>
      </p:sp>
      <p:sp>
        <p:nvSpPr>
          <p:cNvPr id="3" name="Segnaposto contenuto 2">
            <a:extLst>
              <a:ext uri="{FF2B5EF4-FFF2-40B4-BE49-F238E27FC236}">
                <a16:creationId xmlns:a16="http://schemas.microsoft.com/office/drawing/2014/main" id="{AC94BA05-EF55-88A2-0CA5-B77EC0DE8100}"/>
              </a:ext>
            </a:extLst>
          </p:cNvPr>
          <p:cNvSpPr>
            <a:spLocks noGrp="1"/>
          </p:cNvSpPr>
          <p:nvPr>
            <p:ph idx="1"/>
          </p:nvPr>
        </p:nvSpPr>
        <p:spPr/>
        <p:txBody>
          <a:bodyPr anchor="ctr">
            <a:normAutofit/>
          </a:bodyPr>
          <a:lstStyle/>
          <a:p>
            <a:pPr>
              <a:lnSpc>
                <a:spcPct val="160000"/>
              </a:lnSpc>
            </a:pPr>
            <a:r>
              <a:rPr lang="it-IT" b="0" i="0" dirty="0">
                <a:solidFill>
                  <a:srgbClr val="19191A"/>
                </a:solidFill>
                <a:effectLst/>
                <a:latin typeface="Titillium Web" pitchFamily="2" charset="77"/>
              </a:rPr>
              <a:t>Applicazione dell’art. 86 TUIR: </a:t>
            </a:r>
            <a:r>
              <a:rPr lang="it-IT" b="1" i="0" dirty="0">
                <a:solidFill>
                  <a:srgbClr val="19191A"/>
                </a:solidFill>
                <a:effectLst/>
                <a:latin typeface="Titillium Web" pitchFamily="2" charset="77"/>
              </a:rPr>
              <a:t>costo fiscale </a:t>
            </a:r>
            <a:r>
              <a:rPr lang="it-IT" b="0" i="0" dirty="0">
                <a:solidFill>
                  <a:srgbClr val="19191A"/>
                </a:solidFill>
                <a:effectLst/>
                <a:latin typeface="Titillium Web" pitchFamily="2" charset="77"/>
              </a:rPr>
              <a:t>inteso come costo non ammortizzato;</a:t>
            </a:r>
          </a:p>
          <a:p>
            <a:pPr>
              <a:lnSpc>
                <a:spcPct val="160000"/>
              </a:lnSpc>
            </a:pPr>
            <a:r>
              <a:rPr lang="it-IT" dirty="0">
                <a:solidFill>
                  <a:srgbClr val="19191A"/>
                </a:solidFill>
                <a:latin typeface="Titillium Web" pitchFamily="2" charset="77"/>
              </a:rPr>
              <a:t>Avviamento: scostamento fiscale in quanto sottoposto ad ammortamento per periodo d’imposta pari a 1/18 del valore (art. 103, co. 3 TUIR);</a:t>
            </a:r>
          </a:p>
          <a:p>
            <a:pPr lvl="1">
              <a:lnSpc>
                <a:spcPct val="160000"/>
              </a:lnSpc>
            </a:pPr>
            <a:r>
              <a:rPr lang="it-IT" b="1" dirty="0">
                <a:solidFill>
                  <a:srgbClr val="19191A"/>
                </a:solidFill>
                <a:latin typeface="Titillium Web" pitchFamily="2" charset="77"/>
              </a:rPr>
              <a:t>Strutturale divergenza</a:t>
            </a:r>
            <a:r>
              <a:rPr lang="it-IT" dirty="0">
                <a:solidFill>
                  <a:srgbClr val="19191A"/>
                </a:solidFill>
                <a:latin typeface="Titillium Web" pitchFamily="2" charset="77"/>
              </a:rPr>
              <a:t> tra i valori civilistici e valori fiscali.</a:t>
            </a:r>
          </a:p>
        </p:txBody>
      </p:sp>
      <p:sp>
        <p:nvSpPr>
          <p:cNvPr id="4" name="Segnaposto numero diapositiva 3">
            <a:extLst>
              <a:ext uri="{FF2B5EF4-FFF2-40B4-BE49-F238E27FC236}">
                <a16:creationId xmlns:a16="http://schemas.microsoft.com/office/drawing/2014/main" id="{ACFD0868-459C-DEEA-D337-415E2D686F7D}"/>
              </a:ext>
            </a:extLst>
          </p:cNvPr>
          <p:cNvSpPr>
            <a:spLocks noGrp="1"/>
          </p:cNvSpPr>
          <p:nvPr>
            <p:ph type="sldNum" sz="quarter" idx="12"/>
          </p:nvPr>
        </p:nvSpPr>
        <p:spPr/>
        <p:txBody>
          <a:bodyPr/>
          <a:lstStyle/>
          <a:p>
            <a:fld id="{23083061-2DC2-4C5E-9234-1D2E48EDC923}" type="slidenum">
              <a:rPr lang="it-IT" smtClean="0"/>
              <a:t>4</a:t>
            </a:fld>
            <a:endParaRPr lang="it-IT"/>
          </a:p>
        </p:txBody>
      </p:sp>
      <p:pic>
        <p:nvPicPr>
          <p:cNvPr id="5" name="Immagine 4">
            <a:extLst>
              <a:ext uri="{FF2B5EF4-FFF2-40B4-BE49-F238E27FC236}">
                <a16:creationId xmlns:a16="http://schemas.microsoft.com/office/drawing/2014/main" id="{2563A2CB-6FAE-21C5-A426-B44AD25FE48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8200" y="765309"/>
            <a:ext cx="2541782" cy="525197"/>
          </a:xfrm>
          <a:prstGeom prst="rect">
            <a:avLst/>
          </a:prstGeom>
        </p:spPr>
      </p:pic>
    </p:spTree>
    <p:extLst>
      <p:ext uri="{BB962C8B-B14F-4D97-AF65-F5344CB8AC3E}">
        <p14:creationId xmlns:p14="http://schemas.microsoft.com/office/powerpoint/2010/main" val="20168339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26D940-D68E-5499-DF8B-3E7D2057F037}"/>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C267D22D-EB7A-34A9-9C06-CB90104A4AE6}"/>
              </a:ext>
            </a:extLst>
          </p:cNvPr>
          <p:cNvSpPr>
            <a:spLocks noGrp="1"/>
          </p:cNvSpPr>
          <p:nvPr>
            <p:ph type="title"/>
          </p:nvPr>
        </p:nvSpPr>
        <p:spPr>
          <a:xfrm>
            <a:off x="4595004" y="365127"/>
            <a:ext cx="6758796" cy="1325563"/>
          </a:xfrm>
        </p:spPr>
        <p:txBody>
          <a:bodyPr/>
          <a:lstStyle/>
          <a:p>
            <a:pPr algn="r"/>
            <a:r>
              <a:rPr lang="it-IT" noProof="0" dirty="0"/>
              <a:t>Modalità di tassazione</a:t>
            </a:r>
          </a:p>
        </p:txBody>
      </p:sp>
      <p:sp>
        <p:nvSpPr>
          <p:cNvPr id="3" name="Segnaposto contenuto 2">
            <a:extLst>
              <a:ext uri="{FF2B5EF4-FFF2-40B4-BE49-F238E27FC236}">
                <a16:creationId xmlns:a16="http://schemas.microsoft.com/office/drawing/2014/main" id="{4662383A-6B69-B72F-AC11-219EE7C81396}"/>
              </a:ext>
            </a:extLst>
          </p:cNvPr>
          <p:cNvSpPr>
            <a:spLocks noGrp="1"/>
          </p:cNvSpPr>
          <p:nvPr>
            <p:ph idx="1"/>
          </p:nvPr>
        </p:nvSpPr>
        <p:spPr/>
        <p:txBody>
          <a:bodyPr anchor="ctr">
            <a:normAutofit fontScale="77500" lnSpcReduction="20000"/>
          </a:bodyPr>
          <a:lstStyle/>
          <a:p>
            <a:pPr>
              <a:lnSpc>
                <a:spcPct val="160000"/>
              </a:lnSpc>
            </a:pPr>
            <a:r>
              <a:rPr lang="it-IT" b="0" i="0" dirty="0">
                <a:solidFill>
                  <a:srgbClr val="19191A"/>
                </a:solidFill>
                <a:effectLst/>
                <a:latin typeface="Titillium Web" pitchFamily="2" charset="77"/>
              </a:rPr>
              <a:t>Di regola la plusvalenza </a:t>
            </a:r>
            <a:r>
              <a:rPr lang="it-IT" b="1" i="0" dirty="0">
                <a:solidFill>
                  <a:srgbClr val="19191A"/>
                </a:solidFill>
                <a:effectLst/>
                <a:latin typeface="Titillium Web" pitchFamily="2" charset="77"/>
              </a:rPr>
              <a:t>concorre a tassazione nel periodo di realizzo</a:t>
            </a:r>
            <a:r>
              <a:rPr lang="it-IT" b="0" i="0" dirty="0">
                <a:solidFill>
                  <a:srgbClr val="19191A"/>
                </a:solidFill>
                <a:effectLst/>
                <a:latin typeface="Titillium Web" pitchFamily="2" charset="77"/>
              </a:rPr>
              <a:t>, ma in caso di </a:t>
            </a:r>
            <a:r>
              <a:rPr lang="it-IT" b="0" i="1" dirty="0">
                <a:solidFill>
                  <a:srgbClr val="19191A"/>
                </a:solidFill>
                <a:effectLst/>
                <a:latin typeface="Titillium Web" pitchFamily="2" charset="77"/>
              </a:rPr>
              <a:t>holding </a:t>
            </a:r>
            <a:r>
              <a:rPr lang="it-IT" b="0" i="1" dirty="0" err="1">
                <a:solidFill>
                  <a:srgbClr val="19191A"/>
                </a:solidFill>
                <a:effectLst/>
                <a:latin typeface="Titillium Web" pitchFamily="2" charset="77"/>
              </a:rPr>
              <a:t>period</a:t>
            </a:r>
            <a:r>
              <a:rPr lang="it-IT" b="0" i="0" dirty="0">
                <a:solidFill>
                  <a:srgbClr val="19191A"/>
                </a:solidFill>
                <a:effectLst/>
                <a:latin typeface="Titillium Web" pitchFamily="2" charset="77"/>
              </a:rPr>
              <a:t> di tre anni si accede a tassazione rateizzata (su 5 periodi, incluso quello di realizzo);</a:t>
            </a:r>
          </a:p>
          <a:p>
            <a:pPr>
              <a:lnSpc>
                <a:spcPct val="160000"/>
              </a:lnSpc>
            </a:pPr>
            <a:r>
              <a:rPr lang="it-IT" dirty="0">
                <a:solidFill>
                  <a:srgbClr val="19191A"/>
                </a:solidFill>
                <a:latin typeface="Titillium Web" pitchFamily="2" charset="77"/>
              </a:rPr>
              <a:t>Per le persone fisiche con </a:t>
            </a:r>
            <a:r>
              <a:rPr lang="it-IT" i="1" dirty="0">
                <a:solidFill>
                  <a:srgbClr val="19191A"/>
                </a:solidFill>
                <a:latin typeface="Titillium Web" pitchFamily="2" charset="77"/>
              </a:rPr>
              <a:t>holding </a:t>
            </a:r>
            <a:r>
              <a:rPr lang="it-IT" i="1" dirty="0" err="1">
                <a:solidFill>
                  <a:srgbClr val="19191A"/>
                </a:solidFill>
                <a:latin typeface="Titillium Web" pitchFamily="2" charset="77"/>
              </a:rPr>
              <a:t>period</a:t>
            </a:r>
            <a:r>
              <a:rPr lang="it-IT" dirty="0">
                <a:solidFill>
                  <a:srgbClr val="19191A"/>
                </a:solidFill>
                <a:latin typeface="Titillium Web" pitchFamily="2" charset="77"/>
              </a:rPr>
              <a:t> di (almeno) 5 anni, opzione di tassazione cd. «</a:t>
            </a:r>
            <a:r>
              <a:rPr lang="it-IT" i="1" dirty="0">
                <a:solidFill>
                  <a:srgbClr val="19191A"/>
                </a:solidFill>
                <a:latin typeface="Titillium Web" pitchFamily="2" charset="77"/>
              </a:rPr>
              <a:t>separata</a:t>
            </a:r>
            <a:r>
              <a:rPr lang="it-IT" dirty="0">
                <a:solidFill>
                  <a:srgbClr val="19191A"/>
                </a:solidFill>
                <a:latin typeface="Titillium Web" pitchFamily="2" charset="77"/>
              </a:rPr>
              <a:t>» ex art. 17 TUIR.</a:t>
            </a:r>
          </a:p>
          <a:p>
            <a:pPr>
              <a:lnSpc>
                <a:spcPct val="160000"/>
              </a:lnSpc>
            </a:pPr>
            <a:r>
              <a:rPr lang="it-IT" dirty="0">
                <a:solidFill>
                  <a:srgbClr val="19191A"/>
                </a:solidFill>
                <a:latin typeface="Titillium Web" pitchFamily="2" charset="77"/>
              </a:rPr>
              <a:t>Il trasferimento a </a:t>
            </a:r>
            <a:r>
              <a:rPr lang="it-IT" b="1" dirty="0">
                <a:solidFill>
                  <a:srgbClr val="19191A"/>
                </a:solidFill>
                <a:latin typeface="Titillium Web" pitchFamily="2" charset="77"/>
              </a:rPr>
              <a:t>titolo di donazione </a:t>
            </a:r>
            <a:r>
              <a:rPr lang="it-IT" dirty="0">
                <a:solidFill>
                  <a:srgbClr val="19191A"/>
                </a:solidFill>
                <a:latin typeface="Titillium Web" pitchFamily="2" charset="77"/>
              </a:rPr>
              <a:t>(o </a:t>
            </a:r>
            <a:r>
              <a:rPr lang="it-IT" i="1" dirty="0" err="1">
                <a:solidFill>
                  <a:srgbClr val="19191A"/>
                </a:solidFill>
                <a:latin typeface="Titillium Web" pitchFamily="2" charset="77"/>
              </a:rPr>
              <a:t>mortis</a:t>
            </a:r>
            <a:r>
              <a:rPr lang="it-IT" i="1" dirty="0">
                <a:solidFill>
                  <a:srgbClr val="19191A"/>
                </a:solidFill>
                <a:latin typeface="Titillium Web" pitchFamily="2" charset="77"/>
              </a:rPr>
              <a:t> causa</a:t>
            </a:r>
            <a:r>
              <a:rPr lang="it-IT" dirty="0">
                <a:solidFill>
                  <a:srgbClr val="19191A"/>
                </a:solidFill>
                <a:latin typeface="Titillium Web" pitchFamily="2" charset="77"/>
              </a:rPr>
              <a:t>) non determina plusvalenze a condizione che il passaggio avvenga in continuità dei valori contabili.</a:t>
            </a:r>
          </a:p>
        </p:txBody>
      </p:sp>
      <p:sp>
        <p:nvSpPr>
          <p:cNvPr id="4" name="Segnaposto numero diapositiva 3">
            <a:extLst>
              <a:ext uri="{FF2B5EF4-FFF2-40B4-BE49-F238E27FC236}">
                <a16:creationId xmlns:a16="http://schemas.microsoft.com/office/drawing/2014/main" id="{33768D27-00A9-93EC-5C64-A124D91A139A}"/>
              </a:ext>
            </a:extLst>
          </p:cNvPr>
          <p:cNvSpPr>
            <a:spLocks noGrp="1"/>
          </p:cNvSpPr>
          <p:nvPr>
            <p:ph type="sldNum" sz="quarter" idx="12"/>
          </p:nvPr>
        </p:nvSpPr>
        <p:spPr/>
        <p:txBody>
          <a:bodyPr/>
          <a:lstStyle/>
          <a:p>
            <a:fld id="{23083061-2DC2-4C5E-9234-1D2E48EDC923}" type="slidenum">
              <a:rPr lang="it-IT" smtClean="0"/>
              <a:t>5</a:t>
            </a:fld>
            <a:endParaRPr lang="it-IT"/>
          </a:p>
        </p:txBody>
      </p:sp>
      <p:pic>
        <p:nvPicPr>
          <p:cNvPr id="5" name="Immagine 4">
            <a:extLst>
              <a:ext uri="{FF2B5EF4-FFF2-40B4-BE49-F238E27FC236}">
                <a16:creationId xmlns:a16="http://schemas.microsoft.com/office/drawing/2014/main" id="{185E19B5-4631-5B6F-5F2D-FF25B09359B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8200" y="765309"/>
            <a:ext cx="2541782" cy="525197"/>
          </a:xfrm>
          <a:prstGeom prst="rect">
            <a:avLst/>
          </a:prstGeom>
        </p:spPr>
      </p:pic>
    </p:spTree>
    <p:extLst>
      <p:ext uri="{BB962C8B-B14F-4D97-AF65-F5344CB8AC3E}">
        <p14:creationId xmlns:p14="http://schemas.microsoft.com/office/powerpoint/2010/main" val="30183206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CBF0FB-CDDF-2FF0-3839-A50B2440DE46}"/>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41A2D6F4-7A89-D982-05FC-F0BB9597BD61}"/>
              </a:ext>
            </a:extLst>
          </p:cNvPr>
          <p:cNvSpPr>
            <a:spLocks noGrp="1"/>
          </p:cNvSpPr>
          <p:nvPr>
            <p:ph type="title"/>
          </p:nvPr>
        </p:nvSpPr>
        <p:spPr>
          <a:xfrm>
            <a:off x="4595004" y="365127"/>
            <a:ext cx="6758796" cy="1325563"/>
          </a:xfrm>
        </p:spPr>
        <p:txBody>
          <a:bodyPr/>
          <a:lstStyle/>
          <a:p>
            <a:pPr algn="r"/>
            <a:r>
              <a:rPr lang="it-IT" dirty="0"/>
              <a:t>Le imposte indirette</a:t>
            </a:r>
            <a:endParaRPr lang="it-IT" noProof="0" dirty="0"/>
          </a:p>
        </p:txBody>
      </p:sp>
      <p:sp>
        <p:nvSpPr>
          <p:cNvPr id="3" name="Segnaposto contenuto 2">
            <a:extLst>
              <a:ext uri="{FF2B5EF4-FFF2-40B4-BE49-F238E27FC236}">
                <a16:creationId xmlns:a16="http://schemas.microsoft.com/office/drawing/2014/main" id="{B314D6F7-22E3-9F90-A202-56ADDE2909AE}"/>
              </a:ext>
            </a:extLst>
          </p:cNvPr>
          <p:cNvSpPr>
            <a:spLocks noGrp="1"/>
          </p:cNvSpPr>
          <p:nvPr>
            <p:ph idx="1"/>
          </p:nvPr>
        </p:nvSpPr>
        <p:spPr/>
        <p:txBody>
          <a:bodyPr anchor="ctr">
            <a:normAutofit fontScale="92500" lnSpcReduction="10000"/>
          </a:bodyPr>
          <a:lstStyle/>
          <a:p>
            <a:pPr>
              <a:lnSpc>
                <a:spcPct val="160000"/>
              </a:lnSpc>
            </a:pPr>
            <a:r>
              <a:rPr lang="it-IT" b="0" i="0" dirty="0">
                <a:solidFill>
                  <a:srgbClr val="19191A"/>
                </a:solidFill>
                <a:effectLst/>
                <a:latin typeface="Titillium Web" pitchFamily="2" charset="77"/>
              </a:rPr>
              <a:t>Partiamo dalla fine: art. 2 d.lgs. 18.9.2024, n. 139, è intervenuto sull’art. 23 (applicazione di aliquote diverse) e sull’art. 51 (valore dei beni e dei diritti) del d.p.r. 26/04/86, n. 131 (TUR).</a:t>
            </a:r>
          </a:p>
          <a:p>
            <a:pPr>
              <a:lnSpc>
                <a:spcPct val="160000"/>
              </a:lnSpc>
            </a:pPr>
            <a:r>
              <a:rPr lang="it-IT" b="1" dirty="0">
                <a:solidFill>
                  <a:srgbClr val="19191A"/>
                </a:solidFill>
                <a:latin typeface="Titillium Web" pitchFamily="2" charset="77"/>
              </a:rPr>
              <a:t>Cosa si conferma</a:t>
            </a:r>
            <a:r>
              <a:rPr lang="it-IT" dirty="0">
                <a:solidFill>
                  <a:srgbClr val="19191A"/>
                </a:solidFill>
                <a:latin typeface="Titillium Web" pitchFamily="2" charset="77"/>
              </a:rPr>
              <a:t>: cessione di azienda (ramo) non è cessione di beni;</a:t>
            </a:r>
          </a:p>
          <a:p>
            <a:pPr lvl="1">
              <a:lnSpc>
                <a:spcPct val="160000"/>
              </a:lnSpc>
            </a:pPr>
            <a:r>
              <a:rPr lang="it-IT" dirty="0">
                <a:solidFill>
                  <a:srgbClr val="19191A"/>
                </a:solidFill>
                <a:latin typeface="Titillium Web" pitchFamily="2" charset="77"/>
              </a:rPr>
              <a:t>Operazione </a:t>
            </a:r>
            <a:r>
              <a:rPr lang="it-IT" b="1" dirty="0">
                <a:solidFill>
                  <a:srgbClr val="19191A"/>
                </a:solidFill>
                <a:latin typeface="Titillium Web" pitchFamily="2" charset="77"/>
              </a:rPr>
              <a:t>esclusa dal campo di applicazione IVA</a:t>
            </a:r>
            <a:r>
              <a:rPr lang="it-IT" dirty="0">
                <a:solidFill>
                  <a:srgbClr val="19191A"/>
                </a:solidFill>
                <a:latin typeface="Titillium Web" pitchFamily="2" charset="77"/>
              </a:rPr>
              <a:t> (art. 2, co. 3, lett. b), d.P.R. 633/72.</a:t>
            </a:r>
          </a:p>
          <a:p>
            <a:pPr lvl="1">
              <a:lnSpc>
                <a:spcPct val="160000"/>
              </a:lnSpc>
            </a:pPr>
            <a:r>
              <a:rPr lang="it-IT" b="0" i="1" u="sng" dirty="0">
                <a:solidFill>
                  <a:srgbClr val="19191A"/>
                </a:solidFill>
                <a:effectLst/>
                <a:latin typeface="Titillium Web" pitchFamily="2" charset="77"/>
              </a:rPr>
              <a:t>Problematica</a:t>
            </a:r>
            <a:r>
              <a:rPr lang="it-IT" b="0" i="0" dirty="0">
                <a:solidFill>
                  <a:srgbClr val="19191A"/>
                </a:solidFill>
                <a:effectLst/>
                <a:latin typeface="Titillium Web" pitchFamily="2" charset="77"/>
              </a:rPr>
              <a:t> la cessione frazionata (cfr. Cass. 5733/98).</a:t>
            </a:r>
          </a:p>
          <a:p>
            <a:pPr>
              <a:lnSpc>
                <a:spcPct val="160000"/>
              </a:lnSpc>
            </a:pPr>
            <a:endParaRPr lang="it-IT" dirty="0">
              <a:solidFill>
                <a:srgbClr val="19191A"/>
              </a:solidFill>
              <a:latin typeface="Titillium Web" pitchFamily="2" charset="77"/>
            </a:endParaRPr>
          </a:p>
        </p:txBody>
      </p:sp>
      <p:sp>
        <p:nvSpPr>
          <p:cNvPr id="4" name="Segnaposto numero diapositiva 3">
            <a:extLst>
              <a:ext uri="{FF2B5EF4-FFF2-40B4-BE49-F238E27FC236}">
                <a16:creationId xmlns:a16="http://schemas.microsoft.com/office/drawing/2014/main" id="{C81C9F8C-B280-4C4E-2D8C-8EB04B75D39A}"/>
              </a:ext>
            </a:extLst>
          </p:cNvPr>
          <p:cNvSpPr>
            <a:spLocks noGrp="1"/>
          </p:cNvSpPr>
          <p:nvPr>
            <p:ph type="sldNum" sz="quarter" idx="12"/>
          </p:nvPr>
        </p:nvSpPr>
        <p:spPr/>
        <p:txBody>
          <a:bodyPr/>
          <a:lstStyle/>
          <a:p>
            <a:fld id="{23083061-2DC2-4C5E-9234-1D2E48EDC923}" type="slidenum">
              <a:rPr lang="it-IT" smtClean="0"/>
              <a:t>6</a:t>
            </a:fld>
            <a:endParaRPr lang="it-IT"/>
          </a:p>
        </p:txBody>
      </p:sp>
      <p:pic>
        <p:nvPicPr>
          <p:cNvPr id="5" name="Immagine 4">
            <a:extLst>
              <a:ext uri="{FF2B5EF4-FFF2-40B4-BE49-F238E27FC236}">
                <a16:creationId xmlns:a16="http://schemas.microsoft.com/office/drawing/2014/main" id="{9BA4438F-2F5C-F7A4-CB1F-8DDF9BFC5DD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8200" y="765309"/>
            <a:ext cx="2541782" cy="525197"/>
          </a:xfrm>
          <a:prstGeom prst="rect">
            <a:avLst/>
          </a:prstGeom>
        </p:spPr>
      </p:pic>
    </p:spTree>
    <p:extLst>
      <p:ext uri="{BB962C8B-B14F-4D97-AF65-F5344CB8AC3E}">
        <p14:creationId xmlns:p14="http://schemas.microsoft.com/office/powerpoint/2010/main" val="35513546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9A6050-F2CE-5780-2034-9662EEDC90CE}"/>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D9248822-CC43-1455-097C-2FCB79F8E777}"/>
              </a:ext>
            </a:extLst>
          </p:cNvPr>
          <p:cNvSpPr>
            <a:spLocks noGrp="1"/>
          </p:cNvSpPr>
          <p:nvPr>
            <p:ph type="title"/>
          </p:nvPr>
        </p:nvSpPr>
        <p:spPr>
          <a:xfrm>
            <a:off x="4595004" y="365127"/>
            <a:ext cx="6758796" cy="1325563"/>
          </a:xfrm>
        </p:spPr>
        <p:txBody>
          <a:bodyPr/>
          <a:lstStyle/>
          <a:p>
            <a:pPr algn="r"/>
            <a:r>
              <a:rPr lang="it-IT" noProof="0" dirty="0"/>
              <a:t>Le novità del 2025</a:t>
            </a:r>
          </a:p>
        </p:txBody>
      </p:sp>
      <p:sp>
        <p:nvSpPr>
          <p:cNvPr id="3" name="Segnaposto contenuto 2">
            <a:extLst>
              <a:ext uri="{FF2B5EF4-FFF2-40B4-BE49-F238E27FC236}">
                <a16:creationId xmlns:a16="http://schemas.microsoft.com/office/drawing/2014/main" id="{F245F8E7-9B06-94AE-A628-396F4C380C3C}"/>
              </a:ext>
            </a:extLst>
          </p:cNvPr>
          <p:cNvSpPr>
            <a:spLocks noGrp="1"/>
          </p:cNvSpPr>
          <p:nvPr>
            <p:ph idx="1"/>
          </p:nvPr>
        </p:nvSpPr>
        <p:spPr/>
        <p:txBody>
          <a:bodyPr anchor="ctr">
            <a:normAutofit fontScale="62500" lnSpcReduction="20000"/>
          </a:bodyPr>
          <a:lstStyle/>
          <a:p>
            <a:pPr>
              <a:lnSpc>
                <a:spcPct val="160000"/>
              </a:lnSpc>
            </a:pPr>
            <a:r>
              <a:rPr lang="it-IT" b="0" i="0" dirty="0">
                <a:solidFill>
                  <a:srgbClr val="19191A"/>
                </a:solidFill>
                <a:effectLst/>
                <a:latin typeface="Titillium Web" pitchFamily="2" charset="77"/>
              </a:rPr>
              <a:t>Art. 23, co. 4, TUR:</a:t>
            </a:r>
          </a:p>
          <a:p>
            <a:pPr>
              <a:lnSpc>
                <a:spcPct val="160000"/>
              </a:lnSpc>
            </a:pPr>
            <a:r>
              <a:rPr lang="it-IT" dirty="0">
                <a:solidFill>
                  <a:srgbClr val="19191A"/>
                </a:solidFill>
                <a:latin typeface="Titillium Web" pitchFamily="2" charset="77"/>
              </a:rPr>
              <a:t>Si applicano le </a:t>
            </a:r>
            <a:r>
              <a:rPr lang="it-IT" b="1" dirty="0">
                <a:solidFill>
                  <a:srgbClr val="19191A"/>
                </a:solidFill>
                <a:latin typeface="Titillium Web" pitchFamily="2" charset="77"/>
              </a:rPr>
              <a:t>aliquote previste per i trasferimenti a titolo oneroso</a:t>
            </a:r>
            <a:r>
              <a:rPr lang="it-IT" dirty="0">
                <a:solidFill>
                  <a:srgbClr val="19191A"/>
                </a:solidFill>
                <a:latin typeface="Titillium Web" pitchFamily="2" charset="77"/>
              </a:rPr>
              <a:t> aventi a oggetto le diverse tipologie di beni che compongono l’azienda o il ramo di azienda, sulla base dell’imputazione a tali beni di una quota parte del corrispettivo da individuare secondo una ripartizione indicata nell’atto o nei suoi allegati. </a:t>
            </a:r>
          </a:p>
          <a:p>
            <a:pPr>
              <a:lnSpc>
                <a:spcPct val="160000"/>
              </a:lnSpc>
            </a:pPr>
            <a:r>
              <a:rPr lang="it-IT" dirty="0">
                <a:solidFill>
                  <a:srgbClr val="19191A"/>
                </a:solidFill>
                <a:latin typeface="Titillium Web" pitchFamily="2" charset="77"/>
              </a:rPr>
              <a:t>Per i crediti aziendali si applica sulla quota parte di corrispettivo ad essi imputata l’aliquota prevista per le cessioni di crediti. </a:t>
            </a:r>
          </a:p>
          <a:p>
            <a:pPr>
              <a:lnSpc>
                <a:spcPct val="160000"/>
              </a:lnSpc>
            </a:pPr>
            <a:r>
              <a:rPr lang="it-IT" dirty="0">
                <a:solidFill>
                  <a:srgbClr val="19191A"/>
                </a:solidFill>
                <a:latin typeface="Titillium Web" pitchFamily="2" charset="77"/>
              </a:rPr>
              <a:t>Ai fini dell’applicazione delle diverse aliquote, le passività si imputano ai diversi beni sia mobili che immobili in proporzione del loro rispettivo valore. In assenza della suddetta ripartizione, si applica la disposizione del comma 1 (</a:t>
            </a:r>
            <a:r>
              <a:rPr lang="it-IT" b="1" dirty="0">
                <a:solidFill>
                  <a:srgbClr val="19191A"/>
                </a:solidFill>
                <a:latin typeface="Titillium Web" pitchFamily="2" charset="77"/>
              </a:rPr>
              <a:t>vale a dire l’aliquota più elevata</a:t>
            </a:r>
            <a:r>
              <a:rPr lang="it-IT" dirty="0">
                <a:solidFill>
                  <a:srgbClr val="19191A"/>
                </a:solidFill>
                <a:latin typeface="Titillium Web" pitchFamily="2" charset="77"/>
              </a:rPr>
              <a:t>).</a:t>
            </a:r>
          </a:p>
        </p:txBody>
      </p:sp>
      <p:sp>
        <p:nvSpPr>
          <p:cNvPr id="4" name="Segnaposto numero diapositiva 3">
            <a:extLst>
              <a:ext uri="{FF2B5EF4-FFF2-40B4-BE49-F238E27FC236}">
                <a16:creationId xmlns:a16="http://schemas.microsoft.com/office/drawing/2014/main" id="{A299B18D-04F8-55C4-5338-5D7BE7CF9E08}"/>
              </a:ext>
            </a:extLst>
          </p:cNvPr>
          <p:cNvSpPr>
            <a:spLocks noGrp="1"/>
          </p:cNvSpPr>
          <p:nvPr>
            <p:ph type="sldNum" sz="quarter" idx="12"/>
          </p:nvPr>
        </p:nvSpPr>
        <p:spPr/>
        <p:txBody>
          <a:bodyPr/>
          <a:lstStyle/>
          <a:p>
            <a:fld id="{23083061-2DC2-4C5E-9234-1D2E48EDC923}" type="slidenum">
              <a:rPr lang="it-IT" smtClean="0"/>
              <a:t>7</a:t>
            </a:fld>
            <a:endParaRPr lang="it-IT"/>
          </a:p>
        </p:txBody>
      </p:sp>
      <p:pic>
        <p:nvPicPr>
          <p:cNvPr id="5" name="Immagine 4">
            <a:extLst>
              <a:ext uri="{FF2B5EF4-FFF2-40B4-BE49-F238E27FC236}">
                <a16:creationId xmlns:a16="http://schemas.microsoft.com/office/drawing/2014/main" id="{06AB5DC6-FA95-56CF-340B-4FAF0BB2A81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8200" y="765309"/>
            <a:ext cx="2541782" cy="525197"/>
          </a:xfrm>
          <a:prstGeom prst="rect">
            <a:avLst/>
          </a:prstGeom>
        </p:spPr>
      </p:pic>
    </p:spTree>
    <p:extLst>
      <p:ext uri="{BB962C8B-B14F-4D97-AF65-F5344CB8AC3E}">
        <p14:creationId xmlns:p14="http://schemas.microsoft.com/office/powerpoint/2010/main" val="32897631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EE17B6-0173-22E9-D85C-62EEA89EFC19}"/>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383FFF9F-8428-136F-8BE5-3E9D1ABCB636}"/>
              </a:ext>
            </a:extLst>
          </p:cNvPr>
          <p:cNvSpPr>
            <a:spLocks noGrp="1"/>
          </p:cNvSpPr>
          <p:nvPr>
            <p:ph type="title"/>
          </p:nvPr>
        </p:nvSpPr>
        <p:spPr>
          <a:xfrm>
            <a:off x="4595004" y="365127"/>
            <a:ext cx="6758796" cy="1325563"/>
          </a:xfrm>
        </p:spPr>
        <p:txBody>
          <a:bodyPr/>
          <a:lstStyle/>
          <a:p>
            <a:pPr algn="r"/>
            <a:r>
              <a:rPr lang="it-IT" noProof="0" dirty="0"/>
              <a:t>Un quadro di sintesi</a:t>
            </a:r>
          </a:p>
        </p:txBody>
      </p:sp>
      <p:graphicFrame>
        <p:nvGraphicFramePr>
          <p:cNvPr id="6" name="Segnaposto contenuto 5">
            <a:extLst>
              <a:ext uri="{FF2B5EF4-FFF2-40B4-BE49-F238E27FC236}">
                <a16:creationId xmlns:a16="http://schemas.microsoft.com/office/drawing/2014/main" id="{B2AF4648-BA87-BD95-1723-EE667432FBB5}"/>
              </a:ext>
            </a:extLst>
          </p:cNvPr>
          <p:cNvGraphicFramePr>
            <a:graphicFrameLocks noGrp="1"/>
          </p:cNvGraphicFramePr>
          <p:nvPr>
            <p:ph idx="1"/>
            <p:extLst>
              <p:ext uri="{D42A27DB-BD31-4B8C-83A1-F6EECF244321}">
                <p14:modId xmlns:p14="http://schemas.microsoft.com/office/powerpoint/2010/main" val="3642484473"/>
              </p:ext>
            </p:extLst>
          </p:nvPr>
        </p:nvGraphicFramePr>
        <p:xfrm>
          <a:off x="838200" y="2383186"/>
          <a:ext cx="10515597" cy="3606800"/>
        </p:xfrm>
        <a:graphic>
          <a:graphicData uri="http://schemas.openxmlformats.org/drawingml/2006/table">
            <a:tbl>
              <a:tblPr firstRow="1" bandRow="1">
                <a:tableStyleId>{5C22544A-7EE6-4342-B048-85BDC9FD1C3A}</a:tableStyleId>
              </a:tblPr>
              <a:tblGrid>
                <a:gridCol w="3505199">
                  <a:extLst>
                    <a:ext uri="{9D8B030D-6E8A-4147-A177-3AD203B41FA5}">
                      <a16:colId xmlns:a16="http://schemas.microsoft.com/office/drawing/2014/main" val="3922772279"/>
                    </a:ext>
                  </a:extLst>
                </a:gridCol>
                <a:gridCol w="3505199">
                  <a:extLst>
                    <a:ext uri="{9D8B030D-6E8A-4147-A177-3AD203B41FA5}">
                      <a16:colId xmlns:a16="http://schemas.microsoft.com/office/drawing/2014/main" val="204812587"/>
                    </a:ext>
                  </a:extLst>
                </a:gridCol>
                <a:gridCol w="3505199">
                  <a:extLst>
                    <a:ext uri="{9D8B030D-6E8A-4147-A177-3AD203B41FA5}">
                      <a16:colId xmlns:a16="http://schemas.microsoft.com/office/drawing/2014/main" val="4201371268"/>
                    </a:ext>
                  </a:extLst>
                </a:gridCol>
              </a:tblGrid>
              <a:tr h="370840">
                <a:tc>
                  <a:txBody>
                    <a:bodyPr/>
                    <a:lstStyle/>
                    <a:p>
                      <a:r>
                        <a:rPr lang="it-IT" dirty="0"/>
                        <a:t>Tributo</a:t>
                      </a:r>
                    </a:p>
                  </a:txBody>
                  <a:tcPr/>
                </a:tc>
                <a:tc>
                  <a:txBody>
                    <a:bodyPr/>
                    <a:lstStyle/>
                    <a:p>
                      <a:r>
                        <a:rPr lang="it-IT" dirty="0"/>
                        <a:t>Azienda senza immobili</a:t>
                      </a:r>
                    </a:p>
                  </a:txBody>
                  <a:tcPr/>
                </a:tc>
                <a:tc>
                  <a:txBody>
                    <a:bodyPr/>
                    <a:lstStyle/>
                    <a:p>
                      <a:r>
                        <a:rPr lang="it-IT" dirty="0"/>
                        <a:t>Azienda con immobili</a:t>
                      </a:r>
                    </a:p>
                  </a:txBody>
                  <a:tcPr/>
                </a:tc>
                <a:extLst>
                  <a:ext uri="{0D108BD9-81ED-4DB2-BD59-A6C34878D82A}">
                    <a16:rowId xmlns:a16="http://schemas.microsoft.com/office/drawing/2014/main" val="1590106159"/>
                  </a:ext>
                </a:extLst>
              </a:tr>
              <a:tr h="370840">
                <a:tc>
                  <a:txBody>
                    <a:bodyPr/>
                    <a:lstStyle/>
                    <a:p>
                      <a:r>
                        <a:rPr lang="it-IT" dirty="0"/>
                        <a:t>Registro</a:t>
                      </a:r>
                    </a:p>
                  </a:txBody>
                  <a:tcPr/>
                </a:tc>
                <a:tc>
                  <a:txBody>
                    <a:bodyPr/>
                    <a:lstStyle/>
                    <a:p>
                      <a:r>
                        <a:rPr lang="it-IT" dirty="0"/>
                        <a:t>3%</a:t>
                      </a:r>
                    </a:p>
                  </a:txBody>
                  <a:tcPr/>
                </a:tc>
                <a:tc>
                  <a:txBody>
                    <a:bodyPr/>
                    <a:lstStyle/>
                    <a:p>
                      <a:r>
                        <a:rPr lang="it-IT" dirty="0"/>
                        <a:t>9% (fabbricati e pertinenze)</a:t>
                      </a:r>
                    </a:p>
                  </a:txBody>
                  <a:tcPr/>
                </a:tc>
                <a:extLst>
                  <a:ext uri="{0D108BD9-81ED-4DB2-BD59-A6C34878D82A}">
                    <a16:rowId xmlns:a16="http://schemas.microsoft.com/office/drawing/2014/main" val="3905254840"/>
                  </a:ext>
                </a:extLst>
              </a:tr>
              <a:tr h="370840">
                <a:tc>
                  <a:txBody>
                    <a:bodyPr/>
                    <a:lstStyle/>
                    <a:p>
                      <a:endParaRPr lang="it-IT"/>
                    </a:p>
                  </a:txBody>
                  <a:tcPr/>
                </a:tc>
                <a:tc>
                  <a:txBody>
                    <a:bodyPr/>
                    <a:lstStyle/>
                    <a:p>
                      <a:endParaRPr lang="it-IT"/>
                    </a:p>
                  </a:txBody>
                  <a:tcPr/>
                </a:tc>
                <a:tc>
                  <a:txBody>
                    <a:bodyPr/>
                    <a:lstStyle/>
                    <a:p>
                      <a:r>
                        <a:rPr lang="it-IT" dirty="0"/>
                        <a:t>9% terreni edificabili</a:t>
                      </a:r>
                    </a:p>
                  </a:txBody>
                  <a:tcPr/>
                </a:tc>
                <a:extLst>
                  <a:ext uri="{0D108BD9-81ED-4DB2-BD59-A6C34878D82A}">
                    <a16:rowId xmlns:a16="http://schemas.microsoft.com/office/drawing/2014/main" val="2490010891"/>
                  </a:ext>
                </a:extLst>
              </a:tr>
              <a:tr h="370840">
                <a:tc>
                  <a:txBody>
                    <a:bodyPr/>
                    <a:lstStyle/>
                    <a:p>
                      <a:endParaRPr lang="it-IT"/>
                    </a:p>
                  </a:txBody>
                  <a:tcPr/>
                </a:tc>
                <a:tc>
                  <a:txBody>
                    <a:bodyPr/>
                    <a:lstStyle/>
                    <a:p>
                      <a:endParaRPr lang="it-IT"/>
                    </a:p>
                  </a:txBody>
                  <a:tcPr/>
                </a:tc>
                <a:tc>
                  <a:txBody>
                    <a:bodyPr/>
                    <a:lstStyle/>
                    <a:p>
                      <a:r>
                        <a:rPr lang="it-IT" dirty="0"/>
                        <a:t>9% terreni ceduti a coltivatori diretti / IAP</a:t>
                      </a:r>
                    </a:p>
                  </a:txBody>
                  <a:tcPr/>
                </a:tc>
                <a:extLst>
                  <a:ext uri="{0D108BD9-81ED-4DB2-BD59-A6C34878D82A}">
                    <a16:rowId xmlns:a16="http://schemas.microsoft.com/office/drawing/2014/main" val="1970180552"/>
                  </a:ext>
                </a:extLst>
              </a:tr>
              <a:tr h="370840">
                <a:tc>
                  <a:txBody>
                    <a:bodyPr/>
                    <a:lstStyle/>
                    <a:p>
                      <a:endParaRPr lang="it-IT"/>
                    </a:p>
                  </a:txBody>
                  <a:tcPr/>
                </a:tc>
                <a:tc>
                  <a:txBody>
                    <a:bodyPr/>
                    <a:lstStyle/>
                    <a:p>
                      <a:endParaRPr lang="it-IT"/>
                    </a:p>
                  </a:txBody>
                  <a:tcPr/>
                </a:tc>
                <a:tc>
                  <a:txBody>
                    <a:bodyPr/>
                    <a:lstStyle/>
                    <a:p>
                      <a:r>
                        <a:rPr lang="it-IT" dirty="0"/>
                        <a:t>15% ceduti a soggetti altri</a:t>
                      </a:r>
                    </a:p>
                  </a:txBody>
                  <a:tcPr/>
                </a:tc>
                <a:extLst>
                  <a:ext uri="{0D108BD9-81ED-4DB2-BD59-A6C34878D82A}">
                    <a16:rowId xmlns:a16="http://schemas.microsoft.com/office/drawing/2014/main" val="3298254204"/>
                  </a:ext>
                </a:extLst>
              </a:tr>
              <a:tr h="370840">
                <a:tc>
                  <a:txBody>
                    <a:bodyPr/>
                    <a:lstStyle/>
                    <a:p>
                      <a:endParaRPr lang="it-IT"/>
                    </a:p>
                  </a:txBody>
                  <a:tcPr/>
                </a:tc>
                <a:tc>
                  <a:txBody>
                    <a:bodyPr/>
                    <a:lstStyle/>
                    <a:p>
                      <a:endParaRPr lang="it-IT"/>
                    </a:p>
                  </a:txBody>
                  <a:tcPr/>
                </a:tc>
                <a:tc>
                  <a:txBody>
                    <a:bodyPr/>
                    <a:lstStyle/>
                    <a:p>
                      <a:r>
                        <a:rPr lang="it-IT" dirty="0"/>
                        <a:t>3% altri beni e diritti</a:t>
                      </a:r>
                    </a:p>
                  </a:txBody>
                  <a:tcPr/>
                </a:tc>
                <a:extLst>
                  <a:ext uri="{0D108BD9-81ED-4DB2-BD59-A6C34878D82A}">
                    <a16:rowId xmlns:a16="http://schemas.microsoft.com/office/drawing/2014/main" val="243158385"/>
                  </a:ext>
                </a:extLst>
              </a:tr>
              <a:tr h="370840">
                <a:tc>
                  <a:txBody>
                    <a:bodyPr/>
                    <a:lstStyle/>
                    <a:p>
                      <a:r>
                        <a:rPr lang="it-IT" dirty="0"/>
                        <a:t>Imposta ipotecaria</a:t>
                      </a:r>
                    </a:p>
                  </a:txBody>
                  <a:tcPr/>
                </a:tc>
                <a:tc>
                  <a:txBody>
                    <a:bodyPr/>
                    <a:lstStyle/>
                    <a:p>
                      <a:r>
                        <a:rPr lang="it-IT" dirty="0"/>
                        <a:t>/</a:t>
                      </a:r>
                    </a:p>
                  </a:txBody>
                  <a:tcPr/>
                </a:tc>
                <a:tc>
                  <a:txBody>
                    <a:bodyPr/>
                    <a:lstStyle/>
                    <a:p>
                      <a:r>
                        <a:rPr lang="it-IT" dirty="0"/>
                        <a:t>2%</a:t>
                      </a:r>
                    </a:p>
                  </a:txBody>
                  <a:tcPr/>
                </a:tc>
                <a:extLst>
                  <a:ext uri="{0D108BD9-81ED-4DB2-BD59-A6C34878D82A}">
                    <a16:rowId xmlns:a16="http://schemas.microsoft.com/office/drawing/2014/main" val="3928562090"/>
                  </a:ext>
                </a:extLst>
              </a:tr>
              <a:tr h="370840">
                <a:tc>
                  <a:txBody>
                    <a:bodyPr/>
                    <a:lstStyle/>
                    <a:p>
                      <a:r>
                        <a:rPr lang="it-IT" dirty="0"/>
                        <a:t>Imposta catastale</a:t>
                      </a:r>
                    </a:p>
                  </a:txBody>
                  <a:tcPr/>
                </a:tc>
                <a:tc>
                  <a:txBody>
                    <a:bodyPr/>
                    <a:lstStyle/>
                    <a:p>
                      <a:r>
                        <a:rPr lang="it-IT" dirty="0"/>
                        <a:t>/</a:t>
                      </a:r>
                    </a:p>
                  </a:txBody>
                  <a:tcPr/>
                </a:tc>
                <a:tc>
                  <a:txBody>
                    <a:bodyPr/>
                    <a:lstStyle/>
                    <a:p>
                      <a:r>
                        <a:rPr lang="it-IT" dirty="0"/>
                        <a:t>1%</a:t>
                      </a:r>
                    </a:p>
                  </a:txBody>
                  <a:tcPr/>
                </a:tc>
                <a:extLst>
                  <a:ext uri="{0D108BD9-81ED-4DB2-BD59-A6C34878D82A}">
                    <a16:rowId xmlns:a16="http://schemas.microsoft.com/office/drawing/2014/main" val="1324505518"/>
                  </a:ext>
                </a:extLst>
              </a:tr>
              <a:tr h="370840">
                <a:tc>
                  <a:txBody>
                    <a:bodyPr/>
                    <a:lstStyle/>
                    <a:p>
                      <a:r>
                        <a:rPr lang="it-IT" dirty="0"/>
                        <a:t>Imposta di bollo</a:t>
                      </a:r>
                    </a:p>
                  </a:txBody>
                  <a:tcPr/>
                </a:tc>
                <a:tc>
                  <a:txBody>
                    <a:bodyPr/>
                    <a:lstStyle/>
                    <a:p>
                      <a:r>
                        <a:rPr lang="it-IT" dirty="0"/>
                        <a:t>€ 45</a:t>
                      </a:r>
                    </a:p>
                  </a:txBody>
                  <a:tcPr/>
                </a:tc>
                <a:tc>
                  <a:txBody>
                    <a:bodyPr/>
                    <a:lstStyle/>
                    <a:p>
                      <a:r>
                        <a:rPr lang="it-IT" dirty="0"/>
                        <a:t>€ 300</a:t>
                      </a:r>
                    </a:p>
                  </a:txBody>
                  <a:tcPr/>
                </a:tc>
                <a:extLst>
                  <a:ext uri="{0D108BD9-81ED-4DB2-BD59-A6C34878D82A}">
                    <a16:rowId xmlns:a16="http://schemas.microsoft.com/office/drawing/2014/main" val="595626593"/>
                  </a:ext>
                </a:extLst>
              </a:tr>
            </a:tbl>
          </a:graphicData>
        </a:graphic>
      </p:graphicFrame>
      <p:sp>
        <p:nvSpPr>
          <p:cNvPr id="4" name="Segnaposto numero diapositiva 3">
            <a:extLst>
              <a:ext uri="{FF2B5EF4-FFF2-40B4-BE49-F238E27FC236}">
                <a16:creationId xmlns:a16="http://schemas.microsoft.com/office/drawing/2014/main" id="{A807753D-E9CE-EA9D-B00B-AEB7C2E112CF}"/>
              </a:ext>
            </a:extLst>
          </p:cNvPr>
          <p:cNvSpPr>
            <a:spLocks noGrp="1"/>
          </p:cNvSpPr>
          <p:nvPr>
            <p:ph type="sldNum" sz="quarter" idx="12"/>
          </p:nvPr>
        </p:nvSpPr>
        <p:spPr/>
        <p:txBody>
          <a:bodyPr/>
          <a:lstStyle/>
          <a:p>
            <a:fld id="{23083061-2DC2-4C5E-9234-1D2E48EDC923}" type="slidenum">
              <a:rPr lang="it-IT" smtClean="0"/>
              <a:t>8</a:t>
            </a:fld>
            <a:endParaRPr lang="it-IT"/>
          </a:p>
        </p:txBody>
      </p:sp>
      <p:pic>
        <p:nvPicPr>
          <p:cNvPr id="5" name="Immagine 4">
            <a:extLst>
              <a:ext uri="{FF2B5EF4-FFF2-40B4-BE49-F238E27FC236}">
                <a16:creationId xmlns:a16="http://schemas.microsoft.com/office/drawing/2014/main" id="{0C9B232F-F590-209B-F518-0F6103FA3CC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8200" y="765309"/>
            <a:ext cx="2541782" cy="525197"/>
          </a:xfrm>
          <a:prstGeom prst="rect">
            <a:avLst/>
          </a:prstGeom>
        </p:spPr>
      </p:pic>
      <p:sp>
        <p:nvSpPr>
          <p:cNvPr id="7" name="CasellaDiTesto 6">
            <a:extLst>
              <a:ext uri="{FF2B5EF4-FFF2-40B4-BE49-F238E27FC236}">
                <a16:creationId xmlns:a16="http://schemas.microsoft.com/office/drawing/2014/main" id="{76CC0686-1EB4-37A0-BD27-85D949EB6D52}"/>
              </a:ext>
            </a:extLst>
          </p:cNvPr>
          <p:cNvSpPr txBox="1"/>
          <p:nvPr/>
        </p:nvSpPr>
        <p:spPr>
          <a:xfrm>
            <a:off x="838200" y="6374705"/>
            <a:ext cx="4731232" cy="307777"/>
          </a:xfrm>
          <a:prstGeom prst="rect">
            <a:avLst/>
          </a:prstGeom>
          <a:noFill/>
        </p:spPr>
        <p:txBody>
          <a:bodyPr wrap="none" rtlCol="0">
            <a:spAutoFit/>
          </a:bodyPr>
          <a:lstStyle/>
          <a:p>
            <a:r>
              <a:rPr lang="it-IT" sz="1400" dirty="0"/>
              <a:t>Attenzione: rappresentazione di sintesi delle aliquote previste.</a:t>
            </a:r>
          </a:p>
        </p:txBody>
      </p:sp>
    </p:spTree>
    <p:extLst>
      <p:ext uri="{BB962C8B-B14F-4D97-AF65-F5344CB8AC3E}">
        <p14:creationId xmlns:p14="http://schemas.microsoft.com/office/powerpoint/2010/main" val="7361125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409519-445C-6AF8-DE84-DD1E024DF4AD}"/>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65CD9744-6005-FC5D-0D0D-B5F98A424514}"/>
              </a:ext>
            </a:extLst>
          </p:cNvPr>
          <p:cNvSpPr>
            <a:spLocks noGrp="1"/>
          </p:cNvSpPr>
          <p:nvPr>
            <p:ph type="title"/>
          </p:nvPr>
        </p:nvSpPr>
        <p:spPr>
          <a:xfrm>
            <a:off x="4595004" y="365127"/>
            <a:ext cx="6758796" cy="1325563"/>
          </a:xfrm>
        </p:spPr>
        <p:txBody>
          <a:bodyPr/>
          <a:lstStyle/>
          <a:p>
            <a:pPr algn="r"/>
            <a:r>
              <a:rPr lang="it-IT" noProof="0" dirty="0"/>
              <a:t>Le passività</a:t>
            </a:r>
          </a:p>
        </p:txBody>
      </p:sp>
      <p:sp>
        <p:nvSpPr>
          <p:cNvPr id="3" name="Segnaposto contenuto 2">
            <a:extLst>
              <a:ext uri="{FF2B5EF4-FFF2-40B4-BE49-F238E27FC236}">
                <a16:creationId xmlns:a16="http://schemas.microsoft.com/office/drawing/2014/main" id="{1F693E55-D752-ECE5-2A78-946004CA5F85}"/>
              </a:ext>
            </a:extLst>
          </p:cNvPr>
          <p:cNvSpPr>
            <a:spLocks noGrp="1"/>
          </p:cNvSpPr>
          <p:nvPr>
            <p:ph idx="1"/>
          </p:nvPr>
        </p:nvSpPr>
        <p:spPr/>
        <p:txBody>
          <a:bodyPr anchor="ctr">
            <a:normAutofit fontScale="77500" lnSpcReduction="20000"/>
          </a:bodyPr>
          <a:lstStyle/>
          <a:p>
            <a:pPr>
              <a:lnSpc>
                <a:spcPct val="160000"/>
              </a:lnSpc>
            </a:pPr>
            <a:r>
              <a:rPr lang="it-IT" dirty="0">
                <a:solidFill>
                  <a:srgbClr val="19191A"/>
                </a:solidFill>
                <a:latin typeface="Titillium Web" pitchFamily="2" charset="77"/>
              </a:rPr>
              <a:t>L</a:t>
            </a:r>
            <a:r>
              <a:rPr lang="it-IT" b="0" i="0" dirty="0">
                <a:solidFill>
                  <a:srgbClr val="19191A"/>
                </a:solidFill>
                <a:effectLst/>
                <a:latin typeface="Titillium Web" pitchFamily="2" charset="77"/>
              </a:rPr>
              <a:t>e passività devono essere </a:t>
            </a:r>
            <a:r>
              <a:rPr lang="it-IT" b="1" i="0" dirty="0">
                <a:solidFill>
                  <a:srgbClr val="19191A"/>
                </a:solidFill>
                <a:effectLst/>
                <a:latin typeface="Titillium Web" pitchFamily="2" charset="77"/>
              </a:rPr>
              <a:t>imputate ai beni oggetto della cessione in proporzione al loro valore</a:t>
            </a:r>
            <a:r>
              <a:rPr lang="it-IT" dirty="0">
                <a:solidFill>
                  <a:srgbClr val="19191A"/>
                </a:solidFill>
                <a:latin typeface="Titillium Web" pitchFamily="2" charset="77"/>
              </a:rPr>
              <a:t>;</a:t>
            </a:r>
            <a:endParaRPr lang="it-IT" b="0" i="0" dirty="0">
              <a:solidFill>
                <a:srgbClr val="19191A"/>
              </a:solidFill>
              <a:effectLst/>
              <a:latin typeface="Titillium Web" pitchFamily="2" charset="77"/>
            </a:endParaRPr>
          </a:p>
          <a:p>
            <a:pPr>
              <a:lnSpc>
                <a:spcPct val="160000"/>
              </a:lnSpc>
            </a:pPr>
            <a:r>
              <a:rPr lang="it-IT" dirty="0">
                <a:solidFill>
                  <a:srgbClr val="19191A"/>
                </a:solidFill>
                <a:latin typeface="Titillium Web" pitchFamily="2" charset="77"/>
              </a:rPr>
              <a:t>Se l’immobile è gravato di mutuo ipotecario, l’imposta di registro va </a:t>
            </a:r>
            <a:r>
              <a:rPr lang="it-IT" b="1" dirty="0">
                <a:solidFill>
                  <a:srgbClr val="19191A"/>
                </a:solidFill>
                <a:latin typeface="Titillium Web" pitchFamily="2" charset="77"/>
              </a:rPr>
              <a:t>applicata al corrispettivo pattuito scomputando eventuali passività con l’applicazione del criterio proporzionale</a:t>
            </a:r>
            <a:r>
              <a:rPr lang="it-IT" dirty="0">
                <a:solidFill>
                  <a:srgbClr val="19191A"/>
                </a:solidFill>
                <a:latin typeface="Titillium Web" pitchFamily="2" charset="77"/>
              </a:rPr>
              <a:t>, anche se si tratta di passività che sono direttamente inerenti al bene immobile. </a:t>
            </a:r>
          </a:p>
          <a:p>
            <a:pPr>
              <a:lnSpc>
                <a:spcPct val="160000"/>
              </a:lnSpc>
            </a:pPr>
            <a:r>
              <a:rPr lang="it-IT" dirty="0">
                <a:solidFill>
                  <a:srgbClr val="19191A"/>
                </a:solidFill>
                <a:latin typeface="Titillium Web" pitchFamily="2" charset="77"/>
              </a:rPr>
              <a:t>Nella cessione di azienda non si applica l’art. 50, per il quale va scomputato il debito accollato direttamente allo stesso in presenza di un conferimento del bene immobile.</a:t>
            </a:r>
          </a:p>
        </p:txBody>
      </p:sp>
      <p:sp>
        <p:nvSpPr>
          <p:cNvPr id="4" name="Segnaposto numero diapositiva 3">
            <a:extLst>
              <a:ext uri="{FF2B5EF4-FFF2-40B4-BE49-F238E27FC236}">
                <a16:creationId xmlns:a16="http://schemas.microsoft.com/office/drawing/2014/main" id="{1DD329D4-D919-C9DB-614A-ED648EFAAA1E}"/>
              </a:ext>
            </a:extLst>
          </p:cNvPr>
          <p:cNvSpPr>
            <a:spLocks noGrp="1"/>
          </p:cNvSpPr>
          <p:nvPr>
            <p:ph type="sldNum" sz="quarter" idx="12"/>
          </p:nvPr>
        </p:nvSpPr>
        <p:spPr/>
        <p:txBody>
          <a:bodyPr/>
          <a:lstStyle/>
          <a:p>
            <a:fld id="{23083061-2DC2-4C5E-9234-1D2E48EDC923}" type="slidenum">
              <a:rPr lang="it-IT" smtClean="0"/>
              <a:t>9</a:t>
            </a:fld>
            <a:endParaRPr lang="it-IT"/>
          </a:p>
        </p:txBody>
      </p:sp>
      <p:pic>
        <p:nvPicPr>
          <p:cNvPr id="5" name="Immagine 4">
            <a:extLst>
              <a:ext uri="{FF2B5EF4-FFF2-40B4-BE49-F238E27FC236}">
                <a16:creationId xmlns:a16="http://schemas.microsoft.com/office/drawing/2014/main" id="{8D7C7F69-203B-C977-7127-982541C8550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8200" y="765309"/>
            <a:ext cx="2541782" cy="525197"/>
          </a:xfrm>
          <a:prstGeom prst="rect">
            <a:avLst/>
          </a:prstGeom>
        </p:spPr>
      </p:pic>
    </p:spTree>
    <p:extLst>
      <p:ext uri="{BB962C8B-B14F-4D97-AF65-F5344CB8AC3E}">
        <p14:creationId xmlns:p14="http://schemas.microsoft.com/office/powerpoint/2010/main" val="4288851188"/>
      </p:ext>
    </p:extLst>
  </p:cSld>
  <p:clrMapOvr>
    <a:masterClrMapping/>
  </p:clrMapOvr>
</p:sld>
</file>

<file path=ppt/theme/theme1.xml><?xml version="1.0" encoding="utf-8"?>
<a:theme xmlns:a="http://schemas.openxmlformats.org/drawingml/2006/main" name="Tema di Office">
  <a:themeElements>
    <a:clrScheme name="Tema di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10913</TotalTime>
  <Words>835</Words>
  <Application>Microsoft Macintosh PowerPoint</Application>
  <PresentationFormat>Widescreen</PresentationFormat>
  <Paragraphs>99</Paragraphs>
  <Slides>12</Slides>
  <Notes>11</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12</vt:i4>
      </vt:variant>
    </vt:vector>
  </HeadingPairs>
  <TitlesOfParts>
    <vt:vector size="17" baseType="lpstr">
      <vt:lpstr>Arial</vt:lpstr>
      <vt:lpstr>Calibri</vt:lpstr>
      <vt:lpstr>Calibri Light</vt:lpstr>
      <vt:lpstr>Titillium Web</vt:lpstr>
      <vt:lpstr>Tema di Office</vt:lpstr>
      <vt:lpstr>Problemi attuali in materia di  circolazione dell’azienda</vt:lpstr>
      <vt:lpstr>Programma dell’intervento</vt:lpstr>
      <vt:lpstr>Un punto di partenza  in comune</vt:lpstr>
      <vt:lpstr>La plusvalenza da cessione</vt:lpstr>
      <vt:lpstr>Modalità di tassazione</vt:lpstr>
      <vt:lpstr>Le imposte indirette</vt:lpstr>
      <vt:lpstr>Le novità del 2025</vt:lpstr>
      <vt:lpstr>Un quadro di sintesi</vt:lpstr>
      <vt:lpstr>Le passività</vt:lpstr>
      <vt:lpstr>Un caso concreto  CGT Bologna 168/23</vt:lpstr>
      <vt:lpstr>Cassazione 41842  del 12 dicembre 2021</vt:lpstr>
      <vt:lpstr>Grazie per l’attenzione</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Stabile organizzazione ed economia digitale</dc:title>
  <dc:subject/>
  <dc:creator>Marco Greggi</dc:creator>
  <cp:keywords/>
  <dc:description/>
  <cp:lastModifiedBy>Marco Greggi</cp:lastModifiedBy>
  <cp:revision>50</cp:revision>
  <cp:lastPrinted>2025-04-15T09:38:57Z</cp:lastPrinted>
  <dcterms:created xsi:type="dcterms:W3CDTF">2020-05-28T05:51:08Z</dcterms:created>
  <dcterms:modified xsi:type="dcterms:W3CDTF">2025-05-30T11:31:19Z</dcterms:modified>
  <cp:category/>
</cp:coreProperties>
</file>