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65" r:id="rId10"/>
    <p:sldId id="267" r:id="rId11"/>
    <p:sldId id="268" r:id="rId12"/>
    <p:sldId id="258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D0EFEE-7DE9-40FD-BDAB-E2025F8D285A}" v="1" dt="2023-03-19T20:27:38.880"/>
    <p1510:client id="{786571AB-F33E-45F8-A4A1-F99D205DED89}" v="1" dt="2023-03-19T17:32:57.388"/>
    <p1510:client id="{BC4E22D6-D07E-417E-BBEC-F6EC5411A856}" v="197" dt="2023-03-19T20:02:43.09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4" autoAdjust="0"/>
    <p:restoredTop sz="75258" autoAdjust="0"/>
  </p:normalViewPr>
  <p:slideViewPr>
    <p:cSldViewPr snapToGrid="0" showGuides="1">
      <p:cViewPr varScale="1">
        <p:scale>
          <a:sx n="86" d="100"/>
          <a:sy n="86" d="100"/>
        </p:scale>
        <p:origin x="156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59C9F-3063-48BE-BFAC-193F01EA5427}" type="datetimeFigureOut">
              <a:rPr lang="cs-CZ" smtClean="0"/>
              <a:t>29.04.2025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D3CA3-1230-4240-9E86-9E44080146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86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D3CA3-1230-4240-9E86-9E440801462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84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D3CA3-1230-4240-9E86-9E440801462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00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Po </a:t>
            </a:r>
            <a:r>
              <a:rPr lang="en-GB" noProof="0" dirty="0" err="1"/>
              <a:t>kliknutí</a:t>
            </a:r>
            <a:r>
              <a:rPr lang="en-GB" noProof="0" dirty="0"/>
              <a:t> </a:t>
            </a:r>
            <a:r>
              <a:rPr lang="en-GB" noProof="0" dirty="0" err="1"/>
              <a:t>můžete</a:t>
            </a:r>
            <a:r>
              <a:rPr lang="en-GB" noProof="0" dirty="0"/>
              <a:t> </a:t>
            </a:r>
            <a:r>
              <a:rPr lang="en-GB" noProof="0" dirty="0" err="1"/>
              <a:t>upravovat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 v </a:t>
            </a:r>
            <a:r>
              <a:rPr lang="en-GB" noProof="0" dirty="0" err="1"/>
              <a:t>předloze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2"/>
            <a:r>
              <a:rPr lang="en-GB" noProof="0" dirty="0" err="1"/>
              <a:t>Třetí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3"/>
            <a:r>
              <a:rPr lang="en-GB" noProof="0" dirty="0" err="1"/>
              <a:t>Čtvrtá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4"/>
            <a:r>
              <a:rPr lang="en-GB" noProof="0" dirty="0" err="1"/>
              <a:t>Pátá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B506C00-9A09-38FD-D904-18FAA936D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2800"/>
            <a:ext cx="9144000" cy="2697163"/>
          </a:xfrm>
        </p:spPr>
        <p:txBody>
          <a:bodyPr lIns="90000" anchor="ctr">
            <a:noAutofit/>
          </a:bodyPr>
          <a:lstStyle/>
          <a:p>
            <a:r>
              <a:rPr lang="en-GB" sz="4400" noProof="1"/>
              <a:t>Nudges and Rules: The limits to a purposive fiscal intervention.</a:t>
            </a:r>
            <a:br>
              <a:rPr lang="en-GB" sz="4400" noProof="1"/>
            </a:br>
            <a:br>
              <a:rPr lang="en-GB" sz="1000" noProof="1"/>
            </a:br>
            <a:r>
              <a:rPr lang="en-GB" sz="2800" noProof="1"/>
              <a:t>The case of housing. Tax history and experience in incentivising and disincentivising residential building.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789D5057-A154-4798-978D-6C9909FC8D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noProof="1"/>
              <a:t>Jan Papajanovský</a:t>
            </a:r>
          </a:p>
          <a:p>
            <a:r>
              <a:rPr lang="en-GB" noProof="1"/>
              <a:t>28 and 29 April 2025, Ferrara</a:t>
            </a:r>
          </a:p>
        </p:txBody>
      </p:sp>
    </p:spTree>
    <p:extLst>
      <p:ext uri="{BB962C8B-B14F-4D97-AF65-F5344CB8AC3E}">
        <p14:creationId xmlns:p14="http://schemas.microsoft.com/office/powerpoint/2010/main" val="408643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83384-66CA-EDAA-AB66-EBBC3C7A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“Green for Savings” programme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D375C7-B403-BE97-F49A-6F1C3920E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1"/>
              <a:t>housing renovation subsidies programme – </a:t>
            </a:r>
            <a:r>
              <a:rPr lang="en-GB" b="1" noProof="1"/>
              <a:t>energy savings</a:t>
            </a:r>
          </a:p>
          <a:p>
            <a:r>
              <a:rPr lang="en-GB" noProof="1"/>
              <a:t>statistics</a:t>
            </a:r>
          </a:p>
          <a:p>
            <a:pPr lvl="1"/>
            <a:r>
              <a:rPr lang="en-GB" b="1" noProof="1"/>
              <a:t>484 162 applications</a:t>
            </a:r>
          </a:p>
          <a:p>
            <a:pPr lvl="1"/>
            <a:r>
              <a:rPr lang="en-GB" b="1" noProof="1"/>
              <a:t>billions of EUR</a:t>
            </a:r>
          </a:p>
          <a:p>
            <a:r>
              <a:rPr lang="en-GB" noProof="1"/>
              <a:t>poorer x </a:t>
            </a:r>
            <a:r>
              <a:rPr lang="en-GB" u="sng" noProof="1"/>
              <a:t>richer households</a:t>
            </a:r>
          </a:p>
          <a:p>
            <a:r>
              <a:rPr lang="en-GB" noProof="1"/>
              <a:t>“Green for Savings light”</a:t>
            </a:r>
          </a:p>
          <a:p>
            <a:r>
              <a:rPr lang="en-GB" noProof="1"/>
              <a:t>“Fix up Grandma’s House”</a:t>
            </a:r>
          </a:p>
          <a:p>
            <a:endParaRPr lang="en-GB" noProof="1"/>
          </a:p>
          <a:p>
            <a:endParaRPr lang="en-GB" noProof="1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C1A6DB-92EE-198F-ECDF-79F62A8E4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en-GB" noProof="1" smtClean="0"/>
              <a:t>10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540666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DA360-067E-8B3D-2CDD-2B3FC0AD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7477"/>
            <a:ext cx="10515600" cy="2423045"/>
          </a:xfrm>
        </p:spPr>
        <p:txBody>
          <a:bodyPr/>
          <a:lstStyle/>
          <a:p>
            <a:pPr algn="ctr"/>
            <a:r>
              <a:rPr lang="en-GB" sz="8800" noProof="1"/>
              <a:t>demand x supply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2E99F9-B2CC-37AC-8261-AA0C2B01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en-GB" noProof="1" smtClean="0"/>
              <a:t>11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41757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55303-2FA5-CA62-C73A-87B5A0E0B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8C7A0A-BF5A-9B6A-953A-76071AA2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Conclusion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DE90F5-268F-01D4-610F-ABC0A19DA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1"/>
              <a:t>housing crisis in many places including Czechia</a:t>
            </a:r>
          </a:p>
          <a:p>
            <a:r>
              <a:rPr lang="en-GB" noProof="1"/>
              <a:t>various tax incentives x limited effect</a:t>
            </a:r>
          </a:p>
          <a:p>
            <a:r>
              <a:rPr lang="en-GB" noProof="1"/>
              <a:t>in some cases countraproductive!</a:t>
            </a:r>
          </a:p>
          <a:p>
            <a:r>
              <a:rPr lang="en-GB" b="1" noProof="1"/>
              <a:t>economy, economy, economy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427165-DEA1-F29A-F9DD-BB5195F40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en-GB" noProof="1" dirty="0" smtClean="0"/>
              <a:t>12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93500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26A551-B6D8-C786-78B7-92E82CBD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Content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4FDD36-4B13-A7B1-C8E9-FF575B2CD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1"/>
              <a:t>reasons for incentives? – case of housing in Czechia</a:t>
            </a:r>
          </a:p>
          <a:p>
            <a:r>
              <a:rPr lang="en-GB" noProof="1"/>
              <a:t>housing incentives</a:t>
            </a:r>
          </a:p>
          <a:p>
            <a:pPr lvl="1"/>
            <a:r>
              <a:rPr lang="en-GB" noProof="1"/>
              <a:t>income tax</a:t>
            </a:r>
          </a:p>
          <a:p>
            <a:pPr lvl="1"/>
            <a:r>
              <a:rPr lang="en-GB" noProof="1"/>
              <a:t>VAT</a:t>
            </a:r>
          </a:p>
          <a:p>
            <a:pPr lvl="1"/>
            <a:r>
              <a:rPr lang="en-GB" noProof="1"/>
              <a:t>property acquisition tax</a:t>
            </a:r>
          </a:p>
          <a:p>
            <a:pPr lvl="1"/>
            <a:r>
              <a:rPr lang="en-GB" noProof="1"/>
              <a:t>property tax</a:t>
            </a:r>
          </a:p>
          <a:p>
            <a:pPr lvl="1"/>
            <a:r>
              <a:rPr lang="en-GB" noProof="1"/>
              <a:t>“Green for Savings” programme</a:t>
            </a:r>
          </a:p>
          <a:p>
            <a:r>
              <a:rPr lang="en-GB" noProof="1"/>
              <a:t>effectivity of the above measures?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523ED3-2E52-4FB7-7BFA-7A16F82E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en-GB" noProof="1" dirty="0" smtClean="0"/>
              <a:t>2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80608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B9E6DA9-9B3E-7D5A-A843-7E8B9DC3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en-GB" noProof="1" dirty="0" smtClean="0"/>
              <a:t>3</a:t>
            </a:fld>
            <a:endParaRPr lang="en-GB" noProof="1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2E36F1-1648-A77A-D564-0C4CE391C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9618" y="434714"/>
            <a:ext cx="9512763" cy="493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30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53249B5-7C94-BAB5-AD9F-80E76034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en-GB" noProof="1" dirty="0" smtClean="0"/>
              <a:t>4</a:t>
            </a:fld>
            <a:endParaRPr lang="en-GB" noProof="1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967CAAE-1583-7450-954D-100E54C88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17" y="432164"/>
            <a:ext cx="11293200" cy="491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5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149A779-3DB8-92AC-C794-204030D6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en-GB" noProof="1" dirty="0" smtClean="0"/>
              <a:t>5</a:t>
            </a:fld>
            <a:endParaRPr lang="en-GB" noProof="1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ED2AA3-63B0-65EB-6DDE-439E5EE1E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20" y="314897"/>
            <a:ext cx="10811760" cy="525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4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60CCF44-7B29-091B-C994-0161D810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en-GB" noProof="1" dirty="0" smtClean="0"/>
              <a:t>6</a:t>
            </a:fld>
            <a:endParaRPr lang="en-GB" noProof="1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BED214-ECCE-E47D-9317-B7AFD4278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1813"/>
            <a:ext cx="10433153" cy="641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53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3FEF208D-AE76-2C0C-5708-3AE0039B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Income tax &amp; VAT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9ABBFE-FE2A-BF3D-6F1F-6A22BC937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1"/>
              <a:t>mortgage tax credit – 6 000 EUR/year (x 12 000 EUR)</a:t>
            </a:r>
          </a:p>
          <a:p>
            <a:pPr lvl="1"/>
            <a:r>
              <a:rPr lang="en-GB" noProof="1"/>
              <a:t>only 13 % for building new homes</a:t>
            </a:r>
          </a:p>
          <a:p>
            <a:r>
              <a:rPr lang="en-GB" noProof="1"/>
              <a:t>income from sales – largely exempt (time test)</a:t>
            </a:r>
          </a:p>
          <a:p>
            <a:r>
              <a:rPr lang="en-GB" b="1" noProof="1"/>
              <a:t>12 % x 21 % VAT</a:t>
            </a:r>
          </a:p>
          <a:p>
            <a:r>
              <a:rPr lang="en-GB" b="1" noProof="1"/>
              <a:t>“social housing”</a:t>
            </a:r>
          </a:p>
          <a:p>
            <a:pPr lvl="1"/>
            <a:r>
              <a:rPr lang="en-GB" noProof="1"/>
              <a:t>flats up to 120 m</a:t>
            </a:r>
            <a:r>
              <a:rPr lang="en-GB" baseline="30000" noProof="1"/>
              <a:t>2</a:t>
            </a:r>
          </a:p>
          <a:p>
            <a:pPr lvl="1"/>
            <a:r>
              <a:rPr lang="en-GB" noProof="1"/>
              <a:t>single family houses up to 350 m</a:t>
            </a:r>
            <a:r>
              <a:rPr lang="en-GB" baseline="30000" noProof="1"/>
              <a:t>2</a:t>
            </a:r>
          </a:p>
          <a:p>
            <a:endParaRPr lang="en-GB" b="1" noProof="1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E8109B7-8A03-A685-B12E-9A7D1B6A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en-GB" noProof="1" dirty="0" smtClean="0"/>
              <a:t>7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32523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5B54D0-9CFC-A597-AD27-B8C32375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t>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37E2AF-89E3-64D5-735F-D818CC6F9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92" y="226465"/>
            <a:ext cx="11280816" cy="523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1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CC9F10-C8BA-04EC-F9E0-0552ED57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Property acquisition tax &amp; property tax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BE1443-5BD9-9F0E-10EF-CAC823B95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1"/>
              <a:t>property acquisition tax – abolished in 2021</a:t>
            </a:r>
          </a:p>
          <a:p>
            <a:pPr lvl="1"/>
            <a:r>
              <a:rPr lang="en-GB" noProof="1"/>
              <a:t>4 %, value of the property, buyer</a:t>
            </a:r>
          </a:p>
          <a:p>
            <a:r>
              <a:rPr lang="en-GB" noProof="1"/>
              <a:t>property taxes – reform in 2024</a:t>
            </a:r>
          </a:p>
          <a:p>
            <a:pPr lvl="1"/>
            <a:r>
              <a:rPr lang="en-GB" noProof="1"/>
              <a:t>square metres x value of property</a:t>
            </a:r>
          </a:p>
          <a:p>
            <a:pPr lvl="1"/>
            <a:r>
              <a:rPr lang="en-GB" noProof="1"/>
              <a:t>second and third houses?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C5FC74-7B54-DAD0-ED86-8EF6301C1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en-GB" noProof="1" smtClean="0"/>
              <a:t>9</a:t>
            </a:fld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9798422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22D40"/>
      </a:accent1>
      <a:accent2>
        <a:srgbClr val="D22D40"/>
      </a:accent2>
      <a:accent3>
        <a:srgbClr val="B64926"/>
      </a:accent3>
      <a:accent4>
        <a:srgbClr val="FF8427"/>
      </a:accent4>
      <a:accent5>
        <a:srgbClr val="CC9900"/>
      </a:accent5>
      <a:accent6>
        <a:srgbClr val="FFD147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C82E3570-8F0D-45E8-BF56-D546C17BDEAA}" vid="{9F40CBD5-BE48-4A93-969A-978FC482E66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15754</TotalTime>
  <Words>244</Words>
  <Application>Microsoft Macintosh PowerPoint</Application>
  <PresentationFormat>Širokoúhlá obrazovka</PresentationFormat>
  <Paragraphs>53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Motiv Office</vt:lpstr>
      <vt:lpstr>Nudges and Rules: The limits to a purposive fiscal intervention.  The case of housing. Tax history and experience in incentivising and disincentivising residential building.</vt:lpstr>
      <vt:lpstr>Content</vt:lpstr>
      <vt:lpstr>Prezentace aplikace PowerPoint</vt:lpstr>
      <vt:lpstr>Prezentace aplikace PowerPoint</vt:lpstr>
      <vt:lpstr>Prezentace aplikace PowerPoint</vt:lpstr>
      <vt:lpstr>Prezentace aplikace PowerPoint</vt:lpstr>
      <vt:lpstr>Income tax &amp; VAT</vt:lpstr>
      <vt:lpstr>Prezentace aplikace PowerPoint</vt:lpstr>
      <vt:lpstr>Property acquisition tax &amp; property tax</vt:lpstr>
      <vt:lpstr>“Green for Savings” programme</vt:lpstr>
      <vt:lpstr>demand x supply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Radim Boháč</dc:creator>
  <cp:lastModifiedBy>Jan Papajanovský</cp:lastModifiedBy>
  <cp:revision>233</cp:revision>
  <dcterms:created xsi:type="dcterms:W3CDTF">2019-09-25T20:27:52Z</dcterms:created>
  <dcterms:modified xsi:type="dcterms:W3CDTF">2025-04-29T08:13:16Z</dcterms:modified>
</cp:coreProperties>
</file>