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  <p:sldMasterId id="214748368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y="5143500" cx="9144000"/>
  <p:notesSz cx="6858000" cy="9144000"/>
  <p:embeddedFontLst>
    <p:embeddedFont>
      <p:font typeface="Raleway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Gill Sans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696FC0-9809-431B-9E1A-40D40D9892D1}">
  <a:tblStyle styleId="{A4696FC0-9809-431B-9E1A-40D40D9892D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Raleway-italic.fntdata"/><Relationship Id="rId50" Type="http://schemas.openxmlformats.org/officeDocument/2006/relationships/font" Target="fonts/Raleway-bold.fntdata"/><Relationship Id="rId53" Type="http://schemas.openxmlformats.org/officeDocument/2006/relationships/font" Target="fonts/Lato-regular.fntdata"/><Relationship Id="rId52" Type="http://schemas.openxmlformats.org/officeDocument/2006/relationships/font" Target="fonts/Raleway-boldItalic.fntdata"/><Relationship Id="rId11" Type="http://schemas.openxmlformats.org/officeDocument/2006/relationships/slide" Target="slides/slide2.xml"/><Relationship Id="rId55" Type="http://schemas.openxmlformats.org/officeDocument/2006/relationships/font" Target="fonts/Lato-italic.fntdata"/><Relationship Id="rId10" Type="http://schemas.openxmlformats.org/officeDocument/2006/relationships/slide" Target="slides/slide1.xml"/><Relationship Id="rId54" Type="http://schemas.openxmlformats.org/officeDocument/2006/relationships/font" Target="fonts/Lato-bold.fntdata"/><Relationship Id="rId13" Type="http://schemas.openxmlformats.org/officeDocument/2006/relationships/slide" Target="slides/slide4.xml"/><Relationship Id="rId57" Type="http://schemas.openxmlformats.org/officeDocument/2006/relationships/font" Target="fonts/GillSans-regular.fntdata"/><Relationship Id="rId12" Type="http://schemas.openxmlformats.org/officeDocument/2006/relationships/slide" Target="slides/slide3.xml"/><Relationship Id="rId56" Type="http://schemas.openxmlformats.org/officeDocument/2006/relationships/font" Target="fonts/Lato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58" Type="http://schemas.openxmlformats.org/officeDocument/2006/relationships/font" Target="fonts/GillSans-bold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081795c5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081795c5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081795c5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081795c5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081795c5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081795c5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08efd1276_4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508efd1276_4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08efd1276_4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508efd1276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508efd1276_4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08efd1276_4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508efd1276_4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08efd1276_4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508efd1276_4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08efd1276_4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508efd1276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508efd1276_4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08efd1276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508efd1276_4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08efd1276_4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508efd1276_4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081795c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081795c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08efd1276_4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508efd1276_4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08efd1276_4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508efd1276_4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062551670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062551670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062551670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062551670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062551670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062551670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062551670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062551670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062551670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062551670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06255167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06255167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062551670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062551670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062551670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062551670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081795c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081795c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062551670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062551670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06255167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06255167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0a313990e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350a313990e_2_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0a313990e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50a313990e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0a313990e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50a313990e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0a313990e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350a313990e_2_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0a313990e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50a313990e_2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50a313990e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50a313990e_2_1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0a313990e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50a313990e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0a313990e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50a313990e_2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081795c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081795c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081795c5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081795c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081795c5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081795c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081795c5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081795c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081795c5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081795c5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081795c5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081795c5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400"/>
              <a:buFont typeface="Arial"/>
              <a:buNone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None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762000" y="2467546"/>
            <a:ext cx="83820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  <a:defRPr sz="4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Char char="•"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800"/>
              <a:buChar char="–"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•"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–"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»"/>
              <a:defRPr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457200" y="914400"/>
            <a:ext cx="86868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  <a:defRPr b="1" sz="4000" cap="none">
                <a:solidFill>
                  <a:srgbClr val="4D4D4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>
                <a:solidFill>
                  <a:srgbClr val="4D4D4D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7"/>
          <p:cNvSpPr/>
          <p:nvPr/>
        </p:nvSpPr>
        <p:spPr>
          <a:xfrm>
            <a:off x="762000" y="3323104"/>
            <a:ext cx="83820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400"/>
              <a:buFont typeface="Arial"/>
              <a:buNone/>
              <a:defRPr>
                <a:solidFill>
                  <a:srgbClr val="4D4D4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800"/>
              <a:buChar char="•"/>
              <a:defRPr sz="2800">
                <a:solidFill>
                  <a:srgbClr val="4D4D4D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–"/>
              <a:defRPr sz="2400">
                <a:solidFill>
                  <a:srgbClr val="4D4D4D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•"/>
              <a:defRPr sz="2000">
                <a:solidFill>
                  <a:srgbClr val="4D4D4D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 sz="1800">
                <a:solidFill>
                  <a:srgbClr val="4D4D4D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»"/>
              <a:defRPr sz="1800">
                <a:solidFill>
                  <a:srgbClr val="4D4D4D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18"/>
          <p:cNvSpPr/>
          <p:nvPr/>
        </p:nvSpPr>
        <p:spPr>
          <a:xfrm>
            <a:off x="762000" y="914400"/>
            <a:ext cx="83820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2" name="Google Shape;112;p19"/>
          <p:cNvSpPr/>
          <p:nvPr/>
        </p:nvSpPr>
        <p:spPr>
          <a:xfrm>
            <a:off x="762000" y="914400"/>
            <a:ext cx="83820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D4D4D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4D4D4D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4D4D4D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4D4D4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D4D4D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4D4D4D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4D4D4D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4D4D4D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3"/>
          <p:cNvSpPr/>
          <p:nvPr/>
        </p:nvSpPr>
        <p:spPr>
          <a:xfrm>
            <a:off x="762000" y="914400"/>
            <a:ext cx="8382000" cy="57150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4D4D4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4"/>
          <p:cNvSpPr/>
          <p:nvPr/>
        </p:nvSpPr>
        <p:spPr>
          <a:xfrm rot="-5400000">
            <a:off x="4650722" y="2227449"/>
            <a:ext cx="4531098" cy="76201"/>
          </a:xfrm>
          <a:prstGeom prst="rect">
            <a:avLst/>
          </a:prstGeom>
          <a:solidFill>
            <a:srgbClr val="EDA02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sx="0" rotWithShape="0" dir="5400000" dist="23000" sy="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ill Sa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628650" y="1369219"/>
            <a:ext cx="7886700" cy="2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1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ill Sa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foto">
  <p:cSld name="Úvodní snímek - foto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exteriér, obloha, strom, budova&#10;&#10;Popis byl vytvořen automaticky" id="157" name="Google Shape;157;p30"/>
          <p:cNvPicPr preferRelativeResize="0"/>
          <p:nvPr/>
        </p:nvPicPr>
        <p:blipFill rotWithShape="1">
          <a:blip r:embed="rId2">
            <a:alphaModFix/>
          </a:blip>
          <a:srcRect b="24002" l="0" r="3752" t="67"/>
          <a:stretch/>
        </p:blipFill>
        <p:spPr>
          <a:xfrm>
            <a:off x="1" y="-278202"/>
            <a:ext cx="9144000" cy="451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4572000" y="4386532"/>
            <a:ext cx="4443413" cy="66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Univerzita Karlova, Právnická fakulta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nám. Curieových 901/7, 116 40 Praha 1</a:t>
            </a:r>
            <a:endParaRPr sz="1100"/>
          </a:p>
        </p:txBody>
      </p:sp>
      <p:cxnSp>
        <p:nvCxnSpPr>
          <p:cNvPr id="159" name="Google Shape;159;p30"/>
          <p:cNvCxnSpPr/>
          <p:nvPr/>
        </p:nvCxnSpPr>
        <p:spPr>
          <a:xfrm>
            <a:off x="4029075" y="4321969"/>
            <a:ext cx="0" cy="735806"/>
          </a:xfrm>
          <a:prstGeom prst="straightConnector1">
            <a:avLst/>
          </a:prstGeom>
          <a:noFill/>
          <a:ln cap="flat" cmpd="sng" w="158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32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1" name="Google Shape;171;p32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4" name="Google Shape;184;p3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1" name="Google Shape;191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 rot="5400000">
            <a:off x="3187900" y="-1190031"/>
            <a:ext cx="2768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416052" y="266319"/>
            <a:ext cx="8311896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1" type="subTitle"/>
          </p:nvPr>
        </p:nvSpPr>
        <p:spPr>
          <a:xfrm>
            <a:off x="416052" y="989225"/>
            <a:ext cx="831189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5" name="Google Shape;215;p40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" sz="7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700" u="none" cap="none" strike="noStrik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40"/>
          <p:cNvSpPr txBox="1"/>
          <p:nvPr>
            <p:ph idx="2" type="body"/>
          </p:nvPr>
        </p:nvSpPr>
        <p:spPr>
          <a:xfrm>
            <a:off x="5722620" y="75405"/>
            <a:ext cx="3005328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667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00"/>
              <a:buChar char="​"/>
              <a:defRPr sz="600"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Char char="—"/>
              <a:defRPr/>
            </a:lvl3pPr>
            <a:lvl4pPr indent="-3175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Char char="»"/>
              <a:defRPr/>
            </a:lvl4pPr>
            <a:lvl5pPr indent="-3175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Char char="›"/>
              <a:defRPr/>
            </a:lvl5pPr>
            <a:lvl6pPr indent="-3175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indent="-3175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indent="-3175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indent="-317500" lvl="8" marL="41148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/>
        </p:txBody>
      </p:sp>
      <p:sp>
        <p:nvSpPr>
          <p:cNvPr id="217" name="Google Shape;217;p40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" sz="7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700" u="none" cap="none" strike="noStrik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6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92824" y="308610"/>
            <a:ext cx="1913382" cy="380619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lteajk_belso_logo.jpg" id="86" name="Google Shape;8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4367966"/>
            <a:ext cx="1485532" cy="7755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  <a:defRPr b="1" i="0" sz="3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28650" y="1369219"/>
            <a:ext cx="7886700" cy="2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39" name="Google Shape;139;p26"/>
          <p:cNvSpPr/>
          <p:nvPr/>
        </p:nvSpPr>
        <p:spPr>
          <a:xfrm flipH="1" rot="10800000">
            <a:off x="184500" y="4214372"/>
            <a:ext cx="8775000" cy="162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9496" y="4401590"/>
            <a:ext cx="1942707" cy="6458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7832903" y="4874536"/>
            <a:ext cx="625171" cy="103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Font typeface="Gill Sans"/>
              <a:buNone/>
            </a:pPr>
            <a:r>
              <a:rPr b="0" i="0" lang="it" sz="7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Company Name</a:t>
            </a:r>
            <a:endParaRPr sz="1100"/>
          </a:p>
        </p:txBody>
      </p:sp>
      <p:cxnSp>
        <p:nvCxnSpPr>
          <p:cNvPr id="205" name="Google Shape;205;p39"/>
          <p:cNvCxnSpPr/>
          <p:nvPr/>
        </p:nvCxnSpPr>
        <p:spPr>
          <a:xfrm>
            <a:off x="416052" y="4840327"/>
            <a:ext cx="831189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39"/>
          <p:cNvCxnSpPr/>
          <p:nvPr/>
        </p:nvCxnSpPr>
        <p:spPr>
          <a:xfrm>
            <a:off x="416052" y="886430"/>
            <a:ext cx="831189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39"/>
          <p:cNvSpPr txBox="1"/>
          <p:nvPr>
            <p:ph type="title"/>
          </p:nvPr>
        </p:nvSpPr>
        <p:spPr>
          <a:xfrm>
            <a:off x="416052" y="266319"/>
            <a:ext cx="8311896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Gill Sans"/>
              <a:buNone/>
              <a:defRPr b="1" i="0" sz="1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416052" y="1628775"/>
            <a:ext cx="8311896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Quattrocento Sans"/>
              <a:buChar char="​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›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Char char="▫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9" name="Google Shape;209;p39"/>
          <p:cNvSpPr txBox="1"/>
          <p:nvPr/>
        </p:nvSpPr>
        <p:spPr>
          <a:xfrm>
            <a:off x="7832903" y="4874536"/>
            <a:ext cx="625171" cy="103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Font typeface="Gill Sans"/>
              <a:buNone/>
            </a:pPr>
            <a:r>
              <a:rPr b="0" i="0" lang="it" sz="7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Company Name</a:t>
            </a:r>
            <a:endParaRPr sz="1100"/>
          </a:p>
        </p:txBody>
      </p:sp>
      <p:cxnSp>
        <p:nvCxnSpPr>
          <p:cNvPr id="210" name="Google Shape;210;p39"/>
          <p:cNvCxnSpPr/>
          <p:nvPr/>
        </p:nvCxnSpPr>
        <p:spPr>
          <a:xfrm>
            <a:off x="416052" y="4840327"/>
            <a:ext cx="831189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39"/>
          <p:cNvCxnSpPr/>
          <p:nvPr/>
        </p:nvCxnSpPr>
        <p:spPr>
          <a:xfrm>
            <a:off x="416052" y="886430"/>
            <a:ext cx="8311896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34">
          <p15:clr>
            <a:srgbClr val="5ACBF0"/>
          </p15:clr>
        </p15:guide>
        <p15:guide id="2" orient="horz" pos="806">
          <p15:clr>
            <a:srgbClr val="F26B43"/>
          </p15:clr>
        </p15:guide>
        <p15:guide id="3" pos="5497">
          <p15:clr>
            <a:srgbClr val="F26B43"/>
          </p15:clr>
        </p15:guide>
        <p15:guide id="4" pos="259">
          <p15:clr>
            <a:srgbClr val="F26B43"/>
          </p15:clr>
        </p15:guide>
        <p15:guide id="5" orient="horz" pos="3047">
          <p15:clr>
            <a:srgbClr val="F26B43"/>
          </p15:clr>
        </p15:guide>
        <p15:guide id="6" orient="horz" pos="100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EU legal framework and policy</a:t>
            </a:r>
            <a:endParaRPr/>
          </a:p>
        </p:txBody>
      </p:sp>
      <p:sp>
        <p:nvSpPr>
          <p:cNvPr id="223" name="Google Shape;223;p4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Lorenzo Perini, Dániel Biró-Markovics, Petr Milichovský and Petra Kerndlová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/>
          <p:nvPr>
            <p:ph type="ctrTitle"/>
          </p:nvPr>
        </p:nvSpPr>
        <p:spPr>
          <a:xfrm>
            <a:off x="685800" y="147273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r>
              <a:rPr i="0" lang="it" sz="1800" u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1.2. EU tax law &amp; policy making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r>
              <a:rPr lang="it" sz="3200">
                <a:latin typeface="Raleway"/>
                <a:ea typeface="Raleway"/>
                <a:cs typeface="Raleway"/>
                <a:sym typeface="Raleway"/>
              </a:rPr>
              <a:t>Aligning ESG policy-making with SDG goals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53"/>
          <p:cNvSpPr txBox="1"/>
          <p:nvPr>
            <p:ph idx="1" type="subTitle"/>
          </p:nvPr>
        </p:nvSpPr>
        <p:spPr>
          <a:xfrm>
            <a:off x="1371600" y="2575249"/>
            <a:ext cx="6400800" cy="605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i="0" lang="it" sz="1800" u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Dániel Biró-Markovics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i="0" lang="it" sz="1800" u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it" sz="18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i="0" lang="it" sz="1800" u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th of April 2025, Ferrara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457200" y="205978"/>
            <a:ext cx="8229600" cy="624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</a:pPr>
            <a:r>
              <a:rPr lang="it" sz="2800">
                <a:latin typeface="Raleway"/>
                <a:ea typeface="Raleway"/>
                <a:cs typeface="Raleway"/>
                <a:sym typeface="Raleway"/>
              </a:rPr>
              <a:t>I. Introduction: The Role of Taxation in Achieving SDGs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1238489" y="1165319"/>
            <a:ext cx="7506182" cy="49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Taxation is central to achieving the United Nations Sustainable Development Goals (SDGs).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54"/>
          <p:cNvSpPr/>
          <p:nvPr/>
        </p:nvSpPr>
        <p:spPr>
          <a:xfrm>
            <a:off x="497711" y="1165320"/>
            <a:ext cx="659497" cy="494623"/>
          </a:xfrm>
          <a:prstGeom prst="ellipse">
            <a:avLst/>
          </a:prstGeom>
          <a:solidFill>
            <a:srgbClr val="6B6B6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1" i="0" sz="1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5" name="Google Shape;315;p54"/>
          <p:cNvGrpSpPr/>
          <p:nvPr/>
        </p:nvGrpSpPr>
        <p:grpSpPr>
          <a:xfrm>
            <a:off x="497712" y="1809902"/>
            <a:ext cx="7912881" cy="831150"/>
            <a:chOff x="300941" y="2160203"/>
            <a:chExt cx="7912881" cy="1108200"/>
          </a:xfrm>
        </p:grpSpPr>
        <p:sp>
          <p:nvSpPr>
            <p:cNvPr id="316" name="Google Shape;316;p54"/>
            <p:cNvSpPr/>
            <p:nvPr/>
          </p:nvSpPr>
          <p:spPr>
            <a:xfrm>
              <a:off x="300941" y="2321613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6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 i="0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7" name="Google Shape;317;p54"/>
            <p:cNvSpPr txBox="1"/>
            <p:nvPr/>
          </p:nvSpPr>
          <p:spPr>
            <a:xfrm>
              <a:off x="1041722" y="2160203"/>
              <a:ext cx="71721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The EU explicitly committed to the 2030 Agenda in its 2016 Communication (COM(2016) 739 final), 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promising to integrate SDGs across all policy areas, </a:t>
              </a: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including taxation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18" name="Google Shape;318;p54"/>
          <p:cNvGrpSpPr/>
          <p:nvPr/>
        </p:nvGrpSpPr>
        <p:grpSpPr>
          <a:xfrm>
            <a:off x="477455" y="2611906"/>
            <a:ext cx="7933134" cy="831150"/>
            <a:chOff x="280686" y="2911489"/>
            <a:chExt cx="7933134" cy="1108200"/>
          </a:xfrm>
        </p:grpSpPr>
        <p:sp>
          <p:nvSpPr>
            <p:cNvPr id="319" name="Google Shape;319;p54"/>
            <p:cNvSpPr/>
            <p:nvPr/>
          </p:nvSpPr>
          <p:spPr>
            <a:xfrm>
              <a:off x="280686" y="3024413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0" name="Google Shape;320;p54"/>
            <p:cNvSpPr txBox="1"/>
            <p:nvPr/>
          </p:nvSpPr>
          <p:spPr>
            <a:xfrm>
              <a:off x="1041720" y="2911489"/>
              <a:ext cx="71721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Fair taxation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(governance and inequality, SDG 10 and 16), </a:t>
              </a: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green taxation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(environmental sustainability, SDG 13 and 12), and </a:t>
              </a: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fostering sustainable investment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(economic growth and innovation, SDG 8 and 9).</a:t>
              </a:r>
              <a:endPara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21" name="Google Shape;321;p54"/>
          <p:cNvGrpSpPr/>
          <p:nvPr/>
        </p:nvGrpSpPr>
        <p:grpSpPr>
          <a:xfrm>
            <a:off x="457200" y="3413911"/>
            <a:ext cx="7953392" cy="831150"/>
            <a:chOff x="280686" y="3690096"/>
            <a:chExt cx="7953392" cy="1108200"/>
          </a:xfrm>
        </p:grpSpPr>
        <p:sp>
          <p:nvSpPr>
            <p:cNvPr id="322" name="Google Shape;322;p54"/>
            <p:cNvSpPr/>
            <p:nvPr/>
          </p:nvSpPr>
          <p:spPr>
            <a:xfrm>
              <a:off x="280686" y="3822013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3" name="Google Shape;323;p54"/>
            <p:cNvSpPr txBox="1"/>
            <p:nvPr/>
          </p:nvSpPr>
          <p:spPr>
            <a:xfrm>
              <a:off x="1061978" y="3690096"/>
              <a:ext cx="71721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Fiscal policies are increasingly designed not just for revenue but to support </a:t>
              </a: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sustainability, reduce inequality, and encourage responsible investment.</a:t>
              </a:r>
              <a:endPara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/>
          <p:nvPr>
            <p:ph type="title"/>
          </p:nvPr>
        </p:nvSpPr>
        <p:spPr>
          <a:xfrm>
            <a:off x="457200" y="205979"/>
            <a:ext cx="8229600" cy="592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</a:pPr>
            <a:r>
              <a:rPr lang="it" sz="2800">
                <a:latin typeface="Raleway"/>
                <a:ea typeface="Raleway"/>
                <a:cs typeface="Raleway"/>
                <a:sym typeface="Raleway"/>
              </a:rPr>
              <a:t>II. Linking Tax Policy to Sustainable Development in the EU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29" name="Google Shape;329;p55"/>
          <p:cNvGraphicFramePr/>
          <p:nvPr/>
        </p:nvGraphicFramePr>
        <p:xfrm>
          <a:off x="457200" y="11396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{A4696FC0-9809-431B-9E1A-40D40D9892D1}</a:tableStyleId>
              </a:tblPr>
              <a:tblGrid>
                <a:gridCol w="2621900"/>
                <a:gridCol w="6064900"/>
              </a:tblGrid>
              <a:tr h="11597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Council of the EU emphasized in 2017 the need for a "comprehensive and integrated" implementation of the SDGs across EU activities (Council Conclusions, 20 June 2017).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0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EU strategy combines </a:t>
                      </a: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binding legislation and soft-law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coordination to realign fiscal policy with sustainability imperatives: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Combatting aggressive tax avoidance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(SDG 16: Peace, Justice, and Strong Institutions).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Promoting fair and transparent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taxation (SDG 10: Reduced Inequalities).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Steering investments towards green innovation and low-carbon economy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(SDG 13: Climate Action).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/>
          <p:nvPr>
            <p:ph type="title"/>
          </p:nvPr>
        </p:nvSpPr>
        <p:spPr>
          <a:xfrm>
            <a:off x="457200" y="128016"/>
            <a:ext cx="8229600" cy="740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None/>
            </a:pPr>
            <a:r>
              <a:rPr lang="it">
                <a:latin typeface="Raleway"/>
                <a:ea typeface="Raleway"/>
                <a:cs typeface="Raleway"/>
                <a:sym typeface="Raleway"/>
              </a:rPr>
              <a:t>III. Fair Taxation and Good Governance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35" name="Google Shape;335;p56"/>
          <p:cNvGraphicFramePr/>
          <p:nvPr/>
        </p:nvGraphicFramePr>
        <p:xfrm>
          <a:off x="457200" y="18187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{A4696FC0-9809-431B-9E1A-40D40D9892D1}</a:tableStyleId>
              </a:tblPr>
              <a:tblGrid>
                <a:gridCol w="4309050"/>
                <a:gridCol w="4377750"/>
              </a:tblGrid>
              <a:tr h="480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EU legislative instruments include:</a:t>
                      </a:r>
                      <a:endParaRPr b="1"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Directive (EU) 2016/1164 (Anti-Tax Avoidance Directive – ATAD I) and Directive (EU) 2017/952 (ATAD II) to combat base erosion and profit shifting (OECD BEPS).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t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Minimum Tax (Pillar 2): </a:t>
                      </a:r>
                      <a:r>
                        <a:rPr lang="it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directive to ensure large multinational groups (turnover above €750m) pay at least a 15% effective tax rate in each jurisdiction they operate, as agreed by the OECD/G20 Inclusive Framework</a:t>
                      </a: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Directive (EU) 2021/2101 (Public Country-by-Country Reporting) imposes disclosure obligations on multinational enterprises with revenues over €750 million.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Relieving</a:t>
                      </a: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medium-sized enterprises (Directive (EU) 2022/2464 as amended).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6" name="Google Shape;336;p56"/>
          <p:cNvSpPr txBox="1"/>
          <p:nvPr/>
        </p:nvSpPr>
        <p:spPr>
          <a:xfrm>
            <a:off x="457200" y="1050939"/>
            <a:ext cx="868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Fair taxation is essential for financing publi</a:t>
            </a:r>
            <a:r>
              <a:rPr b="1" lang="it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 goods and reducing inequalities</a:t>
            </a:r>
            <a:r>
              <a:rPr lang="it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Focus primarily on large corporations; SMEs are generally exempt.</a:t>
            </a:r>
            <a:endParaRPr i="0"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type="title"/>
          </p:nvPr>
        </p:nvSpPr>
        <p:spPr>
          <a:xfrm>
            <a:off x="457200" y="205978"/>
            <a:ext cx="8229600" cy="624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</a:pPr>
            <a:r>
              <a:rPr lang="it" sz="2800">
                <a:latin typeface="Raleway"/>
                <a:ea typeface="Raleway"/>
                <a:cs typeface="Raleway"/>
                <a:sym typeface="Raleway"/>
              </a:rPr>
              <a:t>IV. Tax Transparency as an ESG Governance Factor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57"/>
          <p:cNvSpPr txBox="1"/>
          <p:nvPr>
            <p:ph idx="1" type="body"/>
          </p:nvPr>
        </p:nvSpPr>
        <p:spPr>
          <a:xfrm>
            <a:off x="1238491" y="1136030"/>
            <a:ext cx="7506182" cy="49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Transparency initiatives such as Public Country-by-Country Reporting contribute to the “G” (Governance) in ESG.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477455" y="1071910"/>
            <a:ext cx="659497" cy="494623"/>
          </a:xfrm>
          <a:prstGeom prst="ellipse">
            <a:avLst/>
          </a:prstGeom>
          <a:solidFill>
            <a:srgbClr val="6B6B6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1"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5" name="Google Shape;345;p57"/>
          <p:cNvGrpSpPr/>
          <p:nvPr/>
        </p:nvGrpSpPr>
        <p:grpSpPr>
          <a:xfrm>
            <a:off x="477454" y="1740159"/>
            <a:ext cx="7933137" cy="831150"/>
            <a:chOff x="280685" y="2258127"/>
            <a:chExt cx="7933137" cy="1108200"/>
          </a:xfrm>
        </p:grpSpPr>
        <p:sp>
          <p:nvSpPr>
            <p:cNvPr id="346" name="Google Shape;346;p57"/>
            <p:cNvSpPr/>
            <p:nvPr/>
          </p:nvSpPr>
          <p:spPr>
            <a:xfrm>
              <a:off x="280685" y="2528542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7" name="Google Shape;347;p57"/>
            <p:cNvSpPr txBox="1"/>
            <p:nvPr/>
          </p:nvSpPr>
          <p:spPr>
            <a:xfrm>
              <a:off x="1041722" y="2258127"/>
              <a:ext cx="71721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Companies must publicly disclose income, taxes paid, and business activities in each EU Member State and specified third countries 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(Directive (EU) 2021/2101, Art. 48c of Directive 2013/34/EU as amended).</a:t>
              </a:r>
              <a:endPara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48" name="Google Shape;348;p57"/>
          <p:cNvGrpSpPr/>
          <p:nvPr/>
        </p:nvGrpSpPr>
        <p:grpSpPr>
          <a:xfrm>
            <a:off x="477455" y="2814031"/>
            <a:ext cx="7933136" cy="607121"/>
            <a:chOff x="280686" y="3822013"/>
            <a:chExt cx="7933136" cy="809495"/>
          </a:xfrm>
        </p:grpSpPr>
        <p:sp>
          <p:nvSpPr>
            <p:cNvPr id="349" name="Google Shape;349;p57"/>
            <p:cNvSpPr/>
            <p:nvPr/>
          </p:nvSpPr>
          <p:spPr>
            <a:xfrm>
              <a:off x="280686" y="3822013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0" name="Google Shape;350;p57"/>
            <p:cNvSpPr txBox="1"/>
            <p:nvPr/>
          </p:nvSpPr>
          <p:spPr>
            <a:xfrm>
              <a:off x="1041722" y="3851808"/>
              <a:ext cx="71721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CSRD (Directive (EU) 2022/2464) and ESRS further embed tax responsibility into mandatory corporate sustainability reporting.</a:t>
              </a:r>
              <a:endPara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51" name="Google Shape;351;p57"/>
          <p:cNvGrpSpPr/>
          <p:nvPr/>
        </p:nvGrpSpPr>
        <p:grpSpPr>
          <a:xfrm>
            <a:off x="477456" y="3669919"/>
            <a:ext cx="7933134" cy="584775"/>
            <a:chOff x="280686" y="4979913"/>
            <a:chExt cx="7933134" cy="779700"/>
          </a:xfrm>
        </p:grpSpPr>
        <p:sp>
          <p:nvSpPr>
            <p:cNvPr id="352" name="Google Shape;352;p57"/>
            <p:cNvSpPr/>
            <p:nvPr/>
          </p:nvSpPr>
          <p:spPr>
            <a:xfrm>
              <a:off x="280686" y="4987895"/>
              <a:ext cx="659497" cy="659497"/>
            </a:xfrm>
            <a:prstGeom prst="ellipse">
              <a:avLst/>
            </a:prstGeom>
            <a:solidFill>
              <a:srgbClr val="6B6B6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3" name="Google Shape;353;p57"/>
            <p:cNvSpPr txBox="1"/>
            <p:nvPr/>
          </p:nvSpPr>
          <p:spPr>
            <a:xfrm>
              <a:off x="1041720" y="4979913"/>
              <a:ext cx="71721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Tax behavior is now considered material for sustainability reporting </a:t>
              </a:r>
              <a:r>
                <a:rPr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under the double materiality principle (CSRD, Art. 19a and Recital 26).</a:t>
              </a:r>
              <a:endPara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8"/>
          <p:cNvSpPr txBox="1"/>
          <p:nvPr>
            <p:ph type="title"/>
          </p:nvPr>
        </p:nvSpPr>
        <p:spPr>
          <a:xfrm>
            <a:off x="457200" y="205979"/>
            <a:ext cx="8229600" cy="592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</a:pPr>
            <a:r>
              <a:rPr lang="it" sz="2800">
                <a:latin typeface="Raleway"/>
                <a:ea typeface="Raleway"/>
                <a:cs typeface="Raleway"/>
                <a:sym typeface="Raleway"/>
              </a:rPr>
              <a:t>V. Green Taxation and Environmental Sustainability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59" name="Google Shape;359;p58"/>
          <p:cNvGraphicFramePr/>
          <p:nvPr/>
        </p:nvGraphicFramePr>
        <p:xfrm>
          <a:off x="457200" y="1139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{A4696FC0-9809-431B-9E1A-40D40D9892D1}</a:tableStyleId>
              </a:tblPr>
              <a:tblGrid>
                <a:gridCol w="1927875"/>
                <a:gridCol w="6758925"/>
              </a:tblGrid>
              <a:tr h="5449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Fiscal measures are crucial for environmental policy and achieving SDG 13 (Climate Action).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Objective:​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Correct price signals, incentivize decarbonization, and prevent carbon leakage.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initiatives:​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Proposal for a revised Ener</a:t>
                      </a:r>
                      <a:r>
                        <a:rPr b="1" i="0" lang="it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gy Taxation Directive (COM(2021) 563 final): </a:t>
                      </a:r>
                      <a:r>
                        <a:rPr i="0" lang="it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Links minimum tax rates for energy products to their environmental performance</a:t>
                      </a:r>
                      <a:r>
                        <a:rPr lang="it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; ETD (Directive 2003/96/EC) rates restructured based on energy content and environmental impact​ (carbon fuels &lt;-&gt; renewables)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Carbon Border Adjustment Mechanism (CBAM) (Regulation (EU) 2023/956):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Applies a carbon price on imports of carbon-intensive goods (e.g. steel, cement, fertili</a:t>
                      </a:r>
                      <a:r>
                        <a:rPr lang="it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zers)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9"/>
          <p:cNvSpPr txBox="1"/>
          <p:nvPr>
            <p:ph type="title"/>
          </p:nvPr>
        </p:nvSpPr>
        <p:spPr>
          <a:xfrm>
            <a:off x="457200" y="205979"/>
            <a:ext cx="8229600" cy="592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000"/>
              <a:buFont typeface="Arial"/>
              <a:buNone/>
            </a:pPr>
            <a:r>
              <a:rPr lang="it" sz="2800">
                <a:latin typeface="Raleway"/>
                <a:ea typeface="Raleway"/>
                <a:cs typeface="Raleway"/>
                <a:sym typeface="Raleway"/>
              </a:rPr>
              <a:t>VI. EU Taxonomy and Sustainable Investment Incentives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65" name="Google Shape;365;p59"/>
          <p:cNvGraphicFramePr/>
          <p:nvPr/>
        </p:nvGraphicFramePr>
        <p:xfrm>
          <a:off x="457200" y="1139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{A4696FC0-9809-431B-9E1A-40D40D9892D1}</a:tableStyleId>
              </a:tblPr>
              <a:tblGrid>
                <a:gridCol w="1927875"/>
                <a:gridCol w="6758925"/>
              </a:tblGrid>
              <a:tr h="5517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Regulation (EU) 2020/852 (EU Taxonomy Regulation) establishes criteria for environmentally sustainable activities.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24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Companies investing in green activities benefit from lower tax burdens or financial advantages if aligned with Taxonomy criteria.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98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Indirect impact on taxation: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Governments can design tax incentives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(e.g., tax credits, accelerated depreciation) for Taxonomy-aligned investments.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Public subsidies and tax benefits must comply with the Taxonomy’s </a:t>
                      </a:r>
                      <a:r>
                        <a:rPr b="1"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“substantial contribution” and “no significant harm” principles </a:t>
                      </a:r>
                      <a:r>
                        <a:rPr i="0" lang="it" sz="14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(Art. 3 and Art. 17).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1350" marB="41350" marR="110225" marL="11022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>
            <p:ph type="title"/>
          </p:nvPr>
        </p:nvSpPr>
        <p:spPr>
          <a:xfrm>
            <a:off x="457200" y="128016"/>
            <a:ext cx="8229600" cy="740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None/>
            </a:pPr>
            <a:r>
              <a:rPr lang="it" sz="3400">
                <a:latin typeface="Raleway"/>
                <a:ea typeface="Raleway"/>
                <a:cs typeface="Raleway"/>
                <a:sym typeface="Raleway"/>
              </a:rPr>
              <a:t>VII. Impact on SMEs vs Large Corporations</a:t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71" name="Google Shape;371;p60"/>
          <p:cNvGraphicFramePr/>
          <p:nvPr/>
        </p:nvGraphicFramePr>
        <p:xfrm>
          <a:off x="457200" y="19132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{A4696FC0-9809-431B-9E1A-40D40D9892D1}</a:tableStyleId>
              </a:tblPr>
              <a:tblGrid>
                <a:gridCol w="4309050"/>
                <a:gridCol w="4377750"/>
              </a:tblGrid>
              <a:tr h="53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Heavier compliance duties on large corporations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Omnibus Package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sz="16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(2025 Proposal)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Large MNEs must comply with BEPS-related anti-avoidance rules and public reporting obligations.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Proposal to raise the CSRD reporting threshold to companies with more than 1000 employees.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CSRD obligations apply </a:t>
                      </a: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 large and listed companies</a:t>
                      </a: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; </a:t>
                      </a: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SMEs often enjoy deferred timelines</a:t>
                      </a: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or voluntary standards (Art. 29c CSRD).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Aims to relieve medium-sized enterprises </a:t>
                      </a:r>
                      <a:r>
                        <a:rPr i="0" lang="it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(Directive (EU) 2022/2464 as amended).</a:t>
                      </a:r>
                      <a:endParaRPr i="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2575" marB="42575" marR="113575" marL="113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2" name="Google Shape;372;p60"/>
          <p:cNvSpPr txBox="1"/>
          <p:nvPr/>
        </p:nvSpPr>
        <p:spPr>
          <a:xfrm>
            <a:off x="228600" y="1146153"/>
            <a:ext cx="868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Principle: Large companies lead sustainability reporting and fair taxation practices, SMEs are supported and protected to maintain competitiveness.</a:t>
            </a:r>
            <a:endParaRPr b="1" i="0"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/>
        </p:nvSpPr>
        <p:spPr>
          <a:xfrm>
            <a:off x="1895078" y="2143125"/>
            <a:ext cx="5353843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400">
                <a:solidFill>
                  <a:srgbClr val="4D4D4D"/>
                </a:solidFill>
                <a:latin typeface="Raleway"/>
                <a:ea typeface="Raleway"/>
                <a:cs typeface="Raleway"/>
                <a:sym typeface="Raleway"/>
              </a:rPr>
              <a:t>Q&amp;A</a:t>
            </a:r>
            <a:endParaRPr b="1" sz="4400">
              <a:solidFill>
                <a:srgbClr val="4D4D4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Tax competition in the environment of ESG and sustainable development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 tax competition be used to shape corporate behaviour towards sustainability?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Europe’s sustainable prosperity and competitiveness</a:t>
            </a:r>
            <a:endParaRPr/>
          </a:p>
        </p:txBody>
      </p:sp>
      <p:sp>
        <p:nvSpPr>
          <p:cNvPr id="393" name="Google Shape;393;p6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one of the goals for 2024-2029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includes the pillars of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green and digital transition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promoting innovations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supporting investments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 How to achieve this goal?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need to encourage businesses to adopt sustainable practices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influence competitiveness</a:t>
            </a:r>
            <a:endParaRPr/>
          </a:p>
        </p:txBody>
      </p:sp>
      <p:sp>
        <p:nvSpPr>
          <p:cNvPr id="399" name="Google Shape;399;p6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Instruments to attract or retain investment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business </a:t>
            </a:r>
            <a:r>
              <a:rPr lang="it"/>
              <a:t>friendly</a:t>
            </a:r>
            <a:r>
              <a:rPr lang="it"/>
              <a:t> environment, labour force and costs, geopolitical exposure, financial restrictions,... and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Tax landscape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negative stimulus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it"/>
              <a:t>Pigouvian taxes, exit tax, </a:t>
            </a:r>
            <a:r>
              <a:rPr lang="it"/>
              <a:t>withholding</a:t>
            </a:r>
            <a:r>
              <a:rPr lang="it"/>
              <a:t> tax, higher tax rates, decreased depreciation,...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positive stimulus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it"/>
              <a:t>tax incentives; super (double) deductions, tax credits, lower tax rates, increased depreciation, tax exemptions,...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Harmful tax competition and new forms of tax competition</a:t>
            </a:r>
            <a:endParaRPr/>
          </a:p>
        </p:txBody>
      </p:sp>
      <p:sp>
        <p:nvSpPr>
          <p:cNvPr id="405" name="Google Shape;405;p6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Harmful tax competition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1998 OECD: Harmful Tax Competition, An Emerging Global Issue-Forum on Harmful Tax Practices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tax havens or harmful preferential tax regimes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BEPS – global </a:t>
            </a:r>
            <a:r>
              <a:rPr lang="it" sz="1300"/>
              <a:t>minimum</a:t>
            </a:r>
            <a:r>
              <a:rPr lang="it" sz="1300"/>
              <a:t> tax</a:t>
            </a:r>
            <a:endParaRPr sz="1300"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New form of tax competition 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among geopolitical blocks (or regulatory environments) rather then countries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environmental taxation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taxes may change behaviour towards sustainability?</a:t>
            </a:r>
            <a:endParaRPr/>
          </a:p>
        </p:txBody>
      </p:sp>
      <p:sp>
        <p:nvSpPr>
          <p:cNvPr id="411" name="Google Shape;411;p6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Pigouvian taxes vs. tax incentives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Key areas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innovation incentives (R&amp;D tax credits)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green investment tax reliefs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environmental tax competition and green tax incentives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capital gains deferrals for reinvestment in startups</a:t>
            </a:r>
            <a:endParaRPr sz="1300"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 sz="1300"/>
              <a:t>environmental tax competition and border adjustments: preventing relocation and carbon leakage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Green deal and Fit for 55</a:t>
            </a:r>
            <a:endParaRPr/>
          </a:p>
        </p:txBody>
      </p:sp>
      <p:sp>
        <p:nvSpPr>
          <p:cNvPr id="417" name="Google Shape;417;p6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Mix of policy based and market based policies (such as taxes)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Main tax policies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align taxation with green priorities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removing harmful subsidies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Energy Taxation Directive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VAT rates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Inflation Reduction Act 2022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focus on tax incentives for clean energy  x Green deal: CBAM and ETS II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but Trump ordered to resume IRA funding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Competitiveness Compas</a:t>
            </a:r>
            <a:endParaRPr/>
          </a:p>
        </p:txBody>
      </p:sp>
      <p:sp>
        <p:nvSpPr>
          <p:cNvPr id="423" name="Google Shape;423;p6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Competitiveness Compass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trend of decluttering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main areas = i</a:t>
            </a:r>
            <a:r>
              <a:rPr lang="it"/>
              <a:t>nnovation</a:t>
            </a:r>
            <a:r>
              <a:rPr lang="it"/>
              <a:t>, decarbonisation and security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taxation harmonization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Omnibus Package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consolidation of regulation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simplification of sustainability reporting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Future considerations</a:t>
            </a:r>
            <a:endParaRPr/>
          </a:p>
        </p:txBody>
      </p:sp>
      <p:sp>
        <p:nvSpPr>
          <p:cNvPr id="429" name="Google Shape;429;p7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Possible i</a:t>
            </a:r>
            <a:r>
              <a:rPr lang="it"/>
              <a:t>mpact on corporate taxable income calculation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expansion or reduction of costs</a:t>
            </a:r>
            <a:endParaRPr/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it"/>
              <a:t>transfer pricing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EU needs to remain competitive to have a ripple effect in relation to sustainable development</a:t>
            </a:r>
            <a:endParaRPr/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/>
              <a:t>Do we need to lower environmental standards or increased coordination to remain competitive?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1"/>
          <p:cNvSpPr txBox="1"/>
          <p:nvPr>
            <p:ph type="title"/>
          </p:nvPr>
        </p:nvSpPr>
        <p:spPr>
          <a:xfrm>
            <a:off x="727800" y="23041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Discussion and Q&amp;A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ill Sans"/>
              <a:buNone/>
            </a:pPr>
            <a:r>
              <a:rPr lang="it" sz="4500"/>
              <a:t>Impact of Global Minimum Tax on the ESG Incentives</a:t>
            </a:r>
            <a:endParaRPr/>
          </a:p>
        </p:txBody>
      </p:sp>
      <p:sp>
        <p:nvSpPr>
          <p:cNvPr id="440" name="Google Shape;440;p7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Petr Milichovský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"/>
              <a:t>28</a:t>
            </a:r>
            <a:r>
              <a:rPr baseline="30000" lang="it"/>
              <a:t>th</a:t>
            </a:r>
            <a:r>
              <a:rPr lang="it"/>
              <a:t>-29</a:t>
            </a:r>
            <a:r>
              <a:rPr baseline="30000" lang="it"/>
              <a:t>th</a:t>
            </a:r>
            <a:r>
              <a:rPr lang="it"/>
              <a:t> of April 2025, Ferrara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/>
              <a:t>Content </a:t>
            </a:r>
            <a:endParaRPr/>
          </a:p>
        </p:txBody>
      </p:sp>
      <p:sp>
        <p:nvSpPr>
          <p:cNvPr id="446" name="Google Shape;446;p73"/>
          <p:cNvSpPr txBox="1"/>
          <p:nvPr>
            <p:ph idx="1" type="body"/>
          </p:nvPr>
        </p:nvSpPr>
        <p:spPr>
          <a:xfrm>
            <a:off x="628650" y="1369219"/>
            <a:ext cx="7886700" cy="2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1.0 Legislative Framework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	1.1 Global Minimum Tax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	1.2 ESG Incentives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		</a:t>
            </a:r>
            <a:r>
              <a:rPr lang="it" sz="2100"/>
              <a:t>1.2.1 Framework of ESG Incentives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		</a:t>
            </a:r>
            <a:r>
              <a:rPr lang="it" sz="2100"/>
              <a:t>1.2.2 Types of ESG Incentives</a:t>
            </a:r>
            <a:endParaRPr b="1"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2.0 The Clash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3.0 What can be done?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b="1" lang="it" sz="2100"/>
              <a:t>4.0 Discussion 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4"/>
          <p:cNvSpPr txBox="1"/>
          <p:nvPr>
            <p:ph type="title"/>
          </p:nvPr>
        </p:nvSpPr>
        <p:spPr>
          <a:xfrm>
            <a:off x="628650" y="273844"/>
            <a:ext cx="7886700" cy="732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 sz="3300"/>
              <a:t>1.1 Global Minimum Tax</a:t>
            </a:r>
            <a:endParaRPr/>
          </a:p>
        </p:txBody>
      </p:sp>
      <p:sp>
        <p:nvSpPr>
          <p:cNvPr id="452" name="Google Shape;452;p74"/>
          <p:cNvSpPr txBox="1"/>
          <p:nvPr>
            <p:ph idx="1" type="body"/>
          </p:nvPr>
        </p:nvSpPr>
        <p:spPr>
          <a:xfrm>
            <a:off x="628650" y="1130840"/>
            <a:ext cx="7886700" cy="3006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 sz="1100"/>
              <a:t>OECD/G20 Inclusive Framework and EU Implementation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it" sz="1100"/>
              <a:t>OECD/G20 Inclusive Framework agreement (October 2021) – "Pillar Two" of this global deal on international tax reform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it" sz="1100"/>
              <a:t>The European Union formalized this through a Directive (approved December 2022)</a:t>
            </a:r>
            <a:endParaRPr/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it" sz="1100"/>
              <a:t>This rapid adoption demonstrates the EU's commitment to addressing tax avoidance and ensuring large corporations pay a fair share regardless of where they operate.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it" sz="1100"/>
              <a:t>Key Mechanisms and Scope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b="1" lang="it" sz="1100"/>
              <a:t>minimum effective tax rate of 15% </a:t>
            </a:r>
            <a:r>
              <a:rPr lang="it" sz="1100"/>
              <a:t>for multinational enterprise groups with combined annual revenues exceeding </a:t>
            </a:r>
            <a:r>
              <a:rPr b="1" lang="it" sz="1100"/>
              <a:t>€750 million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</a:pPr>
            <a:r>
              <a:rPr lang="it" sz="800"/>
              <a:t>T</a:t>
            </a:r>
            <a:r>
              <a:rPr lang="it" sz="1100"/>
              <a:t>his should ensure that large corporations cannot use tax planning strategies to reduce their effective tax rates below the 15% threshold</a:t>
            </a:r>
            <a:endParaRPr/>
          </a:p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/>
          </a:p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53" name="Google Shape;453;p74"/>
          <p:cNvSpPr/>
          <p:nvPr/>
        </p:nvSpPr>
        <p:spPr>
          <a:xfrm>
            <a:off x="1390632" y="3054176"/>
            <a:ext cx="2772300" cy="11499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74"/>
          <p:cNvSpPr txBox="1"/>
          <p:nvPr/>
        </p:nvSpPr>
        <p:spPr>
          <a:xfrm>
            <a:off x="1131433" y="3083579"/>
            <a:ext cx="30315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Income Inclusion Rule (IIR):</a:t>
            </a:r>
            <a:r>
              <a:rPr b="0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allows a parent company's jurisdiction to impose top-up taxes when a subsidiary pays less than the minimum rate</a:t>
            </a:r>
            <a:endParaRPr sz="1100"/>
          </a:p>
        </p:txBody>
      </p:sp>
      <p:sp>
        <p:nvSpPr>
          <p:cNvPr id="455" name="Google Shape;455;p74"/>
          <p:cNvSpPr txBox="1"/>
          <p:nvPr/>
        </p:nvSpPr>
        <p:spPr>
          <a:xfrm>
            <a:off x="4850455" y="2736685"/>
            <a:ext cx="225438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Undertaxed Payments Rule (UTPR)</a:t>
            </a:r>
            <a:r>
              <a:rPr b="0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serves as a backstop when the IIR cannot be applied</a:t>
            </a:r>
            <a:endParaRPr sz="1100"/>
          </a:p>
        </p:txBody>
      </p:sp>
      <p:sp>
        <p:nvSpPr>
          <p:cNvPr id="456" name="Google Shape;456;p74"/>
          <p:cNvSpPr/>
          <p:nvPr/>
        </p:nvSpPr>
        <p:spPr>
          <a:xfrm>
            <a:off x="4682083" y="3023908"/>
            <a:ext cx="2772300" cy="11499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4"/>
          <p:cNvSpPr txBox="1"/>
          <p:nvPr/>
        </p:nvSpPr>
        <p:spPr>
          <a:xfrm>
            <a:off x="4368397" y="3210252"/>
            <a:ext cx="3031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Undertaxed Payments Rule (UTPR)</a:t>
            </a:r>
            <a:r>
              <a:rPr b="0" i="0" lang="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serves as a backstop when the IIR cannot be applied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 sz="3300"/>
              <a:t>1.2.1 Framework of ESG Incentives </a:t>
            </a:r>
            <a:endParaRPr/>
          </a:p>
        </p:txBody>
      </p:sp>
      <p:grpSp>
        <p:nvGrpSpPr>
          <p:cNvPr id="463" name="Google Shape;463;p75"/>
          <p:cNvGrpSpPr/>
          <p:nvPr/>
        </p:nvGrpSpPr>
        <p:grpSpPr>
          <a:xfrm>
            <a:off x="628650" y="1486657"/>
            <a:ext cx="7886700" cy="2474955"/>
            <a:chOff x="0" y="195496"/>
            <a:chExt cx="10515600" cy="3299940"/>
          </a:xfrm>
        </p:grpSpPr>
        <p:sp>
          <p:nvSpPr>
            <p:cNvPr id="464" name="Google Shape;464;p75"/>
            <p:cNvSpPr/>
            <p:nvPr/>
          </p:nvSpPr>
          <p:spPr>
            <a:xfrm>
              <a:off x="0" y="195496"/>
              <a:ext cx="10515600" cy="989820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5"/>
            <p:cNvSpPr txBox="1"/>
            <p:nvPr/>
          </p:nvSpPr>
          <p:spPr>
            <a:xfrm>
              <a:off x="48319" y="243815"/>
              <a:ext cx="10418962" cy="893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 Sustainable Finance Framework: </a:t>
              </a:r>
              <a:r>
                <a:rPr b="0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Taxonomy Regulation; The Sustainable Finance Disclosure Regulation (SFDR), The Corporate Sustainability Reporting Directive (CSRD) and European Sustainability Reporting Standards (ESRS)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75"/>
            <p:cNvSpPr/>
            <p:nvPr/>
          </p:nvSpPr>
          <p:spPr>
            <a:xfrm>
              <a:off x="0" y="1185316"/>
              <a:ext cx="10515600" cy="231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5"/>
            <p:cNvSpPr txBox="1"/>
            <p:nvPr/>
          </p:nvSpPr>
          <p:spPr>
            <a:xfrm>
              <a:off x="0" y="1185316"/>
              <a:ext cx="10515600" cy="2310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250400" spcFirstLastPara="1" rIns="96000" wrap="square" tIns="17150">
              <a:noAutofit/>
            </a:bodyPr>
            <a:lstStyle/>
            <a:p>
              <a:pPr indent="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1270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Tax Incentives for Sustainability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1270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Tax policy has become a powerful tool to drive investment in environmentally sustainable outcomes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2" marL="2540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Governments use tax measures to change the relative prices of sustainable versus unsustainable activities, thereby incentivizing market responses to achieve ESG objectives.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1270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These incentives generally fall into three categories: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urier New"/>
                <a:buNone/>
              </a:pPr>
              <a:r>
                <a:t/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urier New"/>
                <a:buNone/>
              </a:pP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Incentives to </a:t>
              </a:r>
              <a:r>
                <a:rPr b="1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natural resource consumption</a:t>
              </a: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Incentives to</a:t>
              </a:r>
              <a:r>
                <a:rPr b="1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switch to renewable energy sources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4" marL="520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urier New"/>
                <a:buNone/>
              </a:pPr>
              <a:r>
                <a:t/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4" marL="5207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urier New"/>
                <a:buNone/>
              </a:pPr>
              <a:r>
                <a:rPr b="0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          Incentives to </a:t>
              </a:r>
              <a:r>
                <a:rPr b="1" i="0" lang="it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innovate low-carbon products and processes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75"/>
          <p:cNvSpPr/>
          <p:nvPr/>
        </p:nvSpPr>
        <p:spPr>
          <a:xfrm>
            <a:off x="824420" y="2429483"/>
            <a:ext cx="175097" cy="2188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5"/>
          <p:cNvSpPr/>
          <p:nvPr/>
        </p:nvSpPr>
        <p:spPr>
          <a:xfrm>
            <a:off x="770917" y="3460115"/>
            <a:ext cx="2286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5"/>
          <p:cNvSpPr/>
          <p:nvPr/>
        </p:nvSpPr>
        <p:spPr>
          <a:xfrm>
            <a:off x="4714509" y="3445720"/>
            <a:ext cx="243000" cy="243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75"/>
          <p:cNvSpPr/>
          <p:nvPr/>
        </p:nvSpPr>
        <p:spPr>
          <a:xfrm>
            <a:off x="2711915" y="3744195"/>
            <a:ext cx="243000" cy="243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75"/>
          <p:cNvSpPr/>
          <p:nvPr/>
        </p:nvSpPr>
        <p:spPr>
          <a:xfrm>
            <a:off x="999517" y="2371117"/>
            <a:ext cx="65662" cy="20063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6"/>
          <p:cNvSpPr txBox="1"/>
          <p:nvPr>
            <p:ph type="title"/>
          </p:nvPr>
        </p:nvSpPr>
        <p:spPr>
          <a:xfrm>
            <a:off x="416052" y="266319"/>
            <a:ext cx="8311896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ill Sans"/>
              <a:buNone/>
            </a:pPr>
            <a:r>
              <a:rPr lang="it" sz="2100">
                <a:latin typeface="Gill Sans"/>
                <a:ea typeface="Gill Sans"/>
                <a:cs typeface="Gill Sans"/>
                <a:sym typeface="Gill Sans"/>
              </a:rPr>
              <a:t>1.2.2 Types of ESG Incentives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78" name="Google Shape;478;p76"/>
          <p:cNvCxnSpPr/>
          <p:nvPr/>
        </p:nvCxnSpPr>
        <p:spPr>
          <a:xfrm>
            <a:off x="416052" y="2139605"/>
            <a:ext cx="8311896" cy="0"/>
          </a:xfrm>
          <a:prstGeom prst="straightConnector1">
            <a:avLst/>
          </a:prstGeom>
          <a:noFill/>
          <a:ln cap="sq" cmpd="sng" w="952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9" name="Google Shape;479;p76"/>
          <p:cNvSpPr/>
          <p:nvPr/>
        </p:nvSpPr>
        <p:spPr>
          <a:xfrm>
            <a:off x="416052" y="1532932"/>
            <a:ext cx="101812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</a:pPr>
            <a:r>
              <a:rPr b="1" i="0" lang="it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Accelerated Depreciation</a:t>
            </a:r>
            <a:endParaRPr sz="1100"/>
          </a:p>
        </p:txBody>
      </p:sp>
      <p:sp>
        <p:nvSpPr>
          <p:cNvPr id="480" name="Google Shape;480;p76"/>
          <p:cNvSpPr/>
          <p:nvPr/>
        </p:nvSpPr>
        <p:spPr>
          <a:xfrm>
            <a:off x="416052" y="2197637"/>
            <a:ext cx="101812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R&amp;D Tax Credits</a:t>
            </a:r>
            <a:endParaRPr sz="1100"/>
          </a:p>
        </p:txBody>
      </p:sp>
      <p:cxnSp>
        <p:nvCxnSpPr>
          <p:cNvPr id="481" name="Google Shape;481;p76"/>
          <p:cNvCxnSpPr/>
          <p:nvPr/>
        </p:nvCxnSpPr>
        <p:spPr>
          <a:xfrm>
            <a:off x="416052" y="3469016"/>
            <a:ext cx="8311896" cy="0"/>
          </a:xfrm>
          <a:prstGeom prst="straightConnector1">
            <a:avLst/>
          </a:prstGeom>
          <a:noFill/>
          <a:ln cap="sq" cmpd="sng" w="952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76"/>
          <p:cNvSpPr/>
          <p:nvPr/>
        </p:nvSpPr>
        <p:spPr>
          <a:xfrm>
            <a:off x="416052" y="2862343"/>
            <a:ext cx="101812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</a:pPr>
            <a:r>
              <a:rPr b="1" i="0" lang="it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Concessionary Tax Rates</a:t>
            </a:r>
            <a:endParaRPr sz="1100"/>
          </a:p>
        </p:txBody>
      </p:sp>
      <p:sp>
        <p:nvSpPr>
          <p:cNvPr id="483" name="Google Shape;483;p76"/>
          <p:cNvSpPr txBox="1"/>
          <p:nvPr/>
        </p:nvSpPr>
        <p:spPr>
          <a:xfrm>
            <a:off x="1580097" y="1563327"/>
            <a:ext cx="421876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0" marL="127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100"/>
              <a:buFont typeface="Arial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Allows companies to deduct a higher percentage of asset costs in early years for qualifying green technologies (e.g., renewable energy infrastructure).</a:t>
            </a:r>
            <a:endParaRPr sz="1100"/>
          </a:p>
        </p:txBody>
      </p:sp>
      <p:sp>
        <p:nvSpPr>
          <p:cNvPr id="484" name="Google Shape;484;p76"/>
          <p:cNvSpPr txBox="1"/>
          <p:nvPr/>
        </p:nvSpPr>
        <p:spPr>
          <a:xfrm>
            <a:off x="5944783" y="1532932"/>
            <a:ext cx="2783165" cy="507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0" marL="127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A solar farm operator might write off 40% of equipment costs in Year 1 instead of standard 20% depreciation, reducing taxable income</a:t>
            </a:r>
            <a:endParaRPr b="0" i="0" sz="1100" u="none" cap="none" strike="noStrik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p76"/>
          <p:cNvSpPr txBox="1"/>
          <p:nvPr/>
        </p:nvSpPr>
        <p:spPr>
          <a:xfrm>
            <a:off x="5944783" y="2197638"/>
            <a:ext cx="278316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100"/>
              <a:buFont typeface="Arial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A company might apply super-deduction of 150% of R&amp;D expenses</a:t>
            </a:r>
            <a:endParaRPr b="0" i="0" sz="1100" u="none" cap="none" strike="noStrik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p76"/>
          <p:cNvSpPr txBox="1"/>
          <p:nvPr/>
        </p:nvSpPr>
        <p:spPr>
          <a:xfrm>
            <a:off x="1580098" y="2312720"/>
            <a:ext cx="421876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0" marL="127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100"/>
              <a:buFont typeface="Arial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Super-deductions (e.g., 150% of R&amp;D expenses) for sustainable innovation, such as carbon capture or circular economy technologies.</a:t>
            </a:r>
            <a:endParaRPr b="0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6"/>
          <p:cNvSpPr txBox="1"/>
          <p:nvPr/>
        </p:nvSpPr>
        <p:spPr>
          <a:xfrm>
            <a:off x="1580096" y="2862343"/>
            <a:ext cx="42187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Quattrocento Sans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Reduced corporate tax rates for activities aligned with the EU Taxonomy (e.g., 10% rate for green hydrogen production vs. standard 25%).</a:t>
            </a:r>
            <a:endParaRPr sz="1100"/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Quattrocento Sans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Directly impacts ETR calculations under GMT.</a:t>
            </a:r>
            <a:endParaRPr sz="1100"/>
          </a:p>
          <a:p>
            <a:pPr indent="-635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61F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6"/>
          <p:cNvSpPr txBox="1"/>
          <p:nvPr/>
        </p:nvSpPr>
        <p:spPr>
          <a:xfrm>
            <a:off x="5944783" y="2862344"/>
            <a:ext cx="278316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100"/>
              <a:buFont typeface="Arial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10 % rate for green hydrogen production vs. standard 25 %</a:t>
            </a:r>
            <a:endParaRPr b="0" i="0" sz="800" u="none" cap="none" strike="noStrike">
              <a:solidFill>
                <a:srgbClr val="061F3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p76"/>
          <p:cNvSpPr txBox="1"/>
          <p:nvPr/>
        </p:nvSpPr>
        <p:spPr>
          <a:xfrm>
            <a:off x="416052" y="1212218"/>
            <a:ext cx="1018124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200"/>
              <a:buFont typeface="Arial"/>
              <a:buNone/>
            </a:pPr>
            <a:r>
              <a:rPr b="1" i="0" lang="it" sz="1200" u="none" cap="none" strike="noStrike">
                <a:solidFill>
                  <a:srgbClr val="061F32"/>
                </a:solidFill>
                <a:latin typeface="Arial"/>
                <a:ea typeface="Arial"/>
                <a:cs typeface="Arial"/>
                <a:sym typeface="Arial"/>
              </a:rPr>
              <a:t>Incentive</a:t>
            </a:r>
            <a:endParaRPr sz="1100"/>
          </a:p>
        </p:txBody>
      </p:sp>
      <p:cxnSp>
        <p:nvCxnSpPr>
          <p:cNvPr id="490" name="Google Shape;490;p76"/>
          <p:cNvCxnSpPr/>
          <p:nvPr/>
        </p:nvCxnSpPr>
        <p:spPr>
          <a:xfrm>
            <a:off x="416052" y="1435444"/>
            <a:ext cx="1018124" cy="0"/>
          </a:xfrm>
          <a:prstGeom prst="straightConnector1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p76"/>
          <p:cNvSpPr txBox="1"/>
          <p:nvPr/>
        </p:nvSpPr>
        <p:spPr>
          <a:xfrm>
            <a:off x="1580098" y="1212218"/>
            <a:ext cx="4218764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200"/>
              <a:buFont typeface="Gill Sans"/>
              <a:buNone/>
            </a:pPr>
            <a:r>
              <a:rPr b="1" i="0" lang="it" sz="1200" u="none" cap="none" strike="noStrike">
                <a:solidFill>
                  <a:srgbClr val="061F32"/>
                </a:solidFill>
                <a:latin typeface="Gill Sans"/>
                <a:ea typeface="Gill Sans"/>
                <a:cs typeface="Gill Sans"/>
                <a:sym typeface="Gill Sans"/>
              </a:rPr>
              <a:t>Description</a:t>
            </a:r>
            <a:endParaRPr sz="1100"/>
          </a:p>
        </p:txBody>
      </p:sp>
      <p:cxnSp>
        <p:nvCxnSpPr>
          <p:cNvPr id="492" name="Google Shape;492;p76"/>
          <p:cNvCxnSpPr/>
          <p:nvPr/>
        </p:nvCxnSpPr>
        <p:spPr>
          <a:xfrm>
            <a:off x="1580099" y="1435444"/>
            <a:ext cx="4218764" cy="0"/>
          </a:xfrm>
          <a:prstGeom prst="straightConnector1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3" name="Google Shape;493;p76"/>
          <p:cNvSpPr txBox="1"/>
          <p:nvPr/>
        </p:nvSpPr>
        <p:spPr>
          <a:xfrm>
            <a:off x="5944783" y="1212218"/>
            <a:ext cx="2783165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F32"/>
              </a:buClr>
              <a:buSzPts val="1200"/>
              <a:buFont typeface="Gill Sans"/>
              <a:buNone/>
            </a:pPr>
            <a:r>
              <a:rPr b="1" i="0" lang="it" sz="1200" u="none" cap="none" strike="noStrike">
                <a:solidFill>
                  <a:srgbClr val="061F32"/>
                </a:solidFill>
                <a:latin typeface="Gill Sans"/>
                <a:ea typeface="Gill Sans"/>
                <a:cs typeface="Gill Sans"/>
                <a:sym typeface="Gill Sans"/>
              </a:rPr>
              <a:t>Examples</a:t>
            </a:r>
            <a:endParaRPr sz="1100"/>
          </a:p>
        </p:txBody>
      </p:sp>
      <p:cxnSp>
        <p:nvCxnSpPr>
          <p:cNvPr id="494" name="Google Shape;494;p76"/>
          <p:cNvCxnSpPr/>
          <p:nvPr/>
        </p:nvCxnSpPr>
        <p:spPr>
          <a:xfrm>
            <a:off x="5944783" y="1435444"/>
            <a:ext cx="2783165" cy="0"/>
          </a:xfrm>
          <a:prstGeom prst="straightConnector1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5" name="Google Shape;495;p76"/>
          <p:cNvSpPr/>
          <p:nvPr/>
        </p:nvSpPr>
        <p:spPr>
          <a:xfrm>
            <a:off x="416052" y="3527050"/>
            <a:ext cx="101812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Tax Exemptions for Green Bonds</a:t>
            </a:r>
            <a:endParaRPr sz="1100"/>
          </a:p>
        </p:txBody>
      </p:sp>
      <p:sp>
        <p:nvSpPr>
          <p:cNvPr id="496" name="Google Shape;496;p76"/>
          <p:cNvSpPr txBox="1"/>
          <p:nvPr/>
        </p:nvSpPr>
        <p:spPr>
          <a:xfrm>
            <a:off x="1542128" y="4232893"/>
            <a:ext cx="3774979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Quattrocento Sans"/>
              <a:buChar char="•"/>
            </a:pPr>
            <a:r>
              <a:rPr b="1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Corporate Sustainability Reporting Directive (CSRD):</a:t>
            </a: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Mandates disclosure of tax incentives linked to ESG activities, increasing transparency</a:t>
            </a:r>
            <a:endParaRPr sz="1100"/>
          </a:p>
        </p:txBody>
      </p:sp>
      <p:cxnSp>
        <p:nvCxnSpPr>
          <p:cNvPr id="497" name="Google Shape;497;p76"/>
          <p:cNvCxnSpPr/>
          <p:nvPr/>
        </p:nvCxnSpPr>
        <p:spPr>
          <a:xfrm>
            <a:off x="416052" y="2804310"/>
            <a:ext cx="8311896" cy="0"/>
          </a:xfrm>
          <a:prstGeom prst="straightConnector1">
            <a:avLst/>
          </a:prstGeom>
          <a:noFill/>
          <a:ln cap="sq" cmpd="sng" w="952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8" name="Google Shape;498;p76"/>
          <p:cNvSpPr/>
          <p:nvPr/>
        </p:nvSpPr>
        <p:spPr>
          <a:xfrm>
            <a:off x="416052" y="4191758"/>
            <a:ext cx="101812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None/>
            </a:pPr>
            <a:r>
              <a:rPr b="1" i="0" lang="it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Regulatory Drivers</a:t>
            </a:r>
            <a:endParaRPr sz="1100"/>
          </a:p>
        </p:txBody>
      </p:sp>
      <p:sp>
        <p:nvSpPr>
          <p:cNvPr id="499" name="Google Shape;499;p76"/>
          <p:cNvSpPr txBox="1"/>
          <p:nvPr/>
        </p:nvSpPr>
        <p:spPr>
          <a:xfrm>
            <a:off x="1580096" y="3639788"/>
            <a:ext cx="421876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Quattrocento Sans"/>
              <a:buChar char="•"/>
            </a:pP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Interest income from EU Green Bonds is exempt from corporate tax, incentivizing sustainable capital markets</a:t>
            </a:r>
            <a:endParaRPr sz="1100"/>
          </a:p>
        </p:txBody>
      </p:sp>
      <p:cxnSp>
        <p:nvCxnSpPr>
          <p:cNvPr id="500" name="Google Shape;500;p76"/>
          <p:cNvCxnSpPr/>
          <p:nvPr/>
        </p:nvCxnSpPr>
        <p:spPr>
          <a:xfrm>
            <a:off x="416052" y="4133725"/>
            <a:ext cx="8311896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1" name="Google Shape;501;p76"/>
          <p:cNvSpPr/>
          <p:nvPr/>
        </p:nvSpPr>
        <p:spPr>
          <a:xfrm>
            <a:off x="7719060" y="4869180"/>
            <a:ext cx="1112520" cy="184662"/>
          </a:xfrm>
          <a:prstGeom prst="rect">
            <a:avLst/>
          </a:prstGeom>
          <a:solidFill>
            <a:schemeClr val="dk1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2" name="Google Shape;502;p76"/>
          <p:cNvSpPr txBox="1"/>
          <p:nvPr/>
        </p:nvSpPr>
        <p:spPr>
          <a:xfrm>
            <a:off x="5420738" y="4191758"/>
            <a:ext cx="3307210" cy="606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3" name="Google Shape;503;p76"/>
          <p:cNvSpPr txBox="1"/>
          <p:nvPr/>
        </p:nvSpPr>
        <p:spPr>
          <a:xfrm>
            <a:off x="5418530" y="4229704"/>
            <a:ext cx="3254745" cy="567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Revised Energy Taxation Directive:</a:t>
            </a:r>
            <a:r>
              <a:rPr b="0" i="0" lang="it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 Aligns energy tax rates with carbon content, penalizing fossil fuels while subsidizing renewables</a:t>
            </a:r>
            <a:endParaRPr sz="1100"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 sz="3300"/>
              <a:t>2.0 The Clash</a:t>
            </a:r>
            <a:endParaRPr/>
          </a:p>
        </p:txBody>
      </p:sp>
      <p:sp>
        <p:nvSpPr>
          <p:cNvPr id="509" name="Google Shape;509;p77"/>
          <p:cNvSpPr txBox="1"/>
          <p:nvPr>
            <p:ph idx="1" type="body"/>
          </p:nvPr>
        </p:nvSpPr>
        <p:spPr>
          <a:xfrm>
            <a:off x="628650" y="1369219"/>
            <a:ext cx="8199201" cy="2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172243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" sz="2100"/>
              <a:t>The GMT has been specifically designed to eliminate rate-based tax competition between jurisdictions, regardless of the objective behind the tax incentives.</a:t>
            </a:r>
            <a:endParaRPr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it" sz="2100"/>
              <a:t>Under the Global Anti-Base Erosion (GLoBE) rules, if a tax incentive reduces a multinational's effective tax rate below 15% in a particular jurisdiction, a top-up tax will be applied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" sz="2100"/>
              <a:t>		🡪 This effectively dilutes or neutralizes the financial benefit of many sustainability-focused tax incentives</a:t>
            </a:r>
            <a:endParaRPr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it" sz="2100"/>
              <a:t>According to the EY Green Tax Tracker, there are more than </a:t>
            </a:r>
            <a:r>
              <a:rPr b="1" lang="it" sz="2100"/>
              <a:t>1,850 sustainability tax </a:t>
            </a:r>
            <a:r>
              <a:rPr lang="it" sz="2100"/>
              <a:t>incentives globally that could be affected by the GMT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" sz="2100"/>
              <a:t>This creates significant challenges for:</a:t>
            </a:r>
            <a:endParaRPr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it" sz="2100"/>
              <a:t>EU policymakers who have relied on tax incentives as a key tool to catalyze private sector investment in sustainability</a:t>
            </a:r>
            <a:endParaRPr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it" sz="2100"/>
              <a:t>Companies that have built their ESG and tax strategies around these incentives</a:t>
            </a:r>
            <a:endParaRPr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it" sz="2100"/>
              <a:t>The overall achievement of climate neutrality goals by 2050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 sz="3300"/>
              <a:t>3.0 What can be done?</a:t>
            </a:r>
            <a:endParaRPr/>
          </a:p>
        </p:txBody>
      </p:sp>
      <p:sp>
        <p:nvSpPr>
          <p:cNvPr id="515" name="Google Shape;515;p78"/>
          <p:cNvSpPr txBox="1"/>
          <p:nvPr>
            <p:ph idx="1" type="body"/>
          </p:nvPr>
        </p:nvSpPr>
        <p:spPr>
          <a:xfrm>
            <a:off x="628650" y="1369219"/>
            <a:ext cx="7886700" cy="1775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it" sz="1200"/>
              <a:t>Redesigning ESG Incentives to be GMT-Compatible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it" sz="1200"/>
              <a:t>The OECD framework does provide for certain exceptions – the main one = </a:t>
            </a:r>
            <a:r>
              <a:rPr b="1" lang="it" sz="1200"/>
              <a:t>Qualified Refundable Tax Credits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it" sz="1200"/>
              <a:t>EU member states could reformulate their existing tax incentives to fit within these exceptions, maintaining their effectiveness while complying with GMT requirements.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" sz="1200"/>
              <a:t>Alternative Non-Tax Incentive Mechanisms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" sz="1200"/>
              <a:t>To address the clash, the EU could shift focus from tax-based incentives to:</a:t>
            </a:r>
            <a:endParaRPr/>
          </a:p>
        </p:txBody>
      </p:sp>
      <p:grpSp>
        <p:nvGrpSpPr>
          <p:cNvPr id="516" name="Google Shape;516;p78"/>
          <p:cNvGrpSpPr/>
          <p:nvPr/>
        </p:nvGrpSpPr>
        <p:grpSpPr>
          <a:xfrm>
            <a:off x="632729" y="3149029"/>
            <a:ext cx="7878541" cy="850814"/>
            <a:chOff x="5439" y="171454"/>
            <a:chExt cx="10504721" cy="1134419"/>
          </a:xfrm>
        </p:grpSpPr>
        <p:sp>
          <p:nvSpPr>
            <p:cNvPr id="517" name="Google Shape;517;p78"/>
            <p:cNvSpPr/>
            <p:nvPr/>
          </p:nvSpPr>
          <p:spPr>
            <a:xfrm>
              <a:off x="5439" y="171454"/>
              <a:ext cx="2268838" cy="1134419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8"/>
            <p:cNvSpPr txBox="1"/>
            <p:nvPr/>
          </p:nvSpPr>
          <p:spPr>
            <a:xfrm>
              <a:off x="5439" y="171454"/>
              <a:ext cx="2268838" cy="1134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 grants and subsidies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78"/>
            <p:cNvSpPr/>
            <p:nvPr/>
          </p:nvSpPr>
          <p:spPr>
            <a:xfrm>
              <a:off x="2750733" y="171454"/>
              <a:ext cx="2268838" cy="1134419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8"/>
            <p:cNvSpPr txBox="1"/>
            <p:nvPr/>
          </p:nvSpPr>
          <p:spPr>
            <a:xfrm>
              <a:off x="2750733" y="171454"/>
              <a:ext cx="2268838" cy="1134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Preferential access to financing through sustainable finance instruments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78"/>
            <p:cNvSpPr/>
            <p:nvPr/>
          </p:nvSpPr>
          <p:spPr>
            <a:xfrm>
              <a:off x="5496028" y="171454"/>
              <a:ext cx="2268838" cy="1134419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8"/>
            <p:cNvSpPr txBox="1"/>
            <p:nvPr/>
          </p:nvSpPr>
          <p:spPr>
            <a:xfrm>
              <a:off x="5496028" y="171454"/>
              <a:ext cx="2268838" cy="1134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Regulatory incentives such as fast-track permitting for sustainable projects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8241322" y="171454"/>
              <a:ext cx="2268838" cy="1134419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8"/>
            <p:cNvSpPr txBox="1"/>
            <p:nvPr/>
          </p:nvSpPr>
          <p:spPr>
            <a:xfrm>
              <a:off x="8241322" y="171454"/>
              <a:ext cx="2268838" cy="1134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9050" spcFirstLastPara="1" rIns="9050" wrap="square" tIns="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Preferential treatment in public procurement processes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it" sz="3300"/>
              <a:t>Discussion</a:t>
            </a:r>
            <a:endParaRPr/>
          </a:p>
        </p:txBody>
      </p:sp>
      <p:sp>
        <p:nvSpPr>
          <p:cNvPr id="530" name="Google Shape;530;p79"/>
          <p:cNvSpPr txBox="1"/>
          <p:nvPr>
            <p:ph idx="1" type="body"/>
          </p:nvPr>
        </p:nvSpPr>
        <p:spPr>
          <a:xfrm>
            <a:off x="628650" y="1369219"/>
            <a:ext cx="6268775" cy="2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182245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it"/>
              <a:t> How might the EU best redesign existing ESG tax incentives to maintain their effectiveness while complying with GMT requirements?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8224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it"/>
              <a:t> What alternative non-tax incentive mechanisms could prove most effective in driving sustainable investment in the post-GMT landscape?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8224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it"/>
              <a:t>Should certain types of sustainability investments receive special treatment or exemptions under the GMT framework, and if so, how would this be justified?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-18224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it"/>
              <a:t>How might the tension between GMT and ESG incentives affect the competitiveness of EU businesses compared to those in regions with different approaches?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531" name="Google Shape;53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425" y="1940050"/>
            <a:ext cx="2246575" cy="126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9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ÁJK PowerPoint-Bemutató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works">
  <a:themeElements>
    <a:clrScheme name="Custom 29">
      <a:dk1>
        <a:srgbClr val="FFFFFF"/>
      </a:dk1>
      <a:lt1>
        <a:srgbClr val="D96D39"/>
      </a:lt1>
      <a:dk2>
        <a:srgbClr val="000000"/>
      </a:dk2>
      <a:lt2>
        <a:srgbClr val="000000"/>
      </a:lt2>
      <a:accent1>
        <a:srgbClr val="D97739"/>
      </a:accent1>
      <a:accent2>
        <a:srgbClr val="D99839"/>
      </a:accent2>
      <a:accent3>
        <a:srgbClr val="985328"/>
      </a:accent3>
      <a:accent4>
        <a:srgbClr val="061F32"/>
      </a:accent4>
      <a:accent5>
        <a:srgbClr val="2222F6"/>
      </a:accent5>
      <a:accent6>
        <a:srgbClr val="F8BC3B"/>
      </a:accent6>
      <a:hlink>
        <a:srgbClr val="3478AB"/>
      </a:hlink>
      <a:folHlink>
        <a:srgbClr val="8B7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