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302" r:id="rId6"/>
    <p:sldId id="306" r:id="rId7"/>
    <p:sldId id="307" r:id="rId8"/>
    <p:sldId id="305" r:id="rId9"/>
    <p:sldId id="308" r:id="rId10"/>
    <p:sldId id="309" r:id="rId11"/>
    <p:sldId id="269" r:id="rId12"/>
    <p:sldId id="293" r:id="rId13"/>
    <p:sldId id="270" r:id="rId14"/>
    <p:sldId id="289" r:id="rId15"/>
    <p:sldId id="290" r:id="rId16"/>
    <p:sldId id="275" r:id="rId17"/>
    <p:sldId id="276" r:id="rId18"/>
    <p:sldId id="277" r:id="rId19"/>
    <p:sldId id="288" r:id="rId20"/>
    <p:sldId id="291" r:id="rId21"/>
    <p:sldId id="272" r:id="rId22"/>
    <p:sldId id="282" r:id="rId23"/>
    <p:sldId id="281" r:id="rId24"/>
    <p:sldId id="287" r:id="rId25"/>
    <p:sldId id="300" r:id="rId26"/>
    <p:sldId id="301" r:id="rId27"/>
    <p:sldId id="292" r:id="rId28"/>
    <p:sldId id="304" r:id="rId29"/>
    <p:sldId id="268" r:id="rId30"/>
    <p:sldId id="296" r:id="rId31"/>
    <p:sldId id="295" r:id="rId32"/>
    <p:sldId id="297" r:id="rId33"/>
    <p:sldId id="298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Kompot Sans" panose="020B0604020202020204" charset="0"/>
      <p:regular r:id="rId39"/>
    </p:embeddedFont>
    <p:embeddedFont>
      <p:font typeface="League Spartan" panose="020B0604020202020204" charset="0"/>
      <p:regular r:id="rId40"/>
      <p:bold r:id="rId41"/>
    </p:embeddedFont>
    <p:embeddedFont>
      <p:font typeface="Rugrats San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iski, Emma" initials="WE" lastIdx="1" clrIdx="0">
    <p:extLst>
      <p:ext uri="{19B8F6BF-5375-455C-9EA6-DF929625EA0E}">
        <p15:presenceInfo xmlns:p15="http://schemas.microsoft.com/office/powerpoint/2012/main" userId="S::emma.winiski@okc.gov::df5dcb3e-a1d8-467e-ad55-2c96e08cb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B65"/>
    <a:srgbClr val="C7D4DB"/>
    <a:srgbClr val="304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50" autoAdjust="0"/>
  </p:normalViewPr>
  <p:slideViewPr>
    <p:cSldViewPr>
      <p:cViewPr varScale="1">
        <p:scale>
          <a:sx n="47" d="100"/>
          <a:sy n="47" d="100"/>
        </p:scale>
        <p:origin x="5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A54A-78B5-469F-B6F4-886ED992E9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1FAFF8-866A-48F9-AB1D-A3BB9DC181CF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Planning</a:t>
          </a:r>
        </a:p>
      </dgm:t>
    </dgm:pt>
    <dgm:pt modelId="{01FC5808-76C4-4FB9-AA81-F865106F440E}" type="parTrans" cxnId="{BD1B7CF8-AC9F-426D-B78E-E2F903C47A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9C9160C-C940-4FCB-9F8E-83A3808630A1}" type="sibTrans" cxnId="{BD1B7CF8-AC9F-426D-B78E-E2F903C47A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3BAC59-8743-4B8D-885F-4A05DF927D01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Public Engagement</a:t>
          </a:r>
        </a:p>
      </dgm:t>
    </dgm:pt>
    <dgm:pt modelId="{3D257886-2E8C-4FD4-AFC1-509606AED2EC}" type="parTrans" cxnId="{93CB8BDA-53D1-4ABF-BE38-48E9349172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E95FE0-CF46-47FE-BCF4-1A809A41D4A9}" type="sibTrans" cxnId="{93CB8BDA-53D1-4ABF-BE38-48E9349172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3E8968-98AF-466D-B528-670CCF9EDE3C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Preparing for the Vote</a:t>
          </a:r>
        </a:p>
      </dgm:t>
    </dgm:pt>
    <dgm:pt modelId="{71A5AD9C-57D8-4464-81F8-885272785617}" type="parTrans" cxnId="{D6A3DC31-54A1-43DF-A7CA-2F1A2D20D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FF1125-290C-406C-8C4D-F638B292BDCC}" type="sibTrans" cxnId="{D6A3DC31-54A1-43DF-A7CA-2F1A2D20D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1AC20A-66BB-4828-9B1C-11A4A4B6D9CD}" type="pres">
      <dgm:prSet presAssocID="{6C4CA54A-78B5-469F-B6F4-886ED992E9B9}" presName="Name0" presStyleCnt="0">
        <dgm:presLayoutVars>
          <dgm:dir/>
          <dgm:animLvl val="lvl"/>
          <dgm:resizeHandles val="exact"/>
        </dgm:presLayoutVars>
      </dgm:prSet>
      <dgm:spPr/>
    </dgm:pt>
    <dgm:pt modelId="{52071E1D-2164-4788-B106-64496447A664}" type="pres">
      <dgm:prSet presAssocID="{911FAFF8-866A-48F9-AB1D-A3BB9DC181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E0F774-84D7-4974-AE8F-23DD92FB66CF}" type="pres">
      <dgm:prSet presAssocID="{D9C9160C-C940-4FCB-9F8E-83A3808630A1}" presName="parTxOnlySpace" presStyleCnt="0"/>
      <dgm:spPr/>
    </dgm:pt>
    <dgm:pt modelId="{6395905F-C25D-43B6-87DD-2958F9B28123}" type="pres">
      <dgm:prSet presAssocID="{733BAC59-8743-4B8D-885F-4A05DF927D0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CBD974D-6496-4DAD-B778-AD7919BF24B2}" type="pres">
      <dgm:prSet presAssocID="{51E95FE0-CF46-47FE-BCF4-1A809A41D4A9}" presName="parTxOnlySpace" presStyleCnt="0"/>
      <dgm:spPr/>
    </dgm:pt>
    <dgm:pt modelId="{B24765AC-8594-4B91-9C6B-F5AC2DEAFC54}" type="pres">
      <dgm:prSet presAssocID="{6C3E8968-98AF-466D-B528-670CCF9EDE3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06C31B-1171-4CC7-893E-A853BD98394F}" type="presOf" srcId="{911FAFF8-866A-48F9-AB1D-A3BB9DC181CF}" destId="{52071E1D-2164-4788-B106-64496447A664}" srcOrd="0" destOrd="0" presId="urn:microsoft.com/office/officeart/2005/8/layout/chevron1"/>
    <dgm:cxn modelId="{D6A3DC31-54A1-43DF-A7CA-2F1A2D20D246}" srcId="{6C4CA54A-78B5-469F-B6F4-886ED992E9B9}" destId="{6C3E8968-98AF-466D-B528-670CCF9EDE3C}" srcOrd="2" destOrd="0" parTransId="{71A5AD9C-57D8-4464-81F8-885272785617}" sibTransId="{51FF1125-290C-406C-8C4D-F638B292BDCC}"/>
    <dgm:cxn modelId="{1704E266-F22D-4DEA-A1D1-7FD73DA0315B}" type="presOf" srcId="{733BAC59-8743-4B8D-885F-4A05DF927D01}" destId="{6395905F-C25D-43B6-87DD-2958F9B28123}" srcOrd="0" destOrd="0" presId="urn:microsoft.com/office/officeart/2005/8/layout/chevron1"/>
    <dgm:cxn modelId="{93CB8BDA-53D1-4ABF-BE38-48E9349172FA}" srcId="{6C4CA54A-78B5-469F-B6F4-886ED992E9B9}" destId="{733BAC59-8743-4B8D-885F-4A05DF927D01}" srcOrd="1" destOrd="0" parTransId="{3D257886-2E8C-4FD4-AFC1-509606AED2EC}" sibTransId="{51E95FE0-CF46-47FE-BCF4-1A809A41D4A9}"/>
    <dgm:cxn modelId="{46BC64EE-EEA2-4D79-A638-53305630D1ED}" type="presOf" srcId="{6C4CA54A-78B5-469F-B6F4-886ED992E9B9}" destId="{051AC20A-66BB-4828-9B1C-11A4A4B6D9CD}" srcOrd="0" destOrd="0" presId="urn:microsoft.com/office/officeart/2005/8/layout/chevron1"/>
    <dgm:cxn modelId="{BD1B7CF8-AC9F-426D-B78E-E2F903C47A08}" srcId="{6C4CA54A-78B5-469F-B6F4-886ED992E9B9}" destId="{911FAFF8-866A-48F9-AB1D-A3BB9DC181CF}" srcOrd="0" destOrd="0" parTransId="{01FC5808-76C4-4FB9-AA81-F865106F440E}" sibTransId="{D9C9160C-C940-4FCB-9F8E-83A3808630A1}"/>
    <dgm:cxn modelId="{C942F6FE-DFA0-4BFD-8F27-080E6C5227D6}" type="presOf" srcId="{6C3E8968-98AF-466D-B528-670CCF9EDE3C}" destId="{B24765AC-8594-4B91-9C6B-F5AC2DEAFC54}" srcOrd="0" destOrd="0" presId="urn:microsoft.com/office/officeart/2005/8/layout/chevron1"/>
    <dgm:cxn modelId="{E06FB3F0-8300-4DC5-8919-1BAAB193495A}" type="presParOf" srcId="{051AC20A-66BB-4828-9B1C-11A4A4B6D9CD}" destId="{52071E1D-2164-4788-B106-64496447A664}" srcOrd="0" destOrd="0" presId="urn:microsoft.com/office/officeart/2005/8/layout/chevron1"/>
    <dgm:cxn modelId="{B773E391-974A-4EBD-A7FB-38644FDE8515}" type="presParOf" srcId="{051AC20A-66BB-4828-9B1C-11A4A4B6D9CD}" destId="{02E0F774-84D7-4974-AE8F-23DD92FB66CF}" srcOrd="1" destOrd="0" presId="urn:microsoft.com/office/officeart/2005/8/layout/chevron1"/>
    <dgm:cxn modelId="{3E71E394-42BD-48B6-A295-DB321D48E3F7}" type="presParOf" srcId="{051AC20A-66BB-4828-9B1C-11A4A4B6D9CD}" destId="{6395905F-C25D-43B6-87DD-2958F9B28123}" srcOrd="2" destOrd="0" presId="urn:microsoft.com/office/officeart/2005/8/layout/chevron1"/>
    <dgm:cxn modelId="{AA6EA168-4876-4523-9A8E-BC165EB72132}" type="presParOf" srcId="{051AC20A-66BB-4828-9B1C-11A4A4B6D9CD}" destId="{ACBD974D-6496-4DAD-B778-AD7919BF24B2}" srcOrd="3" destOrd="0" presId="urn:microsoft.com/office/officeart/2005/8/layout/chevron1"/>
    <dgm:cxn modelId="{FCFBCB24-55DE-4736-B477-09777724F23A}" type="presParOf" srcId="{051AC20A-66BB-4828-9B1C-11A4A4B6D9CD}" destId="{B24765AC-8594-4B91-9C6B-F5AC2DEAFC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11B32-407C-41F4-A859-8F844055363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774FC-14AA-4FF9-9FEF-1E832058DF59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Vision.</a:t>
          </a:r>
        </a:p>
        <a:p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okc.gov</a:t>
          </a:r>
          <a:endParaRPr lang="en-US" sz="2300" kern="1200" spc="412" dirty="0">
            <a:solidFill>
              <a:prstClr val="white"/>
            </a:solidFill>
            <a:latin typeface="League Spartan"/>
            <a:ea typeface="League Spartan"/>
            <a:cs typeface="League Spartan"/>
          </a:endParaRPr>
        </a:p>
      </dgm:t>
    </dgm:pt>
    <dgm:pt modelId="{76F1C8B2-070C-4546-A2D1-00590374B533}" type="parTrans" cxnId="{3BBCFB59-0B29-40EF-9126-98D58454C7F6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74931AD3-4306-4885-A37A-0251339C51D0}" type="sibTrans" cxnId="{3BBCFB59-0B29-40EF-9126-98D58454C7F6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A0929694-EFC5-48E2-817F-A2200DB1A3C5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Pop-up Events</a:t>
          </a:r>
        </a:p>
      </dgm:t>
    </dgm:pt>
    <dgm:pt modelId="{979BA501-BE9A-44B3-BFBC-2A913981D623}" type="parTrans" cxnId="{49EA2FC3-294A-4FBB-8769-5D25F6B4FAC0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0B040B23-91A1-4A3A-BFFD-A2C810DE617A}" type="sibTrans" cxnId="{49EA2FC3-294A-4FBB-8769-5D25F6B4FAC0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5E9C1C2F-BA66-43C2-BBBC-239F30D3BB03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Survey</a:t>
          </a:r>
        </a:p>
      </dgm:t>
    </dgm:pt>
    <dgm:pt modelId="{954A7928-4D72-4FE7-A4D0-B2B957968DDC}" type="parTrans" cxnId="{6821CE33-7844-4E6E-B8AF-C96304AD439B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3D6EFDEA-E5DA-49A7-BF76-5477BB76ECDF}" type="sibTrans" cxnId="{6821CE33-7844-4E6E-B8AF-C96304AD439B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1B450351-8938-4637-9C7D-D403DA509F7F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Neigh-</a:t>
          </a:r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borhood</a:t>
          </a: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 Meetings</a:t>
          </a:r>
        </a:p>
      </dgm:t>
    </dgm:pt>
    <dgm:pt modelId="{43E9F6F5-44B0-4284-A61D-3609E624528C}" type="parTrans" cxnId="{B4FB1478-C95C-4F49-ADB0-CCFD1BEE6B0E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B4553AB6-2994-4B94-BA36-CA67FDF8BC7B}" type="sibTrans" cxnId="{B4FB1478-C95C-4F49-ADB0-CCFD1BEE6B0E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D867AADF-11FC-44D2-A6C3-B3D1A92D0F79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23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Ward</a:t>
          </a:r>
        </a:p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23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Open House</a:t>
          </a:r>
        </a:p>
      </dgm:t>
    </dgm:pt>
    <dgm:pt modelId="{65A2773E-A6C6-47E9-A48C-390766E8B7A7}" type="parTrans" cxnId="{4A873CB9-4BED-4D45-97EC-07DDD7EA7031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0F33200A-D1DE-4B10-9603-3373D0E8216E}" type="sibTrans" cxnId="{4A873CB9-4BED-4D45-97EC-07DDD7EA7031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C5F4A7A0-555C-4D10-B787-996019037B8E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Virtual Town Hall</a:t>
          </a:r>
        </a:p>
      </dgm:t>
    </dgm:pt>
    <dgm:pt modelId="{427A058C-8526-468D-9451-C0280868C02C}" type="parTrans" cxnId="{4E34D4BC-0A99-4B51-8B9E-670060F187A4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7934E58E-17F0-4CF8-AA0D-ED139D83892F}" type="sibTrans" cxnId="{4E34D4BC-0A99-4B51-8B9E-670060F187A4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AA0E2F2B-47CB-448A-B521-76DDE17DBFDD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Flyers with QR Codes</a:t>
          </a:r>
        </a:p>
      </dgm:t>
    </dgm:pt>
    <dgm:pt modelId="{BDF413E2-D33A-4F04-BD52-F1C3F84A0961}" type="parTrans" cxnId="{21DE9B5C-138A-4E27-8632-C941F947F42B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8A056F18-16E7-4461-BBF1-0EC811E21560}" type="sibTrans" cxnId="{21DE9B5C-138A-4E27-8632-C941F947F42B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F1783D8D-1670-4FDF-AE07-FC095B35118C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General City </a:t>
          </a:r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Commun-ications</a:t>
          </a:r>
          <a:endParaRPr lang="en-US" sz="2300" kern="1200" spc="412" dirty="0">
            <a:solidFill>
              <a:prstClr val="white"/>
            </a:solidFill>
            <a:latin typeface="League Spartan"/>
            <a:ea typeface="League Spartan"/>
            <a:cs typeface="League Spartan"/>
          </a:endParaRPr>
        </a:p>
      </dgm:t>
    </dgm:pt>
    <dgm:pt modelId="{FBF53E18-6EE0-4345-949D-30D4F7837ED2}" type="parTrans" cxnId="{3B0AA14F-8D01-4F96-9DA5-98A249082E22}">
      <dgm:prSet custT="1"/>
      <dgm:spPr>
        <a:solidFill>
          <a:srgbClr val="4F5B65"/>
        </a:solidFill>
      </dgm:spPr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7DAB38D8-AEDC-41F7-8D28-BFAF4BE9BB9B}" type="sibTrans" cxnId="{3B0AA14F-8D01-4F96-9DA5-98A249082E22}">
      <dgm:prSet/>
      <dgm:spPr/>
      <dgm:t>
        <a:bodyPr/>
        <a:lstStyle/>
        <a:p>
          <a:endParaRPr lang="en-US" sz="2400">
            <a:latin typeface="Rugrats Sans" panose="020B0604020202020204" charset="0"/>
          </a:endParaRPr>
        </a:p>
      </dgm:t>
    </dgm:pt>
    <dgm:pt modelId="{A4702B16-70E2-445D-8CF9-07AA87CFCAAB}" type="pres">
      <dgm:prSet presAssocID="{DEB11B32-407C-41F4-A859-8F84405536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118240-4E9A-488B-8832-B9E83C9DE64F}" type="pres">
      <dgm:prSet presAssocID="{1AD774FC-14AA-4FF9-9FEF-1E832058DF59}" presName="centerShape" presStyleLbl="node0" presStyleIdx="0" presStyleCnt="1"/>
      <dgm:spPr/>
    </dgm:pt>
    <dgm:pt modelId="{436EBD04-BA56-41A1-A589-58AFDBF1EE8D}" type="pres">
      <dgm:prSet presAssocID="{979BA501-BE9A-44B3-BFBC-2A913981D623}" presName="parTrans" presStyleLbl="sibTrans2D1" presStyleIdx="0" presStyleCnt="7"/>
      <dgm:spPr/>
    </dgm:pt>
    <dgm:pt modelId="{03AD21F0-E976-4F1C-B7F2-82395F7A4FF2}" type="pres">
      <dgm:prSet presAssocID="{979BA501-BE9A-44B3-BFBC-2A913981D623}" presName="connectorText" presStyleLbl="sibTrans2D1" presStyleIdx="0" presStyleCnt="7"/>
      <dgm:spPr/>
    </dgm:pt>
    <dgm:pt modelId="{6F951C7C-3CC3-47D5-9486-7A089F5FC53A}" type="pres">
      <dgm:prSet presAssocID="{A0929694-EFC5-48E2-817F-A2200DB1A3C5}" presName="node" presStyleLbl="node1" presStyleIdx="0" presStyleCnt="7">
        <dgm:presLayoutVars>
          <dgm:bulletEnabled val="1"/>
        </dgm:presLayoutVars>
      </dgm:prSet>
      <dgm:spPr/>
    </dgm:pt>
    <dgm:pt modelId="{1A8BA941-F3A1-4507-B031-7B593E41EA45}" type="pres">
      <dgm:prSet presAssocID="{427A058C-8526-468D-9451-C0280868C02C}" presName="parTrans" presStyleLbl="sibTrans2D1" presStyleIdx="1" presStyleCnt="7"/>
      <dgm:spPr/>
    </dgm:pt>
    <dgm:pt modelId="{59150052-D8E1-4F14-A1F3-01A4388F209E}" type="pres">
      <dgm:prSet presAssocID="{427A058C-8526-468D-9451-C0280868C02C}" presName="connectorText" presStyleLbl="sibTrans2D1" presStyleIdx="1" presStyleCnt="7"/>
      <dgm:spPr/>
    </dgm:pt>
    <dgm:pt modelId="{5DA2EF80-561D-42D2-9113-063B5954468F}" type="pres">
      <dgm:prSet presAssocID="{C5F4A7A0-555C-4D10-B787-996019037B8E}" presName="node" presStyleLbl="node1" presStyleIdx="1" presStyleCnt="7">
        <dgm:presLayoutVars>
          <dgm:bulletEnabled val="1"/>
        </dgm:presLayoutVars>
      </dgm:prSet>
      <dgm:spPr/>
    </dgm:pt>
    <dgm:pt modelId="{088829F0-09C7-4BB6-A384-B68961B605CE}" type="pres">
      <dgm:prSet presAssocID="{BDF413E2-D33A-4F04-BD52-F1C3F84A0961}" presName="parTrans" presStyleLbl="sibTrans2D1" presStyleIdx="2" presStyleCnt="7"/>
      <dgm:spPr/>
    </dgm:pt>
    <dgm:pt modelId="{2BE44186-3655-432B-9325-A2025584DBE2}" type="pres">
      <dgm:prSet presAssocID="{BDF413E2-D33A-4F04-BD52-F1C3F84A0961}" presName="connectorText" presStyleLbl="sibTrans2D1" presStyleIdx="2" presStyleCnt="7"/>
      <dgm:spPr/>
    </dgm:pt>
    <dgm:pt modelId="{9A0C7360-D6F9-4042-BA1B-7AED4363BE93}" type="pres">
      <dgm:prSet presAssocID="{AA0E2F2B-47CB-448A-B521-76DDE17DBFDD}" presName="node" presStyleLbl="node1" presStyleIdx="2" presStyleCnt="7">
        <dgm:presLayoutVars>
          <dgm:bulletEnabled val="1"/>
        </dgm:presLayoutVars>
      </dgm:prSet>
      <dgm:spPr/>
    </dgm:pt>
    <dgm:pt modelId="{1CBB9732-C52F-406E-8889-C474AD9C3A95}" type="pres">
      <dgm:prSet presAssocID="{FBF53E18-6EE0-4345-949D-30D4F7837ED2}" presName="parTrans" presStyleLbl="sibTrans2D1" presStyleIdx="3" presStyleCnt="7"/>
      <dgm:spPr/>
    </dgm:pt>
    <dgm:pt modelId="{6450AAEC-A810-4730-83DA-78586CBA2DC5}" type="pres">
      <dgm:prSet presAssocID="{FBF53E18-6EE0-4345-949D-30D4F7837ED2}" presName="connectorText" presStyleLbl="sibTrans2D1" presStyleIdx="3" presStyleCnt="7"/>
      <dgm:spPr/>
    </dgm:pt>
    <dgm:pt modelId="{CC5D4E4B-D033-45FD-8E87-FA75779968A4}" type="pres">
      <dgm:prSet presAssocID="{F1783D8D-1670-4FDF-AE07-FC095B35118C}" presName="node" presStyleLbl="node1" presStyleIdx="3" presStyleCnt="7">
        <dgm:presLayoutVars>
          <dgm:bulletEnabled val="1"/>
        </dgm:presLayoutVars>
      </dgm:prSet>
      <dgm:spPr/>
    </dgm:pt>
    <dgm:pt modelId="{B141FB84-DC67-4DB7-BA27-08BB65576BDB}" type="pres">
      <dgm:prSet presAssocID="{954A7928-4D72-4FE7-A4D0-B2B957968DDC}" presName="parTrans" presStyleLbl="sibTrans2D1" presStyleIdx="4" presStyleCnt="7"/>
      <dgm:spPr/>
    </dgm:pt>
    <dgm:pt modelId="{63E1EE65-5F60-4D85-A234-2C5B074393C0}" type="pres">
      <dgm:prSet presAssocID="{954A7928-4D72-4FE7-A4D0-B2B957968DDC}" presName="connectorText" presStyleLbl="sibTrans2D1" presStyleIdx="4" presStyleCnt="7"/>
      <dgm:spPr/>
    </dgm:pt>
    <dgm:pt modelId="{301CE8CC-709B-4FD9-91CF-9CF6B06462B3}" type="pres">
      <dgm:prSet presAssocID="{5E9C1C2F-BA66-43C2-BBBC-239F30D3BB03}" presName="node" presStyleLbl="node1" presStyleIdx="4" presStyleCnt="7">
        <dgm:presLayoutVars>
          <dgm:bulletEnabled val="1"/>
        </dgm:presLayoutVars>
      </dgm:prSet>
      <dgm:spPr/>
    </dgm:pt>
    <dgm:pt modelId="{95666B06-BBA0-4661-AA88-50FB4CA663EA}" type="pres">
      <dgm:prSet presAssocID="{43E9F6F5-44B0-4284-A61D-3609E624528C}" presName="parTrans" presStyleLbl="sibTrans2D1" presStyleIdx="5" presStyleCnt="7"/>
      <dgm:spPr/>
    </dgm:pt>
    <dgm:pt modelId="{8261FC1B-4394-4CA9-B272-D89457C23ABC}" type="pres">
      <dgm:prSet presAssocID="{43E9F6F5-44B0-4284-A61D-3609E624528C}" presName="connectorText" presStyleLbl="sibTrans2D1" presStyleIdx="5" presStyleCnt="7"/>
      <dgm:spPr/>
    </dgm:pt>
    <dgm:pt modelId="{29DB9BAC-975A-46BF-A8F1-2A1BAA3C337D}" type="pres">
      <dgm:prSet presAssocID="{1B450351-8938-4637-9C7D-D403DA509F7F}" presName="node" presStyleLbl="node1" presStyleIdx="5" presStyleCnt="7">
        <dgm:presLayoutVars>
          <dgm:bulletEnabled val="1"/>
        </dgm:presLayoutVars>
      </dgm:prSet>
      <dgm:spPr/>
    </dgm:pt>
    <dgm:pt modelId="{533AAEA6-A405-4FFC-B9E9-F14CDCBFC386}" type="pres">
      <dgm:prSet presAssocID="{65A2773E-A6C6-47E9-A48C-390766E8B7A7}" presName="parTrans" presStyleLbl="sibTrans2D1" presStyleIdx="6" presStyleCnt="7"/>
      <dgm:spPr/>
    </dgm:pt>
    <dgm:pt modelId="{4C7FC3E2-0835-42B6-8B53-4F3C75757CDE}" type="pres">
      <dgm:prSet presAssocID="{65A2773E-A6C6-47E9-A48C-390766E8B7A7}" presName="connectorText" presStyleLbl="sibTrans2D1" presStyleIdx="6" presStyleCnt="7"/>
      <dgm:spPr/>
    </dgm:pt>
    <dgm:pt modelId="{F1CA07BA-D41F-404A-B052-AF4DC7455730}" type="pres">
      <dgm:prSet presAssocID="{D867AADF-11FC-44D2-A6C3-B3D1A92D0F79}" presName="node" presStyleLbl="node1" presStyleIdx="6" presStyleCnt="7">
        <dgm:presLayoutVars>
          <dgm:bulletEnabled val="1"/>
        </dgm:presLayoutVars>
      </dgm:prSet>
      <dgm:spPr/>
    </dgm:pt>
  </dgm:ptLst>
  <dgm:cxnLst>
    <dgm:cxn modelId="{FA4DBF10-4E23-46DB-876C-08E7C6005A2D}" type="presOf" srcId="{1B450351-8938-4637-9C7D-D403DA509F7F}" destId="{29DB9BAC-975A-46BF-A8F1-2A1BAA3C337D}" srcOrd="0" destOrd="0" presId="urn:microsoft.com/office/officeart/2005/8/layout/radial5"/>
    <dgm:cxn modelId="{A79E061C-432B-4A62-B5D4-D5C053FA0FB7}" type="presOf" srcId="{43E9F6F5-44B0-4284-A61D-3609E624528C}" destId="{8261FC1B-4394-4CA9-B272-D89457C23ABC}" srcOrd="1" destOrd="0" presId="urn:microsoft.com/office/officeart/2005/8/layout/radial5"/>
    <dgm:cxn modelId="{A0488D1C-E6C2-4A87-8E67-84E008DB49A4}" type="presOf" srcId="{427A058C-8526-468D-9451-C0280868C02C}" destId="{1A8BA941-F3A1-4507-B031-7B593E41EA45}" srcOrd="0" destOrd="0" presId="urn:microsoft.com/office/officeart/2005/8/layout/radial5"/>
    <dgm:cxn modelId="{6ECAB32C-BF25-4E12-9679-F2B3F8737800}" type="presOf" srcId="{427A058C-8526-468D-9451-C0280868C02C}" destId="{59150052-D8E1-4F14-A1F3-01A4388F209E}" srcOrd="1" destOrd="0" presId="urn:microsoft.com/office/officeart/2005/8/layout/radial5"/>
    <dgm:cxn modelId="{C0FB3531-AD13-4CD9-BD23-F467BE2E92A3}" type="presOf" srcId="{954A7928-4D72-4FE7-A4D0-B2B957968DDC}" destId="{B141FB84-DC67-4DB7-BA27-08BB65576BDB}" srcOrd="0" destOrd="0" presId="urn:microsoft.com/office/officeart/2005/8/layout/radial5"/>
    <dgm:cxn modelId="{6821CE33-7844-4E6E-B8AF-C96304AD439B}" srcId="{1AD774FC-14AA-4FF9-9FEF-1E832058DF59}" destId="{5E9C1C2F-BA66-43C2-BBBC-239F30D3BB03}" srcOrd="4" destOrd="0" parTransId="{954A7928-4D72-4FE7-A4D0-B2B957968DDC}" sibTransId="{3D6EFDEA-E5DA-49A7-BF76-5477BB76ECDF}"/>
    <dgm:cxn modelId="{21DE9B5C-138A-4E27-8632-C941F947F42B}" srcId="{1AD774FC-14AA-4FF9-9FEF-1E832058DF59}" destId="{AA0E2F2B-47CB-448A-B521-76DDE17DBFDD}" srcOrd="2" destOrd="0" parTransId="{BDF413E2-D33A-4F04-BD52-F1C3F84A0961}" sibTransId="{8A056F18-16E7-4461-BBF1-0EC811E21560}"/>
    <dgm:cxn modelId="{8BC3C469-0FFF-498D-87D8-A139A8A4F623}" type="presOf" srcId="{DEB11B32-407C-41F4-A859-8F8440553632}" destId="{A4702B16-70E2-445D-8CF9-07AA87CFCAAB}" srcOrd="0" destOrd="0" presId="urn:microsoft.com/office/officeart/2005/8/layout/radial5"/>
    <dgm:cxn modelId="{8E1B4D4D-F7C6-4A80-BAE7-151179D15562}" type="presOf" srcId="{A0929694-EFC5-48E2-817F-A2200DB1A3C5}" destId="{6F951C7C-3CC3-47D5-9486-7A089F5FC53A}" srcOrd="0" destOrd="0" presId="urn:microsoft.com/office/officeart/2005/8/layout/radial5"/>
    <dgm:cxn modelId="{F88F474E-D116-4556-8BAD-FC27D8D322B2}" type="presOf" srcId="{C5F4A7A0-555C-4D10-B787-996019037B8E}" destId="{5DA2EF80-561D-42D2-9113-063B5954468F}" srcOrd="0" destOrd="0" presId="urn:microsoft.com/office/officeart/2005/8/layout/radial5"/>
    <dgm:cxn modelId="{3B0AA14F-8D01-4F96-9DA5-98A249082E22}" srcId="{1AD774FC-14AA-4FF9-9FEF-1E832058DF59}" destId="{F1783D8D-1670-4FDF-AE07-FC095B35118C}" srcOrd="3" destOrd="0" parTransId="{FBF53E18-6EE0-4345-949D-30D4F7837ED2}" sibTransId="{7DAB38D8-AEDC-41F7-8D28-BFAF4BE9BB9B}"/>
    <dgm:cxn modelId="{B4FB1478-C95C-4F49-ADB0-CCFD1BEE6B0E}" srcId="{1AD774FC-14AA-4FF9-9FEF-1E832058DF59}" destId="{1B450351-8938-4637-9C7D-D403DA509F7F}" srcOrd="5" destOrd="0" parTransId="{43E9F6F5-44B0-4284-A61D-3609E624528C}" sibTransId="{B4553AB6-2994-4B94-BA36-CA67FDF8BC7B}"/>
    <dgm:cxn modelId="{3BBCFB59-0B29-40EF-9126-98D58454C7F6}" srcId="{DEB11B32-407C-41F4-A859-8F8440553632}" destId="{1AD774FC-14AA-4FF9-9FEF-1E832058DF59}" srcOrd="0" destOrd="0" parTransId="{76F1C8B2-070C-4546-A2D1-00590374B533}" sibTransId="{74931AD3-4306-4885-A37A-0251339C51D0}"/>
    <dgm:cxn modelId="{10B23F5A-623C-49F1-817E-0D31D4E48570}" type="presOf" srcId="{FBF53E18-6EE0-4345-949D-30D4F7837ED2}" destId="{1CBB9732-C52F-406E-8889-C474AD9C3A95}" srcOrd="0" destOrd="0" presId="urn:microsoft.com/office/officeart/2005/8/layout/radial5"/>
    <dgm:cxn modelId="{B99D5A7A-D623-4682-88BD-E1A8552DA122}" type="presOf" srcId="{1AD774FC-14AA-4FF9-9FEF-1E832058DF59}" destId="{A4118240-4E9A-488B-8832-B9E83C9DE64F}" srcOrd="0" destOrd="0" presId="urn:microsoft.com/office/officeart/2005/8/layout/radial5"/>
    <dgm:cxn modelId="{E17DA586-20DA-4181-ADDC-E9C71422DFE5}" type="presOf" srcId="{954A7928-4D72-4FE7-A4D0-B2B957968DDC}" destId="{63E1EE65-5F60-4D85-A234-2C5B074393C0}" srcOrd="1" destOrd="0" presId="urn:microsoft.com/office/officeart/2005/8/layout/radial5"/>
    <dgm:cxn modelId="{280679A0-AC74-4DE1-946B-9B912BCCB70F}" type="presOf" srcId="{AA0E2F2B-47CB-448A-B521-76DDE17DBFDD}" destId="{9A0C7360-D6F9-4042-BA1B-7AED4363BE93}" srcOrd="0" destOrd="0" presId="urn:microsoft.com/office/officeart/2005/8/layout/radial5"/>
    <dgm:cxn modelId="{DD94E1A2-038D-4F97-8605-217BD0340C02}" type="presOf" srcId="{43E9F6F5-44B0-4284-A61D-3609E624528C}" destId="{95666B06-BBA0-4661-AA88-50FB4CA663EA}" srcOrd="0" destOrd="0" presId="urn:microsoft.com/office/officeart/2005/8/layout/radial5"/>
    <dgm:cxn modelId="{3FD206A5-4CFB-4323-9399-8FC8691C25C5}" type="presOf" srcId="{BDF413E2-D33A-4F04-BD52-F1C3F84A0961}" destId="{2BE44186-3655-432B-9325-A2025584DBE2}" srcOrd="1" destOrd="0" presId="urn:microsoft.com/office/officeart/2005/8/layout/radial5"/>
    <dgm:cxn modelId="{B068A0A5-3E0F-4A87-9537-847DA60E69BF}" type="presOf" srcId="{BDF413E2-D33A-4F04-BD52-F1C3F84A0961}" destId="{088829F0-09C7-4BB6-A384-B68961B605CE}" srcOrd="0" destOrd="0" presId="urn:microsoft.com/office/officeart/2005/8/layout/radial5"/>
    <dgm:cxn modelId="{ABD3E4AB-4247-4F3A-BB54-854678B653E7}" type="presOf" srcId="{65A2773E-A6C6-47E9-A48C-390766E8B7A7}" destId="{533AAEA6-A405-4FFC-B9E9-F14CDCBFC386}" srcOrd="0" destOrd="0" presId="urn:microsoft.com/office/officeart/2005/8/layout/radial5"/>
    <dgm:cxn modelId="{7C9583B2-74B3-4BE0-AF73-351080808D37}" type="presOf" srcId="{979BA501-BE9A-44B3-BFBC-2A913981D623}" destId="{03AD21F0-E976-4F1C-B7F2-82395F7A4FF2}" srcOrd="1" destOrd="0" presId="urn:microsoft.com/office/officeart/2005/8/layout/radial5"/>
    <dgm:cxn modelId="{2F8060B8-4349-401D-9F67-ACF221CA095F}" type="presOf" srcId="{FBF53E18-6EE0-4345-949D-30D4F7837ED2}" destId="{6450AAEC-A810-4730-83DA-78586CBA2DC5}" srcOrd="1" destOrd="0" presId="urn:microsoft.com/office/officeart/2005/8/layout/radial5"/>
    <dgm:cxn modelId="{4A873CB9-4BED-4D45-97EC-07DDD7EA7031}" srcId="{1AD774FC-14AA-4FF9-9FEF-1E832058DF59}" destId="{D867AADF-11FC-44D2-A6C3-B3D1A92D0F79}" srcOrd="6" destOrd="0" parTransId="{65A2773E-A6C6-47E9-A48C-390766E8B7A7}" sibTransId="{0F33200A-D1DE-4B10-9603-3373D0E8216E}"/>
    <dgm:cxn modelId="{7089F2B9-C75A-4165-B0B4-8FCE0C09147D}" type="presOf" srcId="{65A2773E-A6C6-47E9-A48C-390766E8B7A7}" destId="{4C7FC3E2-0835-42B6-8B53-4F3C75757CDE}" srcOrd="1" destOrd="0" presId="urn:microsoft.com/office/officeart/2005/8/layout/radial5"/>
    <dgm:cxn modelId="{4E34D4BC-0A99-4B51-8B9E-670060F187A4}" srcId="{1AD774FC-14AA-4FF9-9FEF-1E832058DF59}" destId="{C5F4A7A0-555C-4D10-B787-996019037B8E}" srcOrd="1" destOrd="0" parTransId="{427A058C-8526-468D-9451-C0280868C02C}" sibTransId="{7934E58E-17F0-4CF8-AA0D-ED139D83892F}"/>
    <dgm:cxn modelId="{49EA2FC3-294A-4FBB-8769-5D25F6B4FAC0}" srcId="{1AD774FC-14AA-4FF9-9FEF-1E832058DF59}" destId="{A0929694-EFC5-48E2-817F-A2200DB1A3C5}" srcOrd="0" destOrd="0" parTransId="{979BA501-BE9A-44B3-BFBC-2A913981D623}" sibTransId="{0B040B23-91A1-4A3A-BFFD-A2C810DE617A}"/>
    <dgm:cxn modelId="{6E5F96D6-6067-4C4C-9DEA-5AEBCEF301E2}" type="presOf" srcId="{979BA501-BE9A-44B3-BFBC-2A913981D623}" destId="{436EBD04-BA56-41A1-A589-58AFDBF1EE8D}" srcOrd="0" destOrd="0" presId="urn:microsoft.com/office/officeart/2005/8/layout/radial5"/>
    <dgm:cxn modelId="{34C6D3E1-962B-4550-AB8E-04F03AABB316}" type="presOf" srcId="{D867AADF-11FC-44D2-A6C3-B3D1A92D0F79}" destId="{F1CA07BA-D41F-404A-B052-AF4DC7455730}" srcOrd="0" destOrd="0" presId="urn:microsoft.com/office/officeart/2005/8/layout/radial5"/>
    <dgm:cxn modelId="{FC950FF3-BB5E-4766-9D17-ACD6596D4099}" type="presOf" srcId="{5E9C1C2F-BA66-43C2-BBBC-239F30D3BB03}" destId="{301CE8CC-709B-4FD9-91CF-9CF6B06462B3}" srcOrd="0" destOrd="0" presId="urn:microsoft.com/office/officeart/2005/8/layout/radial5"/>
    <dgm:cxn modelId="{2117CEFF-B5A6-4EDF-A740-CE0FB3DA4ED1}" type="presOf" srcId="{F1783D8D-1670-4FDF-AE07-FC095B35118C}" destId="{CC5D4E4B-D033-45FD-8E87-FA75779968A4}" srcOrd="0" destOrd="0" presId="urn:microsoft.com/office/officeart/2005/8/layout/radial5"/>
    <dgm:cxn modelId="{2C8B7FFA-E463-4132-8489-F00D4F102569}" type="presParOf" srcId="{A4702B16-70E2-445D-8CF9-07AA87CFCAAB}" destId="{A4118240-4E9A-488B-8832-B9E83C9DE64F}" srcOrd="0" destOrd="0" presId="urn:microsoft.com/office/officeart/2005/8/layout/radial5"/>
    <dgm:cxn modelId="{422E34EA-486C-46DE-A7AE-4C5A5594D4A0}" type="presParOf" srcId="{A4702B16-70E2-445D-8CF9-07AA87CFCAAB}" destId="{436EBD04-BA56-41A1-A589-58AFDBF1EE8D}" srcOrd="1" destOrd="0" presId="urn:microsoft.com/office/officeart/2005/8/layout/radial5"/>
    <dgm:cxn modelId="{355D6ADF-E9A6-4726-8424-ABC6AADC2C3C}" type="presParOf" srcId="{436EBD04-BA56-41A1-A589-58AFDBF1EE8D}" destId="{03AD21F0-E976-4F1C-B7F2-82395F7A4FF2}" srcOrd="0" destOrd="0" presId="urn:microsoft.com/office/officeart/2005/8/layout/radial5"/>
    <dgm:cxn modelId="{F7E30704-58BE-419A-B4BD-381EEBDAA55E}" type="presParOf" srcId="{A4702B16-70E2-445D-8CF9-07AA87CFCAAB}" destId="{6F951C7C-3CC3-47D5-9486-7A089F5FC53A}" srcOrd="2" destOrd="0" presId="urn:microsoft.com/office/officeart/2005/8/layout/radial5"/>
    <dgm:cxn modelId="{A1A6ABD5-3F01-453E-AF80-0B3333F4620B}" type="presParOf" srcId="{A4702B16-70E2-445D-8CF9-07AA87CFCAAB}" destId="{1A8BA941-F3A1-4507-B031-7B593E41EA45}" srcOrd="3" destOrd="0" presId="urn:microsoft.com/office/officeart/2005/8/layout/radial5"/>
    <dgm:cxn modelId="{66E1A8A1-47FB-4A9C-8C20-B9AE866B5656}" type="presParOf" srcId="{1A8BA941-F3A1-4507-B031-7B593E41EA45}" destId="{59150052-D8E1-4F14-A1F3-01A4388F209E}" srcOrd="0" destOrd="0" presId="urn:microsoft.com/office/officeart/2005/8/layout/radial5"/>
    <dgm:cxn modelId="{BB44BB23-2511-4415-8B5A-2B52F696EFF8}" type="presParOf" srcId="{A4702B16-70E2-445D-8CF9-07AA87CFCAAB}" destId="{5DA2EF80-561D-42D2-9113-063B5954468F}" srcOrd="4" destOrd="0" presId="urn:microsoft.com/office/officeart/2005/8/layout/radial5"/>
    <dgm:cxn modelId="{8A9B8B5A-40ED-47DB-951D-1FEA9560BBA4}" type="presParOf" srcId="{A4702B16-70E2-445D-8CF9-07AA87CFCAAB}" destId="{088829F0-09C7-4BB6-A384-B68961B605CE}" srcOrd="5" destOrd="0" presId="urn:microsoft.com/office/officeart/2005/8/layout/radial5"/>
    <dgm:cxn modelId="{23FEE298-B770-4329-8629-4687191FAB00}" type="presParOf" srcId="{088829F0-09C7-4BB6-A384-B68961B605CE}" destId="{2BE44186-3655-432B-9325-A2025584DBE2}" srcOrd="0" destOrd="0" presId="urn:microsoft.com/office/officeart/2005/8/layout/radial5"/>
    <dgm:cxn modelId="{B147877A-58D6-4CB8-8561-3427647625C4}" type="presParOf" srcId="{A4702B16-70E2-445D-8CF9-07AA87CFCAAB}" destId="{9A0C7360-D6F9-4042-BA1B-7AED4363BE93}" srcOrd="6" destOrd="0" presId="urn:microsoft.com/office/officeart/2005/8/layout/radial5"/>
    <dgm:cxn modelId="{8A1BF276-5058-48DB-9B5C-4085CC862AF3}" type="presParOf" srcId="{A4702B16-70E2-445D-8CF9-07AA87CFCAAB}" destId="{1CBB9732-C52F-406E-8889-C474AD9C3A95}" srcOrd="7" destOrd="0" presId="urn:microsoft.com/office/officeart/2005/8/layout/radial5"/>
    <dgm:cxn modelId="{609DC70A-30EC-476B-B0EF-EDA23EBD0A86}" type="presParOf" srcId="{1CBB9732-C52F-406E-8889-C474AD9C3A95}" destId="{6450AAEC-A810-4730-83DA-78586CBA2DC5}" srcOrd="0" destOrd="0" presId="urn:microsoft.com/office/officeart/2005/8/layout/radial5"/>
    <dgm:cxn modelId="{236D9BA9-C019-4310-BBE2-F75FD2D0F914}" type="presParOf" srcId="{A4702B16-70E2-445D-8CF9-07AA87CFCAAB}" destId="{CC5D4E4B-D033-45FD-8E87-FA75779968A4}" srcOrd="8" destOrd="0" presId="urn:microsoft.com/office/officeart/2005/8/layout/radial5"/>
    <dgm:cxn modelId="{371D6EAA-BA35-417C-ACE9-7BAEE4D49910}" type="presParOf" srcId="{A4702B16-70E2-445D-8CF9-07AA87CFCAAB}" destId="{B141FB84-DC67-4DB7-BA27-08BB65576BDB}" srcOrd="9" destOrd="0" presId="urn:microsoft.com/office/officeart/2005/8/layout/radial5"/>
    <dgm:cxn modelId="{736FED26-459A-4E1B-950B-3918D83A6603}" type="presParOf" srcId="{B141FB84-DC67-4DB7-BA27-08BB65576BDB}" destId="{63E1EE65-5F60-4D85-A234-2C5B074393C0}" srcOrd="0" destOrd="0" presId="urn:microsoft.com/office/officeart/2005/8/layout/radial5"/>
    <dgm:cxn modelId="{E0521AE4-7089-4E93-AE38-53D31837EA9B}" type="presParOf" srcId="{A4702B16-70E2-445D-8CF9-07AA87CFCAAB}" destId="{301CE8CC-709B-4FD9-91CF-9CF6B06462B3}" srcOrd="10" destOrd="0" presId="urn:microsoft.com/office/officeart/2005/8/layout/radial5"/>
    <dgm:cxn modelId="{ECBE9E06-A850-41AA-BAB9-1164E589DE26}" type="presParOf" srcId="{A4702B16-70E2-445D-8CF9-07AA87CFCAAB}" destId="{95666B06-BBA0-4661-AA88-50FB4CA663EA}" srcOrd="11" destOrd="0" presId="urn:microsoft.com/office/officeart/2005/8/layout/radial5"/>
    <dgm:cxn modelId="{2F7D629C-F5F4-41A7-BE92-4B0EA2EEF082}" type="presParOf" srcId="{95666B06-BBA0-4661-AA88-50FB4CA663EA}" destId="{8261FC1B-4394-4CA9-B272-D89457C23ABC}" srcOrd="0" destOrd="0" presId="urn:microsoft.com/office/officeart/2005/8/layout/radial5"/>
    <dgm:cxn modelId="{42A9C93A-498F-416F-8C56-7FC998EF138C}" type="presParOf" srcId="{A4702B16-70E2-445D-8CF9-07AA87CFCAAB}" destId="{29DB9BAC-975A-46BF-A8F1-2A1BAA3C337D}" srcOrd="12" destOrd="0" presId="urn:microsoft.com/office/officeart/2005/8/layout/radial5"/>
    <dgm:cxn modelId="{10F5D701-3627-4CD9-BF09-F3767A356F11}" type="presParOf" srcId="{A4702B16-70E2-445D-8CF9-07AA87CFCAAB}" destId="{533AAEA6-A405-4FFC-B9E9-F14CDCBFC386}" srcOrd="13" destOrd="0" presId="urn:microsoft.com/office/officeart/2005/8/layout/radial5"/>
    <dgm:cxn modelId="{1EB3064C-9DE9-4D49-8EA9-7BC4F0DA1F10}" type="presParOf" srcId="{533AAEA6-A405-4FFC-B9E9-F14CDCBFC386}" destId="{4C7FC3E2-0835-42B6-8B53-4F3C75757CDE}" srcOrd="0" destOrd="0" presId="urn:microsoft.com/office/officeart/2005/8/layout/radial5"/>
    <dgm:cxn modelId="{3B5ABE21-C9D9-4040-B5F6-994AFC968324}" type="presParOf" srcId="{A4702B16-70E2-445D-8CF9-07AA87CFCAAB}" destId="{F1CA07BA-D41F-404A-B052-AF4DC745573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8897C-D00B-4BC0-947F-9FC6AEB3E2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24F70-F946-4193-B5BA-2285E093C47D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Streets and Sidewalks</a:t>
          </a:r>
        </a:p>
      </dgm:t>
    </dgm:pt>
    <dgm:pt modelId="{564D573D-B46A-415E-A166-FFA719D285AF}" type="parTrans" cxnId="{8B805322-B6BB-4307-92D7-D826027277BC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E92FE70F-F434-41CC-A8AD-04A229461295}" type="sibTrans" cxnId="{8B805322-B6BB-4307-92D7-D826027277BC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76BC22B9-FB8D-48E3-A82A-C3B5F4CED31D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Traffic Control</a:t>
          </a:r>
        </a:p>
      </dgm:t>
    </dgm:pt>
    <dgm:pt modelId="{6EFF888A-9AE7-40AE-91F5-06AE516F5A4F}" type="parTrans" cxnId="{6139B6BA-2971-456F-BFF3-D163B0FFA9B6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CCDC6A93-3580-413E-87CE-EB761414E207}" type="sibTrans" cxnId="{6139B6BA-2971-456F-BFF3-D163B0FFA9B6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7D3FDC72-A7BA-473B-AF4A-EE8F10A77E23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Drainage</a:t>
          </a:r>
          <a:r>
            <a:rPr lang="en-US" sz="4400" kern="1200" dirty="0">
              <a:latin typeface="Rugrats Sans" panose="020B0604020202020204" charset="0"/>
            </a:rPr>
            <a:t> </a:t>
          </a:r>
        </a:p>
      </dgm:t>
    </dgm:pt>
    <dgm:pt modelId="{F8DF50A8-79B6-462F-A65C-4739E1D8EFA0}" type="parTrans" cxnId="{D6BE7AF4-78E1-4A50-9B40-AB1C645C9B22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260932C7-8612-47AB-8CE2-3EF06FC951C7}" type="sibTrans" cxnId="{D6BE7AF4-78E1-4A50-9B40-AB1C645C9B22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2CAF01CE-E575-4945-BCF4-EE624B15A4C7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Bridges</a:t>
          </a:r>
        </a:p>
      </dgm:t>
    </dgm:pt>
    <dgm:pt modelId="{0B932B9B-0EA0-4993-8C2E-E80BB5C2CC64}" type="parTrans" cxnId="{1DCE9E8B-696E-4A35-B529-FEC99B4AEFAE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41F91199-4555-46D4-AB7C-37A59421BAA7}" type="sibTrans" cxnId="{1DCE9E8B-696E-4A35-B529-FEC99B4AEFAE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110145E4-63B7-43DD-83C3-4EE01EC4C213}">
      <dgm:prSet phldrT="[Text]"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Parks and Recreation</a:t>
          </a:r>
        </a:p>
      </dgm:t>
    </dgm:pt>
    <dgm:pt modelId="{00C58493-B8C8-48C6-A923-6F4B1AD35593}" type="parTrans" cxnId="{DD9AC468-5C49-47FA-810D-9D1E70A3393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B3F42EA7-2C7F-410A-81E5-FA94F0E0B0C0}" type="sibTrans" cxnId="{DD9AC468-5C49-47FA-810D-9D1E70A3393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0A7C67CD-5BBE-4A93-B687-C02FD85340D6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Fire and Police</a:t>
          </a:r>
        </a:p>
      </dgm:t>
    </dgm:pt>
    <dgm:pt modelId="{F84687F5-04F7-4B0D-A626-247A16593AFC}" type="parTrans" cxnId="{4058A36A-0D71-4D27-AE2B-276648CA43F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493199D6-CAFE-4F02-BEFA-1BC2F017C2A7}" type="sibTrans" cxnId="{4058A36A-0D71-4D27-AE2B-276648CA43F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A9C1ECB1-892B-4270-B630-36792302A6D8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Libraries</a:t>
          </a:r>
        </a:p>
      </dgm:t>
    </dgm:pt>
    <dgm:pt modelId="{7886DE13-BBF6-4917-A937-94D0322BA216}" type="parTrans" cxnId="{E031CD43-FD69-4F3F-A3C0-9782B217301D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350570EF-CBD3-47DF-9C79-C2FA0D8DD500}" type="sibTrans" cxnId="{E031CD43-FD69-4F3F-A3C0-9782B217301D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6B55B3C3-874E-4454-B9D6-49CAB417FC1F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Transit</a:t>
          </a:r>
        </a:p>
      </dgm:t>
    </dgm:pt>
    <dgm:pt modelId="{1AAC885F-B07F-473B-B709-369FA0BDB92D}" type="parTrans" cxnId="{869E3EBD-9356-4C94-AC93-5DBE78CB2F6C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A09E120A-F447-4764-BA1F-BB7614585D58}" type="sibTrans" cxnId="{869E3EBD-9356-4C94-AC93-5DBE78CB2F6C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F4946D25-0EC1-44A5-85EB-95AD251F8704}">
      <dgm:prSet custT="1"/>
      <dgm:spPr>
        <a:solidFill>
          <a:srgbClr val="4F5B65"/>
        </a:solidFill>
        <a:ln>
          <a:noFill/>
        </a:ln>
      </dgm:spPr>
      <dgm:t>
        <a:bodyPr/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Economic Development</a:t>
          </a:r>
        </a:p>
      </dgm:t>
    </dgm:pt>
    <dgm:pt modelId="{4D85CC64-D972-4560-961B-7D044E0748EB}" type="parTrans" cxnId="{684A8F29-E9BF-4D9F-BEEC-86F1ED41ABF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3C9DCD18-52A8-4AC5-832F-4A788C6766A2}" type="sibTrans" cxnId="{684A8F29-E9BF-4D9F-BEEC-86F1ED41ABFB}">
      <dgm:prSet/>
      <dgm:spPr/>
      <dgm:t>
        <a:bodyPr/>
        <a:lstStyle/>
        <a:p>
          <a:endParaRPr lang="en-US" sz="4400">
            <a:latin typeface="Rugrats Sans" panose="020B0604020202020204" charset="0"/>
          </a:endParaRPr>
        </a:p>
      </dgm:t>
    </dgm:pt>
    <dgm:pt modelId="{6E77C66D-3F4E-448D-B6CB-19C45ABE3670}" type="pres">
      <dgm:prSet presAssocID="{C3A8897C-D00B-4BC0-947F-9FC6AEB3E2B1}" presName="diagram" presStyleCnt="0">
        <dgm:presLayoutVars>
          <dgm:dir/>
          <dgm:resizeHandles val="exact"/>
        </dgm:presLayoutVars>
      </dgm:prSet>
      <dgm:spPr/>
    </dgm:pt>
    <dgm:pt modelId="{833EC57C-2019-4E0B-A52A-E858C9F40C26}" type="pres">
      <dgm:prSet presAssocID="{FE724F70-F946-4193-B5BA-2285E093C47D}" presName="node" presStyleLbl="node1" presStyleIdx="0" presStyleCnt="9">
        <dgm:presLayoutVars>
          <dgm:bulletEnabled val="1"/>
        </dgm:presLayoutVars>
      </dgm:prSet>
      <dgm:spPr/>
    </dgm:pt>
    <dgm:pt modelId="{6A1594AA-4B2E-4479-8127-CACD2E4243E0}" type="pres">
      <dgm:prSet presAssocID="{E92FE70F-F434-41CC-A8AD-04A229461295}" presName="sibTrans" presStyleCnt="0"/>
      <dgm:spPr/>
    </dgm:pt>
    <dgm:pt modelId="{B0282973-D56D-49D7-8944-C80A95038E45}" type="pres">
      <dgm:prSet presAssocID="{76BC22B9-FB8D-48E3-A82A-C3B5F4CED31D}" presName="node" presStyleLbl="node1" presStyleIdx="1" presStyleCnt="9">
        <dgm:presLayoutVars>
          <dgm:bulletEnabled val="1"/>
        </dgm:presLayoutVars>
      </dgm:prSet>
      <dgm:spPr/>
    </dgm:pt>
    <dgm:pt modelId="{31233482-18D1-483F-90A6-4EF15DDB0BF3}" type="pres">
      <dgm:prSet presAssocID="{CCDC6A93-3580-413E-87CE-EB761414E207}" presName="sibTrans" presStyleCnt="0"/>
      <dgm:spPr/>
    </dgm:pt>
    <dgm:pt modelId="{19FFD139-EEA2-4CC4-9E72-65445A59B0B9}" type="pres">
      <dgm:prSet presAssocID="{7D3FDC72-A7BA-473B-AF4A-EE8F10A77E23}" presName="node" presStyleLbl="node1" presStyleIdx="2" presStyleCnt="9">
        <dgm:presLayoutVars>
          <dgm:bulletEnabled val="1"/>
        </dgm:presLayoutVars>
      </dgm:prSet>
      <dgm:spPr/>
    </dgm:pt>
    <dgm:pt modelId="{E91731C5-2B44-455F-B277-67E155534E52}" type="pres">
      <dgm:prSet presAssocID="{260932C7-8612-47AB-8CE2-3EF06FC951C7}" presName="sibTrans" presStyleCnt="0"/>
      <dgm:spPr/>
    </dgm:pt>
    <dgm:pt modelId="{6ED46375-F7B4-4F9B-9B85-C8FDF6319785}" type="pres">
      <dgm:prSet presAssocID="{2CAF01CE-E575-4945-BCF4-EE624B15A4C7}" presName="node" presStyleLbl="node1" presStyleIdx="3" presStyleCnt="9">
        <dgm:presLayoutVars>
          <dgm:bulletEnabled val="1"/>
        </dgm:presLayoutVars>
      </dgm:prSet>
      <dgm:spPr/>
    </dgm:pt>
    <dgm:pt modelId="{BEDA8CA4-8BB6-4CA3-A2CF-4592FDC73274}" type="pres">
      <dgm:prSet presAssocID="{41F91199-4555-46D4-AB7C-37A59421BAA7}" presName="sibTrans" presStyleCnt="0"/>
      <dgm:spPr/>
    </dgm:pt>
    <dgm:pt modelId="{4C608D27-2E3E-4FD8-97FC-0F09A02BD33A}" type="pres">
      <dgm:prSet presAssocID="{110145E4-63B7-43DD-83C3-4EE01EC4C213}" presName="node" presStyleLbl="node1" presStyleIdx="4" presStyleCnt="9">
        <dgm:presLayoutVars>
          <dgm:bulletEnabled val="1"/>
        </dgm:presLayoutVars>
      </dgm:prSet>
      <dgm:spPr/>
    </dgm:pt>
    <dgm:pt modelId="{07BE70D7-0F0A-49F9-BE00-0C068A15DB93}" type="pres">
      <dgm:prSet presAssocID="{B3F42EA7-2C7F-410A-81E5-FA94F0E0B0C0}" presName="sibTrans" presStyleCnt="0"/>
      <dgm:spPr/>
    </dgm:pt>
    <dgm:pt modelId="{84518B83-F9EA-431C-A408-D9640AB8EF36}" type="pres">
      <dgm:prSet presAssocID="{0A7C67CD-5BBE-4A93-B687-C02FD85340D6}" presName="node" presStyleLbl="node1" presStyleIdx="5" presStyleCnt="9">
        <dgm:presLayoutVars>
          <dgm:bulletEnabled val="1"/>
        </dgm:presLayoutVars>
      </dgm:prSet>
      <dgm:spPr/>
    </dgm:pt>
    <dgm:pt modelId="{E18A451C-4046-40DD-BEB4-94F48C5C77CD}" type="pres">
      <dgm:prSet presAssocID="{493199D6-CAFE-4F02-BEFA-1BC2F017C2A7}" presName="sibTrans" presStyleCnt="0"/>
      <dgm:spPr/>
    </dgm:pt>
    <dgm:pt modelId="{6F4BA26D-3F9F-4BD3-9B9E-8A8CDB598F0D}" type="pres">
      <dgm:prSet presAssocID="{A9C1ECB1-892B-4270-B630-36792302A6D8}" presName="node" presStyleLbl="node1" presStyleIdx="6" presStyleCnt="9">
        <dgm:presLayoutVars>
          <dgm:bulletEnabled val="1"/>
        </dgm:presLayoutVars>
      </dgm:prSet>
      <dgm:spPr/>
    </dgm:pt>
    <dgm:pt modelId="{177FEAE2-D3EB-488C-A452-4CA1565DD0B4}" type="pres">
      <dgm:prSet presAssocID="{350570EF-CBD3-47DF-9C79-C2FA0D8DD500}" presName="sibTrans" presStyleCnt="0"/>
      <dgm:spPr/>
    </dgm:pt>
    <dgm:pt modelId="{E802333D-43D9-4EF5-8F94-54F42505888B}" type="pres">
      <dgm:prSet presAssocID="{6B55B3C3-874E-4454-B9D6-49CAB417FC1F}" presName="node" presStyleLbl="node1" presStyleIdx="7" presStyleCnt="9">
        <dgm:presLayoutVars>
          <dgm:bulletEnabled val="1"/>
        </dgm:presLayoutVars>
      </dgm:prSet>
      <dgm:spPr/>
    </dgm:pt>
    <dgm:pt modelId="{73232CBF-68F4-4439-B558-C966FCE02D46}" type="pres">
      <dgm:prSet presAssocID="{A09E120A-F447-4764-BA1F-BB7614585D58}" presName="sibTrans" presStyleCnt="0"/>
      <dgm:spPr/>
    </dgm:pt>
    <dgm:pt modelId="{27E33478-B5AA-4553-854A-3AD80D86179B}" type="pres">
      <dgm:prSet presAssocID="{F4946D25-0EC1-44A5-85EB-95AD251F8704}" presName="node" presStyleLbl="node1" presStyleIdx="8" presStyleCnt="9">
        <dgm:presLayoutVars>
          <dgm:bulletEnabled val="1"/>
        </dgm:presLayoutVars>
      </dgm:prSet>
      <dgm:spPr/>
    </dgm:pt>
  </dgm:ptLst>
  <dgm:cxnLst>
    <dgm:cxn modelId="{02501522-6D3D-4890-95BF-8725BA009FED}" type="presOf" srcId="{110145E4-63B7-43DD-83C3-4EE01EC4C213}" destId="{4C608D27-2E3E-4FD8-97FC-0F09A02BD33A}" srcOrd="0" destOrd="0" presId="urn:microsoft.com/office/officeart/2005/8/layout/default"/>
    <dgm:cxn modelId="{8B805322-B6BB-4307-92D7-D826027277BC}" srcId="{C3A8897C-D00B-4BC0-947F-9FC6AEB3E2B1}" destId="{FE724F70-F946-4193-B5BA-2285E093C47D}" srcOrd="0" destOrd="0" parTransId="{564D573D-B46A-415E-A166-FFA719D285AF}" sibTransId="{E92FE70F-F434-41CC-A8AD-04A229461295}"/>
    <dgm:cxn modelId="{684A8F29-E9BF-4D9F-BEEC-86F1ED41ABFB}" srcId="{C3A8897C-D00B-4BC0-947F-9FC6AEB3E2B1}" destId="{F4946D25-0EC1-44A5-85EB-95AD251F8704}" srcOrd="8" destOrd="0" parTransId="{4D85CC64-D972-4560-961B-7D044E0748EB}" sibTransId="{3C9DCD18-52A8-4AC5-832F-4A788C6766A2}"/>
    <dgm:cxn modelId="{1210F95D-C203-4823-8F20-4531D3671C78}" type="presOf" srcId="{A9C1ECB1-892B-4270-B630-36792302A6D8}" destId="{6F4BA26D-3F9F-4BD3-9B9E-8A8CDB598F0D}" srcOrd="0" destOrd="0" presId="urn:microsoft.com/office/officeart/2005/8/layout/default"/>
    <dgm:cxn modelId="{3040F45E-E26C-4892-B859-12DDD2F5E94D}" type="presOf" srcId="{6B55B3C3-874E-4454-B9D6-49CAB417FC1F}" destId="{E802333D-43D9-4EF5-8F94-54F42505888B}" srcOrd="0" destOrd="0" presId="urn:microsoft.com/office/officeart/2005/8/layout/default"/>
    <dgm:cxn modelId="{F25C7560-9BB2-4176-ACB7-23872B063241}" type="presOf" srcId="{2CAF01CE-E575-4945-BCF4-EE624B15A4C7}" destId="{6ED46375-F7B4-4F9B-9B85-C8FDF6319785}" srcOrd="0" destOrd="0" presId="urn:microsoft.com/office/officeart/2005/8/layout/default"/>
    <dgm:cxn modelId="{E031CD43-FD69-4F3F-A3C0-9782B217301D}" srcId="{C3A8897C-D00B-4BC0-947F-9FC6AEB3E2B1}" destId="{A9C1ECB1-892B-4270-B630-36792302A6D8}" srcOrd="6" destOrd="0" parTransId="{7886DE13-BBF6-4917-A937-94D0322BA216}" sibTransId="{350570EF-CBD3-47DF-9C79-C2FA0D8DD500}"/>
    <dgm:cxn modelId="{DD9AC468-5C49-47FA-810D-9D1E70A3393B}" srcId="{C3A8897C-D00B-4BC0-947F-9FC6AEB3E2B1}" destId="{110145E4-63B7-43DD-83C3-4EE01EC4C213}" srcOrd="4" destOrd="0" parTransId="{00C58493-B8C8-48C6-A923-6F4B1AD35593}" sibTransId="{B3F42EA7-2C7F-410A-81E5-FA94F0E0B0C0}"/>
    <dgm:cxn modelId="{4058A36A-0D71-4D27-AE2B-276648CA43FB}" srcId="{C3A8897C-D00B-4BC0-947F-9FC6AEB3E2B1}" destId="{0A7C67CD-5BBE-4A93-B687-C02FD85340D6}" srcOrd="5" destOrd="0" parTransId="{F84687F5-04F7-4B0D-A626-247A16593AFC}" sibTransId="{493199D6-CAFE-4F02-BEFA-1BC2F017C2A7}"/>
    <dgm:cxn modelId="{FCC72E7C-21F8-4832-8F5E-E66C6731E701}" type="presOf" srcId="{C3A8897C-D00B-4BC0-947F-9FC6AEB3E2B1}" destId="{6E77C66D-3F4E-448D-B6CB-19C45ABE3670}" srcOrd="0" destOrd="0" presId="urn:microsoft.com/office/officeart/2005/8/layout/default"/>
    <dgm:cxn modelId="{1DCE9E8B-696E-4A35-B529-FEC99B4AEFAE}" srcId="{C3A8897C-D00B-4BC0-947F-9FC6AEB3E2B1}" destId="{2CAF01CE-E575-4945-BCF4-EE624B15A4C7}" srcOrd="3" destOrd="0" parTransId="{0B932B9B-0EA0-4993-8C2E-E80BB5C2CC64}" sibTransId="{41F91199-4555-46D4-AB7C-37A59421BAA7}"/>
    <dgm:cxn modelId="{8792CD9A-A719-482B-BEE5-CC0E290448B9}" type="presOf" srcId="{FE724F70-F946-4193-B5BA-2285E093C47D}" destId="{833EC57C-2019-4E0B-A52A-E858C9F40C26}" srcOrd="0" destOrd="0" presId="urn:microsoft.com/office/officeart/2005/8/layout/default"/>
    <dgm:cxn modelId="{E3388FA1-5F8B-4989-8A97-F357D71F25B4}" type="presOf" srcId="{F4946D25-0EC1-44A5-85EB-95AD251F8704}" destId="{27E33478-B5AA-4553-854A-3AD80D86179B}" srcOrd="0" destOrd="0" presId="urn:microsoft.com/office/officeart/2005/8/layout/default"/>
    <dgm:cxn modelId="{541CFFAA-F678-40FE-91E4-81A9A2B8DB3D}" type="presOf" srcId="{7D3FDC72-A7BA-473B-AF4A-EE8F10A77E23}" destId="{19FFD139-EEA2-4CC4-9E72-65445A59B0B9}" srcOrd="0" destOrd="0" presId="urn:microsoft.com/office/officeart/2005/8/layout/default"/>
    <dgm:cxn modelId="{6139B6BA-2971-456F-BFF3-D163B0FFA9B6}" srcId="{C3A8897C-D00B-4BC0-947F-9FC6AEB3E2B1}" destId="{76BC22B9-FB8D-48E3-A82A-C3B5F4CED31D}" srcOrd="1" destOrd="0" parTransId="{6EFF888A-9AE7-40AE-91F5-06AE516F5A4F}" sibTransId="{CCDC6A93-3580-413E-87CE-EB761414E207}"/>
    <dgm:cxn modelId="{869E3EBD-9356-4C94-AC93-5DBE78CB2F6C}" srcId="{C3A8897C-D00B-4BC0-947F-9FC6AEB3E2B1}" destId="{6B55B3C3-874E-4454-B9D6-49CAB417FC1F}" srcOrd="7" destOrd="0" parTransId="{1AAC885F-B07F-473B-B709-369FA0BDB92D}" sibTransId="{A09E120A-F447-4764-BA1F-BB7614585D58}"/>
    <dgm:cxn modelId="{37A673F3-205F-4A79-8C8F-4125D2EC6204}" type="presOf" srcId="{76BC22B9-FB8D-48E3-A82A-C3B5F4CED31D}" destId="{B0282973-D56D-49D7-8944-C80A95038E45}" srcOrd="0" destOrd="0" presId="urn:microsoft.com/office/officeart/2005/8/layout/default"/>
    <dgm:cxn modelId="{D6BE7AF4-78E1-4A50-9B40-AB1C645C9B22}" srcId="{C3A8897C-D00B-4BC0-947F-9FC6AEB3E2B1}" destId="{7D3FDC72-A7BA-473B-AF4A-EE8F10A77E23}" srcOrd="2" destOrd="0" parTransId="{F8DF50A8-79B6-462F-A65C-4739E1D8EFA0}" sibTransId="{260932C7-8612-47AB-8CE2-3EF06FC951C7}"/>
    <dgm:cxn modelId="{FE0B09FF-03AA-4FAD-9C13-C60615808160}" type="presOf" srcId="{0A7C67CD-5BBE-4A93-B687-C02FD85340D6}" destId="{84518B83-F9EA-431C-A408-D9640AB8EF36}" srcOrd="0" destOrd="0" presId="urn:microsoft.com/office/officeart/2005/8/layout/default"/>
    <dgm:cxn modelId="{9144D238-279C-404E-B244-16DB0A096F9E}" type="presParOf" srcId="{6E77C66D-3F4E-448D-B6CB-19C45ABE3670}" destId="{833EC57C-2019-4E0B-A52A-E858C9F40C26}" srcOrd="0" destOrd="0" presId="urn:microsoft.com/office/officeart/2005/8/layout/default"/>
    <dgm:cxn modelId="{9BD25416-BD5E-45ED-8A94-4C62E5DF8C0D}" type="presParOf" srcId="{6E77C66D-3F4E-448D-B6CB-19C45ABE3670}" destId="{6A1594AA-4B2E-4479-8127-CACD2E4243E0}" srcOrd="1" destOrd="0" presId="urn:microsoft.com/office/officeart/2005/8/layout/default"/>
    <dgm:cxn modelId="{9441183C-3038-4D30-BE96-0608F08C5234}" type="presParOf" srcId="{6E77C66D-3F4E-448D-B6CB-19C45ABE3670}" destId="{B0282973-D56D-49D7-8944-C80A95038E45}" srcOrd="2" destOrd="0" presId="urn:microsoft.com/office/officeart/2005/8/layout/default"/>
    <dgm:cxn modelId="{CED58784-CD54-480A-B48F-FB2D5680CCB8}" type="presParOf" srcId="{6E77C66D-3F4E-448D-B6CB-19C45ABE3670}" destId="{31233482-18D1-483F-90A6-4EF15DDB0BF3}" srcOrd="3" destOrd="0" presId="urn:microsoft.com/office/officeart/2005/8/layout/default"/>
    <dgm:cxn modelId="{20F17F25-24DB-4741-8F41-C317532FBDEC}" type="presParOf" srcId="{6E77C66D-3F4E-448D-B6CB-19C45ABE3670}" destId="{19FFD139-EEA2-4CC4-9E72-65445A59B0B9}" srcOrd="4" destOrd="0" presId="urn:microsoft.com/office/officeart/2005/8/layout/default"/>
    <dgm:cxn modelId="{B27468BE-3FC8-4BF0-ACC1-50BDE7A931CF}" type="presParOf" srcId="{6E77C66D-3F4E-448D-B6CB-19C45ABE3670}" destId="{E91731C5-2B44-455F-B277-67E155534E52}" srcOrd="5" destOrd="0" presId="urn:microsoft.com/office/officeart/2005/8/layout/default"/>
    <dgm:cxn modelId="{D68A9492-538C-4C93-9241-24393AB07842}" type="presParOf" srcId="{6E77C66D-3F4E-448D-B6CB-19C45ABE3670}" destId="{6ED46375-F7B4-4F9B-9B85-C8FDF6319785}" srcOrd="6" destOrd="0" presId="urn:microsoft.com/office/officeart/2005/8/layout/default"/>
    <dgm:cxn modelId="{D08AC388-6038-431E-98E2-CEF78DE51E00}" type="presParOf" srcId="{6E77C66D-3F4E-448D-B6CB-19C45ABE3670}" destId="{BEDA8CA4-8BB6-4CA3-A2CF-4592FDC73274}" srcOrd="7" destOrd="0" presId="urn:microsoft.com/office/officeart/2005/8/layout/default"/>
    <dgm:cxn modelId="{50B31315-C5A4-47E8-B7F9-71F2F5DBFE8B}" type="presParOf" srcId="{6E77C66D-3F4E-448D-B6CB-19C45ABE3670}" destId="{4C608D27-2E3E-4FD8-97FC-0F09A02BD33A}" srcOrd="8" destOrd="0" presId="urn:microsoft.com/office/officeart/2005/8/layout/default"/>
    <dgm:cxn modelId="{33E44086-BE2A-44CF-B903-CC0B2F2DD9F1}" type="presParOf" srcId="{6E77C66D-3F4E-448D-B6CB-19C45ABE3670}" destId="{07BE70D7-0F0A-49F9-BE00-0C068A15DB93}" srcOrd="9" destOrd="0" presId="urn:microsoft.com/office/officeart/2005/8/layout/default"/>
    <dgm:cxn modelId="{F1DD3D8D-1875-462C-AE8E-2415E7E03195}" type="presParOf" srcId="{6E77C66D-3F4E-448D-B6CB-19C45ABE3670}" destId="{84518B83-F9EA-431C-A408-D9640AB8EF36}" srcOrd="10" destOrd="0" presId="urn:microsoft.com/office/officeart/2005/8/layout/default"/>
    <dgm:cxn modelId="{5F80F003-F5A1-4296-8FEA-CE49E5E49467}" type="presParOf" srcId="{6E77C66D-3F4E-448D-B6CB-19C45ABE3670}" destId="{E18A451C-4046-40DD-BEB4-94F48C5C77CD}" srcOrd="11" destOrd="0" presId="urn:microsoft.com/office/officeart/2005/8/layout/default"/>
    <dgm:cxn modelId="{362F5F04-139E-4871-8471-67A1DA52D91A}" type="presParOf" srcId="{6E77C66D-3F4E-448D-B6CB-19C45ABE3670}" destId="{6F4BA26D-3F9F-4BD3-9B9E-8A8CDB598F0D}" srcOrd="12" destOrd="0" presId="urn:microsoft.com/office/officeart/2005/8/layout/default"/>
    <dgm:cxn modelId="{EABFF3D1-1E3D-46E8-A73D-36D01DB3A629}" type="presParOf" srcId="{6E77C66D-3F4E-448D-B6CB-19C45ABE3670}" destId="{177FEAE2-D3EB-488C-A452-4CA1565DD0B4}" srcOrd="13" destOrd="0" presId="urn:microsoft.com/office/officeart/2005/8/layout/default"/>
    <dgm:cxn modelId="{6D64093A-D406-42C3-9E76-620D764D5A6D}" type="presParOf" srcId="{6E77C66D-3F4E-448D-B6CB-19C45ABE3670}" destId="{E802333D-43D9-4EF5-8F94-54F42505888B}" srcOrd="14" destOrd="0" presId="urn:microsoft.com/office/officeart/2005/8/layout/default"/>
    <dgm:cxn modelId="{117133F7-36E4-4A22-B198-4C7060C6C665}" type="presParOf" srcId="{6E77C66D-3F4E-448D-B6CB-19C45ABE3670}" destId="{73232CBF-68F4-4439-B558-C966FCE02D46}" srcOrd="15" destOrd="0" presId="urn:microsoft.com/office/officeart/2005/8/layout/default"/>
    <dgm:cxn modelId="{DAF8E139-F065-45B9-81BC-D84909444EC5}" type="presParOf" srcId="{6E77C66D-3F4E-448D-B6CB-19C45ABE3670}" destId="{27E33478-B5AA-4553-854A-3AD80D86179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3773E-60F3-4EDF-959F-6F9EF26E1D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0C563-CE16-4D15-BEE9-6EC2CB959B9E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Functional Need (25%)</a:t>
          </a:r>
        </a:p>
      </dgm:t>
    </dgm:pt>
    <dgm:pt modelId="{8CE5C210-A7CF-425A-91A8-E9689BC4E003}" type="parTrans" cxnId="{7FAD2CBA-6A27-4139-A1D6-C557C3EE95D1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D9624F35-32BA-4636-B403-417B878C8407}" type="sibTrans" cxnId="{7FAD2CBA-6A27-4139-A1D6-C557C3EE95D1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6DEA1AAF-833A-4132-9451-3BA3867226D7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Equity (15%)</a:t>
          </a:r>
        </a:p>
      </dgm:t>
    </dgm:pt>
    <dgm:pt modelId="{4D26915E-BF34-41B7-999D-62190F05A090}" type="parTrans" cxnId="{7AFBA7F0-BB3B-4DA5-B86D-D8FD45C9245B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B7510EDE-A827-48A2-8E75-BCC347E41D31}" type="sibTrans" cxnId="{7AFBA7F0-BB3B-4DA5-B86D-D8FD45C9245B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C47380BF-9C8B-4BED-A62D-3BF26E9307C8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Projected population served (15%)</a:t>
          </a:r>
        </a:p>
      </dgm:t>
    </dgm:pt>
    <dgm:pt modelId="{E1B83F2D-DEBA-497F-A1E5-DE37930A2FE1}" type="parTrans" cxnId="{42B01DAF-EAD8-494D-8876-7E0DC80A127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EA83C0E3-C0F4-49D4-9A67-84894D914225}" type="sibTrans" cxnId="{42B01DAF-EAD8-494D-8876-7E0DC80A127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9BE7DB1-682E-4837-8449-C1B9897537B9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Policy considerations (10%)</a:t>
          </a:r>
        </a:p>
      </dgm:t>
    </dgm:pt>
    <dgm:pt modelId="{9DEE599B-0220-4026-B741-EDCF7AC50A64}" type="parTrans" cxnId="{367F6513-276B-422A-AC5E-1A566B8DC2FC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8359CD70-7789-47B0-807E-51B74FD2FB21}" type="sibTrans" cxnId="{367F6513-276B-422A-AC5E-1A566B8DC2FC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69F33D6-2561-4FFE-AC72-15B322EA6ADF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Funding availability (5%)</a:t>
          </a:r>
        </a:p>
      </dgm:t>
    </dgm:pt>
    <dgm:pt modelId="{BDE269C6-9E8B-4D5D-B5F2-AD87220F1C40}" type="parTrans" cxnId="{12BE6886-7A1A-4B7A-89C6-63A1E1F2F7A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7B0F52AB-59D6-4841-A2FE-CC1ED19678E7}" type="sibTrans" cxnId="{12BE6886-7A1A-4B7A-89C6-63A1E1F2F7A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F51F8A1D-CF22-4DE6-B992-334ADC24FAA7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Prior funding (5%) </a:t>
          </a:r>
        </a:p>
      </dgm:t>
    </dgm:pt>
    <dgm:pt modelId="{21478F95-9BE9-4884-95CE-E2140217AE39}" type="parTrans" cxnId="{06A72E29-978A-4CE0-91C8-49611A47771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60E8DE2B-498E-4C09-99E3-BCF2C44C729E}" type="sibTrans" cxnId="{06A72E29-978A-4CE0-91C8-49611A47771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0B8B130A-30E1-4AC7-A90F-BFF7D85A8F97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>
              <a:latin typeface="Rugrats Sans" panose="020B0604020202020204" charset="0"/>
            </a:rPr>
            <a:t>System Enhancement (10%)</a:t>
          </a:r>
          <a:endParaRPr lang="en-US" dirty="0">
            <a:latin typeface="Rugrats Sans" panose="020B0604020202020204" charset="0"/>
          </a:endParaRPr>
        </a:p>
      </dgm:t>
    </dgm:pt>
    <dgm:pt modelId="{DC0EE0ED-586D-4A27-A2DD-8F02B706E5EA}" type="parTrans" cxnId="{EB16483A-6663-4002-8340-9A5ED0F84EEA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B2A319F9-DAA7-4D5E-8256-AC7AC6B3A8D9}" type="sibTrans" cxnId="{EB16483A-6663-4002-8340-9A5ED0F84EEA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486C90CE-1DBA-4D31-A9F8-917CD1958A84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Current population served (15%)</a:t>
          </a:r>
        </a:p>
      </dgm:t>
    </dgm:pt>
    <dgm:pt modelId="{84232467-AC2E-4391-9070-58651ACE5406}" type="parTrans" cxnId="{A265BAE3-0B63-478F-82BE-C0A87EBB5787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A71427F5-E360-4E54-A760-32ADEB4BCEA9}" type="sibTrans" cxnId="{A265BAE3-0B63-478F-82BE-C0A87EBB5787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5392C5DA-4709-4D63-B92E-8ED21ECE78B5}" type="pres">
      <dgm:prSet presAssocID="{7BC3773E-60F3-4EDF-959F-6F9EF26E1D2B}" presName="diagram" presStyleCnt="0">
        <dgm:presLayoutVars>
          <dgm:dir/>
          <dgm:resizeHandles val="exact"/>
        </dgm:presLayoutVars>
      </dgm:prSet>
      <dgm:spPr/>
    </dgm:pt>
    <dgm:pt modelId="{9910E17D-2F32-4470-8E49-CCA35160C5B0}" type="pres">
      <dgm:prSet presAssocID="{B0C0C563-CE16-4D15-BEE9-6EC2CB959B9E}" presName="node" presStyleLbl="node1" presStyleIdx="0" presStyleCnt="8">
        <dgm:presLayoutVars>
          <dgm:bulletEnabled val="1"/>
        </dgm:presLayoutVars>
      </dgm:prSet>
      <dgm:spPr/>
    </dgm:pt>
    <dgm:pt modelId="{E9118F92-80C7-4A53-86DB-9E60AFE7AEA3}" type="pres">
      <dgm:prSet presAssocID="{D9624F35-32BA-4636-B403-417B878C8407}" presName="sibTrans" presStyleCnt="0"/>
      <dgm:spPr/>
    </dgm:pt>
    <dgm:pt modelId="{A51DCE43-EF8F-4D3A-AC73-CB3BB4303DFC}" type="pres">
      <dgm:prSet presAssocID="{6DEA1AAF-833A-4132-9451-3BA3867226D7}" presName="node" presStyleLbl="node1" presStyleIdx="1" presStyleCnt="8">
        <dgm:presLayoutVars>
          <dgm:bulletEnabled val="1"/>
        </dgm:presLayoutVars>
      </dgm:prSet>
      <dgm:spPr/>
    </dgm:pt>
    <dgm:pt modelId="{7CC6EC19-C8F0-4063-8980-356D1E52F077}" type="pres">
      <dgm:prSet presAssocID="{B7510EDE-A827-48A2-8E75-BCC347E41D31}" presName="sibTrans" presStyleCnt="0"/>
      <dgm:spPr/>
    </dgm:pt>
    <dgm:pt modelId="{3CAC8DBF-574C-4FD6-B541-246E83712F05}" type="pres">
      <dgm:prSet presAssocID="{C47380BF-9C8B-4BED-A62D-3BF26E9307C8}" presName="node" presStyleLbl="node1" presStyleIdx="2" presStyleCnt="8">
        <dgm:presLayoutVars>
          <dgm:bulletEnabled val="1"/>
        </dgm:presLayoutVars>
      </dgm:prSet>
      <dgm:spPr/>
    </dgm:pt>
    <dgm:pt modelId="{036B550C-6364-4928-887E-5AD61C2CD7C1}" type="pres">
      <dgm:prSet presAssocID="{EA83C0E3-C0F4-49D4-9A67-84894D914225}" presName="sibTrans" presStyleCnt="0"/>
      <dgm:spPr/>
    </dgm:pt>
    <dgm:pt modelId="{BA0BCB77-D1A0-449E-9D5B-99318138FFCD}" type="pres">
      <dgm:prSet presAssocID="{486C90CE-1DBA-4D31-A9F8-917CD1958A84}" presName="node" presStyleLbl="node1" presStyleIdx="3" presStyleCnt="8">
        <dgm:presLayoutVars>
          <dgm:bulletEnabled val="1"/>
        </dgm:presLayoutVars>
      </dgm:prSet>
      <dgm:spPr/>
    </dgm:pt>
    <dgm:pt modelId="{4DFD99CA-1522-4AA0-9B0E-3478000831E9}" type="pres">
      <dgm:prSet presAssocID="{A71427F5-E360-4E54-A760-32ADEB4BCEA9}" presName="sibTrans" presStyleCnt="0"/>
      <dgm:spPr/>
    </dgm:pt>
    <dgm:pt modelId="{61CC8B05-1675-4FF0-A1AC-17DAB3476661}" type="pres">
      <dgm:prSet presAssocID="{0B8B130A-30E1-4AC7-A90F-BFF7D85A8F97}" presName="node" presStyleLbl="node1" presStyleIdx="4" presStyleCnt="8">
        <dgm:presLayoutVars>
          <dgm:bulletEnabled val="1"/>
        </dgm:presLayoutVars>
      </dgm:prSet>
      <dgm:spPr/>
    </dgm:pt>
    <dgm:pt modelId="{03F292DA-C853-4FC5-ADEF-8F21E05F212A}" type="pres">
      <dgm:prSet presAssocID="{B2A319F9-DAA7-4D5E-8256-AC7AC6B3A8D9}" presName="sibTrans" presStyleCnt="0"/>
      <dgm:spPr/>
    </dgm:pt>
    <dgm:pt modelId="{C66E51F7-E8D1-4191-9322-F2D5EA97B248}" type="pres">
      <dgm:prSet presAssocID="{39BE7DB1-682E-4837-8449-C1B9897537B9}" presName="node" presStyleLbl="node1" presStyleIdx="5" presStyleCnt="8">
        <dgm:presLayoutVars>
          <dgm:bulletEnabled val="1"/>
        </dgm:presLayoutVars>
      </dgm:prSet>
      <dgm:spPr/>
    </dgm:pt>
    <dgm:pt modelId="{CA3D084C-EEF5-4A89-871E-5121AFA72974}" type="pres">
      <dgm:prSet presAssocID="{8359CD70-7789-47B0-807E-51B74FD2FB21}" presName="sibTrans" presStyleCnt="0"/>
      <dgm:spPr/>
    </dgm:pt>
    <dgm:pt modelId="{9675CF5D-39CF-4DF8-A646-F96D9A19E438}" type="pres">
      <dgm:prSet presAssocID="{369F33D6-2561-4FFE-AC72-15B322EA6ADF}" presName="node" presStyleLbl="node1" presStyleIdx="6" presStyleCnt="8">
        <dgm:presLayoutVars>
          <dgm:bulletEnabled val="1"/>
        </dgm:presLayoutVars>
      </dgm:prSet>
      <dgm:spPr/>
    </dgm:pt>
    <dgm:pt modelId="{CFB778CB-259B-4F84-8308-4A4B8888F9A4}" type="pres">
      <dgm:prSet presAssocID="{7B0F52AB-59D6-4841-A2FE-CC1ED19678E7}" presName="sibTrans" presStyleCnt="0"/>
      <dgm:spPr/>
    </dgm:pt>
    <dgm:pt modelId="{60689E15-A0DC-49F2-91BC-7C2516D9ABB1}" type="pres">
      <dgm:prSet presAssocID="{F51F8A1D-CF22-4DE6-B992-334ADC24FAA7}" presName="node" presStyleLbl="node1" presStyleIdx="7" presStyleCnt="8">
        <dgm:presLayoutVars>
          <dgm:bulletEnabled val="1"/>
        </dgm:presLayoutVars>
      </dgm:prSet>
      <dgm:spPr/>
    </dgm:pt>
  </dgm:ptLst>
  <dgm:cxnLst>
    <dgm:cxn modelId="{367F6513-276B-422A-AC5E-1A566B8DC2FC}" srcId="{7BC3773E-60F3-4EDF-959F-6F9EF26E1D2B}" destId="{39BE7DB1-682E-4837-8449-C1B9897537B9}" srcOrd="5" destOrd="0" parTransId="{9DEE599B-0220-4026-B741-EDCF7AC50A64}" sibTransId="{8359CD70-7789-47B0-807E-51B74FD2FB21}"/>
    <dgm:cxn modelId="{A2DEB91B-237D-496D-89DA-B2C8D79C425A}" type="presOf" srcId="{0B8B130A-30E1-4AC7-A90F-BFF7D85A8F97}" destId="{61CC8B05-1675-4FF0-A1AC-17DAB3476661}" srcOrd="0" destOrd="0" presId="urn:microsoft.com/office/officeart/2005/8/layout/default"/>
    <dgm:cxn modelId="{06A72E29-978A-4CE0-91C8-49611A477713}" srcId="{7BC3773E-60F3-4EDF-959F-6F9EF26E1D2B}" destId="{F51F8A1D-CF22-4DE6-B992-334ADC24FAA7}" srcOrd="7" destOrd="0" parTransId="{21478F95-9BE9-4884-95CE-E2140217AE39}" sibTransId="{60E8DE2B-498E-4C09-99E3-BCF2C44C729E}"/>
    <dgm:cxn modelId="{EB16483A-6663-4002-8340-9A5ED0F84EEA}" srcId="{7BC3773E-60F3-4EDF-959F-6F9EF26E1D2B}" destId="{0B8B130A-30E1-4AC7-A90F-BFF7D85A8F97}" srcOrd="4" destOrd="0" parTransId="{DC0EE0ED-586D-4A27-A2DD-8F02B706E5EA}" sibTransId="{B2A319F9-DAA7-4D5E-8256-AC7AC6B3A8D9}"/>
    <dgm:cxn modelId="{F7810444-D83A-414D-942D-840C2B8C36C0}" type="presOf" srcId="{486C90CE-1DBA-4D31-A9F8-917CD1958A84}" destId="{BA0BCB77-D1A0-449E-9D5B-99318138FFCD}" srcOrd="0" destOrd="0" presId="urn:microsoft.com/office/officeart/2005/8/layout/default"/>
    <dgm:cxn modelId="{41EDFF6E-084B-4B4E-BD4D-357BF5C5999B}" type="presOf" srcId="{7BC3773E-60F3-4EDF-959F-6F9EF26E1D2B}" destId="{5392C5DA-4709-4D63-B92E-8ED21ECE78B5}" srcOrd="0" destOrd="0" presId="urn:microsoft.com/office/officeart/2005/8/layout/default"/>
    <dgm:cxn modelId="{A2E2B059-4D52-4662-BA52-F9590BE62C00}" type="presOf" srcId="{B0C0C563-CE16-4D15-BEE9-6EC2CB959B9E}" destId="{9910E17D-2F32-4470-8E49-CCA35160C5B0}" srcOrd="0" destOrd="0" presId="urn:microsoft.com/office/officeart/2005/8/layout/default"/>
    <dgm:cxn modelId="{54EDFB5A-674B-4ED8-B917-CD9062D9B1A0}" type="presOf" srcId="{369F33D6-2561-4FFE-AC72-15B322EA6ADF}" destId="{9675CF5D-39CF-4DF8-A646-F96D9A19E438}" srcOrd="0" destOrd="0" presId="urn:microsoft.com/office/officeart/2005/8/layout/default"/>
    <dgm:cxn modelId="{60874480-6C9D-4635-9162-8B07EF0AC6F2}" type="presOf" srcId="{C47380BF-9C8B-4BED-A62D-3BF26E9307C8}" destId="{3CAC8DBF-574C-4FD6-B541-246E83712F05}" srcOrd="0" destOrd="0" presId="urn:microsoft.com/office/officeart/2005/8/layout/default"/>
    <dgm:cxn modelId="{12BE6886-7A1A-4B7A-89C6-63A1E1F2F7A3}" srcId="{7BC3773E-60F3-4EDF-959F-6F9EF26E1D2B}" destId="{369F33D6-2561-4FFE-AC72-15B322EA6ADF}" srcOrd="6" destOrd="0" parTransId="{BDE269C6-9E8B-4D5D-B5F2-AD87220F1C40}" sibTransId="{7B0F52AB-59D6-4841-A2FE-CC1ED19678E7}"/>
    <dgm:cxn modelId="{4F55B08E-D5CF-4E72-8EAE-8C180DFC8276}" type="presOf" srcId="{6DEA1AAF-833A-4132-9451-3BA3867226D7}" destId="{A51DCE43-EF8F-4D3A-AC73-CB3BB4303DFC}" srcOrd="0" destOrd="0" presId="urn:microsoft.com/office/officeart/2005/8/layout/default"/>
    <dgm:cxn modelId="{42B01DAF-EAD8-494D-8876-7E0DC80A1273}" srcId="{7BC3773E-60F3-4EDF-959F-6F9EF26E1D2B}" destId="{C47380BF-9C8B-4BED-A62D-3BF26E9307C8}" srcOrd="2" destOrd="0" parTransId="{E1B83F2D-DEBA-497F-A1E5-DE37930A2FE1}" sibTransId="{EA83C0E3-C0F4-49D4-9A67-84894D914225}"/>
    <dgm:cxn modelId="{7FAD2CBA-6A27-4139-A1D6-C557C3EE95D1}" srcId="{7BC3773E-60F3-4EDF-959F-6F9EF26E1D2B}" destId="{B0C0C563-CE16-4D15-BEE9-6EC2CB959B9E}" srcOrd="0" destOrd="0" parTransId="{8CE5C210-A7CF-425A-91A8-E9689BC4E003}" sibTransId="{D9624F35-32BA-4636-B403-417B878C8407}"/>
    <dgm:cxn modelId="{56A4CBDF-F399-46B0-BA76-5C6B46B7E48C}" type="presOf" srcId="{39BE7DB1-682E-4837-8449-C1B9897537B9}" destId="{C66E51F7-E8D1-4191-9322-F2D5EA97B248}" srcOrd="0" destOrd="0" presId="urn:microsoft.com/office/officeart/2005/8/layout/default"/>
    <dgm:cxn modelId="{A265BAE3-0B63-478F-82BE-C0A87EBB5787}" srcId="{7BC3773E-60F3-4EDF-959F-6F9EF26E1D2B}" destId="{486C90CE-1DBA-4D31-A9F8-917CD1958A84}" srcOrd="3" destOrd="0" parTransId="{84232467-AC2E-4391-9070-58651ACE5406}" sibTransId="{A71427F5-E360-4E54-A760-32ADEB4BCEA9}"/>
    <dgm:cxn modelId="{5D8515E9-A793-4BDC-9A8E-66271E6413F3}" type="presOf" srcId="{F51F8A1D-CF22-4DE6-B992-334ADC24FAA7}" destId="{60689E15-A0DC-49F2-91BC-7C2516D9ABB1}" srcOrd="0" destOrd="0" presId="urn:microsoft.com/office/officeart/2005/8/layout/default"/>
    <dgm:cxn modelId="{7AFBA7F0-BB3B-4DA5-B86D-D8FD45C9245B}" srcId="{7BC3773E-60F3-4EDF-959F-6F9EF26E1D2B}" destId="{6DEA1AAF-833A-4132-9451-3BA3867226D7}" srcOrd="1" destOrd="0" parTransId="{4D26915E-BF34-41B7-999D-62190F05A090}" sibTransId="{B7510EDE-A827-48A2-8E75-BCC347E41D31}"/>
    <dgm:cxn modelId="{76805AE8-97A9-4F0B-85A5-604AFF959346}" type="presParOf" srcId="{5392C5DA-4709-4D63-B92E-8ED21ECE78B5}" destId="{9910E17D-2F32-4470-8E49-CCA35160C5B0}" srcOrd="0" destOrd="0" presId="urn:microsoft.com/office/officeart/2005/8/layout/default"/>
    <dgm:cxn modelId="{2FB34798-8B19-40F3-AC3B-77EE32EE3FE0}" type="presParOf" srcId="{5392C5DA-4709-4D63-B92E-8ED21ECE78B5}" destId="{E9118F92-80C7-4A53-86DB-9E60AFE7AEA3}" srcOrd="1" destOrd="0" presId="urn:microsoft.com/office/officeart/2005/8/layout/default"/>
    <dgm:cxn modelId="{7F0DEB4D-9ECE-49A5-9CE8-F079C38D2466}" type="presParOf" srcId="{5392C5DA-4709-4D63-B92E-8ED21ECE78B5}" destId="{A51DCE43-EF8F-4D3A-AC73-CB3BB4303DFC}" srcOrd="2" destOrd="0" presId="urn:microsoft.com/office/officeart/2005/8/layout/default"/>
    <dgm:cxn modelId="{DB2C08EB-3170-4B48-9034-0A50B7C69D29}" type="presParOf" srcId="{5392C5DA-4709-4D63-B92E-8ED21ECE78B5}" destId="{7CC6EC19-C8F0-4063-8980-356D1E52F077}" srcOrd="3" destOrd="0" presId="urn:microsoft.com/office/officeart/2005/8/layout/default"/>
    <dgm:cxn modelId="{799154B1-EC89-4BCC-B5C1-EA8C2912B288}" type="presParOf" srcId="{5392C5DA-4709-4D63-B92E-8ED21ECE78B5}" destId="{3CAC8DBF-574C-4FD6-B541-246E83712F05}" srcOrd="4" destOrd="0" presId="urn:microsoft.com/office/officeart/2005/8/layout/default"/>
    <dgm:cxn modelId="{47824087-4B0E-4696-BB39-BC8B4D28D734}" type="presParOf" srcId="{5392C5DA-4709-4D63-B92E-8ED21ECE78B5}" destId="{036B550C-6364-4928-887E-5AD61C2CD7C1}" srcOrd="5" destOrd="0" presId="urn:microsoft.com/office/officeart/2005/8/layout/default"/>
    <dgm:cxn modelId="{931C1700-4877-453C-956B-CE0C6608F88A}" type="presParOf" srcId="{5392C5DA-4709-4D63-B92E-8ED21ECE78B5}" destId="{BA0BCB77-D1A0-449E-9D5B-99318138FFCD}" srcOrd="6" destOrd="0" presId="urn:microsoft.com/office/officeart/2005/8/layout/default"/>
    <dgm:cxn modelId="{7DCBDFAD-034E-4757-A1CA-CC48E1F1EEC2}" type="presParOf" srcId="{5392C5DA-4709-4D63-B92E-8ED21ECE78B5}" destId="{4DFD99CA-1522-4AA0-9B0E-3478000831E9}" srcOrd="7" destOrd="0" presId="urn:microsoft.com/office/officeart/2005/8/layout/default"/>
    <dgm:cxn modelId="{85BDE7F9-52B3-4A61-990D-444049F5044C}" type="presParOf" srcId="{5392C5DA-4709-4D63-B92E-8ED21ECE78B5}" destId="{61CC8B05-1675-4FF0-A1AC-17DAB3476661}" srcOrd="8" destOrd="0" presId="urn:microsoft.com/office/officeart/2005/8/layout/default"/>
    <dgm:cxn modelId="{CFB04DBF-F67A-4893-848F-B2B67DB5BDCD}" type="presParOf" srcId="{5392C5DA-4709-4D63-B92E-8ED21ECE78B5}" destId="{03F292DA-C853-4FC5-ADEF-8F21E05F212A}" srcOrd="9" destOrd="0" presId="urn:microsoft.com/office/officeart/2005/8/layout/default"/>
    <dgm:cxn modelId="{7DF9B4D4-2F0A-4E65-BAD8-17F0B8F6AA8D}" type="presParOf" srcId="{5392C5DA-4709-4D63-B92E-8ED21ECE78B5}" destId="{C66E51F7-E8D1-4191-9322-F2D5EA97B248}" srcOrd="10" destOrd="0" presId="urn:microsoft.com/office/officeart/2005/8/layout/default"/>
    <dgm:cxn modelId="{747F753B-B591-4F40-86A8-8F53DE76D4CF}" type="presParOf" srcId="{5392C5DA-4709-4D63-B92E-8ED21ECE78B5}" destId="{CA3D084C-EEF5-4A89-871E-5121AFA72974}" srcOrd="11" destOrd="0" presId="urn:microsoft.com/office/officeart/2005/8/layout/default"/>
    <dgm:cxn modelId="{D7DDAC95-974B-43A1-B4F8-BF73E47AC23C}" type="presParOf" srcId="{5392C5DA-4709-4D63-B92E-8ED21ECE78B5}" destId="{9675CF5D-39CF-4DF8-A646-F96D9A19E438}" srcOrd="12" destOrd="0" presId="urn:microsoft.com/office/officeart/2005/8/layout/default"/>
    <dgm:cxn modelId="{22F175A1-88E4-4524-99CF-0C9717CA625D}" type="presParOf" srcId="{5392C5DA-4709-4D63-B92E-8ED21ECE78B5}" destId="{CFB778CB-259B-4F84-8308-4A4B8888F9A4}" srcOrd="13" destOrd="0" presId="urn:microsoft.com/office/officeart/2005/8/layout/default"/>
    <dgm:cxn modelId="{71792DE7-D1AF-47F2-A85B-B937FA581B5E}" type="presParOf" srcId="{5392C5DA-4709-4D63-B92E-8ED21ECE78B5}" destId="{60689E15-A0DC-49F2-91BC-7C2516D9ABB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3773E-60F3-4EDF-959F-6F9EF26E1D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0C563-CE16-4D15-BEE9-6EC2CB959B9E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Functional Need (25%)</a:t>
          </a:r>
        </a:p>
      </dgm:t>
    </dgm:pt>
    <dgm:pt modelId="{8CE5C210-A7CF-425A-91A8-E9689BC4E003}" type="parTrans" cxnId="{7FAD2CBA-6A27-4139-A1D6-C557C3EE95D1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D9624F35-32BA-4636-B403-417B878C8407}" type="sibTrans" cxnId="{7FAD2CBA-6A27-4139-A1D6-C557C3EE95D1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6DEA1AAF-833A-4132-9451-3BA3867226D7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Equity (15%)</a:t>
          </a:r>
        </a:p>
      </dgm:t>
    </dgm:pt>
    <dgm:pt modelId="{4D26915E-BF34-41B7-999D-62190F05A090}" type="parTrans" cxnId="{7AFBA7F0-BB3B-4DA5-B86D-D8FD45C9245B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B7510EDE-A827-48A2-8E75-BCC347E41D31}" type="sibTrans" cxnId="{7AFBA7F0-BB3B-4DA5-B86D-D8FD45C9245B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C47380BF-9C8B-4BED-A62D-3BF26E9307C8}">
      <dgm:prSet phldrT="[Text]"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Projected population served (15%)</a:t>
          </a:r>
        </a:p>
      </dgm:t>
    </dgm:pt>
    <dgm:pt modelId="{E1B83F2D-DEBA-497F-A1E5-DE37930A2FE1}" type="parTrans" cxnId="{42B01DAF-EAD8-494D-8876-7E0DC80A127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EA83C0E3-C0F4-49D4-9A67-84894D914225}" type="sibTrans" cxnId="{42B01DAF-EAD8-494D-8876-7E0DC80A127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9BE7DB1-682E-4837-8449-C1B9897537B9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Policy considerations (10%)</a:t>
          </a:r>
        </a:p>
      </dgm:t>
    </dgm:pt>
    <dgm:pt modelId="{9DEE599B-0220-4026-B741-EDCF7AC50A64}" type="parTrans" cxnId="{367F6513-276B-422A-AC5E-1A566B8DC2FC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8359CD70-7789-47B0-807E-51B74FD2FB21}" type="sibTrans" cxnId="{367F6513-276B-422A-AC5E-1A566B8DC2FC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69F33D6-2561-4FFE-AC72-15B322EA6ADF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Funding availability (5%)</a:t>
          </a:r>
        </a:p>
      </dgm:t>
    </dgm:pt>
    <dgm:pt modelId="{BDE269C6-9E8B-4D5D-B5F2-AD87220F1C40}" type="parTrans" cxnId="{12BE6886-7A1A-4B7A-89C6-63A1E1F2F7A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7B0F52AB-59D6-4841-A2FE-CC1ED19678E7}" type="sibTrans" cxnId="{12BE6886-7A1A-4B7A-89C6-63A1E1F2F7A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F51F8A1D-CF22-4DE6-B992-334ADC24FAA7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Prior funding (5%) </a:t>
          </a:r>
        </a:p>
      </dgm:t>
    </dgm:pt>
    <dgm:pt modelId="{21478F95-9BE9-4884-95CE-E2140217AE39}" type="parTrans" cxnId="{06A72E29-978A-4CE0-91C8-49611A47771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60E8DE2B-498E-4C09-99E3-BCF2C44C729E}" type="sibTrans" cxnId="{06A72E29-978A-4CE0-91C8-49611A477713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0B8B130A-30E1-4AC7-A90F-BFF7D85A8F97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>
              <a:latin typeface="Rugrats Sans" panose="020B0604020202020204" charset="0"/>
            </a:rPr>
            <a:t>System Enhancement (10%)</a:t>
          </a:r>
          <a:endParaRPr lang="en-US" dirty="0">
            <a:latin typeface="Rugrats Sans" panose="020B0604020202020204" charset="0"/>
          </a:endParaRPr>
        </a:p>
      </dgm:t>
    </dgm:pt>
    <dgm:pt modelId="{DC0EE0ED-586D-4A27-A2DD-8F02B706E5EA}" type="parTrans" cxnId="{EB16483A-6663-4002-8340-9A5ED0F84EEA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B2A319F9-DAA7-4D5E-8256-AC7AC6B3A8D9}" type="sibTrans" cxnId="{EB16483A-6663-4002-8340-9A5ED0F84EEA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486C90CE-1DBA-4D31-A9F8-917CD1958A84}">
      <dgm:prSet/>
      <dgm:spPr>
        <a:solidFill>
          <a:srgbClr val="4F5B65"/>
        </a:solidFill>
        <a:ln>
          <a:noFill/>
        </a:ln>
      </dgm:spPr>
      <dgm:t>
        <a:bodyPr/>
        <a:lstStyle/>
        <a:p>
          <a:r>
            <a:rPr lang="en-US" dirty="0">
              <a:latin typeface="Rugrats Sans" panose="020B0604020202020204" charset="0"/>
            </a:rPr>
            <a:t>Current population served (15%)</a:t>
          </a:r>
        </a:p>
      </dgm:t>
    </dgm:pt>
    <dgm:pt modelId="{84232467-AC2E-4391-9070-58651ACE5406}" type="parTrans" cxnId="{A265BAE3-0B63-478F-82BE-C0A87EBB5787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A71427F5-E360-4E54-A760-32ADEB4BCEA9}" type="sibTrans" cxnId="{A265BAE3-0B63-478F-82BE-C0A87EBB5787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5392C5DA-4709-4D63-B92E-8ED21ECE78B5}" type="pres">
      <dgm:prSet presAssocID="{7BC3773E-60F3-4EDF-959F-6F9EF26E1D2B}" presName="diagram" presStyleCnt="0">
        <dgm:presLayoutVars>
          <dgm:dir/>
          <dgm:resizeHandles val="exact"/>
        </dgm:presLayoutVars>
      </dgm:prSet>
      <dgm:spPr/>
    </dgm:pt>
    <dgm:pt modelId="{9910E17D-2F32-4470-8E49-CCA35160C5B0}" type="pres">
      <dgm:prSet presAssocID="{B0C0C563-CE16-4D15-BEE9-6EC2CB959B9E}" presName="node" presStyleLbl="node1" presStyleIdx="0" presStyleCnt="8">
        <dgm:presLayoutVars>
          <dgm:bulletEnabled val="1"/>
        </dgm:presLayoutVars>
      </dgm:prSet>
      <dgm:spPr/>
    </dgm:pt>
    <dgm:pt modelId="{E9118F92-80C7-4A53-86DB-9E60AFE7AEA3}" type="pres">
      <dgm:prSet presAssocID="{D9624F35-32BA-4636-B403-417B878C8407}" presName="sibTrans" presStyleCnt="0"/>
      <dgm:spPr/>
    </dgm:pt>
    <dgm:pt modelId="{A51DCE43-EF8F-4D3A-AC73-CB3BB4303DFC}" type="pres">
      <dgm:prSet presAssocID="{6DEA1AAF-833A-4132-9451-3BA3867226D7}" presName="node" presStyleLbl="node1" presStyleIdx="1" presStyleCnt="8">
        <dgm:presLayoutVars>
          <dgm:bulletEnabled val="1"/>
        </dgm:presLayoutVars>
      </dgm:prSet>
      <dgm:spPr/>
    </dgm:pt>
    <dgm:pt modelId="{7CC6EC19-C8F0-4063-8980-356D1E52F077}" type="pres">
      <dgm:prSet presAssocID="{B7510EDE-A827-48A2-8E75-BCC347E41D31}" presName="sibTrans" presStyleCnt="0"/>
      <dgm:spPr/>
    </dgm:pt>
    <dgm:pt modelId="{3CAC8DBF-574C-4FD6-B541-246E83712F05}" type="pres">
      <dgm:prSet presAssocID="{C47380BF-9C8B-4BED-A62D-3BF26E9307C8}" presName="node" presStyleLbl="node1" presStyleIdx="2" presStyleCnt="8">
        <dgm:presLayoutVars>
          <dgm:bulletEnabled val="1"/>
        </dgm:presLayoutVars>
      </dgm:prSet>
      <dgm:spPr/>
    </dgm:pt>
    <dgm:pt modelId="{036B550C-6364-4928-887E-5AD61C2CD7C1}" type="pres">
      <dgm:prSet presAssocID="{EA83C0E3-C0F4-49D4-9A67-84894D914225}" presName="sibTrans" presStyleCnt="0"/>
      <dgm:spPr/>
    </dgm:pt>
    <dgm:pt modelId="{BA0BCB77-D1A0-449E-9D5B-99318138FFCD}" type="pres">
      <dgm:prSet presAssocID="{486C90CE-1DBA-4D31-A9F8-917CD1958A84}" presName="node" presStyleLbl="node1" presStyleIdx="3" presStyleCnt="8">
        <dgm:presLayoutVars>
          <dgm:bulletEnabled val="1"/>
        </dgm:presLayoutVars>
      </dgm:prSet>
      <dgm:spPr/>
    </dgm:pt>
    <dgm:pt modelId="{4DFD99CA-1522-4AA0-9B0E-3478000831E9}" type="pres">
      <dgm:prSet presAssocID="{A71427F5-E360-4E54-A760-32ADEB4BCEA9}" presName="sibTrans" presStyleCnt="0"/>
      <dgm:spPr/>
    </dgm:pt>
    <dgm:pt modelId="{61CC8B05-1675-4FF0-A1AC-17DAB3476661}" type="pres">
      <dgm:prSet presAssocID="{0B8B130A-30E1-4AC7-A90F-BFF7D85A8F97}" presName="node" presStyleLbl="node1" presStyleIdx="4" presStyleCnt="8">
        <dgm:presLayoutVars>
          <dgm:bulletEnabled val="1"/>
        </dgm:presLayoutVars>
      </dgm:prSet>
      <dgm:spPr/>
    </dgm:pt>
    <dgm:pt modelId="{03F292DA-C853-4FC5-ADEF-8F21E05F212A}" type="pres">
      <dgm:prSet presAssocID="{B2A319F9-DAA7-4D5E-8256-AC7AC6B3A8D9}" presName="sibTrans" presStyleCnt="0"/>
      <dgm:spPr/>
    </dgm:pt>
    <dgm:pt modelId="{C66E51F7-E8D1-4191-9322-F2D5EA97B248}" type="pres">
      <dgm:prSet presAssocID="{39BE7DB1-682E-4837-8449-C1B9897537B9}" presName="node" presStyleLbl="node1" presStyleIdx="5" presStyleCnt="8">
        <dgm:presLayoutVars>
          <dgm:bulletEnabled val="1"/>
        </dgm:presLayoutVars>
      </dgm:prSet>
      <dgm:spPr/>
    </dgm:pt>
    <dgm:pt modelId="{CA3D084C-EEF5-4A89-871E-5121AFA72974}" type="pres">
      <dgm:prSet presAssocID="{8359CD70-7789-47B0-807E-51B74FD2FB21}" presName="sibTrans" presStyleCnt="0"/>
      <dgm:spPr/>
    </dgm:pt>
    <dgm:pt modelId="{9675CF5D-39CF-4DF8-A646-F96D9A19E438}" type="pres">
      <dgm:prSet presAssocID="{369F33D6-2561-4FFE-AC72-15B322EA6ADF}" presName="node" presStyleLbl="node1" presStyleIdx="6" presStyleCnt="8">
        <dgm:presLayoutVars>
          <dgm:bulletEnabled val="1"/>
        </dgm:presLayoutVars>
      </dgm:prSet>
      <dgm:spPr/>
    </dgm:pt>
    <dgm:pt modelId="{CFB778CB-259B-4F84-8308-4A4B8888F9A4}" type="pres">
      <dgm:prSet presAssocID="{7B0F52AB-59D6-4841-A2FE-CC1ED19678E7}" presName="sibTrans" presStyleCnt="0"/>
      <dgm:spPr/>
    </dgm:pt>
    <dgm:pt modelId="{60689E15-A0DC-49F2-91BC-7C2516D9ABB1}" type="pres">
      <dgm:prSet presAssocID="{F51F8A1D-CF22-4DE6-B992-334ADC24FAA7}" presName="node" presStyleLbl="node1" presStyleIdx="7" presStyleCnt="8">
        <dgm:presLayoutVars>
          <dgm:bulletEnabled val="1"/>
        </dgm:presLayoutVars>
      </dgm:prSet>
      <dgm:spPr/>
    </dgm:pt>
  </dgm:ptLst>
  <dgm:cxnLst>
    <dgm:cxn modelId="{367F6513-276B-422A-AC5E-1A566B8DC2FC}" srcId="{7BC3773E-60F3-4EDF-959F-6F9EF26E1D2B}" destId="{39BE7DB1-682E-4837-8449-C1B9897537B9}" srcOrd="5" destOrd="0" parTransId="{9DEE599B-0220-4026-B741-EDCF7AC50A64}" sibTransId="{8359CD70-7789-47B0-807E-51B74FD2FB21}"/>
    <dgm:cxn modelId="{A2DEB91B-237D-496D-89DA-B2C8D79C425A}" type="presOf" srcId="{0B8B130A-30E1-4AC7-A90F-BFF7D85A8F97}" destId="{61CC8B05-1675-4FF0-A1AC-17DAB3476661}" srcOrd="0" destOrd="0" presId="urn:microsoft.com/office/officeart/2005/8/layout/default"/>
    <dgm:cxn modelId="{06A72E29-978A-4CE0-91C8-49611A477713}" srcId="{7BC3773E-60F3-4EDF-959F-6F9EF26E1D2B}" destId="{F51F8A1D-CF22-4DE6-B992-334ADC24FAA7}" srcOrd="7" destOrd="0" parTransId="{21478F95-9BE9-4884-95CE-E2140217AE39}" sibTransId="{60E8DE2B-498E-4C09-99E3-BCF2C44C729E}"/>
    <dgm:cxn modelId="{EB16483A-6663-4002-8340-9A5ED0F84EEA}" srcId="{7BC3773E-60F3-4EDF-959F-6F9EF26E1D2B}" destId="{0B8B130A-30E1-4AC7-A90F-BFF7D85A8F97}" srcOrd="4" destOrd="0" parTransId="{DC0EE0ED-586D-4A27-A2DD-8F02B706E5EA}" sibTransId="{B2A319F9-DAA7-4D5E-8256-AC7AC6B3A8D9}"/>
    <dgm:cxn modelId="{F7810444-D83A-414D-942D-840C2B8C36C0}" type="presOf" srcId="{486C90CE-1DBA-4D31-A9F8-917CD1958A84}" destId="{BA0BCB77-D1A0-449E-9D5B-99318138FFCD}" srcOrd="0" destOrd="0" presId="urn:microsoft.com/office/officeart/2005/8/layout/default"/>
    <dgm:cxn modelId="{41EDFF6E-084B-4B4E-BD4D-357BF5C5999B}" type="presOf" srcId="{7BC3773E-60F3-4EDF-959F-6F9EF26E1D2B}" destId="{5392C5DA-4709-4D63-B92E-8ED21ECE78B5}" srcOrd="0" destOrd="0" presId="urn:microsoft.com/office/officeart/2005/8/layout/default"/>
    <dgm:cxn modelId="{A2E2B059-4D52-4662-BA52-F9590BE62C00}" type="presOf" srcId="{B0C0C563-CE16-4D15-BEE9-6EC2CB959B9E}" destId="{9910E17D-2F32-4470-8E49-CCA35160C5B0}" srcOrd="0" destOrd="0" presId="urn:microsoft.com/office/officeart/2005/8/layout/default"/>
    <dgm:cxn modelId="{54EDFB5A-674B-4ED8-B917-CD9062D9B1A0}" type="presOf" srcId="{369F33D6-2561-4FFE-AC72-15B322EA6ADF}" destId="{9675CF5D-39CF-4DF8-A646-F96D9A19E438}" srcOrd="0" destOrd="0" presId="urn:microsoft.com/office/officeart/2005/8/layout/default"/>
    <dgm:cxn modelId="{60874480-6C9D-4635-9162-8B07EF0AC6F2}" type="presOf" srcId="{C47380BF-9C8B-4BED-A62D-3BF26E9307C8}" destId="{3CAC8DBF-574C-4FD6-B541-246E83712F05}" srcOrd="0" destOrd="0" presId="urn:microsoft.com/office/officeart/2005/8/layout/default"/>
    <dgm:cxn modelId="{12BE6886-7A1A-4B7A-89C6-63A1E1F2F7A3}" srcId="{7BC3773E-60F3-4EDF-959F-6F9EF26E1D2B}" destId="{369F33D6-2561-4FFE-AC72-15B322EA6ADF}" srcOrd="6" destOrd="0" parTransId="{BDE269C6-9E8B-4D5D-B5F2-AD87220F1C40}" sibTransId="{7B0F52AB-59D6-4841-A2FE-CC1ED19678E7}"/>
    <dgm:cxn modelId="{4F55B08E-D5CF-4E72-8EAE-8C180DFC8276}" type="presOf" srcId="{6DEA1AAF-833A-4132-9451-3BA3867226D7}" destId="{A51DCE43-EF8F-4D3A-AC73-CB3BB4303DFC}" srcOrd="0" destOrd="0" presId="urn:microsoft.com/office/officeart/2005/8/layout/default"/>
    <dgm:cxn modelId="{42B01DAF-EAD8-494D-8876-7E0DC80A1273}" srcId="{7BC3773E-60F3-4EDF-959F-6F9EF26E1D2B}" destId="{C47380BF-9C8B-4BED-A62D-3BF26E9307C8}" srcOrd="2" destOrd="0" parTransId="{E1B83F2D-DEBA-497F-A1E5-DE37930A2FE1}" sibTransId="{EA83C0E3-C0F4-49D4-9A67-84894D914225}"/>
    <dgm:cxn modelId="{7FAD2CBA-6A27-4139-A1D6-C557C3EE95D1}" srcId="{7BC3773E-60F3-4EDF-959F-6F9EF26E1D2B}" destId="{B0C0C563-CE16-4D15-BEE9-6EC2CB959B9E}" srcOrd="0" destOrd="0" parTransId="{8CE5C210-A7CF-425A-91A8-E9689BC4E003}" sibTransId="{D9624F35-32BA-4636-B403-417B878C8407}"/>
    <dgm:cxn modelId="{56A4CBDF-F399-46B0-BA76-5C6B46B7E48C}" type="presOf" srcId="{39BE7DB1-682E-4837-8449-C1B9897537B9}" destId="{C66E51F7-E8D1-4191-9322-F2D5EA97B248}" srcOrd="0" destOrd="0" presId="urn:microsoft.com/office/officeart/2005/8/layout/default"/>
    <dgm:cxn modelId="{A265BAE3-0B63-478F-82BE-C0A87EBB5787}" srcId="{7BC3773E-60F3-4EDF-959F-6F9EF26E1D2B}" destId="{486C90CE-1DBA-4D31-A9F8-917CD1958A84}" srcOrd="3" destOrd="0" parTransId="{84232467-AC2E-4391-9070-58651ACE5406}" sibTransId="{A71427F5-E360-4E54-A760-32ADEB4BCEA9}"/>
    <dgm:cxn modelId="{5D8515E9-A793-4BDC-9A8E-66271E6413F3}" type="presOf" srcId="{F51F8A1D-CF22-4DE6-B992-334ADC24FAA7}" destId="{60689E15-A0DC-49F2-91BC-7C2516D9ABB1}" srcOrd="0" destOrd="0" presId="urn:microsoft.com/office/officeart/2005/8/layout/default"/>
    <dgm:cxn modelId="{7AFBA7F0-BB3B-4DA5-B86D-D8FD45C9245B}" srcId="{7BC3773E-60F3-4EDF-959F-6F9EF26E1D2B}" destId="{6DEA1AAF-833A-4132-9451-3BA3867226D7}" srcOrd="1" destOrd="0" parTransId="{4D26915E-BF34-41B7-999D-62190F05A090}" sibTransId="{B7510EDE-A827-48A2-8E75-BCC347E41D31}"/>
    <dgm:cxn modelId="{76805AE8-97A9-4F0B-85A5-604AFF959346}" type="presParOf" srcId="{5392C5DA-4709-4D63-B92E-8ED21ECE78B5}" destId="{9910E17D-2F32-4470-8E49-CCA35160C5B0}" srcOrd="0" destOrd="0" presId="urn:microsoft.com/office/officeart/2005/8/layout/default"/>
    <dgm:cxn modelId="{2FB34798-8B19-40F3-AC3B-77EE32EE3FE0}" type="presParOf" srcId="{5392C5DA-4709-4D63-B92E-8ED21ECE78B5}" destId="{E9118F92-80C7-4A53-86DB-9E60AFE7AEA3}" srcOrd="1" destOrd="0" presId="urn:microsoft.com/office/officeart/2005/8/layout/default"/>
    <dgm:cxn modelId="{7F0DEB4D-9ECE-49A5-9CE8-F079C38D2466}" type="presParOf" srcId="{5392C5DA-4709-4D63-B92E-8ED21ECE78B5}" destId="{A51DCE43-EF8F-4D3A-AC73-CB3BB4303DFC}" srcOrd="2" destOrd="0" presId="urn:microsoft.com/office/officeart/2005/8/layout/default"/>
    <dgm:cxn modelId="{DB2C08EB-3170-4B48-9034-0A50B7C69D29}" type="presParOf" srcId="{5392C5DA-4709-4D63-B92E-8ED21ECE78B5}" destId="{7CC6EC19-C8F0-4063-8980-356D1E52F077}" srcOrd="3" destOrd="0" presId="urn:microsoft.com/office/officeart/2005/8/layout/default"/>
    <dgm:cxn modelId="{799154B1-EC89-4BCC-B5C1-EA8C2912B288}" type="presParOf" srcId="{5392C5DA-4709-4D63-B92E-8ED21ECE78B5}" destId="{3CAC8DBF-574C-4FD6-B541-246E83712F05}" srcOrd="4" destOrd="0" presId="urn:microsoft.com/office/officeart/2005/8/layout/default"/>
    <dgm:cxn modelId="{47824087-4B0E-4696-BB39-BC8B4D28D734}" type="presParOf" srcId="{5392C5DA-4709-4D63-B92E-8ED21ECE78B5}" destId="{036B550C-6364-4928-887E-5AD61C2CD7C1}" srcOrd="5" destOrd="0" presId="urn:microsoft.com/office/officeart/2005/8/layout/default"/>
    <dgm:cxn modelId="{931C1700-4877-453C-956B-CE0C6608F88A}" type="presParOf" srcId="{5392C5DA-4709-4D63-B92E-8ED21ECE78B5}" destId="{BA0BCB77-D1A0-449E-9D5B-99318138FFCD}" srcOrd="6" destOrd="0" presId="urn:microsoft.com/office/officeart/2005/8/layout/default"/>
    <dgm:cxn modelId="{7DCBDFAD-034E-4757-A1CA-CC48E1F1EEC2}" type="presParOf" srcId="{5392C5DA-4709-4D63-B92E-8ED21ECE78B5}" destId="{4DFD99CA-1522-4AA0-9B0E-3478000831E9}" srcOrd="7" destOrd="0" presId="urn:microsoft.com/office/officeart/2005/8/layout/default"/>
    <dgm:cxn modelId="{85BDE7F9-52B3-4A61-990D-444049F5044C}" type="presParOf" srcId="{5392C5DA-4709-4D63-B92E-8ED21ECE78B5}" destId="{61CC8B05-1675-4FF0-A1AC-17DAB3476661}" srcOrd="8" destOrd="0" presId="urn:microsoft.com/office/officeart/2005/8/layout/default"/>
    <dgm:cxn modelId="{CFB04DBF-F67A-4893-848F-B2B67DB5BDCD}" type="presParOf" srcId="{5392C5DA-4709-4D63-B92E-8ED21ECE78B5}" destId="{03F292DA-C853-4FC5-ADEF-8F21E05F212A}" srcOrd="9" destOrd="0" presId="urn:microsoft.com/office/officeart/2005/8/layout/default"/>
    <dgm:cxn modelId="{7DF9B4D4-2F0A-4E65-BAD8-17F0B8F6AA8D}" type="presParOf" srcId="{5392C5DA-4709-4D63-B92E-8ED21ECE78B5}" destId="{C66E51F7-E8D1-4191-9322-F2D5EA97B248}" srcOrd="10" destOrd="0" presId="urn:microsoft.com/office/officeart/2005/8/layout/default"/>
    <dgm:cxn modelId="{747F753B-B591-4F40-86A8-8F53DE76D4CF}" type="presParOf" srcId="{5392C5DA-4709-4D63-B92E-8ED21ECE78B5}" destId="{CA3D084C-EEF5-4A89-871E-5121AFA72974}" srcOrd="11" destOrd="0" presId="urn:microsoft.com/office/officeart/2005/8/layout/default"/>
    <dgm:cxn modelId="{D7DDAC95-974B-43A1-B4F8-BF73E47AC23C}" type="presParOf" srcId="{5392C5DA-4709-4D63-B92E-8ED21ECE78B5}" destId="{9675CF5D-39CF-4DF8-A646-F96D9A19E438}" srcOrd="12" destOrd="0" presId="urn:microsoft.com/office/officeart/2005/8/layout/default"/>
    <dgm:cxn modelId="{22F175A1-88E4-4524-99CF-0C9717CA625D}" type="presParOf" srcId="{5392C5DA-4709-4D63-B92E-8ED21ECE78B5}" destId="{CFB778CB-259B-4F84-8308-4A4B8888F9A4}" srcOrd="13" destOrd="0" presId="urn:microsoft.com/office/officeart/2005/8/layout/default"/>
    <dgm:cxn modelId="{71792DE7-D1AF-47F2-A85B-B937FA581B5E}" type="presParOf" srcId="{5392C5DA-4709-4D63-B92E-8ED21ECE78B5}" destId="{60689E15-A0DC-49F2-91BC-7C2516D9ABB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76BD7-CA50-4B31-AC42-E2DFE3EA02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EA75DD-1B99-43F1-93E5-F34999088D0D}">
      <dgm:prSet phldrT="[Text]" custT="1"/>
      <dgm:spPr>
        <a:solidFill>
          <a:srgbClr val="4F5B65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60020" tIns="160020" rIns="160020" bIns="160020" numCol="1" spcCol="1270" anchor="ctr" anchorCtr="0"/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Empower</a:t>
          </a:r>
        </a:p>
      </dgm:t>
    </dgm:pt>
    <dgm:pt modelId="{5449B7F5-6C0A-4647-AF24-D80ABBC93EDE}" type="parTrans" cxnId="{21968B2C-5F07-4387-8457-29116244993B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C8AAB39-DDE8-4A4B-9C15-6F8AEE0321AF}" type="sibTrans" cxnId="{21968B2C-5F07-4387-8457-29116244993B}">
      <dgm:prSet/>
      <dgm:spPr>
        <a:solidFill>
          <a:srgbClr val="4F5B65"/>
        </a:solidFill>
      </dgm:spPr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4F24C18A-D23A-432A-9916-FAFBCF732DA8}">
      <dgm:prSet phldrT="[Text]" custT="1"/>
      <dgm:spPr>
        <a:solidFill>
          <a:srgbClr val="4F5B65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60020" tIns="160020" rIns="160020" bIns="160020" numCol="1" spcCol="1270" anchor="ctr" anchorCtr="0"/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Consult</a:t>
          </a:r>
        </a:p>
      </dgm:t>
    </dgm:pt>
    <dgm:pt modelId="{176CB063-4E99-44DB-85FC-747017414342}" type="parTrans" cxnId="{9836E86E-330E-4403-9D73-C4573C1D9AD5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D21EDEC9-15B0-4EFA-B86D-A8A349B9C5A2}" type="sibTrans" cxnId="{9836E86E-330E-4403-9D73-C4573C1D9AD5}">
      <dgm:prSet/>
      <dgm:spPr>
        <a:solidFill>
          <a:srgbClr val="4F5B65"/>
        </a:solidFill>
      </dgm:spPr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1D788A85-88A7-4BD0-A7B3-667BDA623DBE}">
      <dgm:prSet phldrT="[Text]" custT="1"/>
      <dgm:spPr>
        <a:solidFill>
          <a:srgbClr val="4F5B65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60020" tIns="160020" rIns="160020" bIns="160020" numCol="1" spcCol="1270" anchor="ctr" anchorCtr="0"/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Inform</a:t>
          </a:r>
        </a:p>
      </dgm:t>
    </dgm:pt>
    <dgm:pt modelId="{6155B6D9-539F-497D-8008-E34341A0419A}" type="parTrans" cxnId="{15135000-7F24-423B-AFB6-62FA398BFC04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FF2E0CA1-4A87-442D-8D23-9497A0FB6D71}" type="sibTrans" cxnId="{15135000-7F24-423B-AFB6-62FA398BFC04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847105CC-3BAF-4A1A-A594-A1C34B3277CE}">
      <dgm:prSet custT="1"/>
      <dgm:spPr>
        <a:solidFill>
          <a:srgbClr val="4F5B65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60020" tIns="160020" rIns="160020" bIns="160020" numCol="1" spcCol="1270" anchor="ctr" anchorCtr="0"/>
        <a:lstStyle/>
        <a:p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Collaborate</a:t>
          </a:r>
        </a:p>
      </dgm:t>
    </dgm:pt>
    <dgm:pt modelId="{6D521A60-791A-4322-A75B-1D1DF2475C89}" type="parTrans" cxnId="{686C474F-365F-49EB-BF4F-FED764048934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7261580E-86C0-46E5-844C-B6ED4968A732}" type="sibTrans" cxnId="{686C474F-365F-49EB-BF4F-FED764048934}">
      <dgm:prSet/>
      <dgm:spPr>
        <a:solidFill>
          <a:srgbClr val="4F5B65"/>
        </a:solidFill>
      </dgm:spPr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7133FAAD-A8B2-4B65-8643-EEE77DBB8E75}">
      <dgm:prSet custT="1"/>
      <dgm:spPr>
        <a:solidFill>
          <a:srgbClr val="4F5B65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60020" tIns="160020" rIns="160020" bIns="160020" numCol="1" spcCol="1270" anchor="ctr" anchorCtr="0"/>
        <a:lstStyle/>
        <a:p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Involve</a:t>
          </a:r>
        </a:p>
      </dgm:t>
    </dgm:pt>
    <dgm:pt modelId="{3A96CB80-3581-447A-BAFD-B926FEC96394}" type="parTrans" cxnId="{F632AAAA-D727-4EC3-82BA-F98F4B7AF351}">
      <dgm:prSet/>
      <dgm:spPr/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1B1B96B8-AD60-4D82-B67A-3FABEE297F5B}" type="sibTrans" cxnId="{F632AAAA-D727-4EC3-82BA-F98F4B7AF351}">
      <dgm:prSet/>
      <dgm:spPr>
        <a:solidFill>
          <a:srgbClr val="4F5B65"/>
        </a:solidFill>
      </dgm:spPr>
      <dgm:t>
        <a:bodyPr/>
        <a:lstStyle/>
        <a:p>
          <a:endParaRPr lang="en-US">
            <a:latin typeface="Rugrats Sans" panose="020B0604020202020204" charset="0"/>
          </a:endParaRPr>
        </a:p>
      </dgm:t>
    </dgm:pt>
    <dgm:pt modelId="{32C05E62-3B5A-48F5-8779-B9755F7C8B65}" type="pres">
      <dgm:prSet presAssocID="{82376BD7-CA50-4B31-AC42-E2DFE3EA02B4}" presName="Name0" presStyleCnt="0">
        <dgm:presLayoutVars>
          <dgm:dir/>
          <dgm:resizeHandles val="exact"/>
        </dgm:presLayoutVars>
      </dgm:prSet>
      <dgm:spPr/>
    </dgm:pt>
    <dgm:pt modelId="{48ED10CE-B503-42CF-B9E8-52DBF7EB7394}" type="pres">
      <dgm:prSet presAssocID="{13EA75DD-1B99-43F1-93E5-F34999088D0D}" presName="node" presStyleLbl="node1" presStyleIdx="0" presStyleCnt="5">
        <dgm:presLayoutVars>
          <dgm:bulletEnabled val="1"/>
        </dgm:presLayoutVars>
      </dgm:prSet>
      <dgm:spPr>
        <a:xfrm>
          <a:off x="8594" y="838981"/>
          <a:ext cx="2664395" cy="1598637"/>
        </a:xfrm>
        <a:prstGeom prst="roundRect">
          <a:avLst>
            <a:gd name="adj" fmla="val 10000"/>
          </a:avLst>
        </a:prstGeom>
      </dgm:spPr>
    </dgm:pt>
    <dgm:pt modelId="{6C25DB1F-587F-421D-9B05-BEA7DB97CA2C}" type="pres">
      <dgm:prSet presAssocID="{3C8AAB39-DDE8-4A4B-9C15-6F8AEE0321AF}" presName="sibTrans" presStyleLbl="sibTrans2D1" presStyleIdx="0" presStyleCnt="4"/>
      <dgm:spPr/>
    </dgm:pt>
    <dgm:pt modelId="{928DF74B-5849-400C-9EC0-22CC1D23484E}" type="pres">
      <dgm:prSet presAssocID="{3C8AAB39-DDE8-4A4B-9C15-6F8AEE0321AF}" presName="connectorText" presStyleLbl="sibTrans2D1" presStyleIdx="0" presStyleCnt="4"/>
      <dgm:spPr/>
    </dgm:pt>
    <dgm:pt modelId="{B1E9DE91-C4F5-42C5-8A20-07D11B6199A8}" type="pres">
      <dgm:prSet presAssocID="{847105CC-3BAF-4A1A-A594-A1C34B3277CE}" presName="node" presStyleLbl="node1" presStyleIdx="1" presStyleCnt="5">
        <dgm:presLayoutVars>
          <dgm:bulletEnabled val="1"/>
        </dgm:presLayoutVars>
      </dgm:prSet>
      <dgm:spPr>
        <a:xfrm>
          <a:off x="3738748" y="838981"/>
          <a:ext cx="2664395" cy="1598637"/>
        </a:xfrm>
        <a:prstGeom prst="roundRect">
          <a:avLst>
            <a:gd name="adj" fmla="val 10000"/>
          </a:avLst>
        </a:prstGeom>
      </dgm:spPr>
    </dgm:pt>
    <dgm:pt modelId="{1F6AFBCE-AA70-4D87-97C6-AA89FED970DE}" type="pres">
      <dgm:prSet presAssocID="{7261580E-86C0-46E5-844C-B6ED4968A732}" presName="sibTrans" presStyleLbl="sibTrans2D1" presStyleIdx="1" presStyleCnt="4"/>
      <dgm:spPr/>
    </dgm:pt>
    <dgm:pt modelId="{DA001B02-6E0F-4E26-86A5-EDC57FA33434}" type="pres">
      <dgm:prSet presAssocID="{7261580E-86C0-46E5-844C-B6ED4968A732}" presName="connectorText" presStyleLbl="sibTrans2D1" presStyleIdx="1" presStyleCnt="4"/>
      <dgm:spPr/>
    </dgm:pt>
    <dgm:pt modelId="{026255C3-9439-4978-AA77-3D02DEB69DA8}" type="pres">
      <dgm:prSet presAssocID="{7133FAAD-A8B2-4B65-8643-EEE77DBB8E75}" presName="node" presStyleLbl="node1" presStyleIdx="2" presStyleCnt="5">
        <dgm:presLayoutVars>
          <dgm:bulletEnabled val="1"/>
        </dgm:presLayoutVars>
      </dgm:prSet>
      <dgm:spPr>
        <a:xfrm>
          <a:off x="7468902" y="838981"/>
          <a:ext cx="2664395" cy="1598637"/>
        </a:xfrm>
        <a:prstGeom prst="roundRect">
          <a:avLst>
            <a:gd name="adj" fmla="val 10000"/>
          </a:avLst>
        </a:prstGeom>
      </dgm:spPr>
    </dgm:pt>
    <dgm:pt modelId="{F7CF68E2-19A3-4111-B539-1D0F159B5D66}" type="pres">
      <dgm:prSet presAssocID="{1B1B96B8-AD60-4D82-B67A-3FABEE297F5B}" presName="sibTrans" presStyleLbl="sibTrans2D1" presStyleIdx="2" presStyleCnt="4"/>
      <dgm:spPr/>
    </dgm:pt>
    <dgm:pt modelId="{445E02E2-0677-41CC-B7C5-E190B5598AFB}" type="pres">
      <dgm:prSet presAssocID="{1B1B96B8-AD60-4D82-B67A-3FABEE297F5B}" presName="connectorText" presStyleLbl="sibTrans2D1" presStyleIdx="2" presStyleCnt="4"/>
      <dgm:spPr/>
    </dgm:pt>
    <dgm:pt modelId="{523321C3-DF19-4111-AFB3-878BFDE15609}" type="pres">
      <dgm:prSet presAssocID="{4F24C18A-D23A-432A-9916-FAFBCF732DA8}" presName="node" presStyleLbl="node1" presStyleIdx="3" presStyleCnt="5">
        <dgm:presLayoutVars>
          <dgm:bulletEnabled val="1"/>
        </dgm:presLayoutVars>
      </dgm:prSet>
      <dgm:spPr>
        <a:xfrm>
          <a:off x="11199055" y="838981"/>
          <a:ext cx="2664395" cy="1598637"/>
        </a:xfrm>
        <a:prstGeom prst="roundRect">
          <a:avLst>
            <a:gd name="adj" fmla="val 10000"/>
          </a:avLst>
        </a:prstGeom>
      </dgm:spPr>
    </dgm:pt>
    <dgm:pt modelId="{F2B55285-AE80-42EA-B1B3-29D88E9D2641}" type="pres">
      <dgm:prSet presAssocID="{D21EDEC9-15B0-4EFA-B86D-A8A349B9C5A2}" presName="sibTrans" presStyleLbl="sibTrans2D1" presStyleIdx="3" presStyleCnt="4"/>
      <dgm:spPr/>
    </dgm:pt>
    <dgm:pt modelId="{B2168A72-1437-45D6-AF42-7BB483137DB3}" type="pres">
      <dgm:prSet presAssocID="{D21EDEC9-15B0-4EFA-B86D-A8A349B9C5A2}" presName="connectorText" presStyleLbl="sibTrans2D1" presStyleIdx="3" presStyleCnt="4"/>
      <dgm:spPr/>
    </dgm:pt>
    <dgm:pt modelId="{9AE5DDFC-2599-48A7-8C48-400ADA39DF43}" type="pres">
      <dgm:prSet presAssocID="{1D788A85-88A7-4BD0-A7B3-667BDA623DBE}" presName="node" presStyleLbl="node1" presStyleIdx="4" presStyleCnt="5">
        <dgm:presLayoutVars>
          <dgm:bulletEnabled val="1"/>
        </dgm:presLayoutVars>
      </dgm:prSet>
      <dgm:spPr>
        <a:xfrm>
          <a:off x="14923225" y="839761"/>
          <a:ext cx="2661793" cy="1597076"/>
        </a:xfrm>
        <a:prstGeom prst="roundRect">
          <a:avLst>
            <a:gd name="adj" fmla="val 10000"/>
          </a:avLst>
        </a:prstGeom>
      </dgm:spPr>
    </dgm:pt>
  </dgm:ptLst>
  <dgm:cxnLst>
    <dgm:cxn modelId="{15135000-7F24-423B-AFB6-62FA398BFC04}" srcId="{82376BD7-CA50-4B31-AC42-E2DFE3EA02B4}" destId="{1D788A85-88A7-4BD0-A7B3-667BDA623DBE}" srcOrd="4" destOrd="0" parTransId="{6155B6D9-539F-497D-8008-E34341A0419A}" sibTransId="{FF2E0CA1-4A87-442D-8D23-9497A0FB6D71}"/>
    <dgm:cxn modelId="{07E70002-9E8A-4FDF-B1DB-B7FB3F0E84F2}" type="presOf" srcId="{7261580E-86C0-46E5-844C-B6ED4968A732}" destId="{DA001B02-6E0F-4E26-86A5-EDC57FA33434}" srcOrd="1" destOrd="0" presId="urn:microsoft.com/office/officeart/2005/8/layout/process1"/>
    <dgm:cxn modelId="{21968B2C-5F07-4387-8457-29116244993B}" srcId="{82376BD7-CA50-4B31-AC42-E2DFE3EA02B4}" destId="{13EA75DD-1B99-43F1-93E5-F34999088D0D}" srcOrd="0" destOrd="0" parTransId="{5449B7F5-6C0A-4647-AF24-D80ABBC93EDE}" sibTransId="{3C8AAB39-DDE8-4A4B-9C15-6F8AEE0321AF}"/>
    <dgm:cxn modelId="{1B51782F-C1D2-4DB7-A8FB-5F67247259FA}" type="presOf" srcId="{4F24C18A-D23A-432A-9916-FAFBCF732DA8}" destId="{523321C3-DF19-4111-AFB3-878BFDE15609}" srcOrd="0" destOrd="0" presId="urn:microsoft.com/office/officeart/2005/8/layout/process1"/>
    <dgm:cxn modelId="{DC11063A-9431-475A-A34C-59BC4864F448}" type="presOf" srcId="{1B1B96B8-AD60-4D82-B67A-3FABEE297F5B}" destId="{445E02E2-0677-41CC-B7C5-E190B5598AFB}" srcOrd="1" destOrd="0" presId="urn:microsoft.com/office/officeart/2005/8/layout/process1"/>
    <dgm:cxn modelId="{2ACB8864-8A63-4089-A27A-D06CE6E8B8F6}" type="presOf" srcId="{7133FAAD-A8B2-4B65-8643-EEE77DBB8E75}" destId="{026255C3-9439-4978-AA77-3D02DEB69DA8}" srcOrd="0" destOrd="0" presId="urn:microsoft.com/office/officeart/2005/8/layout/process1"/>
    <dgm:cxn modelId="{5EA04B6A-05AB-4D62-9080-58754AB8023C}" type="presOf" srcId="{3C8AAB39-DDE8-4A4B-9C15-6F8AEE0321AF}" destId="{6C25DB1F-587F-421D-9B05-BEA7DB97CA2C}" srcOrd="0" destOrd="0" presId="urn:microsoft.com/office/officeart/2005/8/layout/process1"/>
    <dgm:cxn modelId="{76C6BF4B-94C9-4A9F-98B6-00C9E6C316F1}" type="presOf" srcId="{3C8AAB39-DDE8-4A4B-9C15-6F8AEE0321AF}" destId="{928DF74B-5849-400C-9EC0-22CC1D23484E}" srcOrd="1" destOrd="0" presId="urn:microsoft.com/office/officeart/2005/8/layout/process1"/>
    <dgm:cxn modelId="{9836E86E-330E-4403-9D73-C4573C1D9AD5}" srcId="{82376BD7-CA50-4B31-AC42-E2DFE3EA02B4}" destId="{4F24C18A-D23A-432A-9916-FAFBCF732DA8}" srcOrd="3" destOrd="0" parTransId="{176CB063-4E99-44DB-85FC-747017414342}" sibTransId="{D21EDEC9-15B0-4EFA-B86D-A8A349B9C5A2}"/>
    <dgm:cxn modelId="{686C474F-365F-49EB-BF4F-FED764048934}" srcId="{82376BD7-CA50-4B31-AC42-E2DFE3EA02B4}" destId="{847105CC-3BAF-4A1A-A594-A1C34B3277CE}" srcOrd="1" destOrd="0" parTransId="{6D521A60-791A-4322-A75B-1D1DF2475C89}" sibTransId="{7261580E-86C0-46E5-844C-B6ED4968A732}"/>
    <dgm:cxn modelId="{5AD1537C-F4AB-4149-A333-F31E6EE1B371}" type="presOf" srcId="{7261580E-86C0-46E5-844C-B6ED4968A732}" destId="{1F6AFBCE-AA70-4D87-97C6-AA89FED970DE}" srcOrd="0" destOrd="0" presId="urn:microsoft.com/office/officeart/2005/8/layout/process1"/>
    <dgm:cxn modelId="{54697F7C-EB2D-4F8E-843F-B30FACE347C7}" type="presOf" srcId="{1B1B96B8-AD60-4D82-B67A-3FABEE297F5B}" destId="{F7CF68E2-19A3-4111-B539-1D0F159B5D66}" srcOrd="0" destOrd="0" presId="urn:microsoft.com/office/officeart/2005/8/layout/process1"/>
    <dgm:cxn modelId="{F632AAAA-D727-4EC3-82BA-F98F4B7AF351}" srcId="{82376BD7-CA50-4B31-AC42-E2DFE3EA02B4}" destId="{7133FAAD-A8B2-4B65-8643-EEE77DBB8E75}" srcOrd="2" destOrd="0" parTransId="{3A96CB80-3581-447A-BAFD-B926FEC96394}" sibTransId="{1B1B96B8-AD60-4D82-B67A-3FABEE297F5B}"/>
    <dgm:cxn modelId="{9C9246BB-AD2F-431D-BF30-E77E4F2854F0}" type="presOf" srcId="{847105CC-3BAF-4A1A-A594-A1C34B3277CE}" destId="{B1E9DE91-C4F5-42C5-8A20-07D11B6199A8}" srcOrd="0" destOrd="0" presId="urn:microsoft.com/office/officeart/2005/8/layout/process1"/>
    <dgm:cxn modelId="{36A7A3BD-2E2A-454A-9CFD-1238A539C18C}" type="presOf" srcId="{D21EDEC9-15B0-4EFA-B86D-A8A349B9C5A2}" destId="{B2168A72-1437-45D6-AF42-7BB483137DB3}" srcOrd="1" destOrd="0" presId="urn:microsoft.com/office/officeart/2005/8/layout/process1"/>
    <dgm:cxn modelId="{3979BEC7-88AE-4474-8DA1-0A9CC2AB2B87}" type="presOf" srcId="{1D788A85-88A7-4BD0-A7B3-667BDA623DBE}" destId="{9AE5DDFC-2599-48A7-8C48-400ADA39DF43}" srcOrd="0" destOrd="0" presId="urn:microsoft.com/office/officeart/2005/8/layout/process1"/>
    <dgm:cxn modelId="{34842FD0-F10D-48E1-8ED9-12A9C6419ABD}" type="presOf" srcId="{13EA75DD-1B99-43F1-93E5-F34999088D0D}" destId="{48ED10CE-B503-42CF-B9E8-52DBF7EB7394}" srcOrd="0" destOrd="0" presId="urn:microsoft.com/office/officeart/2005/8/layout/process1"/>
    <dgm:cxn modelId="{8CFB47F0-78EC-45EB-B493-845D4194B896}" type="presOf" srcId="{82376BD7-CA50-4B31-AC42-E2DFE3EA02B4}" destId="{32C05E62-3B5A-48F5-8779-B9755F7C8B65}" srcOrd="0" destOrd="0" presId="urn:microsoft.com/office/officeart/2005/8/layout/process1"/>
    <dgm:cxn modelId="{7B3E43FE-30AE-454A-A186-48E653B4F25B}" type="presOf" srcId="{D21EDEC9-15B0-4EFA-B86D-A8A349B9C5A2}" destId="{F2B55285-AE80-42EA-B1B3-29D88E9D2641}" srcOrd="0" destOrd="0" presId="urn:microsoft.com/office/officeart/2005/8/layout/process1"/>
    <dgm:cxn modelId="{6FF14AB3-57EF-4246-8898-6FBA9B6757DD}" type="presParOf" srcId="{32C05E62-3B5A-48F5-8779-B9755F7C8B65}" destId="{48ED10CE-B503-42CF-B9E8-52DBF7EB7394}" srcOrd="0" destOrd="0" presId="urn:microsoft.com/office/officeart/2005/8/layout/process1"/>
    <dgm:cxn modelId="{C65DB36F-3818-4B33-A4F3-8673B0A24D2F}" type="presParOf" srcId="{32C05E62-3B5A-48F5-8779-B9755F7C8B65}" destId="{6C25DB1F-587F-421D-9B05-BEA7DB97CA2C}" srcOrd="1" destOrd="0" presId="urn:microsoft.com/office/officeart/2005/8/layout/process1"/>
    <dgm:cxn modelId="{92668CF8-FBE6-4DE3-9D69-E40E9F39B92F}" type="presParOf" srcId="{6C25DB1F-587F-421D-9B05-BEA7DB97CA2C}" destId="{928DF74B-5849-400C-9EC0-22CC1D23484E}" srcOrd="0" destOrd="0" presId="urn:microsoft.com/office/officeart/2005/8/layout/process1"/>
    <dgm:cxn modelId="{B6A4E4F3-1F96-4C32-B2E8-4261BA5210CE}" type="presParOf" srcId="{32C05E62-3B5A-48F5-8779-B9755F7C8B65}" destId="{B1E9DE91-C4F5-42C5-8A20-07D11B6199A8}" srcOrd="2" destOrd="0" presId="urn:microsoft.com/office/officeart/2005/8/layout/process1"/>
    <dgm:cxn modelId="{005B561D-E217-4F3A-AC56-EA6C1DF5D040}" type="presParOf" srcId="{32C05E62-3B5A-48F5-8779-B9755F7C8B65}" destId="{1F6AFBCE-AA70-4D87-97C6-AA89FED970DE}" srcOrd="3" destOrd="0" presId="urn:microsoft.com/office/officeart/2005/8/layout/process1"/>
    <dgm:cxn modelId="{CD169CCF-4423-4FF8-ADEF-FC9BE69D5E2F}" type="presParOf" srcId="{1F6AFBCE-AA70-4D87-97C6-AA89FED970DE}" destId="{DA001B02-6E0F-4E26-86A5-EDC57FA33434}" srcOrd="0" destOrd="0" presId="urn:microsoft.com/office/officeart/2005/8/layout/process1"/>
    <dgm:cxn modelId="{9DA68745-CAC1-4118-BC10-FC8965324DF2}" type="presParOf" srcId="{32C05E62-3B5A-48F5-8779-B9755F7C8B65}" destId="{026255C3-9439-4978-AA77-3D02DEB69DA8}" srcOrd="4" destOrd="0" presId="urn:microsoft.com/office/officeart/2005/8/layout/process1"/>
    <dgm:cxn modelId="{88A239B4-EE3F-4A61-9017-0DE3142DDFD4}" type="presParOf" srcId="{32C05E62-3B5A-48F5-8779-B9755F7C8B65}" destId="{F7CF68E2-19A3-4111-B539-1D0F159B5D66}" srcOrd="5" destOrd="0" presId="urn:microsoft.com/office/officeart/2005/8/layout/process1"/>
    <dgm:cxn modelId="{14BCA363-241D-460A-AF99-3B8E9206ABD6}" type="presParOf" srcId="{F7CF68E2-19A3-4111-B539-1D0F159B5D66}" destId="{445E02E2-0677-41CC-B7C5-E190B5598AFB}" srcOrd="0" destOrd="0" presId="urn:microsoft.com/office/officeart/2005/8/layout/process1"/>
    <dgm:cxn modelId="{49D3AB3C-AD6A-4FD6-B6C8-34649E8584FB}" type="presParOf" srcId="{32C05E62-3B5A-48F5-8779-B9755F7C8B65}" destId="{523321C3-DF19-4111-AFB3-878BFDE15609}" srcOrd="6" destOrd="0" presId="urn:microsoft.com/office/officeart/2005/8/layout/process1"/>
    <dgm:cxn modelId="{A75A9B11-80FA-4BAC-A8C3-DF770EC21D1A}" type="presParOf" srcId="{32C05E62-3B5A-48F5-8779-B9755F7C8B65}" destId="{F2B55285-AE80-42EA-B1B3-29D88E9D2641}" srcOrd="7" destOrd="0" presId="urn:microsoft.com/office/officeart/2005/8/layout/process1"/>
    <dgm:cxn modelId="{98201FC4-AFD5-4D8D-8858-DF205A4559ED}" type="presParOf" srcId="{F2B55285-AE80-42EA-B1B3-29D88E9D2641}" destId="{B2168A72-1437-45D6-AF42-7BB483137DB3}" srcOrd="0" destOrd="0" presId="urn:microsoft.com/office/officeart/2005/8/layout/process1"/>
    <dgm:cxn modelId="{82ACF514-8108-42EB-9DB6-F999E2091274}" type="presParOf" srcId="{32C05E62-3B5A-48F5-8779-B9755F7C8B65}" destId="{9AE5DDFC-2599-48A7-8C48-400ADA39DF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71E1D-2164-4788-B106-64496447A664}">
      <dsp:nvSpPr>
        <dsp:cNvPr id="0" name=""/>
        <dsp:cNvSpPr/>
      </dsp:nvSpPr>
      <dsp:spPr>
        <a:xfrm>
          <a:off x="5223" y="3197517"/>
          <a:ext cx="6364411" cy="2545764"/>
        </a:xfrm>
        <a:prstGeom prst="chevron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Planning</a:t>
          </a:r>
        </a:p>
      </dsp:txBody>
      <dsp:txXfrm>
        <a:off x="1278105" y="3197517"/>
        <a:ext cx="3818647" cy="2545764"/>
      </dsp:txXfrm>
    </dsp:sp>
    <dsp:sp modelId="{6395905F-C25D-43B6-87DD-2958F9B28123}">
      <dsp:nvSpPr>
        <dsp:cNvPr id="0" name=""/>
        <dsp:cNvSpPr/>
      </dsp:nvSpPr>
      <dsp:spPr>
        <a:xfrm>
          <a:off x="5733194" y="3197517"/>
          <a:ext cx="6364411" cy="2545764"/>
        </a:xfrm>
        <a:prstGeom prst="chevron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Public Engagement</a:t>
          </a:r>
        </a:p>
      </dsp:txBody>
      <dsp:txXfrm>
        <a:off x="7006076" y="3197517"/>
        <a:ext cx="3818647" cy="2545764"/>
      </dsp:txXfrm>
    </dsp:sp>
    <dsp:sp modelId="{B24765AC-8594-4B91-9C6B-F5AC2DEAFC54}">
      <dsp:nvSpPr>
        <dsp:cNvPr id="0" name=""/>
        <dsp:cNvSpPr/>
      </dsp:nvSpPr>
      <dsp:spPr>
        <a:xfrm>
          <a:off x="11461164" y="3197517"/>
          <a:ext cx="6364411" cy="2545764"/>
        </a:xfrm>
        <a:prstGeom prst="chevron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Preparing for the Vote</a:t>
          </a:r>
        </a:p>
      </dsp:txBody>
      <dsp:txXfrm>
        <a:off x="12734046" y="3197517"/>
        <a:ext cx="3818647" cy="2545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18240-4E9A-488B-8832-B9E83C9DE64F}">
      <dsp:nvSpPr>
        <dsp:cNvPr id="0" name=""/>
        <dsp:cNvSpPr/>
      </dsp:nvSpPr>
      <dsp:spPr>
        <a:xfrm>
          <a:off x="5175981" y="3789275"/>
          <a:ext cx="2906836" cy="2906836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Vision.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okc.gov</a:t>
          </a:r>
          <a:endParaRPr lang="en-US" sz="2300" kern="1200" spc="412" dirty="0">
            <a:solidFill>
              <a:prstClr val="white"/>
            </a:solidFill>
            <a:latin typeface="League Spartan"/>
            <a:ea typeface="League Spartan"/>
            <a:cs typeface="League Spartan"/>
          </a:endParaRPr>
        </a:p>
      </dsp:txBody>
      <dsp:txXfrm>
        <a:off x="5601677" y="4214971"/>
        <a:ext cx="2055444" cy="2055444"/>
      </dsp:txXfrm>
    </dsp:sp>
    <dsp:sp modelId="{436EBD04-BA56-41A1-A589-58AFDBF1EE8D}">
      <dsp:nvSpPr>
        <dsp:cNvPr id="0" name=""/>
        <dsp:cNvSpPr/>
      </dsp:nvSpPr>
      <dsp:spPr>
        <a:xfrm rot="16200000">
          <a:off x="6320564" y="2729885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6413215" y="3020201"/>
        <a:ext cx="432370" cy="592994"/>
      </dsp:txXfrm>
    </dsp:sp>
    <dsp:sp modelId="{6F951C7C-3CC3-47D5-9486-7A089F5FC53A}">
      <dsp:nvSpPr>
        <dsp:cNvPr id="0" name=""/>
        <dsp:cNvSpPr/>
      </dsp:nvSpPr>
      <dsp:spPr>
        <a:xfrm>
          <a:off x="5321323" y="7704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Pop-up Events</a:t>
          </a:r>
        </a:p>
      </dsp:txBody>
      <dsp:txXfrm>
        <a:off x="5704450" y="390831"/>
        <a:ext cx="1849898" cy="1849898"/>
      </dsp:txXfrm>
    </dsp:sp>
    <dsp:sp modelId="{1A8BA941-F3A1-4507-B031-7B593E41EA45}">
      <dsp:nvSpPr>
        <dsp:cNvPr id="0" name=""/>
        <dsp:cNvSpPr/>
      </dsp:nvSpPr>
      <dsp:spPr>
        <a:xfrm rot="19285714">
          <a:off x="7898805" y="3489925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7919018" y="3745357"/>
        <a:ext cx="432370" cy="592994"/>
      </dsp:txXfrm>
    </dsp:sp>
    <dsp:sp modelId="{5DA2EF80-561D-42D2-9113-063B5954468F}">
      <dsp:nvSpPr>
        <dsp:cNvPr id="0" name=""/>
        <dsp:cNvSpPr/>
      </dsp:nvSpPr>
      <dsp:spPr>
        <a:xfrm>
          <a:off x="8391507" y="1486226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Virtual Town Hall</a:t>
          </a:r>
        </a:p>
      </dsp:txBody>
      <dsp:txXfrm>
        <a:off x="8774634" y="1869353"/>
        <a:ext cx="1849898" cy="1849898"/>
      </dsp:txXfrm>
    </dsp:sp>
    <dsp:sp modelId="{088829F0-09C7-4BB6-A384-B68961B605CE}">
      <dsp:nvSpPr>
        <dsp:cNvPr id="0" name=""/>
        <dsp:cNvSpPr/>
      </dsp:nvSpPr>
      <dsp:spPr>
        <a:xfrm rot="771429">
          <a:off x="8288598" y="5197722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8290921" y="5374770"/>
        <a:ext cx="432370" cy="592994"/>
      </dsp:txXfrm>
    </dsp:sp>
    <dsp:sp modelId="{9A0C7360-D6F9-4042-BA1B-7AED4363BE93}">
      <dsp:nvSpPr>
        <dsp:cNvPr id="0" name=""/>
        <dsp:cNvSpPr/>
      </dsp:nvSpPr>
      <dsp:spPr>
        <a:xfrm>
          <a:off x="9149780" y="4808437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Flyers with QR Codes</a:t>
          </a:r>
        </a:p>
      </dsp:txBody>
      <dsp:txXfrm>
        <a:off x="9532907" y="5191564"/>
        <a:ext cx="1849898" cy="1849898"/>
      </dsp:txXfrm>
    </dsp:sp>
    <dsp:sp modelId="{1CBB9732-C52F-406E-8889-C474AD9C3A95}">
      <dsp:nvSpPr>
        <dsp:cNvPr id="0" name=""/>
        <dsp:cNvSpPr/>
      </dsp:nvSpPr>
      <dsp:spPr>
        <a:xfrm rot="3857143">
          <a:off x="7196421" y="6567268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7248872" y="6681458"/>
        <a:ext cx="432370" cy="592994"/>
      </dsp:txXfrm>
    </dsp:sp>
    <dsp:sp modelId="{CC5D4E4B-D033-45FD-8E87-FA75779968A4}">
      <dsp:nvSpPr>
        <dsp:cNvPr id="0" name=""/>
        <dsp:cNvSpPr/>
      </dsp:nvSpPr>
      <dsp:spPr>
        <a:xfrm>
          <a:off x="7025147" y="7472642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General City </a:t>
          </a:r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Commun-ications</a:t>
          </a:r>
          <a:endParaRPr lang="en-US" sz="2300" kern="1200" spc="412" dirty="0">
            <a:solidFill>
              <a:prstClr val="white"/>
            </a:solidFill>
            <a:latin typeface="League Spartan"/>
            <a:ea typeface="League Spartan"/>
            <a:cs typeface="League Spartan"/>
          </a:endParaRPr>
        </a:p>
      </dsp:txBody>
      <dsp:txXfrm>
        <a:off x="7408274" y="7855769"/>
        <a:ext cx="1849898" cy="1849898"/>
      </dsp:txXfrm>
    </dsp:sp>
    <dsp:sp modelId="{B141FB84-DC67-4DB7-BA27-08BB65576BDB}">
      <dsp:nvSpPr>
        <dsp:cNvPr id="0" name=""/>
        <dsp:cNvSpPr/>
      </dsp:nvSpPr>
      <dsp:spPr>
        <a:xfrm rot="6942857">
          <a:off x="5444706" y="6567268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 rot="10800000">
        <a:off x="5577556" y="6681458"/>
        <a:ext cx="432370" cy="592994"/>
      </dsp:txXfrm>
    </dsp:sp>
    <dsp:sp modelId="{301CE8CC-709B-4FD9-91CF-9CF6B06462B3}">
      <dsp:nvSpPr>
        <dsp:cNvPr id="0" name=""/>
        <dsp:cNvSpPr/>
      </dsp:nvSpPr>
      <dsp:spPr>
        <a:xfrm>
          <a:off x="3617500" y="7472642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Survey</a:t>
          </a:r>
        </a:p>
      </dsp:txBody>
      <dsp:txXfrm>
        <a:off x="4000627" y="7855769"/>
        <a:ext cx="1849898" cy="1849898"/>
      </dsp:txXfrm>
    </dsp:sp>
    <dsp:sp modelId="{95666B06-BBA0-4661-AA88-50FB4CA663EA}">
      <dsp:nvSpPr>
        <dsp:cNvPr id="0" name=""/>
        <dsp:cNvSpPr/>
      </dsp:nvSpPr>
      <dsp:spPr>
        <a:xfrm rot="10028571">
          <a:off x="4352529" y="5197722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 rot="10800000">
        <a:off x="4535507" y="5374770"/>
        <a:ext cx="432370" cy="592994"/>
      </dsp:txXfrm>
    </dsp:sp>
    <dsp:sp modelId="{29DB9BAC-975A-46BF-A8F1-2A1BAA3C337D}">
      <dsp:nvSpPr>
        <dsp:cNvPr id="0" name=""/>
        <dsp:cNvSpPr/>
      </dsp:nvSpPr>
      <dsp:spPr>
        <a:xfrm>
          <a:off x="1492866" y="4808437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Neigh-</a:t>
          </a:r>
          <a:r>
            <a:rPr lang="en-US" sz="2300" kern="1200" spc="412" dirty="0" err="1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borhood</a:t>
          </a:r>
          <a:r>
            <a:rPr lang="en-US" sz="23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 Meetings</a:t>
          </a:r>
        </a:p>
      </dsp:txBody>
      <dsp:txXfrm>
        <a:off x="1875993" y="5191564"/>
        <a:ext cx="1849898" cy="1849898"/>
      </dsp:txXfrm>
    </dsp:sp>
    <dsp:sp modelId="{533AAEA6-A405-4FFC-B9E9-F14CDCBFC386}">
      <dsp:nvSpPr>
        <dsp:cNvPr id="0" name=""/>
        <dsp:cNvSpPr/>
      </dsp:nvSpPr>
      <dsp:spPr>
        <a:xfrm rot="13114286">
          <a:off x="4742323" y="3489925"/>
          <a:ext cx="617671" cy="988324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 rot="10800000">
        <a:off x="4907411" y="3745357"/>
        <a:ext cx="432370" cy="592994"/>
      </dsp:txXfrm>
    </dsp:sp>
    <dsp:sp modelId="{F1CA07BA-D41F-404A-B052-AF4DC7455730}">
      <dsp:nvSpPr>
        <dsp:cNvPr id="0" name=""/>
        <dsp:cNvSpPr/>
      </dsp:nvSpPr>
      <dsp:spPr>
        <a:xfrm>
          <a:off x="2251139" y="1486226"/>
          <a:ext cx="2616152" cy="2616152"/>
        </a:xfrm>
        <a:prstGeom prst="ellipse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Ward</a:t>
          </a:r>
        </a:p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spc="412" dirty="0">
              <a:solidFill>
                <a:schemeClr val="bg1"/>
              </a:solidFill>
              <a:latin typeface="League Spartan"/>
              <a:ea typeface="League Spartan"/>
              <a:cs typeface="League Spartan"/>
            </a:rPr>
            <a:t>Open House</a:t>
          </a:r>
        </a:p>
      </dsp:txBody>
      <dsp:txXfrm>
        <a:off x="2634266" y="1869353"/>
        <a:ext cx="1849898" cy="1849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EC57C-2019-4E0B-A52A-E858C9F40C26}">
      <dsp:nvSpPr>
        <dsp:cNvPr id="0" name=""/>
        <dsp:cNvSpPr/>
      </dsp:nvSpPr>
      <dsp:spPr>
        <a:xfrm>
          <a:off x="0" y="242887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Streets and Sidewalks</a:t>
          </a:r>
        </a:p>
      </dsp:txBody>
      <dsp:txXfrm>
        <a:off x="0" y="242887"/>
        <a:ext cx="4214812" cy="2528887"/>
      </dsp:txXfrm>
    </dsp:sp>
    <dsp:sp modelId="{B0282973-D56D-49D7-8944-C80A95038E45}">
      <dsp:nvSpPr>
        <dsp:cNvPr id="0" name=""/>
        <dsp:cNvSpPr/>
      </dsp:nvSpPr>
      <dsp:spPr>
        <a:xfrm>
          <a:off x="4636293" y="242887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Traffic Control</a:t>
          </a:r>
        </a:p>
      </dsp:txBody>
      <dsp:txXfrm>
        <a:off x="4636293" y="242887"/>
        <a:ext cx="4214812" cy="2528887"/>
      </dsp:txXfrm>
    </dsp:sp>
    <dsp:sp modelId="{19FFD139-EEA2-4CC4-9E72-65445A59B0B9}">
      <dsp:nvSpPr>
        <dsp:cNvPr id="0" name=""/>
        <dsp:cNvSpPr/>
      </dsp:nvSpPr>
      <dsp:spPr>
        <a:xfrm>
          <a:off x="9272587" y="242887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Drainage</a:t>
          </a:r>
          <a:r>
            <a:rPr lang="en-US" sz="4400" kern="1200" dirty="0">
              <a:latin typeface="Rugrats Sans" panose="020B0604020202020204" charset="0"/>
            </a:rPr>
            <a:t> </a:t>
          </a:r>
        </a:p>
      </dsp:txBody>
      <dsp:txXfrm>
        <a:off x="9272587" y="242887"/>
        <a:ext cx="4214812" cy="2528887"/>
      </dsp:txXfrm>
    </dsp:sp>
    <dsp:sp modelId="{6ED46375-F7B4-4F9B-9B85-C8FDF6319785}">
      <dsp:nvSpPr>
        <dsp:cNvPr id="0" name=""/>
        <dsp:cNvSpPr/>
      </dsp:nvSpPr>
      <dsp:spPr>
        <a:xfrm>
          <a:off x="0" y="3193256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Bridges</a:t>
          </a:r>
        </a:p>
      </dsp:txBody>
      <dsp:txXfrm>
        <a:off x="0" y="3193256"/>
        <a:ext cx="4214812" cy="2528887"/>
      </dsp:txXfrm>
    </dsp:sp>
    <dsp:sp modelId="{4C608D27-2E3E-4FD8-97FC-0F09A02BD33A}">
      <dsp:nvSpPr>
        <dsp:cNvPr id="0" name=""/>
        <dsp:cNvSpPr/>
      </dsp:nvSpPr>
      <dsp:spPr>
        <a:xfrm>
          <a:off x="4636293" y="3193256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Parks and Recreation</a:t>
          </a:r>
        </a:p>
      </dsp:txBody>
      <dsp:txXfrm>
        <a:off x="4636293" y="3193256"/>
        <a:ext cx="4214812" cy="2528887"/>
      </dsp:txXfrm>
    </dsp:sp>
    <dsp:sp modelId="{84518B83-F9EA-431C-A408-D9640AB8EF36}">
      <dsp:nvSpPr>
        <dsp:cNvPr id="0" name=""/>
        <dsp:cNvSpPr/>
      </dsp:nvSpPr>
      <dsp:spPr>
        <a:xfrm>
          <a:off x="9272587" y="3193256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Fire and Police</a:t>
          </a:r>
        </a:p>
      </dsp:txBody>
      <dsp:txXfrm>
        <a:off x="9272587" y="3193256"/>
        <a:ext cx="4214812" cy="2528887"/>
      </dsp:txXfrm>
    </dsp:sp>
    <dsp:sp modelId="{6F4BA26D-3F9F-4BD3-9B9E-8A8CDB598F0D}">
      <dsp:nvSpPr>
        <dsp:cNvPr id="0" name=""/>
        <dsp:cNvSpPr/>
      </dsp:nvSpPr>
      <dsp:spPr>
        <a:xfrm>
          <a:off x="0" y="6143625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Libraries</a:t>
          </a:r>
        </a:p>
      </dsp:txBody>
      <dsp:txXfrm>
        <a:off x="0" y="6143625"/>
        <a:ext cx="4214812" cy="2528887"/>
      </dsp:txXfrm>
    </dsp:sp>
    <dsp:sp modelId="{E802333D-43D9-4EF5-8F94-54F42505888B}">
      <dsp:nvSpPr>
        <dsp:cNvPr id="0" name=""/>
        <dsp:cNvSpPr/>
      </dsp:nvSpPr>
      <dsp:spPr>
        <a:xfrm>
          <a:off x="4636293" y="6143625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Transit</a:t>
          </a:r>
        </a:p>
      </dsp:txBody>
      <dsp:txXfrm>
        <a:off x="4636293" y="6143625"/>
        <a:ext cx="4214812" cy="2528887"/>
      </dsp:txXfrm>
    </dsp:sp>
    <dsp:sp modelId="{27E33478-B5AA-4553-854A-3AD80D86179B}">
      <dsp:nvSpPr>
        <dsp:cNvPr id="0" name=""/>
        <dsp:cNvSpPr/>
      </dsp:nvSpPr>
      <dsp:spPr>
        <a:xfrm>
          <a:off x="9272587" y="6143624"/>
          <a:ext cx="4214812" cy="2528887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spc="412" dirty="0">
              <a:solidFill>
                <a:prstClr val="white"/>
              </a:solidFill>
              <a:latin typeface="League Spartan"/>
              <a:ea typeface="League Spartan"/>
              <a:cs typeface="League Spartan"/>
            </a:rPr>
            <a:t>Economic Development</a:t>
          </a:r>
        </a:p>
      </dsp:txBody>
      <dsp:txXfrm>
        <a:off x="9272587" y="6143624"/>
        <a:ext cx="4214812" cy="2528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0E17D-2F32-4470-8E49-CCA35160C5B0}">
      <dsp:nvSpPr>
        <dsp:cNvPr id="0" name=""/>
        <dsp:cNvSpPr/>
      </dsp:nvSpPr>
      <dsp:spPr>
        <a:xfrm>
          <a:off x="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Functional Need (25%)</a:t>
          </a:r>
        </a:p>
      </dsp:txBody>
      <dsp:txXfrm>
        <a:off x="0" y="254000"/>
        <a:ext cx="3809999" cy="2286000"/>
      </dsp:txXfrm>
    </dsp:sp>
    <dsp:sp modelId="{A51DCE43-EF8F-4D3A-AC73-CB3BB4303DFC}">
      <dsp:nvSpPr>
        <dsp:cNvPr id="0" name=""/>
        <dsp:cNvSpPr/>
      </dsp:nvSpPr>
      <dsp:spPr>
        <a:xfrm>
          <a:off x="419100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Equity (15%)</a:t>
          </a:r>
        </a:p>
      </dsp:txBody>
      <dsp:txXfrm>
        <a:off x="4191000" y="254000"/>
        <a:ext cx="3809999" cy="2286000"/>
      </dsp:txXfrm>
    </dsp:sp>
    <dsp:sp modelId="{3CAC8DBF-574C-4FD6-B541-246E83712F05}">
      <dsp:nvSpPr>
        <dsp:cNvPr id="0" name=""/>
        <dsp:cNvSpPr/>
      </dsp:nvSpPr>
      <dsp:spPr>
        <a:xfrm>
          <a:off x="838200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Projected population served (15%)</a:t>
          </a:r>
        </a:p>
      </dsp:txBody>
      <dsp:txXfrm>
        <a:off x="8382000" y="254000"/>
        <a:ext cx="3809999" cy="2286000"/>
      </dsp:txXfrm>
    </dsp:sp>
    <dsp:sp modelId="{BA0BCB77-D1A0-449E-9D5B-99318138FFCD}">
      <dsp:nvSpPr>
        <dsp:cNvPr id="0" name=""/>
        <dsp:cNvSpPr/>
      </dsp:nvSpPr>
      <dsp:spPr>
        <a:xfrm>
          <a:off x="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Current population served (15%)</a:t>
          </a:r>
        </a:p>
      </dsp:txBody>
      <dsp:txXfrm>
        <a:off x="0" y="2921000"/>
        <a:ext cx="3809999" cy="2286000"/>
      </dsp:txXfrm>
    </dsp:sp>
    <dsp:sp modelId="{61CC8B05-1675-4FF0-A1AC-17DAB3476661}">
      <dsp:nvSpPr>
        <dsp:cNvPr id="0" name=""/>
        <dsp:cNvSpPr/>
      </dsp:nvSpPr>
      <dsp:spPr>
        <a:xfrm>
          <a:off x="419100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ugrats Sans" panose="020B0604020202020204" charset="0"/>
            </a:rPr>
            <a:t>System Enhancement (10%)</a:t>
          </a:r>
          <a:endParaRPr lang="en-US" sz="4000" kern="1200" dirty="0">
            <a:latin typeface="Rugrats Sans" panose="020B0604020202020204" charset="0"/>
          </a:endParaRPr>
        </a:p>
      </dsp:txBody>
      <dsp:txXfrm>
        <a:off x="4191000" y="2921000"/>
        <a:ext cx="3809999" cy="2286000"/>
      </dsp:txXfrm>
    </dsp:sp>
    <dsp:sp modelId="{C66E51F7-E8D1-4191-9322-F2D5EA97B248}">
      <dsp:nvSpPr>
        <dsp:cNvPr id="0" name=""/>
        <dsp:cNvSpPr/>
      </dsp:nvSpPr>
      <dsp:spPr>
        <a:xfrm>
          <a:off x="838200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Policy considerations (10%)</a:t>
          </a:r>
        </a:p>
      </dsp:txBody>
      <dsp:txXfrm>
        <a:off x="8382000" y="2921000"/>
        <a:ext cx="3809999" cy="2286000"/>
      </dsp:txXfrm>
    </dsp:sp>
    <dsp:sp modelId="{9675CF5D-39CF-4DF8-A646-F96D9A19E438}">
      <dsp:nvSpPr>
        <dsp:cNvPr id="0" name=""/>
        <dsp:cNvSpPr/>
      </dsp:nvSpPr>
      <dsp:spPr>
        <a:xfrm>
          <a:off x="2095500" y="5587999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Funding availability (5%)</a:t>
          </a:r>
        </a:p>
      </dsp:txBody>
      <dsp:txXfrm>
        <a:off x="2095500" y="5587999"/>
        <a:ext cx="3809999" cy="2286000"/>
      </dsp:txXfrm>
    </dsp:sp>
    <dsp:sp modelId="{60689E15-A0DC-49F2-91BC-7C2516D9ABB1}">
      <dsp:nvSpPr>
        <dsp:cNvPr id="0" name=""/>
        <dsp:cNvSpPr/>
      </dsp:nvSpPr>
      <dsp:spPr>
        <a:xfrm>
          <a:off x="6286500" y="5587999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Prior funding (5%) </a:t>
          </a:r>
        </a:p>
      </dsp:txBody>
      <dsp:txXfrm>
        <a:off x="6286500" y="5587999"/>
        <a:ext cx="3809999" cy="228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0E17D-2F32-4470-8E49-CCA35160C5B0}">
      <dsp:nvSpPr>
        <dsp:cNvPr id="0" name=""/>
        <dsp:cNvSpPr/>
      </dsp:nvSpPr>
      <dsp:spPr>
        <a:xfrm>
          <a:off x="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Functional Need (25%)</a:t>
          </a:r>
        </a:p>
      </dsp:txBody>
      <dsp:txXfrm>
        <a:off x="0" y="254000"/>
        <a:ext cx="3809999" cy="2286000"/>
      </dsp:txXfrm>
    </dsp:sp>
    <dsp:sp modelId="{A51DCE43-EF8F-4D3A-AC73-CB3BB4303DFC}">
      <dsp:nvSpPr>
        <dsp:cNvPr id="0" name=""/>
        <dsp:cNvSpPr/>
      </dsp:nvSpPr>
      <dsp:spPr>
        <a:xfrm>
          <a:off x="419100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Equity (15%)</a:t>
          </a:r>
        </a:p>
      </dsp:txBody>
      <dsp:txXfrm>
        <a:off x="4191000" y="254000"/>
        <a:ext cx="3809999" cy="2286000"/>
      </dsp:txXfrm>
    </dsp:sp>
    <dsp:sp modelId="{3CAC8DBF-574C-4FD6-B541-246E83712F05}">
      <dsp:nvSpPr>
        <dsp:cNvPr id="0" name=""/>
        <dsp:cNvSpPr/>
      </dsp:nvSpPr>
      <dsp:spPr>
        <a:xfrm>
          <a:off x="8382000" y="254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Projected population served (15%)</a:t>
          </a:r>
        </a:p>
      </dsp:txBody>
      <dsp:txXfrm>
        <a:off x="8382000" y="254000"/>
        <a:ext cx="3809999" cy="2286000"/>
      </dsp:txXfrm>
    </dsp:sp>
    <dsp:sp modelId="{BA0BCB77-D1A0-449E-9D5B-99318138FFCD}">
      <dsp:nvSpPr>
        <dsp:cNvPr id="0" name=""/>
        <dsp:cNvSpPr/>
      </dsp:nvSpPr>
      <dsp:spPr>
        <a:xfrm>
          <a:off x="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Current population served (15%)</a:t>
          </a:r>
        </a:p>
      </dsp:txBody>
      <dsp:txXfrm>
        <a:off x="0" y="2921000"/>
        <a:ext cx="3809999" cy="2286000"/>
      </dsp:txXfrm>
    </dsp:sp>
    <dsp:sp modelId="{61CC8B05-1675-4FF0-A1AC-17DAB3476661}">
      <dsp:nvSpPr>
        <dsp:cNvPr id="0" name=""/>
        <dsp:cNvSpPr/>
      </dsp:nvSpPr>
      <dsp:spPr>
        <a:xfrm>
          <a:off x="419100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ugrats Sans" panose="020B0604020202020204" charset="0"/>
            </a:rPr>
            <a:t>System Enhancement (10%)</a:t>
          </a:r>
          <a:endParaRPr lang="en-US" sz="4000" kern="1200" dirty="0">
            <a:latin typeface="Rugrats Sans" panose="020B0604020202020204" charset="0"/>
          </a:endParaRPr>
        </a:p>
      </dsp:txBody>
      <dsp:txXfrm>
        <a:off x="4191000" y="2921000"/>
        <a:ext cx="3809999" cy="2286000"/>
      </dsp:txXfrm>
    </dsp:sp>
    <dsp:sp modelId="{C66E51F7-E8D1-4191-9322-F2D5EA97B248}">
      <dsp:nvSpPr>
        <dsp:cNvPr id="0" name=""/>
        <dsp:cNvSpPr/>
      </dsp:nvSpPr>
      <dsp:spPr>
        <a:xfrm>
          <a:off x="8382000" y="2921000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Policy considerations (10%)</a:t>
          </a:r>
        </a:p>
      </dsp:txBody>
      <dsp:txXfrm>
        <a:off x="8382000" y="2921000"/>
        <a:ext cx="3809999" cy="2286000"/>
      </dsp:txXfrm>
    </dsp:sp>
    <dsp:sp modelId="{9675CF5D-39CF-4DF8-A646-F96D9A19E438}">
      <dsp:nvSpPr>
        <dsp:cNvPr id="0" name=""/>
        <dsp:cNvSpPr/>
      </dsp:nvSpPr>
      <dsp:spPr>
        <a:xfrm>
          <a:off x="2095500" y="5587999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Funding availability (5%)</a:t>
          </a:r>
        </a:p>
      </dsp:txBody>
      <dsp:txXfrm>
        <a:off x="2095500" y="5587999"/>
        <a:ext cx="3809999" cy="2286000"/>
      </dsp:txXfrm>
    </dsp:sp>
    <dsp:sp modelId="{60689E15-A0DC-49F2-91BC-7C2516D9ABB1}">
      <dsp:nvSpPr>
        <dsp:cNvPr id="0" name=""/>
        <dsp:cNvSpPr/>
      </dsp:nvSpPr>
      <dsp:spPr>
        <a:xfrm>
          <a:off x="6286500" y="5587999"/>
          <a:ext cx="3809999" cy="2286000"/>
        </a:xfrm>
        <a:prstGeom prst="rect">
          <a:avLst/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ugrats Sans" panose="020B0604020202020204" charset="0"/>
            </a:rPr>
            <a:t>Prior funding (5%) </a:t>
          </a:r>
        </a:p>
      </dsp:txBody>
      <dsp:txXfrm>
        <a:off x="6286500" y="5587999"/>
        <a:ext cx="3809999" cy="228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10CE-B503-42CF-B9E8-52DBF7EB7394}">
      <dsp:nvSpPr>
        <dsp:cNvPr id="0" name=""/>
        <dsp:cNvSpPr/>
      </dsp:nvSpPr>
      <dsp:spPr>
        <a:xfrm>
          <a:off x="8780" y="878830"/>
          <a:ext cx="2722066" cy="1633239"/>
        </a:xfrm>
        <a:prstGeom prst="roundRect">
          <a:avLst>
            <a:gd name="adj" fmla="val 10000"/>
          </a:avLst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Empower</a:t>
          </a:r>
        </a:p>
      </dsp:txBody>
      <dsp:txXfrm>
        <a:off x="56616" y="926666"/>
        <a:ext cx="2626394" cy="1537567"/>
      </dsp:txXfrm>
    </dsp:sp>
    <dsp:sp modelId="{6C25DB1F-587F-421D-9B05-BEA7DB97CA2C}">
      <dsp:nvSpPr>
        <dsp:cNvPr id="0" name=""/>
        <dsp:cNvSpPr/>
      </dsp:nvSpPr>
      <dsp:spPr>
        <a:xfrm>
          <a:off x="3003053" y="1357913"/>
          <a:ext cx="577078" cy="675072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3003053" y="1492927"/>
        <a:ext cx="403955" cy="405044"/>
      </dsp:txXfrm>
    </dsp:sp>
    <dsp:sp modelId="{B1E9DE91-C4F5-42C5-8A20-07D11B6199A8}">
      <dsp:nvSpPr>
        <dsp:cNvPr id="0" name=""/>
        <dsp:cNvSpPr/>
      </dsp:nvSpPr>
      <dsp:spPr>
        <a:xfrm>
          <a:off x="3819673" y="878830"/>
          <a:ext cx="2722066" cy="1633239"/>
        </a:xfrm>
        <a:prstGeom prst="roundRect">
          <a:avLst>
            <a:gd name="adj" fmla="val 10000"/>
          </a:avLst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Collaborate</a:t>
          </a:r>
        </a:p>
      </dsp:txBody>
      <dsp:txXfrm>
        <a:off x="3867509" y="926666"/>
        <a:ext cx="2626394" cy="1537567"/>
      </dsp:txXfrm>
    </dsp:sp>
    <dsp:sp modelId="{1F6AFBCE-AA70-4D87-97C6-AA89FED970DE}">
      <dsp:nvSpPr>
        <dsp:cNvPr id="0" name=""/>
        <dsp:cNvSpPr/>
      </dsp:nvSpPr>
      <dsp:spPr>
        <a:xfrm>
          <a:off x="6813946" y="1357913"/>
          <a:ext cx="577078" cy="675072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6813946" y="1492927"/>
        <a:ext cx="403955" cy="405044"/>
      </dsp:txXfrm>
    </dsp:sp>
    <dsp:sp modelId="{026255C3-9439-4978-AA77-3D02DEB69DA8}">
      <dsp:nvSpPr>
        <dsp:cNvPr id="0" name=""/>
        <dsp:cNvSpPr/>
      </dsp:nvSpPr>
      <dsp:spPr>
        <a:xfrm>
          <a:off x="7630566" y="878830"/>
          <a:ext cx="2722066" cy="1633239"/>
        </a:xfrm>
        <a:prstGeom prst="roundRect">
          <a:avLst>
            <a:gd name="adj" fmla="val 10000"/>
          </a:avLst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Involve</a:t>
          </a:r>
        </a:p>
      </dsp:txBody>
      <dsp:txXfrm>
        <a:off x="7678402" y="926666"/>
        <a:ext cx="2626394" cy="1537567"/>
      </dsp:txXfrm>
    </dsp:sp>
    <dsp:sp modelId="{F7CF68E2-19A3-4111-B539-1D0F159B5D66}">
      <dsp:nvSpPr>
        <dsp:cNvPr id="0" name=""/>
        <dsp:cNvSpPr/>
      </dsp:nvSpPr>
      <dsp:spPr>
        <a:xfrm>
          <a:off x="10624839" y="1357913"/>
          <a:ext cx="577078" cy="675072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10624839" y="1492927"/>
        <a:ext cx="403955" cy="405044"/>
      </dsp:txXfrm>
    </dsp:sp>
    <dsp:sp modelId="{523321C3-DF19-4111-AFB3-878BFDE15609}">
      <dsp:nvSpPr>
        <dsp:cNvPr id="0" name=""/>
        <dsp:cNvSpPr/>
      </dsp:nvSpPr>
      <dsp:spPr>
        <a:xfrm>
          <a:off x="11441459" y="878830"/>
          <a:ext cx="2722066" cy="1633239"/>
        </a:xfrm>
        <a:prstGeom prst="roundRect">
          <a:avLst>
            <a:gd name="adj" fmla="val 10000"/>
          </a:avLst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Consult</a:t>
          </a:r>
        </a:p>
      </dsp:txBody>
      <dsp:txXfrm>
        <a:off x="11489295" y="926666"/>
        <a:ext cx="2626394" cy="1537567"/>
      </dsp:txXfrm>
    </dsp:sp>
    <dsp:sp modelId="{F2B55285-AE80-42EA-B1B3-29D88E9D2641}">
      <dsp:nvSpPr>
        <dsp:cNvPr id="0" name=""/>
        <dsp:cNvSpPr/>
      </dsp:nvSpPr>
      <dsp:spPr>
        <a:xfrm>
          <a:off x="14435732" y="1357913"/>
          <a:ext cx="577078" cy="675072"/>
        </a:xfrm>
        <a:prstGeom prst="rightArrow">
          <a:avLst>
            <a:gd name="adj1" fmla="val 60000"/>
            <a:gd name="adj2" fmla="val 50000"/>
          </a:avLst>
        </a:prstGeom>
        <a:solidFill>
          <a:srgbClr val="4F5B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Rugrats Sans" panose="020B0604020202020204" charset="0"/>
          </a:endParaRPr>
        </a:p>
      </dsp:txBody>
      <dsp:txXfrm>
        <a:off x="14435732" y="1492927"/>
        <a:ext cx="403955" cy="405044"/>
      </dsp:txXfrm>
    </dsp:sp>
    <dsp:sp modelId="{9AE5DDFC-2599-48A7-8C48-400ADA39DF43}">
      <dsp:nvSpPr>
        <dsp:cNvPr id="0" name=""/>
        <dsp:cNvSpPr/>
      </dsp:nvSpPr>
      <dsp:spPr>
        <a:xfrm>
          <a:off x="15252352" y="878830"/>
          <a:ext cx="2722066" cy="1633239"/>
        </a:xfrm>
        <a:prstGeom prst="roundRect">
          <a:avLst>
            <a:gd name="adj" fmla="val 10000"/>
          </a:avLst>
        </a:prstGeom>
        <a:solidFill>
          <a:srgbClr val="4F5B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Rugrats Sans" panose="020B0604020202020204" charset="0"/>
              <a:ea typeface="+mn-ea"/>
              <a:cs typeface="+mn-cs"/>
            </a:rPr>
            <a:t>Inform</a:t>
          </a:r>
        </a:p>
      </dsp:txBody>
      <dsp:txXfrm>
        <a:off x="15300188" y="926666"/>
        <a:ext cx="2626394" cy="1537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0521" y="2676120"/>
            <a:ext cx="14066282" cy="158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61"/>
              </a:lnSpc>
            </a:pPr>
            <a:r>
              <a:rPr lang="en-US" sz="14001" spc="700" dirty="0">
                <a:solidFill>
                  <a:srgbClr val="9BAFBC"/>
                </a:solidFill>
                <a:latin typeface="Kompot Sans"/>
                <a:ea typeface="Kompot Sans"/>
                <a:cs typeface="Kompot Sans"/>
                <a:sym typeface="Kompot Sans"/>
              </a:rPr>
              <a:t>BUILDING FOR ALL: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70521" y="3927534"/>
            <a:ext cx="13565117" cy="189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3"/>
              </a:lnSpc>
            </a:pPr>
            <a:r>
              <a:rPr lang="en-US" sz="5433" spc="135" dirty="0">
                <a:solidFill>
                  <a:srgbClr val="9BAFBC"/>
                </a:solidFill>
                <a:latin typeface="Rugrats Sans"/>
                <a:ea typeface="Rugrats Sans"/>
                <a:cs typeface="Rugrats Sans"/>
                <a:sym typeface="Rugrats Sans"/>
              </a:rPr>
              <a:t>Connecting Inclusive Practices To Improve </a:t>
            </a:r>
          </a:p>
          <a:p>
            <a:pPr algn="l">
              <a:lnSpc>
                <a:spcPts val="7063"/>
              </a:lnSpc>
            </a:pPr>
            <a:r>
              <a:rPr lang="en-US" sz="5433" spc="135" dirty="0">
                <a:solidFill>
                  <a:srgbClr val="9BAFBC"/>
                </a:solidFill>
                <a:latin typeface="Rugrats Sans"/>
                <a:ea typeface="Rugrats Sans"/>
                <a:cs typeface="Rugrats Sans"/>
                <a:sym typeface="Rugrats Sans"/>
              </a:rPr>
              <a:t>the Built Environment and Beyond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521" y="6995766"/>
            <a:ext cx="1496027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8"/>
              </a:lnSpc>
            </a:pPr>
            <a:r>
              <a:rPr lang="en-US" sz="4162" spc="228" dirty="0">
                <a:solidFill>
                  <a:srgbClr val="9BAFB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EMMA WINISKI, </a:t>
            </a:r>
            <a:r>
              <a:rPr lang="en-US" sz="4400" spc="135" dirty="0">
                <a:solidFill>
                  <a:srgbClr val="9BAFBC"/>
                </a:solidFill>
                <a:latin typeface="Rugrats Sans"/>
                <a:ea typeface="Rugrats Sans"/>
                <a:cs typeface="Rugrats Sans"/>
                <a:sym typeface="Rugrats Sans"/>
              </a:rPr>
              <a:t>Oklahoma City Government</a:t>
            </a:r>
            <a:endParaRPr lang="en-US" sz="4162" spc="228" dirty="0">
              <a:solidFill>
                <a:srgbClr val="9BAFBC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5328"/>
              </a:lnSpc>
            </a:pPr>
            <a:r>
              <a:rPr lang="en-US" sz="4162" spc="228" dirty="0">
                <a:solidFill>
                  <a:srgbClr val="9BAFB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AME SANDERS, </a:t>
            </a:r>
            <a:r>
              <a:rPr lang="en-US" sz="4400" spc="135" dirty="0">
                <a:solidFill>
                  <a:srgbClr val="9BAFBC"/>
                </a:solidFill>
                <a:latin typeface="Rugrats Sans"/>
                <a:ea typeface="Rugrats Sans"/>
                <a:cs typeface="Rugrats Sans"/>
                <a:sym typeface="Rugrats Sans"/>
              </a:rPr>
              <a:t>State of Inclusion</a:t>
            </a:r>
            <a:endParaRPr lang="en-US" sz="4162" spc="228" dirty="0">
              <a:solidFill>
                <a:srgbClr val="9BAFBC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351198" y="1443302"/>
            <a:ext cx="1015333" cy="7400397"/>
            <a:chOff x="0" y="0"/>
            <a:chExt cx="1353778" cy="9867196"/>
          </a:xfrm>
        </p:grpSpPr>
        <p:sp>
          <p:nvSpPr>
            <p:cNvPr id="6" name="Freeform 6"/>
            <p:cNvSpPr/>
            <p:nvPr/>
          </p:nvSpPr>
          <p:spPr>
            <a:xfrm>
              <a:off x="0" y="418367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520495" y="1575287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1993654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20495" y="3151525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3569893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4"/>
                  </a:lnTo>
                  <a:lnTo>
                    <a:pt x="0" y="1139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20495" y="4726813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0" y="5145180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20495" y="6303051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20495" y="0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734276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0495" y="7891196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-10800000">
              <a:off x="0" y="8309564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4"/>
                  </a:lnTo>
                  <a:lnTo>
                    <a:pt x="0" y="1139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20495" y="9467434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2"/>
                  </a:lnTo>
                  <a:lnTo>
                    <a:pt x="0" y="399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5AFAF-C1E9-7014-E3E7-80BCA5591009}"/>
              </a:ext>
            </a:extLst>
          </p:cNvPr>
          <p:cNvGrpSpPr/>
          <p:nvPr/>
        </p:nvGrpSpPr>
        <p:grpSpPr>
          <a:xfrm>
            <a:off x="397815" y="7120968"/>
            <a:ext cx="8916734" cy="2607881"/>
            <a:chOff x="9963937" y="1332551"/>
            <a:chExt cx="8916734" cy="260788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89DEC96-3BCC-DC1D-9150-7327AD02AD71}"/>
                </a:ext>
              </a:extLst>
            </p:cNvPr>
            <p:cNvSpPr txBox="1"/>
            <p:nvPr/>
          </p:nvSpPr>
          <p:spPr>
            <a:xfrm>
              <a:off x="12093936" y="1332551"/>
              <a:ext cx="601980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WORK</a:t>
              </a: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ABA423E-4F35-A480-5035-ED36CBAE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3937" y="2019300"/>
              <a:ext cx="2011680" cy="1281649"/>
            </a:xfrm>
            <a:custGeom>
              <a:avLst/>
              <a:gdLst/>
              <a:ahLst/>
              <a:cxnLst/>
              <a:rect l="l" t="t" r="r" b="b"/>
              <a:pathLst>
                <a:path w="5620697" h="3580966">
                  <a:moveTo>
                    <a:pt x="0" y="0"/>
                  </a:moveTo>
                  <a:lnTo>
                    <a:pt x="5620697" y="0"/>
                  </a:lnTo>
                  <a:lnTo>
                    <a:pt x="5620697" y="3580966"/>
                  </a:lnTo>
                  <a:lnTo>
                    <a:pt x="0" y="358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FA09449-364F-8A3C-0F55-863CC585D3BE}"/>
                </a:ext>
              </a:extLst>
            </p:cNvPr>
            <p:cNvSpPr txBox="1"/>
            <p:nvPr/>
          </p:nvSpPr>
          <p:spPr>
            <a:xfrm>
              <a:off x="12093936" y="2370772"/>
              <a:ext cx="6786735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Catalyze systemic change to advance progress toward equity and inclusion.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6070E3-ED4F-2E58-E7D8-D1E6711F8B72}"/>
              </a:ext>
            </a:extLst>
          </p:cNvPr>
          <p:cNvGrpSpPr/>
          <p:nvPr/>
        </p:nvGrpSpPr>
        <p:grpSpPr>
          <a:xfrm>
            <a:off x="9987184" y="4283156"/>
            <a:ext cx="8291252" cy="2234452"/>
            <a:chOff x="10055377" y="4155853"/>
            <a:chExt cx="8291252" cy="2234452"/>
          </a:xfrm>
        </p:grpSpPr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55148BD2-92F5-D80F-C2DC-DC2462B334EE}"/>
                </a:ext>
              </a:extLst>
            </p:cNvPr>
            <p:cNvSpPr txBox="1"/>
            <p:nvPr/>
          </p:nvSpPr>
          <p:spPr>
            <a:xfrm>
              <a:off x="12093936" y="4155853"/>
              <a:ext cx="5709303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SYSTEMS WORK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BDCB36A2-18B8-F4E2-F07D-210192CAD856}"/>
                </a:ext>
              </a:extLst>
            </p:cNvPr>
            <p:cNvSpPr txBox="1"/>
            <p:nvPr/>
          </p:nvSpPr>
          <p:spPr>
            <a:xfrm>
              <a:off x="12093936" y="5170187"/>
              <a:ext cx="6252693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Create lasting change from </a:t>
              </a:r>
            </a:p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the inside out.</a:t>
              </a: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1AAD3AB1-A1F9-770B-6748-0D66A5BF7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377" y="4305300"/>
              <a:ext cx="1828800" cy="2085005"/>
            </a:xfrm>
            <a:custGeom>
              <a:avLst/>
              <a:gdLst/>
              <a:ahLst/>
              <a:cxnLst/>
              <a:rect l="l" t="t" r="r" b="b"/>
              <a:pathLst>
                <a:path w="3153918" h="3595763">
                  <a:moveTo>
                    <a:pt x="0" y="0"/>
                  </a:moveTo>
                  <a:lnTo>
                    <a:pt x="3153918" y="0"/>
                  </a:lnTo>
                  <a:lnTo>
                    <a:pt x="3153918" y="3595764"/>
                  </a:lnTo>
                  <a:lnTo>
                    <a:pt x="0" y="3595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8E46D9-C49E-8D7B-CD2A-ABFE691CD5BA}"/>
              </a:ext>
            </a:extLst>
          </p:cNvPr>
          <p:cNvGrpSpPr/>
          <p:nvPr/>
        </p:nvGrpSpPr>
        <p:grpSpPr>
          <a:xfrm>
            <a:off x="9987184" y="7120968"/>
            <a:ext cx="9443816" cy="2165216"/>
            <a:chOff x="10055377" y="6969518"/>
            <a:chExt cx="9443816" cy="2165216"/>
          </a:xfrm>
        </p:grpSpPr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541117E5-35CE-1BE1-A9EA-7DB9EE7E341A}"/>
                </a:ext>
              </a:extLst>
            </p:cNvPr>
            <p:cNvSpPr txBox="1"/>
            <p:nvPr/>
          </p:nvSpPr>
          <p:spPr>
            <a:xfrm>
              <a:off x="12093936" y="6969518"/>
              <a:ext cx="7405257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ECOSYSTEM WORK</a:t>
              </a:r>
            </a:p>
          </p:txBody>
        </p: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D7FAFBE-132B-12CB-2650-3070EB101A13}"/>
                </a:ext>
              </a:extLst>
            </p:cNvPr>
            <p:cNvSpPr txBox="1"/>
            <p:nvPr/>
          </p:nvSpPr>
          <p:spPr>
            <a:xfrm>
              <a:off x="12093936" y="8007739"/>
              <a:ext cx="6252692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Build equity fascia for the community.</a:t>
              </a: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3B7F9A78-4559-0B5B-ED8C-0595DA2A708C}"/>
                </a:ext>
              </a:extLst>
            </p:cNvPr>
            <p:cNvSpPr>
              <a:spLocks noChangeAspect="1"/>
            </p:cNvSpPr>
            <p:nvPr/>
          </p:nvSpPr>
          <p:spPr>
            <a:xfrm rot="183335">
              <a:off x="10055377" y="7198094"/>
              <a:ext cx="1828800" cy="1936640"/>
            </a:xfrm>
            <a:custGeom>
              <a:avLst/>
              <a:gdLst/>
              <a:ahLst/>
              <a:cxnLst/>
              <a:rect l="l" t="t" r="r" b="b"/>
              <a:pathLst>
                <a:path w="3966188" h="4200065">
                  <a:moveTo>
                    <a:pt x="0" y="0"/>
                  </a:moveTo>
                  <a:lnTo>
                    <a:pt x="3966188" y="0"/>
                  </a:lnTo>
                  <a:lnTo>
                    <a:pt x="3966188" y="4200064"/>
                  </a:lnTo>
                  <a:lnTo>
                    <a:pt x="0" y="4200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D70501-1D4E-8C16-26EB-DFC20B515272}"/>
              </a:ext>
            </a:extLst>
          </p:cNvPr>
          <p:cNvGrpSpPr/>
          <p:nvPr/>
        </p:nvGrpSpPr>
        <p:grpSpPr>
          <a:xfrm>
            <a:off x="9904056" y="1164967"/>
            <a:ext cx="8686799" cy="2607882"/>
            <a:chOff x="312420" y="6972300"/>
            <a:chExt cx="9322888" cy="2607882"/>
          </a:xfrm>
        </p:grpSpPr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98BC3902-CB21-9970-8DE9-C89EDBE1E867}"/>
                </a:ext>
              </a:extLst>
            </p:cNvPr>
            <p:cNvSpPr txBox="1"/>
            <p:nvPr/>
          </p:nvSpPr>
          <p:spPr>
            <a:xfrm>
              <a:off x="2590800" y="6972300"/>
              <a:ext cx="6553200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COALITION WORK</a:t>
              </a: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5A1B15AD-76EC-4D7E-3E4B-BFF2454AB48F}"/>
                </a:ext>
              </a:extLst>
            </p:cNvPr>
            <p:cNvSpPr txBox="1"/>
            <p:nvPr/>
          </p:nvSpPr>
          <p:spPr>
            <a:xfrm>
              <a:off x="2590799" y="8010522"/>
              <a:ext cx="7044509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Weave institutions and initiatives together to strengthen equity outcomes.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507E5FA-E268-BBA6-3387-A8CB2AADEAB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2420" y="7353300"/>
              <a:ext cx="2011680" cy="1846857"/>
            </a:xfrm>
            <a:custGeom>
              <a:avLst/>
              <a:gdLst/>
              <a:ahLst/>
              <a:cxnLst/>
              <a:rect l="l" t="t" r="r" b="b"/>
              <a:pathLst>
                <a:path w="4104827" h="3769268">
                  <a:moveTo>
                    <a:pt x="4104827" y="0"/>
                  </a:moveTo>
                  <a:lnTo>
                    <a:pt x="0" y="0"/>
                  </a:lnTo>
                  <a:lnTo>
                    <a:pt x="0" y="3769268"/>
                  </a:lnTo>
                  <a:lnTo>
                    <a:pt x="4104827" y="3769268"/>
                  </a:lnTo>
                  <a:lnTo>
                    <a:pt x="4104827" y="0"/>
                  </a:lnTo>
                  <a:close/>
                </a:path>
              </a:pathLst>
            </a:custGeom>
            <a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1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66700" y="723900"/>
            <a:ext cx="17754600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0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Oklahoma City Government</a:t>
            </a:r>
          </a:p>
          <a:p>
            <a:pPr algn="ctr">
              <a:lnSpc>
                <a:spcPts val="11445"/>
              </a:lnSpc>
            </a:pPr>
            <a:endParaRPr lang="en-US" sz="8000" spc="491" dirty="0">
              <a:solidFill>
                <a:srgbClr val="4F5B6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/>
            <a:endParaRPr lang="en-US" sz="6000" spc="491" dirty="0">
              <a:solidFill>
                <a:srgbClr val="4F5B65"/>
              </a:solidFill>
              <a:latin typeface="League Spartan"/>
              <a:sym typeface="League Spartan"/>
            </a:endParaRPr>
          </a:p>
          <a:p>
            <a:pPr algn="ctr"/>
            <a:endParaRPr lang="en-US" sz="6000" spc="491" dirty="0">
              <a:solidFill>
                <a:srgbClr val="4F5B65"/>
              </a:solidFill>
              <a:latin typeface="League Spartan"/>
              <a:sym typeface="League Spartan"/>
            </a:endParaRPr>
          </a:p>
          <a:p>
            <a:pPr algn="ctr"/>
            <a:endParaRPr lang="en-US" sz="6000" spc="491" dirty="0">
              <a:solidFill>
                <a:srgbClr val="4F5B65"/>
              </a:solidFill>
              <a:latin typeface="League Spartan"/>
              <a:sym typeface="League Spartan"/>
            </a:endParaRPr>
          </a:p>
          <a:p>
            <a:pPr algn="ctr"/>
            <a:endParaRPr lang="en-US" sz="6000" spc="491" dirty="0">
              <a:solidFill>
                <a:srgbClr val="4F5B65"/>
              </a:solidFill>
              <a:latin typeface="League Spartan"/>
              <a:sym typeface="League Spartan"/>
            </a:endParaRPr>
          </a:p>
          <a:p>
            <a:pPr algn="ctr"/>
            <a:r>
              <a:rPr lang="en-US" sz="6000" spc="491" dirty="0">
                <a:solidFill>
                  <a:srgbClr val="4F5B65"/>
                </a:solidFill>
                <a:latin typeface="League Spartan"/>
                <a:sym typeface="League Spartan"/>
              </a:rPr>
              <a:t>Equity Practices at Work</a:t>
            </a:r>
          </a:p>
        </p:txBody>
      </p:sp>
      <p:pic>
        <p:nvPicPr>
          <p:cNvPr id="1026" name="Picture 2" descr="City_Seal-compressed">
            <a:extLst>
              <a:ext uri="{FF2B5EF4-FFF2-40B4-BE49-F238E27FC236}">
                <a16:creationId xmlns:a16="http://schemas.microsoft.com/office/drawing/2014/main" id="{C55DF5F1-82EC-44CD-B9C9-373F6F66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527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4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7446" y="4533900"/>
            <a:ext cx="17353105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8402"/>
              </a:lnSpc>
              <a:buFont typeface="Arial" panose="020B0604020202020204" pitchFamily="34" charset="0"/>
              <a:buChar char="•"/>
            </a:pPr>
            <a:r>
              <a:rPr lang="en-US" sz="6000" spc="161" dirty="0">
                <a:solidFill>
                  <a:srgbClr val="4F5B65"/>
                </a:solidFill>
                <a:latin typeface="Rugrats Sans"/>
                <a:sym typeface="Rugrats Sans"/>
              </a:rPr>
              <a:t>Funded by property taxes</a:t>
            </a:r>
          </a:p>
          <a:p>
            <a:pPr marL="857250" indent="-857250" algn="l">
              <a:lnSpc>
                <a:spcPts val="8402"/>
              </a:lnSpc>
              <a:buFont typeface="Arial" panose="020B0604020202020204" pitchFamily="34" charset="0"/>
              <a:buChar char="•"/>
            </a:pPr>
            <a:r>
              <a:rPr lang="en-US" sz="60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Wide range of capital improvement projects</a:t>
            </a:r>
          </a:p>
          <a:p>
            <a:pPr marL="857250" indent="-857250" algn="l">
              <a:lnSpc>
                <a:spcPts val="8402"/>
              </a:lnSpc>
              <a:buFont typeface="Arial" panose="020B0604020202020204" pitchFamily="34" charset="0"/>
              <a:buChar char="•"/>
            </a:pPr>
            <a:r>
              <a:rPr lang="en-US" sz="60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Every ~10 years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9496" y="682228"/>
            <a:ext cx="15029007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941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GENERAL OBLIGATION (GO) BOND</a:t>
            </a:r>
          </a:p>
        </p:txBody>
      </p:sp>
    </p:spTree>
    <p:extLst>
      <p:ext uri="{BB962C8B-B14F-4D97-AF65-F5344CB8AC3E}">
        <p14:creationId xmlns:p14="http://schemas.microsoft.com/office/powerpoint/2010/main" val="140772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fyZ6_qGccHxNFloCAMTGEdkaITQRen5liJSBc9rVeemke3UY4BR3g7J9sKAivJahDzFmR-ME89sW4ZepNk1dhd3v7D1MQXMfSlRhS7aQZ2p-hgY5WB-zvWwb3BPzEJO-_pla9vIfCfF27WdAjMPpUvRu4ZekmUv8ON2Tx6zKfn-A=s2048?key=2_BWkXDIIcXwwY8in3qyuQ">
            <a:extLst>
              <a:ext uri="{FF2B5EF4-FFF2-40B4-BE49-F238E27FC236}">
                <a16:creationId xmlns:a16="http://schemas.microsoft.com/office/drawing/2014/main" id="{F0DF8423-58D7-4AFA-B68F-5090C68B9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2781" r="6103" b="7425"/>
          <a:stretch/>
        </p:blipFill>
        <p:spPr bwMode="auto">
          <a:xfrm>
            <a:off x="2590800" y="346617"/>
            <a:ext cx="13563600" cy="9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8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E1AE60-FFEC-7C13-CB60-75FD459E7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771527"/>
              </p:ext>
            </p:extLst>
          </p:nvPr>
        </p:nvGraphicFramePr>
        <p:xfrm>
          <a:off x="304800" y="88900"/>
          <a:ext cx="17830800" cy="894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195BEA-3018-88D3-5FEA-6943969DB658}"/>
              </a:ext>
            </a:extLst>
          </p:cNvPr>
          <p:cNvSpPr/>
          <p:nvPr/>
        </p:nvSpPr>
        <p:spPr>
          <a:xfrm>
            <a:off x="2971800" y="6210300"/>
            <a:ext cx="1199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412" dirty="0">
                <a:solidFill>
                  <a:srgbClr val="4F5B65"/>
                </a:solidFill>
                <a:latin typeface="League Spartan"/>
                <a:sym typeface="Rugrats Sans"/>
              </a:rPr>
              <a:t>0-9</a:t>
            </a:r>
            <a:endParaRPr lang="en-US" sz="3600" spc="412" dirty="0">
              <a:solidFill>
                <a:srgbClr val="4F5B65"/>
              </a:solidFill>
              <a:latin typeface="League Spart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178A1-B34B-39FE-0A02-B033689EE5F7}"/>
              </a:ext>
            </a:extLst>
          </p:cNvPr>
          <p:cNvSpPr/>
          <p:nvPr/>
        </p:nvSpPr>
        <p:spPr>
          <a:xfrm>
            <a:off x="8234183" y="6210300"/>
            <a:ext cx="1686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412" dirty="0">
                <a:solidFill>
                  <a:srgbClr val="4F5B65"/>
                </a:solidFill>
                <a:latin typeface="League Spartan"/>
                <a:sym typeface="Rugrats Sans"/>
              </a:rPr>
              <a:t>10-18</a:t>
            </a:r>
            <a:endParaRPr lang="en-US" sz="3600" spc="412" dirty="0">
              <a:solidFill>
                <a:srgbClr val="4F5B65"/>
              </a:solidFill>
              <a:latin typeface="League Spart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29BC7-5E4E-3753-2BCC-CF574E2B7F62}"/>
              </a:ext>
            </a:extLst>
          </p:cNvPr>
          <p:cNvSpPr/>
          <p:nvPr/>
        </p:nvSpPr>
        <p:spPr>
          <a:xfrm>
            <a:off x="13940062" y="6238588"/>
            <a:ext cx="181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412" dirty="0">
                <a:solidFill>
                  <a:srgbClr val="4F5B65"/>
                </a:solidFill>
                <a:latin typeface="League Spartan"/>
                <a:sym typeface="Rugrats Sans"/>
              </a:rPr>
              <a:t>18-24</a:t>
            </a:r>
            <a:endParaRPr lang="en-US" sz="3600" spc="412" dirty="0">
              <a:solidFill>
                <a:srgbClr val="4F5B65"/>
              </a:solidFill>
              <a:latin typeface="League Spartan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06B73F5-536B-9BAE-8B3B-9174586E75A9}"/>
              </a:ext>
            </a:extLst>
          </p:cNvPr>
          <p:cNvSpPr txBox="1"/>
          <p:nvPr/>
        </p:nvSpPr>
        <p:spPr>
          <a:xfrm>
            <a:off x="134793" y="188647"/>
            <a:ext cx="150290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TIMELINE: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911E6-F64E-DF7B-53DF-1F2F6F8B9B4E}"/>
              </a:ext>
            </a:extLst>
          </p:cNvPr>
          <p:cNvSpPr/>
          <p:nvPr/>
        </p:nvSpPr>
        <p:spPr>
          <a:xfrm>
            <a:off x="50283" y="6188214"/>
            <a:ext cx="2476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412" dirty="0">
                <a:solidFill>
                  <a:srgbClr val="4F5B65"/>
                </a:solidFill>
                <a:latin typeface="League Spartan"/>
                <a:sym typeface="Rugrats Sans"/>
              </a:rPr>
              <a:t>Months:</a:t>
            </a:r>
            <a:endParaRPr lang="en-US" sz="3600" spc="412" dirty="0">
              <a:solidFill>
                <a:srgbClr val="4F5B65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14098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F19362-F196-640B-40D0-0BCFA6560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982940"/>
              </p:ext>
            </p:extLst>
          </p:nvPr>
        </p:nvGraphicFramePr>
        <p:xfrm>
          <a:off x="4876800" y="76200"/>
          <a:ext cx="13258800" cy="100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49B2C2-3C2F-A60C-44E7-165C92322AB0}"/>
              </a:ext>
            </a:extLst>
          </p:cNvPr>
          <p:cNvSpPr txBox="1"/>
          <p:nvPr/>
        </p:nvSpPr>
        <p:spPr>
          <a:xfrm>
            <a:off x="134793" y="188647"/>
            <a:ext cx="150290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ACTIVITIES:</a:t>
            </a:r>
          </a:p>
        </p:txBody>
      </p:sp>
    </p:spTree>
    <p:extLst>
      <p:ext uri="{BB962C8B-B14F-4D97-AF65-F5344CB8AC3E}">
        <p14:creationId xmlns:p14="http://schemas.microsoft.com/office/powerpoint/2010/main" val="270789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28F5C-D212-4F2D-81D4-F14524BB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02" y="1905000"/>
            <a:ext cx="1755579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7951D-AE06-49FC-80F8-038D1C24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67469"/>
            <a:ext cx="12268200" cy="95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rt.googleusercontent.com/slidesz/AGV_vUd6gswc6t8f2IJh17LGtMgrE-4dsEQGYCZyp8HeGLRBaGnb7GaSOYWCpIlwtDHskraAalrv0dG3neaAmV8U_JFaSTf8QkASGk2EGGIJ3engkIJ4AiDSS7ubYwtVKpZG_q7cLqDh-N7jepInu3tLJtLhEbECjF_GFgsJMN9VllpG=s2048?key=2_BWkXDIIcXwwY8in3qyuQ">
            <a:extLst>
              <a:ext uri="{FF2B5EF4-FFF2-40B4-BE49-F238E27FC236}">
                <a16:creationId xmlns:a16="http://schemas.microsoft.com/office/drawing/2014/main" id="{69EC8942-33F8-44B2-838C-DDDF68061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35827"/>
          <a:stretch/>
        </p:blipFill>
        <p:spPr bwMode="auto">
          <a:xfrm>
            <a:off x="3352799" y="190500"/>
            <a:ext cx="12404269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4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4BABBD-4E9E-5929-BAB6-38335CAD9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336026"/>
              </p:ext>
            </p:extLst>
          </p:nvPr>
        </p:nvGraphicFramePr>
        <p:xfrm>
          <a:off x="2400300" y="1371600"/>
          <a:ext cx="13487400" cy="891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1156D2-9FD4-44F1-4B9F-2863CC9DB7AF}"/>
              </a:ext>
            </a:extLst>
          </p:cNvPr>
          <p:cNvSpPr txBox="1"/>
          <p:nvPr/>
        </p:nvSpPr>
        <p:spPr>
          <a:xfrm>
            <a:off x="134793" y="188647"/>
            <a:ext cx="150290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IMPROVEMENT AREAS:</a:t>
            </a:r>
          </a:p>
        </p:txBody>
      </p:sp>
    </p:spTree>
    <p:extLst>
      <p:ext uri="{BB962C8B-B14F-4D97-AF65-F5344CB8AC3E}">
        <p14:creationId xmlns:p14="http://schemas.microsoft.com/office/powerpoint/2010/main" val="111398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97768"/>
            <a:ext cx="18288000" cy="7912555"/>
          </a:xfrm>
          <a:custGeom>
            <a:avLst/>
            <a:gdLst/>
            <a:ahLst/>
            <a:cxnLst/>
            <a:rect l="l" t="t" r="r" b="b"/>
            <a:pathLst>
              <a:path w="18288000" h="7912555">
                <a:moveTo>
                  <a:pt x="0" y="0"/>
                </a:moveTo>
                <a:lnTo>
                  <a:pt x="18288000" y="0"/>
                </a:lnTo>
                <a:lnTo>
                  <a:pt x="18288000" y="7912555"/>
                </a:lnTo>
                <a:lnTo>
                  <a:pt x="0" y="791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200" y="619170"/>
            <a:ext cx="17983200" cy="2162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2"/>
              </a:lnSpc>
            </a:pPr>
            <a:r>
              <a:rPr lang="en-US" sz="8000" b="1" dirty="0">
                <a:solidFill>
                  <a:srgbClr val="4F5B65"/>
                </a:solidFill>
                <a:latin typeface="Rugrats Sans"/>
                <a:sym typeface="Rugrats Sans"/>
              </a:rPr>
              <a:t>What are communities doing to address these staggering inequities?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9200" y="1714500"/>
            <a:ext cx="16306800" cy="10841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5400" b="1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/>
            <a:r>
              <a:rPr lang="en-US" sz="5400" b="1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Fire Department:</a:t>
            </a:r>
          </a:p>
          <a:p>
            <a:pPr algn="l"/>
            <a:endParaRPr lang="en-US" sz="5400" b="1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US" sz="5400" b="1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Determine Needs and Projects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0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Provides List of Projects to Go Bond Program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endParaRPr lang="en-US" sz="4000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en-US" sz="5400" b="1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Prioritize Projects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000" spc="161" dirty="0">
                <a:solidFill>
                  <a:srgbClr val="4F5B65"/>
                </a:solidFill>
                <a:latin typeface="Rugrats Sans"/>
                <a:sym typeface="Rugrats Sans"/>
              </a:rPr>
              <a:t>Director (Chief) Prioritizes Projects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000" spc="161" dirty="0">
                <a:solidFill>
                  <a:srgbClr val="4F5B65"/>
                </a:solidFill>
                <a:latin typeface="Rugrats Sans"/>
                <a:sym typeface="Rugrats Sans"/>
              </a:rPr>
              <a:t>Sends to Public Works</a:t>
            </a:r>
          </a:p>
          <a:p>
            <a:pPr algn="l">
              <a:lnSpc>
                <a:spcPts val="8402"/>
              </a:lnSpc>
            </a:pPr>
            <a:endParaRPr lang="en-US" sz="5400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>
              <a:lnSpc>
                <a:spcPts val="8402"/>
              </a:lnSpc>
            </a:pPr>
            <a:endParaRPr lang="en-US" sz="5400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>
              <a:lnSpc>
                <a:spcPts val="8402"/>
              </a:lnSpc>
            </a:pPr>
            <a:endParaRPr lang="en-US" sz="5400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>
              <a:lnSpc>
                <a:spcPts val="8402"/>
              </a:lnSpc>
            </a:pPr>
            <a:endParaRPr lang="en-US" sz="5400" spc="161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A854C-84A7-4541-60B2-AB91B7B7D180}"/>
              </a:ext>
            </a:extLst>
          </p:cNvPr>
          <p:cNvSpPr txBox="1"/>
          <p:nvPr/>
        </p:nvSpPr>
        <p:spPr>
          <a:xfrm>
            <a:off x="134793" y="188647"/>
            <a:ext cx="180008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PRIORITIZATION METHOD </a:t>
            </a:r>
            <a:r>
              <a:rPr lang="en-US" sz="4600" spc="491" dirty="0">
                <a:solidFill>
                  <a:srgbClr val="4F5B65"/>
                </a:solidFill>
                <a:latin typeface="League Spartan"/>
                <a:sym typeface="League Spartan"/>
              </a:rPr>
              <a:t>(example):</a:t>
            </a:r>
          </a:p>
        </p:txBody>
      </p:sp>
    </p:spTree>
    <p:extLst>
      <p:ext uri="{BB962C8B-B14F-4D97-AF65-F5344CB8AC3E}">
        <p14:creationId xmlns:p14="http://schemas.microsoft.com/office/powerpoint/2010/main" val="245720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04430A-D126-40AB-8E82-9B90C7E5F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63181"/>
              </p:ext>
            </p:extLst>
          </p:nvPr>
        </p:nvGraphicFramePr>
        <p:xfrm>
          <a:off x="3048000" y="1943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1FCD6-5D7E-D780-B6EF-5B3BA1C1323B}"/>
              </a:ext>
            </a:extLst>
          </p:cNvPr>
          <p:cNvSpPr txBox="1"/>
          <p:nvPr/>
        </p:nvSpPr>
        <p:spPr>
          <a:xfrm>
            <a:off x="134793" y="188647"/>
            <a:ext cx="179246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PRIORITIZATION CRITERIA:</a:t>
            </a:r>
          </a:p>
        </p:txBody>
      </p:sp>
    </p:spTree>
    <p:extLst>
      <p:ext uri="{BB962C8B-B14F-4D97-AF65-F5344CB8AC3E}">
        <p14:creationId xmlns:p14="http://schemas.microsoft.com/office/powerpoint/2010/main" val="375528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B02066-D870-49E9-9320-01A3D4956225}"/>
              </a:ext>
            </a:extLst>
          </p:cNvPr>
          <p:cNvSpPr/>
          <p:nvPr/>
        </p:nvSpPr>
        <p:spPr>
          <a:xfrm>
            <a:off x="1143000" y="2404288"/>
            <a:ext cx="1600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spc="491" dirty="0">
              <a:solidFill>
                <a:srgbClr val="304050"/>
              </a:solidFill>
              <a:latin typeface="League Spartan"/>
              <a:sym typeface="Rugrats Sans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Broaden view of capital projects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Include context of communities around projects’ physical locations</a:t>
            </a:r>
            <a:r>
              <a:rPr lang="en-US" sz="7200" dirty="0">
                <a:solidFill>
                  <a:srgbClr val="4F5B65"/>
                </a:solidFill>
                <a:latin typeface="Rugrats Sans" panose="020B0604020202020204" charset="0"/>
              </a:rPr>
              <a:t> </a:t>
            </a:r>
            <a:endParaRPr lang="en-US" sz="7200" dirty="0">
              <a:solidFill>
                <a:srgbClr val="4F5B6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EFCFF-3863-1CB2-9906-16BBC3C79CDB}"/>
              </a:ext>
            </a:extLst>
          </p:cNvPr>
          <p:cNvSpPr txBox="1"/>
          <p:nvPr/>
        </p:nvSpPr>
        <p:spPr>
          <a:xfrm>
            <a:off x="134793" y="188647"/>
            <a:ext cx="150290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OVERALL GOALS:</a:t>
            </a:r>
          </a:p>
        </p:txBody>
      </p:sp>
    </p:spTree>
    <p:extLst>
      <p:ext uri="{BB962C8B-B14F-4D97-AF65-F5344CB8AC3E}">
        <p14:creationId xmlns:p14="http://schemas.microsoft.com/office/powerpoint/2010/main" val="129882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081F8-144A-4D32-8B42-29398C32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"/>
            <a:ext cx="16159887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1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D978A7-4E1D-2961-CF93-555786E4E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71316"/>
              </p:ext>
            </p:extLst>
          </p:nvPr>
        </p:nvGraphicFramePr>
        <p:xfrm>
          <a:off x="304800" y="2628900"/>
          <a:ext cx="17678400" cy="2178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09129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7214479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812356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0353917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67481816"/>
                    </a:ext>
                  </a:extLst>
                </a:gridCol>
              </a:tblGrid>
              <a:tr h="867833">
                <a:tc gridSpan="5">
                  <a:txBody>
                    <a:bodyPr/>
                    <a:lstStyle/>
                    <a:p>
                      <a:pPr marL="0" lvl="0" indent="0" algn="ctr" defTabSz="1866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4000" b="1" kern="1200" cap="all" baseline="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Fire Department &amp; Logistics Facility – Rebuild/Expansion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30932"/>
                  </a:ext>
                </a:extLst>
              </a:tr>
              <a:tr h="867833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Consideration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Score 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Weight Factor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Total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042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28F83A-EF4A-FDEF-8DE3-2ABB41D98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15502"/>
              </p:ext>
            </p:extLst>
          </p:nvPr>
        </p:nvGraphicFramePr>
        <p:xfrm>
          <a:off x="304800" y="5631846"/>
          <a:ext cx="17678400" cy="3346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57592415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2666403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8142589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646302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954488383"/>
                    </a:ext>
                  </a:extLst>
                </a:gridCol>
              </a:tblGrid>
              <a:tr h="742525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kern="1200" dirty="0">
                          <a:solidFill>
                            <a:schemeClr val="bg1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Responsive Populations and Equity:  Project Serves Disadvantaged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5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76943"/>
                  </a:ext>
                </a:extLst>
              </a:tr>
              <a:tr h="867833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High Equity Score: Greater than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926345"/>
                  </a:ext>
                </a:extLst>
              </a:tr>
              <a:tr h="867833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Medium Equity Score: 5-10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rgbClr val="4F5B65"/>
                        </a:solidFill>
                        <a:latin typeface="Rugrats Sans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rgbClr val="4F5B65"/>
                        </a:solidFill>
                        <a:latin typeface="Rugrats Sans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246317"/>
                  </a:ext>
                </a:extLst>
              </a:tr>
              <a:tr h="867833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Low Equity Score: Less than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4F5B65"/>
                          </a:solidFill>
                          <a:latin typeface="Rugrats Sans" panose="020B060402020202020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rgbClr val="4F5B65"/>
                        </a:solidFill>
                        <a:latin typeface="Rugrats Sans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rgbClr val="4F5B65"/>
                        </a:solidFill>
                        <a:latin typeface="Rugrats Sans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01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7E257D-011A-381B-1098-B200BC0CC13B}"/>
              </a:ext>
            </a:extLst>
          </p:cNvPr>
          <p:cNvSpPr txBox="1"/>
          <p:nvPr/>
        </p:nvSpPr>
        <p:spPr>
          <a:xfrm>
            <a:off x="134793" y="188647"/>
            <a:ext cx="150290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SCORING (</a:t>
            </a:r>
            <a:r>
              <a:rPr lang="en-US" sz="5400" spc="491" dirty="0">
                <a:solidFill>
                  <a:srgbClr val="4F5B65"/>
                </a:solidFill>
                <a:latin typeface="League Spartan"/>
                <a:sym typeface="League Spartan"/>
              </a:rPr>
              <a:t>EXAMPLE)</a:t>
            </a: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782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04430A-D126-40AB-8E82-9B90C7E5F4ED}"/>
              </a:ext>
            </a:extLst>
          </p:cNvPr>
          <p:cNvGraphicFramePr/>
          <p:nvPr/>
        </p:nvGraphicFramePr>
        <p:xfrm>
          <a:off x="3048000" y="1943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1FCD6-5D7E-D780-B6EF-5B3BA1C1323B}"/>
              </a:ext>
            </a:extLst>
          </p:cNvPr>
          <p:cNvSpPr txBox="1"/>
          <p:nvPr/>
        </p:nvSpPr>
        <p:spPr>
          <a:xfrm>
            <a:off x="134793" y="188647"/>
            <a:ext cx="17924607" cy="137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PRIORITIZATION CRITERIA:</a:t>
            </a:r>
          </a:p>
        </p:txBody>
      </p:sp>
    </p:spTree>
    <p:extLst>
      <p:ext uri="{BB962C8B-B14F-4D97-AF65-F5344CB8AC3E}">
        <p14:creationId xmlns:p14="http://schemas.microsoft.com/office/powerpoint/2010/main" val="240218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1FCD6-5D7E-D780-B6EF-5B3BA1C1323B}"/>
              </a:ext>
            </a:extLst>
          </p:cNvPr>
          <p:cNvSpPr txBox="1"/>
          <p:nvPr/>
        </p:nvSpPr>
        <p:spPr>
          <a:xfrm>
            <a:off x="151853" y="2994835"/>
            <a:ext cx="8247207" cy="429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5"/>
              </a:lnSpc>
            </a:pPr>
            <a:r>
              <a:rPr lang="en-US" sz="7200" spc="491" dirty="0">
                <a:solidFill>
                  <a:srgbClr val="4F5B65"/>
                </a:solidFill>
                <a:latin typeface="League Spartan"/>
                <a:sym typeface="League Spartan"/>
              </a:rPr>
              <a:t>Community Engagement Strategic Plan</a:t>
            </a:r>
          </a:p>
        </p:txBody>
      </p:sp>
      <p:pic>
        <p:nvPicPr>
          <p:cNvPr id="1028" name="Picture 4" descr="Group Of College Students Collaborating On Project In Library - Stock ...">
            <a:extLst>
              <a:ext uri="{FF2B5EF4-FFF2-40B4-BE49-F238E27FC236}">
                <a16:creationId xmlns:a16="http://schemas.microsoft.com/office/drawing/2014/main" id="{0AE6473F-732C-4558-98A2-A78BE1A9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69" y="1790700"/>
            <a:ext cx="10282451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2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F39A3E-53B9-FB03-F5D8-097865C33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273114"/>
              </p:ext>
            </p:extLst>
          </p:nvPr>
        </p:nvGraphicFramePr>
        <p:xfrm>
          <a:off x="228600" y="3505200"/>
          <a:ext cx="17983200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0AB55C-D575-CE41-125C-65E03FC5FA78}"/>
              </a:ext>
            </a:extLst>
          </p:cNvPr>
          <p:cNvSpPr txBox="1"/>
          <p:nvPr/>
        </p:nvSpPr>
        <p:spPr>
          <a:xfrm>
            <a:off x="76200" y="647700"/>
            <a:ext cx="17868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spc="491" dirty="0">
                <a:solidFill>
                  <a:srgbClr val="4F5B65"/>
                </a:solidFill>
                <a:latin typeface="League Spartan"/>
                <a:sym typeface="Rugrats Sans"/>
              </a:rPr>
              <a:t>SPECTRUM OF PUBLIC PARTICIPATION</a:t>
            </a:r>
          </a:p>
          <a:p>
            <a:pPr algn="ctr"/>
            <a:r>
              <a:rPr lang="en-US" sz="4000" spc="491" dirty="0">
                <a:solidFill>
                  <a:srgbClr val="4F5B65"/>
                </a:solidFill>
                <a:latin typeface="League Spartan"/>
                <a:sym typeface="Rugrats Sans"/>
              </a:rPr>
              <a:t>(IAP2)</a:t>
            </a:r>
          </a:p>
        </p:txBody>
      </p:sp>
    </p:spTree>
    <p:extLst>
      <p:ext uri="{BB962C8B-B14F-4D97-AF65-F5344CB8AC3E}">
        <p14:creationId xmlns:p14="http://schemas.microsoft.com/office/powerpoint/2010/main" val="131066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5AFAF-C1E9-7014-E3E7-80BCA5591009}"/>
              </a:ext>
            </a:extLst>
          </p:cNvPr>
          <p:cNvGrpSpPr/>
          <p:nvPr/>
        </p:nvGrpSpPr>
        <p:grpSpPr>
          <a:xfrm>
            <a:off x="397815" y="7120968"/>
            <a:ext cx="8916734" cy="2607881"/>
            <a:chOff x="9963937" y="1332551"/>
            <a:chExt cx="8916734" cy="260788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89DEC96-3BCC-DC1D-9150-7327AD02AD71}"/>
                </a:ext>
              </a:extLst>
            </p:cNvPr>
            <p:cNvSpPr txBox="1"/>
            <p:nvPr/>
          </p:nvSpPr>
          <p:spPr>
            <a:xfrm>
              <a:off x="12093936" y="1332551"/>
              <a:ext cx="601980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WORK</a:t>
              </a: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ABA423E-4F35-A480-5035-ED36CBAE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3937" y="2019300"/>
              <a:ext cx="2011680" cy="1281649"/>
            </a:xfrm>
            <a:custGeom>
              <a:avLst/>
              <a:gdLst/>
              <a:ahLst/>
              <a:cxnLst/>
              <a:rect l="l" t="t" r="r" b="b"/>
              <a:pathLst>
                <a:path w="5620697" h="3580966">
                  <a:moveTo>
                    <a:pt x="0" y="0"/>
                  </a:moveTo>
                  <a:lnTo>
                    <a:pt x="5620697" y="0"/>
                  </a:lnTo>
                  <a:lnTo>
                    <a:pt x="5620697" y="3580966"/>
                  </a:lnTo>
                  <a:lnTo>
                    <a:pt x="0" y="358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FA09449-364F-8A3C-0F55-863CC585D3BE}"/>
                </a:ext>
              </a:extLst>
            </p:cNvPr>
            <p:cNvSpPr txBox="1"/>
            <p:nvPr/>
          </p:nvSpPr>
          <p:spPr>
            <a:xfrm>
              <a:off x="12093936" y="2370772"/>
              <a:ext cx="6786735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Catalyze systemic change to advance progress toward equity and inclusion.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6070E3-ED4F-2E58-E7D8-D1E6711F8B72}"/>
              </a:ext>
            </a:extLst>
          </p:cNvPr>
          <p:cNvGrpSpPr/>
          <p:nvPr/>
        </p:nvGrpSpPr>
        <p:grpSpPr>
          <a:xfrm>
            <a:off x="9987184" y="4283156"/>
            <a:ext cx="8291252" cy="2234452"/>
            <a:chOff x="10055377" y="4155853"/>
            <a:chExt cx="8291252" cy="2234452"/>
          </a:xfrm>
        </p:grpSpPr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55148BD2-92F5-D80F-C2DC-DC2462B334EE}"/>
                </a:ext>
              </a:extLst>
            </p:cNvPr>
            <p:cNvSpPr txBox="1"/>
            <p:nvPr/>
          </p:nvSpPr>
          <p:spPr>
            <a:xfrm>
              <a:off x="12093936" y="4155853"/>
              <a:ext cx="5709303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SYSTEMS WORK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BDCB36A2-18B8-F4E2-F07D-210192CAD856}"/>
                </a:ext>
              </a:extLst>
            </p:cNvPr>
            <p:cNvSpPr txBox="1"/>
            <p:nvPr/>
          </p:nvSpPr>
          <p:spPr>
            <a:xfrm>
              <a:off x="12093936" y="5170187"/>
              <a:ext cx="6252693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Create lasting change from </a:t>
              </a:r>
            </a:p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the inside out.</a:t>
              </a: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1AAD3AB1-A1F9-770B-6748-0D66A5BF7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377" y="4305300"/>
              <a:ext cx="1828800" cy="2085005"/>
            </a:xfrm>
            <a:custGeom>
              <a:avLst/>
              <a:gdLst/>
              <a:ahLst/>
              <a:cxnLst/>
              <a:rect l="l" t="t" r="r" b="b"/>
              <a:pathLst>
                <a:path w="3153918" h="3595763">
                  <a:moveTo>
                    <a:pt x="0" y="0"/>
                  </a:moveTo>
                  <a:lnTo>
                    <a:pt x="3153918" y="0"/>
                  </a:lnTo>
                  <a:lnTo>
                    <a:pt x="3153918" y="3595764"/>
                  </a:lnTo>
                  <a:lnTo>
                    <a:pt x="0" y="3595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8E46D9-C49E-8D7B-CD2A-ABFE691CD5BA}"/>
              </a:ext>
            </a:extLst>
          </p:cNvPr>
          <p:cNvGrpSpPr/>
          <p:nvPr/>
        </p:nvGrpSpPr>
        <p:grpSpPr>
          <a:xfrm>
            <a:off x="9987184" y="7120968"/>
            <a:ext cx="9443816" cy="2165216"/>
            <a:chOff x="10055377" y="6969518"/>
            <a:chExt cx="9443816" cy="2165216"/>
          </a:xfrm>
        </p:grpSpPr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541117E5-35CE-1BE1-A9EA-7DB9EE7E341A}"/>
                </a:ext>
              </a:extLst>
            </p:cNvPr>
            <p:cNvSpPr txBox="1"/>
            <p:nvPr/>
          </p:nvSpPr>
          <p:spPr>
            <a:xfrm>
              <a:off x="12093936" y="6969518"/>
              <a:ext cx="7405257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ECOSYSTEM WORK</a:t>
              </a:r>
            </a:p>
          </p:txBody>
        </p: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D7FAFBE-132B-12CB-2650-3070EB101A13}"/>
                </a:ext>
              </a:extLst>
            </p:cNvPr>
            <p:cNvSpPr txBox="1"/>
            <p:nvPr/>
          </p:nvSpPr>
          <p:spPr>
            <a:xfrm>
              <a:off x="12093936" y="8007739"/>
              <a:ext cx="6252692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Build equity fascia for the community.</a:t>
              </a: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3B7F9A78-4559-0B5B-ED8C-0595DA2A708C}"/>
                </a:ext>
              </a:extLst>
            </p:cNvPr>
            <p:cNvSpPr>
              <a:spLocks noChangeAspect="1"/>
            </p:cNvSpPr>
            <p:nvPr/>
          </p:nvSpPr>
          <p:spPr>
            <a:xfrm rot="183335">
              <a:off x="10055377" y="7198094"/>
              <a:ext cx="1828800" cy="1936640"/>
            </a:xfrm>
            <a:custGeom>
              <a:avLst/>
              <a:gdLst/>
              <a:ahLst/>
              <a:cxnLst/>
              <a:rect l="l" t="t" r="r" b="b"/>
              <a:pathLst>
                <a:path w="3966188" h="4200065">
                  <a:moveTo>
                    <a:pt x="0" y="0"/>
                  </a:moveTo>
                  <a:lnTo>
                    <a:pt x="3966188" y="0"/>
                  </a:lnTo>
                  <a:lnTo>
                    <a:pt x="3966188" y="4200064"/>
                  </a:lnTo>
                  <a:lnTo>
                    <a:pt x="0" y="4200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D70501-1D4E-8C16-26EB-DFC20B515272}"/>
              </a:ext>
            </a:extLst>
          </p:cNvPr>
          <p:cNvGrpSpPr/>
          <p:nvPr/>
        </p:nvGrpSpPr>
        <p:grpSpPr>
          <a:xfrm>
            <a:off x="9904056" y="1164967"/>
            <a:ext cx="8686799" cy="2607882"/>
            <a:chOff x="312420" y="6972300"/>
            <a:chExt cx="9322888" cy="2607882"/>
          </a:xfrm>
        </p:grpSpPr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98BC3902-CB21-9970-8DE9-C89EDBE1E867}"/>
                </a:ext>
              </a:extLst>
            </p:cNvPr>
            <p:cNvSpPr txBox="1"/>
            <p:nvPr/>
          </p:nvSpPr>
          <p:spPr>
            <a:xfrm>
              <a:off x="2590800" y="6972300"/>
              <a:ext cx="6553200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COALITION WORK</a:t>
              </a: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5A1B15AD-76EC-4D7E-3E4B-BFF2454AB48F}"/>
                </a:ext>
              </a:extLst>
            </p:cNvPr>
            <p:cNvSpPr txBox="1"/>
            <p:nvPr/>
          </p:nvSpPr>
          <p:spPr>
            <a:xfrm>
              <a:off x="2590799" y="8010522"/>
              <a:ext cx="7044509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Weave institutions and initiatives together to strengthen equity outcomes.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507E5FA-E268-BBA6-3387-A8CB2AADEAB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2420" y="7353300"/>
              <a:ext cx="2011680" cy="1846857"/>
            </a:xfrm>
            <a:custGeom>
              <a:avLst/>
              <a:gdLst/>
              <a:ahLst/>
              <a:cxnLst/>
              <a:rect l="l" t="t" r="r" b="b"/>
              <a:pathLst>
                <a:path w="4104827" h="3769268">
                  <a:moveTo>
                    <a:pt x="4104827" y="0"/>
                  </a:moveTo>
                  <a:lnTo>
                    <a:pt x="0" y="0"/>
                  </a:lnTo>
                  <a:lnTo>
                    <a:pt x="0" y="3769268"/>
                  </a:lnTo>
                  <a:lnTo>
                    <a:pt x="4104827" y="3769268"/>
                  </a:lnTo>
                  <a:lnTo>
                    <a:pt x="4104827" y="0"/>
                  </a:lnTo>
                  <a:close/>
                </a:path>
              </a:pathLst>
            </a:custGeom>
            <a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4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8AC622-8D45-4016-B7FE-A21482498353}"/>
              </a:ext>
            </a:extLst>
          </p:cNvPr>
          <p:cNvSpPr/>
          <p:nvPr/>
        </p:nvSpPr>
        <p:spPr>
          <a:xfrm>
            <a:off x="228600" y="197936"/>
            <a:ext cx="17068800" cy="1157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spc="491" dirty="0">
                <a:solidFill>
                  <a:srgbClr val="4F5B65"/>
                </a:solidFill>
                <a:latin typeface="League Spartan"/>
              </a:rPr>
              <a:t>Breakout (15 min)</a:t>
            </a:r>
          </a:p>
          <a:p>
            <a:pPr algn="ctr">
              <a:spcBef>
                <a:spcPts val="2800"/>
              </a:spcBef>
            </a:pPr>
            <a:br>
              <a:rPr lang="en-US" sz="5400" dirty="0">
                <a:solidFill>
                  <a:srgbClr val="4F5B65"/>
                </a:solidFill>
                <a:latin typeface="Rugrats Sans" panose="020B0604020202020204" charset="0"/>
              </a:rPr>
            </a:br>
            <a:r>
              <a:rPr lang="en-US" sz="5400" dirty="0">
                <a:solidFill>
                  <a:srgbClr val="4F5B65"/>
                </a:solidFill>
                <a:latin typeface="Rugrats Sans" panose="020B0604020202020204" charset="0"/>
              </a:rPr>
              <a:t>Topic 1: Are you using an equity lens in your community to prioritize and direct funding for the built environment? In other types of community planning? How so?</a:t>
            </a:r>
          </a:p>
          <a:p>
            <a:pPr algn="ctr">
              <a:spcBef>
                <a:spcPts val="2800"/>
              </a:spcBef>
            </a:pPr>
            <a:br>
              <a:rPr lang="en-US" sz="5400" dirty="0">
                <a:solidFill>
                  <a:srgbClr val="4F5B65"/>
                </a:solidFill>
                <a:latin typeface="Rugrats Sans" panose="020B0604020202020204" charset="0"/>
              </a:rPr>
            </a:br>
            <a:r>
              <a:rPr lang="en-US" sz="5400" dirty="0">
                <a:solidFill>
                  <a:srgbClr val="4F5B65"/>
                </a:solidFill>
                <a:latin typeface="Rugrats Sans" panose="020B0604020202020204" charset="0"/>
              </a:rPr>
              <a:t>Topic 2: Which of the six practice areas do you feel is most relevant to your work? How can you better integrate across practice areas to strengthen your work?</a:t>
            </a:r>
          </a:p>
          <a:p>
            <a:pPr algn="ctr">
              <a:spcBef>
                <a:spcPts val="2400"/>
              </a:spcBef>
            </a:pPr>
            <a:br>
              <a:rPr lang="en-US" sz="1050" dirty="0">
                <a:solidFill>
                  <a:srgbClr val="4F5B65"/>
                </a:solidFill>
                <a:latin typeface="Calibri" panose="020F0502020204030204" pitchFamily="34" charset="0"/>
              </a:rPr>
            </a:br>
            <a:br>
              <a:rPr lang="en-US" sz="1050" dirty="0">
                <a:solidFill>
                  <a:srgbClr val="4F5B65"/>
                </a:solidFill>
                <a:latin typeface="Calibri" panose="020F0502020204030204" pitchFamily="34" charset="0"/>
              </a:rPr>
            </a:br>
            <a:br>
              <a:rPr lang="en-US" sz="1050" dirty="0">
                <a:solidFill>
                  <a:srgbClr val="4F5B65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4F5B65"/>
              </a:solidFill>
            </a:endParaRPr>
          </a:p>
          <a:p>
            <a:br>
              <a:rPr lang="en-US" dirty="0">
                <a:solidFill>
                  <a:srgbClr val="4F5B65"/>
                </a:solidFill>
              </a:rPr>
            </a:br>
            <a:endParaRPr lang="en-US" dirty="0">
              <a:solidFill>
                <a:srgbClr val="4F5B6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AF661F-B5D4-B5FC-9603-373F6542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297400" cy="2125662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rgbClr val="C7D4DB"/>
                </a:solidFill>
                <a:latin typeface="Rugrats Sans"/>
                <a:sym typeface="Rugrats Sans"/>
              </a:rPr>
              <a:t>What Did We Find?</a:t>
            </a:r>
            <a:endParaRPr lang="en-US" sz="11500" dirty="0">
              <a:solidFill>
                <a:srgbClr val="C7D4DB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A0794-DB81-EB48-5D8C-0A981891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628900"/>
            <a:ext cx="164592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4440"/>
              </a:spcBef>
            </a:pPr>
            <a:r>
              <a:rPr lang="en-US" sz="6000" dirty="0">
                <a:solidFill>
                  <a:srgbClr val="C7D4DB"/>
                </a:solidFill>
                <a:latin typeface="Rugrats Sans"/>
              </a:rPr>
              <a:t>Uncovered beautiful and bountiful equity work happening in communities all across our country</a:t>
            </a:r>
          </a:p>
          <a:p>
            <a:pPr>
              <a:lnSpc>
                <a:spcPct val="120000"/>
              </a:lnSpc>
              <a:spcBef>
                <a:spcPts val="4440"/>
              </a:spcBef>
            </a:pPr>
            <a:r>
              <a:rPr lang="en-US" sz="6000" dirty="0">
                <a:solidFill>
                  <a:srgbClr val="C7D4DB"/>
                </a:solidFill>
                <a:latin typeface="Rugrats Sans"/>
              </a:rPr>
              <a:t>Recognized building a more inclusive and equitable community is in every way an inside job</a:t>
            </a:r>
          </a:p>
          <a:p>
            <a:pPr>
              <a:lnSpc>
                <a:spcPct val="120000"/>
              </a:lnSpc>
              <a:spcBef>
                <a:spcPts val="4440"/>
              </a:spcBef>
            </a:pPr>
            <a:r>
              <a:rPr lang="en-US" sz="6000" dirty="0">
                <a:solidFill>
                  <a:srgbClr val="C7D4DB"/>
                </a:solidFill>
                <a:latin typeface="Rugrats Sans"/>
              </a:rPr>
              <a:t>Confirmed there is no recipe or formula or best way</a:t>
            </a:r>
          </a:p>
          <a:p>
            <a:pPr>
              <a:lnSpc>
                <a:spcPct val="120000"/>
              </a:lnSpc>
              <a:spcBef>
                <a:spcPts val="4440"/>
              </a:spcBef>
            </a:pPr>
            <a:endParaRPr lang="en-US" sz="6000" dirty="0">
              <a:solidFill>
                <a:srgbClr val="C7D4DB"/>
              </a:solidFill>
              <a:latin typeface="Rugrats Sans"/>
            </a:endParaRPr>
          </a:p>
          <a:p>
            <a:pPr>
              <a:lnSpc>
                <a:spcPct val="120000"/>
              </a:lnSpc>
              <a:spcBef>
                <a:spcPts val="4440"/>
              </a:spcBef>
            </a:pPr>
            <a:endParaRPr lang="en-US" sz="6000" dirty="0">
              <a:solidFill>
                <a:srgbClr val="C7D4DB"/>
              </a:solidFill>
              <a:latin typeface="Rugrats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9496" y="4229100"/>
            <a:ext cx="1502900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941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3746145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9496" y="4229100"/>
            <a:ext cx="1502900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941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0474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9496" y="419100"/>
            <a:ext cx="1502900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941" spc="491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CONCLUSIONS</a:t>
            </a:r>
            <a:endParaRPr lang="en-US" sz="8941" spc="491" dirty="0">
              <a:solidFill>
                <a:srgbClr val="4F5B6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18681-E462-04F0-66C7-D01ECF5668FA}"/>
              </a:ext>
            </a:extLst>
          </p:cNvPr>
          <p:cNvSpPr/>
          <p:nvPr/>
        </p:nvSpPr>
        <p:spPr>
          <a:xfrm>
            <a:off x="1143000" y="1881039"/>
            <a:ext cx="166878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spc="491" dirty="0">
              <a:solidFill>
                <a:srgbClr val="304050"/>
              </a:solidFill>
              <a:latin typeface="League Spartan"/>
              <a:sym typeface="Rugrats Sans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Act creatively:</a:t>
            </a:r>
            <a:r>
              <a:rPr lang="en-US" sz="7200" spc="161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 See roadblocks as redirections.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spc="161" dirty="0">
                <a:solidFill>
                  <a:srgbClr val="4F5B65"/>
                </a:solidFill>
                <a:latin typeface="Rugrats Sans"/>
                <a:sym typeface="Rugrats Sans"/>
              </a:rPr>
              <a:t>Act strategically: </a:t>
            </a:r>
            <a:r>
              <a:rPr lang="en-US" sz="7200" spc="161" dirty="0">
                <a:solidFill>
                  <a:srgbClr val="4F5B65"/>
                </a:solidFill>
                <a:latin typeface="Rugrats Sans"/>
                <a:sym typeface="Rugrats Sans"/>
              </a:rPr>
              <a:t>Use the Six Practices </a:t>
            </a:r>
            <a:r>
              <a:rPr lang="en-US" sz="7200" i="1" spc="161" dirty="0">
                <a:solidFill>
                  <a:srgbClr val="4F5B65"/>
                </a:solidFill>
                <a:latin typeface="Rugrats Sans"/>
                <a:sym typeface="Rugrats Sans"/>
              </a:rPr>
              <a:t>together</a:t>
            </a:r>
            <a:r>
              <a:rPr lang="en-US" sz="7200" spc="161" dirty="0">
                <a:solidFill>
                  <a:srgbClr val="4F5B65"/>
                </a:solidFill>
                <a:latin typeface="Rugrats Sans"/>
                <a:sym typeface="Rugrats Sans"/>
              </a:rPr>
              <a:t> to effect change.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b="1" spc="161" dirty="0">
                <a:solidFill>
                  <a:srgbClr val="4F5B65"/>
                </a:solidFill>
                <a:latin typeface="Rugrats Sans"/>
                <a:sym typeface="Rugrats Sans"/>
              </a:rPr>
              <a:t>Act collaboratively: </a:t>
            </a:r>
            <a:r>
              <a:rPr lang="en-US" sz="7200" spc="161" dirty="0">
                <a:solidFill>
                  <a:srgbClr val="4F5B65"/>
                </a:solidFill>
                <a:latin typeface="Rugrats Sans"/>
                <a:sym typeface="Rugrats Sans"/>
              </a:rPr>
              <a:t>Build community and take care of each other.</a:t>
            </a:r>
            <a:endParaRPr lang="en-US" sz="7200" dirty="0">
              <a:solidFill>
                <a:srgbClr val="4F5B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0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29496" y="529084"/>
            <a:ext cx="1502900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5"/>
              </a:lnSpc>
            </a:pPr>
            <a:r>
              <a:rPr lang="en-US" sz="8941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YOU!!</a:t>
            </a:r>
          </a:p>
        </p:txBody>
      </p:sp>
      <p:pic>
        <p:nvPicPr>
          <p:cNvPr id="1026" name="Picture 2" descr="https://lh7-rt.googleusercontent.com/slidesz/AGV_vUfnAYvK0BMc-y1c7mn_MfOgQ1dVNZzMJRtrs1Mm5-CIzZgTB085Adp0-Cs6bdiiEtRUqd6A1csIa1eQWPkQyqy3QZ5ru0SJrOCySvd-sI5yIabtnfEI2erN-3Yn53e5EC3b4wObNwLm6hurU6l2q3h0Vbd3YotlRmNiwYh_4ieuLg=s2048?key=e-WJz0mtVLeTnVaDnCllDSsg">
            <a:extLst>
              <a:ext uri="{FF2B5EF4-FFF2-40B4-BE49-F238E27FC236}">
                <a16:creationId xmlns:a16="http://schemas.microsoft.com/office/drawing/2014/main" id="{3C161E3E-53CC-4C78-ADEA-52083DE91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8351" r="10238" b="8142"/>
          <a:stretch/>
        </p:blipFill>
        <p:spPr bwMode="auto">
          <a:xfrm>
            <a:off x="1371600" y="47625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3606B-312D-D4D1-FD10-79DE735C1756}"/>
              </a:ext>
            </a:extLst>
          </p:cNvPr>
          <p:cNvSpPr txBox="1"/>
          <p:nvPr/>
        </p:nvSpPr>
        <p:spPr>
          <a:xfrm>
            <a:off x="533400" y="2247900"/>
            <a:ext cx="6893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Please share your feedback with us: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68E26-1ED0-32F6-CDD5-DB2194AB8D4A}"/>
              </a:ext>
            </a:extLst>
          </p:cNvPr>
          <p:cNvSpPr txBox="1"/>
          <p:nvPr/>
        </p:nvSpPr>
        <p:spPr>
          <a:xfrm>
            <a:off x="8610600" y="2247900"/>
            <a:ext cx="96774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Reach Out To: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Learn more or get help using the Six Practices Framework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Create an Equity Ecosystem Map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Conduct a Team Self Work Assessment &amp; planning session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b="1" spc="161" dirty="0">
                <a:solidFill>
                  <a:srgbClr val="4F5B65"/>
                </a:solidFill>
                <a:latin typeface="Rugrats Sans"/>
                <a:sym typeface="League Spartan"/>
              </a:rPr>
              <a:t>Recommend a guest for the podcast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b="1" spc="161" dirty="0">
              <a:solidFill>
                <a:srgbClr val="4F5B65"/>
              </a:solidFill>
              <a:latin typeface="Rugrats Sans"/>
              <a:sym typeface="League Spartan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b="1" spc="161" dirty="0">
              <a:solidFill>
                <a:srgbClr val="4F5B65"/>
              </a:solidFill>
              <a:latin typeface="Rugrats Sans"/>
              <a:sym typeface="League Spartan"/>
            </a:endParaRPr>
          </a:p>
          <a:p>
            <a:endParaRPr lang="en-US" sz="4800" b="1" spc="161" dirty="0">
              <a:solidFill>
                <a:srgbClr val="4F5B65"/>
              </a:solidFill>
              <a:latin typeface="Rugrats Sans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32463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8343" y="2292426"/>
            <a:ext cx="14080957" cy="544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01"/>
              </a:lnSpc>
            </a:pPr>
            <a:r>
              <a:rPr lang="en-US" sz="9600" b="1" dirty="0">
                <a:solidFill>
                  <a:srgbClr val="C7D4DB"/>
                </a:solidFill>
                <a:latin typeface="Rugrats Sans"/>
                <a:ea typeface="+mj-ea"/>
                <a:cs typeface="+mj-cs"/>
                <a:sym typeface="Kompot Sans"/>
              </a:rPr>
              <a:t>Identified six practices for building a more inclusive community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536367" y="1443302"/>
            <a:ext cx="1015333" cy="7400397"/>
            <a:chOff x="0" y="0"/>
            <a:chExt cx="1353778" cy="9867196"/>
          </a:xfrm>
        </p:grpSpPr>
        <p:sp>
          <p:nvSpPr>
            <p:cNvPr id="4" name="Freeform 4"/>
            <p:cNvSpPr/>
            <p:nvPr/>
          </p:nvSpPr>
          <p:spPr>
            <a:xfrm>
              <a:off x="0" y="418367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20495" y="1575287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10800000">
              <a:off x="0" y="1993654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520495" y="3151525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3569893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4"/>
                  </a:lnTo>
                  <a:lnTo>
                    <a:pt x="0" y="1139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20495" y="4726813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800000">
              <a:off x="0" y="5145180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20495" y="6303051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20495" y="0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734276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5"/>
                  </a:lnTo>
                  <a:lnTo>
                    <a:pt x="0" y="11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20495" y="7891196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1"/>
                  </a:lnTo>
                  <a:lnTo>
                    <a:pt x="0" y="399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10800000">
              <a:off x="0" y="8309564"/>
              <a:ext cx="1353778" cy="1139265"/>
            </a:xfrm>
            <a:custGeom>
              <a:avLst/>
              <a:gdLst/>
              <a:ahLst/>
              <a:cxnLst/>
              <a:rect l="l" t="t" r="r" b="b"/>
              <a:pathLst>
                <a:path w="1353778" h="1139265">
                  <a:moveTo>
                    <a:pt x="0" y="0"/>
                  </a:moveTo>
                  <a:lnTo>
                    <a:pt x="1353778" y="0"/>
                  </a:lnTo>
                  <a:lnTo>
                    <a:pt x="1353778" y="1139264"/>
                  </a:lnTo>
                  <a:lnTo>
                    <a:pt x="0" y="1139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0495" y="9467434"/>
              <a:ext cx="312788" cy="399761"/>
            </a:xfrm>
            <a:custGeom>
              <a:avLst/>
              <a:gdLst/>
              <a:ahLst/>
              <a:cxnLst/>
              <a:rect l="l" t="t" r="r" b="b"/>
              <a:pathLst>
                <a:path w="312788" h="399761">
                  <a:moveTo>
                    <a:pt x="0" y="0"/>
                  </a:moveTo>
                  <a:lnTo>
                    <a:pt x="312788" y="0"/>
                  </a:lnTo>
                  <a:lnTo>
                    <a:pt x="312788" y="399762"/>
                  </a:lnTo>
                  <a:lnTo>
                    <a:pt x="0" y="399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419071" y="5133856"/>
            <a:ext cx="234591" cy="299821"/>
          </a:xfrm>
          <a:custGeom>
            <a:avLst/>
            <a:gdLst/>
            <a:ahLst/>
            <a:cxnLst/>
            <a:rect l="l" t="t" r="r" b="b"/>
            <a:pathLst>
              <a:path w="234591" h="299821">
                <a:moveTo>
                  <a:pt x="0" y="0"/>
                </a:moveTo>
                <a:lnTo>
                  <a:pt x="234591" y="0"/>
                </a:lnTo>
                <a:lnTo>
                  <a:pt x="234591" y="299821"/>
                </a:lnTo>
                <a:lnTo>
                  <a:pt x="0" y="29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8BCA94D-9922-B573-230D-9BC5B406FC14}"/>
              </a:ext>
            </a:extLst>
          </p:cNvPr>
          <p:cNvSpPr txBox="1"/>
          <p:nvPr/>
        </p:nvSpPr>
        <p:spPr>
          <a:xfrm>
            <a:off x="2430780" y="3650746"/>
            <a:ext cx="2590165" cy="261610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3400" b="1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Cycle: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Wake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Listen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Open Up</a:t>
            </a: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1D4889FB-456A-4BCE-4E2F-375180023688}"/>
              </a:ext>
            </a:extLst>
          </p:cNvPr>
          <p:cNvSpPr txBox="1"/>
          <p:nvPr/>
        </p:nvSpPr>
        <p:spPr>
          <a:xfrm>
            <a:off x="5249546" y="3712300"/>
            <a:ext cx="3429000" cy="249299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Speak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Step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Get Back Up</a:t>
            </a: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16D31140-36DF-DF0D-FE7B-CC00335B0BCA}"/>
              </a:ext>
            </a:extLst>
          </p:cNvPr>
          <p:cNvSpPr txBox="1"/>
          <p:nvPr/>
        </p:nvSpPr>
        <p:spPr>
          <a:xfrm>
            <a:off x="3124200" y="5956637"/>
            <a:ext cx="3429000" cy="101566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Rest Up</a:t>
            </a:r>
          </a:p>
          <a:p>
            <a:pPr algn="ctr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4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37AB707-950E-1BE0-06C1-E08814B16EB3}"/>
              </a:ext>
            </a:extLst>
          </p:cNvPr>
          <p:cNvSpPr txBox="1"/>
          <p:nvPr/>
        </p:nvSpPr>
        <p:spPr>
          <a:xfrm>
            <a:off x="2432552" y="7080290"/>
            <a:ext cx="6101848" cy="301621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3400" b="1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Includes: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Community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Preparing the Heart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Shifting the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Emergence</a:t>
            </a: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</p:spTree>
    <p:extLst>
      <p:ext uri="{BB962C8B-B14F-4D97-AF65-F5344CB8AC3E}">
        <p14:creationId xmlns:p14="http://schemas.microsoft.com/office/powerpoint/2010/main" val="5457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5AFAF-C1E9-7014-E3E7-80BCA5591009}"/>
              </a:ext>
            </a:extLst>
          </p:cNvPr>
          <p:cNvGrpSpPr/>
          <p:nvPr/>
        </p:nvGrpSpPr>
        <p:grpSpPr>
          <a:xfrm>
            <a:off x="397815" y="7120968"/>
            <a:ext cx="8916734" cy="2607881"/>
            <a:chOff x="9963937" y="1332551"/>
            <a:chExt cx="8916734" cy="260788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89DEC96-3BCC-DC1D-9150-7327AD02AD71}"/>
                </a:ext>
              </a:extLst>
            </p:cNvPr>
            <p:cNvSpPr txBox="1"/>
            <p:nvPr/>
          </p:nvSpPr>
          <p:spPr>
            <a:xfrm>
              <a:off x="12093936" y="1332551"/>
              <a:ext cx="601980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WORK</a:t>
              </a: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ABA423E-4F35-A480-5035-ED36CBAE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3937" y="2019300"/>
              <a:ext cx="2011680" cy="1281649"/>
            </a:xfrm>
            <a:custGeom>
              <a:avLst/>
              <a:gdLst/>
              <a:ahLst/>
              <a:cxnLst/>
              <a:rect l="l" t="t" r="r" b="b"/>
              <a:pathLst>
                <a:path w="5620697" h="3580966">
                  <a:moveTo>
                    <a:pt x="0" y="0"/>
                  </a:moveTo>
                  <a:lnTo>
                    <a:pt x="5620697" y="0"/>
                  </a:lnTo>
                  <a:lnTo>
                    <a:pt x="5620697" y="3580966"/>
                  </a:lnTo>
                  <a:lnTo>
                    <a:pt x="0" y="358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FA09449-364F-8A3C-0F55-863CC585D3BE}"/>
                </a:ext>
              </a:extLst>
            </p:cNvPr>
            <p:cNvSpPr txBox="1"/>
            <p:nvPr/>
          </p:nvSpPr>
          <p:spPr>
            <a:xfrm>
              <a:off x="12093936" y="2370772"/>
              <a:ext cx="6786735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Catalyze systemic change to advance progress toward equity and inclusion.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08EC1ED-B873-F0B1-1828-38CC98DB3A85}"/>
              </a:ext>
            </a:extLst>
          </p:cNvPr>
          <p:cNvSpPr txBox="1"/>
          <p:nvPr/>
        </p:nvSpPr>
        <p:spPr>
          <a:xfrm>
            <a:off x="9753600" y="7045047"/>
            <a:ext cx="8686800" cy="35086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3400" b="1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Includes: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Measuring, Analyzing, Diagnosing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Mobilizing for Action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Building Momentum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Communication &amp; Change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Stimulating, Advocating, Demonstrating</a:t>
            </a: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</p:spTree>
    <p:extLst>
      <p:ext uri="{BB962C8B-B14F-4D97-AF65-F5344CB8AC3E}">
        <p14:creationId xmlns:p14="http://schemas.microsoft.com/office/powerpoint/2010/main" val="41079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5AFAF-C1E9-7014-E3E7-80BCA5591009}"/>
              </a:ext>
            </a:extLst>
          </p:cNvPr>
          <p:cNvGrpSpPr/>
          <p:nvPr/>
        </p:nvGrpSpPr>
        <p:grpSpPr>
          <a:xfrm>
            <a:off x="397815" y="7120968"/>
            <a:ext cx="8916734" cy="2607881"/>
            <a:chOff x="9963937" y="1332551"/>
            <a:chExt cx="8916734" cy="260788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89DEC96-3BCC-DC1D-9150-7327AD02AD71}"/>
                </a:ext>
              </a:extLst>
            </p:cNvPr>
            <p:cNvSpPr txBox="1"/>
            <p:nvPr/>
          </p:nvSpPr>
          <p:spPr>
            <a:xfrm>
              <a:off x="12093936" y="1332551"/>
              <a:ext cx="601980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WORK</a:t>
              </a: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ABA423E-4F35-A480-5035-ED36CBAE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3937" y="2019300"/>
              <a:ext cx="2011680" cy="1281649"/>
            </a:xfrm>
            <a:custGeom>
              <a:avLst/>
              <a:gdLst/>
              <a:ahLst/>
              <a:cxnLst/>
              <a:rect l="l" t="t" r="r" b="b"/>
              <a:pathLst>
                <a:path w="5620697" h="3580966">
                  <a:moveTo>
                    <a:pt x="0" y="0"/>
                  </a:moveTo>
                  <a:lnTo>
                    <a:pt x="5620697" y="0"/>
                  </a:lnTo>
                  <a:lnTo>
                    <a:pt x="5620697" y="3580966"/>
                  </a:lnTo>
                  <a:lnTo>
                    <a:pt x="0" y="358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FA09449-364F-8A3C-0F55-863CC585D3BE}"/>
                </a:ext>
              </a:extLst>
            </p:cNvPr>
            <p:cNvSpPr txBox="1"/>
            <p:nvPr/>
          </p:nvSpPr>
          <p:spPr>
            <a:xfrm>
              <a:off x="12093936" y="2370772"/>
              <a:ext cx="6786735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Catalyze systemic change to advance progress toward equity and inclusion.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D70501-1D4E-8C16-26EB-DFC20B515272}"/>
              </a:ext>
            </a:extLst>
          </p:cNvPr>
          <p:cNvGrpSpPr/>
          <p:nvPr/>
        </p:nvGrpSpPr>
        <p:grpSpPr>
          <a:xfrm>
            <a:off x="9904056" y="1164967"/>
            <a:ext cx="8686799" cy="2607882"/>
            <a:chOff x="312420" y="6972300"/>
            <a:chExt cx="9322888" cy="2607882"/>
          </a:xfrm>
        </p:grpSpPr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98BC3902-CB21-9970-8DE9-C89EDBE1E867}"/>
                </a:ext>
              </a:extLst>
            </p:cNvPr>
            <p:cNvSpPr txBox="1"/>
            <p:nvPr/>
          </p:nvSpPr>
          <p:spPr>
            <a:xfrm>
              <a:off x="2590800" y="6972300"/>
              <a:ext cx="6553200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COALITION WORK</a:t>
              </a: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5A1B15AD-76EC-4D7E-3E4B-BFF2454AB48F}"/>
                </a:ext>
              </a:extLst>
            </p:cNvPr>
            <p:cNvSpPr txBox="1"/>
            <p:nvPr/>
          </p:nvSpPr>
          <p:spPr>
            <a:xfrm>
              <a:off x="2590799" y="8010522"/>
              <a:ext cx="7044509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Weave institutions and initiatives together to strengthen equity outcomes.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507E5FA-E268-BBA6-3387-A8CB2AADEAB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2420" y="7353300"/>
              <a:ext cx="2011680" cy="1846857"/>
            </a:xfrm>
            <a:custGeom>
              <a:avLst/>
              <a:gdLst/>
              <a:ahLst/>
              <a:cxnLst/>
              <a:rect l="l" t="t" r="r" b="b"/>
              <a:pathLst>
                <a:path w="4104827" h="3769268">
                  <a:moveTo>
                    <a:pt x="4104827" y="0"/>
                  </a:moveTo>
                  <a:lnTo>
                    <a:pt x="0" y="0"/>
                  </a:lnTo>
                  <a:lnTo>
                    <a:pt x="0" y="3769268"/>
                  </a:lnTo>
                  <a:lnTo>
                    <a:pt x="4104827" y="3769268"/>
                  </a:lnTo>
                  <a:lnTo>
                    <a:pt x="4104827" y="0"/>
                  </a:lnTo>
                  <a:close/>
                </a:path>
              </a:pathLst>
            </a:custGeom>
            <a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D22120F1-F9BC-AF38-7748-0D4B5B11702F}"/>
              </a:ext>
            </a:extLst>
          </p:cNvPr>
          <p:cNvSpPr txBox="1"/>
          <p:nvPr/>
        </p:nvSpPr>
        <p:spPr>
          <a:xfrm>
            <a:off x="12026984" y="4000500"/>
            <a:ext cx="6106084" cy="400109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3400" b="1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Includes: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Engaging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Aligning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Working together across disparate structures, organizations, and teams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</p:spTree>
    <p:extLst>
      <p:ext uri="{BB962C8B-B14F-4D97-AF65-F5344CB8AC3E}">
        <p14:creationId xmlns:p14="http://schemas.microsoft.com/office/powerpoint/2010/main" val="9344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20A6-61C1-75EE-82EA-477266EF991E}"/>
              </a:ext>
            </a:extLst>
          </p:cNvPr>
          <p:cNvGrpSpPr/>
          <p:nvPr/>
        </p:nvGrpSpPr>
        <p:grpSpPr>
          <a:xfrm>
            <a:off x="243840" y="1710768"/>
            <a:ext cx="8750811" cy="1706644"/>
            <a:chOff x="403860" y="1725709"/>
            <a:chExt cx="8750811" cy="1706644"/>
          </a:xfrm>
        </p:grpSpPr>
        <p:sp>
          <p:nvSpPr>
            <p:cNvPr id="2" name="TextBox 2"/>
            <p:cNvSpPr txBox="1"/>
            <p:nvPr/>
          </p:nvSpPr>
          <p:spPr>
            <a:xfrm>
              <a:off x="2590800" y="1742760"/>
              <a:ext cx="6427981" cy="61555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l"/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SELF WORK</a:t>
              </a:r>
            </a:p>
          </p:txBody>
        </p:sp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03860" y="1725709"/>
              <a:ext cx="1828800" cy="1588991"/>
              <a:chOff x="0" y="0"/>
              <a:chExt cx="5727640" cy="47941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802295"/>
                <a:ext cx="3320725" cy="2786434"/>
              </a:xfrm>
              <a:custGeom>
                <a:avLst/>
                <a:gdLst/>
                <a:ahLst/>
                <a:cxnLst/>
                <a:rect l="l" t="t" r="r" b="b"/>
                <a:pathLst>
                  <a:path w="3320725" h="2786434">
                    <a:moveTo>
                      <a:pt x="0" y="0"/>
                    </a:moveTo>
                    <a:lnTo>
                      <a:pt x="3320725" y="0"/>
                    </a:lnTo>
                    <a:lnTo>
                      <a:pt x="3320725" y="2786433"/>
                    </a:lnTo>
                    <a:lnTo>
                      <a:pt x="0" y="27864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04005" y="0"/>
                <a:ext cx="3923636" cy="4794193"/>
              </a:xfrm>
              <a:custGeom>
                <a:avLst/>
                <a:gdLst/>
                <a:ahLst/>
                <a:cxnLst/>
                <a:rect l="l" t="t" r="r" b="b"/>
                <a:pathLst>
                  <a:path w="3923636" h="4794193">
                    <a:moveTo>
                      <a:pt x="0" y="0"/>
                    </a:moveTo>
                    <a:lnTo>
                      <a:pt x="3923635" y="0"/>
                    </a:lnTo>
                    <a:lnTo>
                      <a:pt x="3923635" y="4794193"/>
                    </a:lnTo>
                    <a:lnTo>
                      <a:pt x="0" y="47941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solidFill>
                    <a:srgbClr val="4F5B65"/>
                  </a:solidFill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90800" y="2385913"/>
              <a:ext cx="6563871" cy="104644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Look inward before looking outward.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5AFAF-C1E9-7014-E3E7-80BCA5591009}"/>
              </a:ext>
            </a:extLst>
          </p:cNvPr>
          <p:cNvGrpSpPr/>
          <p:nvPr/>
        </p:nvGrpSpPr>
        <p:grpSpPr>
          <a:xfrm>
            <a:off x="397815" y="7120968"/>
            <a:ext cx="8916734" cy="2607881"/>
            <a:chOff x="9963937" y="1332551"/>
            <a:chExt cx="8916734" cy="260788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89DEC96-3BCC-DC1D-9150-7327AD02AD71}"/>
                </a:ext>
              </a:extLst>
            </p:cNvPr>
            <p:cNvSpPr txBox="1"/>
            <p:nvPr/>
          </p:nvSpPr>
          <p:spPr>
            <a:xfrm>
              <a:off x="12093936" y="1332551"/>
              <a:ext cx="601980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WORK</a:t>
              </a: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ABA423E-4F35-A480-5035-ED36CBAE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3937" y="2019300"/>
              <a:ext cx="2011680" cy="1281649"/>
            </a:xfrm>
            <a:custGeom>
              <a:avLst/>
              <a:gdLst/>
              <a:ahLst/>
              <a:cxnLst/>
              <a:rect l="l" t="t" r="r" b="b"/>
              <a:pathLst>
                <a:path w="5620697" h="3580966">
                  <a:moveTo>
                    <a:pt x="0" y="0"/>
                  </a:moveTo>
                  <a:lnTo>
                    <a:pt x="5620697" y="0"/>
                  </a:lnTo>
                  <a:lnTo>
                    <a:pt x="5620697" y="3580966"/>
                  </a:lnTo>
                  <a:lnTo>
                    <a:pt x="0" y="358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FA09449-364F-8A3C-0F55-863CC585D3BE}"/>
                </a:ext>
              </a:extLst>
            </p:cNvPr>
            <p:cNvSpPr txBox="1"/>
            <p:nvPr/>
          </p:nvSpPr>
          <p:spPr>
            <a:xfrm>
              <a:off x="12093936" y="2370772"/>
              <a:ext cx="6786735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Catalyze systemic change to advance progress toward equity and inclusion.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6070E3-ED4F-2E58-E7D8-D1E6711F8B72}"/>
              </a:ext>
            </a:extLst>
          </p:cNvPr>
          <p:cNvGrpSpPr/>
          <p:nvPr/>
        </p:nvGrpSpPr>
        <p:grpSpPr>
          <a:xfrm>
            <a:off x="9987184" y="4283156"/>
            <a:ext cx="8291252" cy="2234452"/>
            <a:chOff x="10055377" y="4155853"/>
            <a:chExt cx="8291252" cy="2234452"/>
          </a:xfrm>
        </p:grpSpPr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55148BD2-92F5-D80F-C2DC-DC2462B334EE}"/>
                </a:ext>
              </a:extLst>
            </p:cNvPr>
            <p:cNvSpPr txBox="1"/>
            <p:nvPr/>
          </p:nvSpPr>
          <p:spPr>
            <a:xfrm>
              <a:off x="12093936" y="4155853"/>
              <a:ext cx="5709303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SYSTEMS WORK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BDCB36A2-18B8-F4E2-F07D-210192CAD856}"/>
                </a:ext>
              </a:extLst>
            </p:cNvPr>
            <p:cNvSpPr txBox="1"/>
            <p:nvPr/>
          </p:nvSpPr>
          <p:spPr>
            <a:xfrm>
              <a:off x="12093936" y="5170187"/>
              <a:ext cx="6252693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Create lasting change from </a:t>
              </a:r>
            </a:p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the inside out.</a:t>
              </a: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1AAD3AB1-A1F9-770B-6748-0D66A5BF7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377" y="4305300"/>
              <a:ext cx="1828800" cy="2085005"/>
            </a:xfrm>
            <a:custGeom>
              <a:avLst/>
              <a:gdLst/>
              <a:ahLst/>
              <a:cxnLst/>
              <a:rect l="l" t="t" r="r" b="b"/>
              <a:pathLst>
                <a:path w="3153918" h="3595763">
                  <a:moveTo>
                    <a:pt x="0" y="0"/>
                  </a:moveTo>
                  <a:lnTo>
                    <a:pt x="3153918" y="0"/>
                  </a:lnTo>
                  <a:lnTo>
                    <a:pt x="3153918" y="3595764"/>
                  </a:lnTo>
                  <a:lnTo>
                    <a:pt x="0" y="3595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CD41E5-0512-4797-09C7-D34120B01224}"/>
              </a:ext>
            </a:extLst>
          </p:cNvPr>
          <p:cNvGrpSpPr/>
          <p:nvPr/>
        </p:nvGrpSpPr>
        <p:grpSpPr>
          <a:xfrm>
            <a:off x="152400" y="4058288"/>
            <a:ext cx="8706360" cy="2914012"/>
            <a:chOff x="312420" y="3924300"/>
            <a:chExt cx="8706360" cy="2914012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45CF466A-438F-369E-481C-14DB370684FD}"/>
                </a:ext>
              </a:extLst>
            </p:cNvPr>
            <p:cNvSpPr txBox="1"/>
            <p:nvPr/>
          </p:nvSpPr>
          <p:spPr>
            <a:xfrm>
              <a:off x="2590800" y="4046150"/>
              <a:ext cx="5707142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GROUNDWORK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01E3622-0F4C-1483-0B8A-EB64F23CC0D1}"/>
                </a:ext>
              </a:extLst>
            </p:cNvPr>
            <p:cNvSpPr txBox="1"/>
            <p:nvPr/>
          </p:nvSpPr>
          <p:spPr>
            <a:xfrm>
              <a:off x="2590800" y="5060484"/>
              <a:ext cx="6427980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Prepare the community soil for the work of equity and inclusion to take root.</a:t>
              </a: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34267CD6-ED4E-901E-9B4D-748DEBD0A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420" y="3924300"/>
              <a:ext cx="2011680" cy="2914012"/>
            </a:xfrm>
            <a:custGeom>
              <a:avLst/>
              <a:gdLst/>
              <a:ahLst/>
              <a:cxnLst/>
              <a:rect l="l" t="t" r="r" b="b"/>
              <a:pathLst>
                <a:path w="3155438" h="4570798">
                  <a:moveTo>
                    <a:pt x="0" y="0"/>
                  </a:moveTo>
                  <a:lnTo>
                    <a:pt x="3155438" y="0"/>
                  </a:lnTo>
                  <a:lnTo>
                    <a:pt x="3155438" y="4570798"/>
                  </a:lnTo>
                  <a:lnTo>
                    <a:pt x="0" y="4570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0F6D15B-398D-E238-0DD3-94EF5C978A06}"/>
              </a:ext>
            </a:extLst>
          </p:cNvPr>
          <p:cNvSpPr txBox="1"/>
          <p:nvPr/>
        </p:nvSpPr>
        <p:spPr>
          <a:xfrm>
            <a:off x="3601893" y="333970"/>
            <a:ext cx="1108421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91" dirty="0">
                <a:solidFill>
                  <a:srgbClr val="4F5B6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PRACTICES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D70501-1D4E-8C16-26EB-DFC20B515272}"/>
              </a:ext>
            </a:extLst>
          </p:cNvPr>
          <p:cNvGrpSpPr/>
          <p:nvPr/>
        </p:nvGrpSpPr>
        <p:grpSpPr>
          <a:xfrm>
            <a:off x="9904056" y="1164967"/>
            <a:ext cx="8686799" cy="2607882"/>
            <a:chOff x="312420" y="6972300"/>
            <a:chExt cx="9322888" cy="2607882"/>
          </a:xfrm>
        </p:grpSpPr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98BC3902-CB21-9970-8DE9-C89EDBE1E867}"/>
                </a:ext>
              </a:extLst>
            </p:cNvPr>
            <p:cNvSpPr txBox="1"/>
            <p:nvPr/>
          </p:nvSpPr>
          <p:spPr>
            <a:xfrm>
              <a:off x="2590800" y="6972300"/>
              <a:ext cx="6553200" cy="1092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4000" spc="412" dirty="0">
                  <a:solidFill>
                    <a:srgbClr val="4F5B6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COALITION WORK</a:t>
              </a: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5A1B15AD-76EC-4D7E-3E4B-BFF2454AB48F}"/>
                </a:ext>
              </a:extLst>
            </p:cNvPr>
            <p:cNvSpPr txBox="1"/>
            <p:nvPr/>
          </p:nvSpPr>
          <p:spPr>
            <a:xfrm>
              <a:off x="2590799" y="8010522"/>
              <a:ext cx="7044509" cy="1569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3400" spc="112" dirty="0">
                  <a:solidFill>
                    <a:srgbClr val="4F5B65"/>
                  </a:solidFill>
                  <a:latin typeface="Rugrats Sans"/>
                  <a:ea typeface="Rugrats Sans"/>
                  <a:cs typeface="Rugrats Sans"/>
                  <a:sym typeface="Rugrats Sans"/>
                </a:rPr>
                <a:t>Weave institutions and initiatives together to strengthen equity outcomes.</a:t>
              </a: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507E5FA-E268-BBA6-3387-A8CB2AADEAB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2420" y="7353300"/>
              <a:ext cx="2011680" cy="1846857"/>
            </a:xfrm>
            <a:custGeom>
              <a:avLst/>
              <a:gdLst/>
              <a:ahLst/>
              <a:cxnLst/>
              <a:rect l="l" t="t" r="r" b="b"/>
              <a:pathLst>
                <a:path w="4104827" h="3769268">
                  <a:moveTo>
                    <a:pt x="4104827" y="0"/>
                  </a:moveTo>
                  <a:lnTo>
                    <a:pt x="0" y="0"/>
                  </a:lnTo>
                  <a:lnTo>
                    <a:pt x="0" y="3769268"/>
                  </a:lnTo>
                  <a:lnTo>
                    <a:pt x="4104827" y="3769268"/>
                  </a:lnTo>
                  <a:lnTo>
                    <a:pt x="4104827" y="0"/>
                  </a:lnTo>
                  <a:close/>
                </a:path>
              </a:pathLst>
            </a:custGeom>
            <a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rgbClr val="4F5B65"/>
                </a:solidFill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F5B0EA88-DA72-A6C6-A1E7-DD029554B0F9}"/>
              </a:ext>
            </a:extLst>
          </p:cNvPr>
          <p:cNvSpPr txBox="1"/>
          <p:nvPr/>
        </p:nvSpPr>
        <p:spPr>
          <a:xfrm>
            <a:off x="12026984" y="6761474"/>
            <a:ext cx="6106084" cy="31393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3400" b="1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Changing: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Practices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Structures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spc="112" dirty="0">
                <a:solidFill>
                  <a:srgbClr val="4F5B65"/>
                </a:solidFill>
                <a:latin typeface="Rugrats Sans"/>
                <a:ea typeface="Rugrats Sans"/>
                <a:cs typeface="Rugrats Sans"/>
                <a:sym typeface="Rugrats Sans"/>
              </a:rPr>
              <a:t>Incentives</a:t>
            </a:r>
            <a:endParaRPr lang="en-US" sz="32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  <a:p>
            <a:pPr algn="l"/>
            <a:endParaRPr lang="en-US" sz="3400" spc="112" dirty="0">
              <a:solidFill>
                <a:srgbClr val="4F5B65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</p:spTree>
    <p:extLst>
      <p:ext uri="{BB962C8B-B14F-4D97-AF65-F5344CB8AC3E}">
        <p14:creationId xmlns:p14="http://schemas.microsoft.com/office/powerpoint/2010/main" val="18782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856</Words>
  <Application>Microsoft Office PowerPoint</Application>
  <PresentationFormat>Custom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Rugrats Sans</vt:lpstr>
      <vt:lpstr>Arial</vt:lpstr>
      <vt:lpstr>Kompot Sans</vt:lpstr>
      <vt:lpstr>League Spartan</vt:lpstr>
      <vt:lpstr>Office Theme</vt:lpstr>
      <vt:lpstr>PowerPoint Presentation</vt:lpstr>
      <vt:lpstr>PowerPoint Presentation</vt:lpstr>
      <vt:lpstr>What Did We Find?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Building For All</dc:title>
  <dc:creator>Winiski, Emma</dc:creator>
  <cp:lastModifiedBy>Winiski, Emma</cp:lastModifiedBy>
  <cp:revision>35</cp:revision>
  <dcterms:created xsi:type="dcterms:W3CDTF">2006-08-16T00:00:00Z</dcterms:created>
  <dcterms:modified xsi:type="dcterms:W3CDTF">2024-11-19T18:34:22Z</dcterms:modified>
  <dc:identifier>DAGT9QbY5Ts</dc:identifier>
</cp:coreProperties>
</file>