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omments/comment1.xml" ContentType="application/vnd.openxmlformats-officedocument.presentationml.comment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1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2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3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4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5.xml" ContentType="application/vnd.openxmlformats-officedocument.themeOverride+xml"/>
  <Override PartName="/ppt/notesSlides/notesSlide4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84" r:id="rId3"/>
    <p:sldId id="308" r:id="rId4"/>
    <p:sldId id="309" r:id="rId5"/>
    <p:sldId id="310" r:id="rId6"/>
    <p:sldId id="276" r:id="rId7"/>
    <p:sldId id="311" r:id="rId8"/>
    <p:sldId id="271" r:id="rId9"/>
    <p:sldId id="320" r:id="rId10"/>
    <p:sldId id="302" r:id="rId11"/>
    <p:sldId id="322" r:id="rId12"/>
    <p:sldId id="324" r:id="rId13"/>
    <p:sldId id="323" r:id="rId14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bert Sandor" initials="AS" lastIdx="10" clrIdx="0">
    <p:extLst>
      <p:ext uri="{19B8F6BF-5375-455C-9EA6-DF929625EA0E}">
        <p15:presenceInfo xmlns:p15="http://schemas.microsoft.com/office/powerpoint/2012/main" userId="Albert Sandor" providerId="None"/>
      </p:ext>
    </p:extLst>
  </p:cmAuthor>
  <p:cmAuthor id="2" name="Jakab Attila" initials="JA" lastIdx="2" clrIdx="1">
    <p:extLst>
      <p:ext uri="{19B8F6BF-5375-455C-9EA6-DF929625EA0E}">
        <p15:presenceInfo xmlns:p15="http://schemas.microsoft.com/office/powerpoint/2012/main" userId="S::jakab.attila@udvarhely.ro::e07bfc4e-1877-42fa-b7f0-cb716c3e3e01" providerId="AD"/>
      </p:ext>
    </p:extLst>
  </p:cmAuthor>
  <p:cmAuthor id="3" name="Pálfi Kinga" initials="PK" lastIdx="4" clrIdx="2">
    <p:extLst>
      <p:ext uri="{19B8F6BF-5375-455C-9EA6-DF929625EA0E}">
        <p15:presenceInfo xmlns:p15="http://schemas.microsoft.com/office/powerpoint/2012/main" userId="S::palfi.kinga@udvarhely.ro::6cf072b5-1229-49ad-80b9-7f21a2690a4f" providerId="AD"/>
      </p:ext>
    </p:extLst>
  </p:cmAuthor>
  <p:cmAuthor id="4" name="Kakassy Norbert" initials="KN" lastIdx="3" clrIdx="3">
    <p:extLst>
      <p:ext uri="{19B8F6BF-5375-455C-9EA6-DF929625EA0E}">
        <p15:presenceInfo xmlns:p15="http://schemas.microsoft.com/office/powerpoint/2012/main" userId="S::kakassy.norbert@udvarhely.ro::aab06fa0-66df-404b-8b8e-f42a8a0c3b10" providerId="AD"/>
      </p:ext>
    </p:extLst>
  </p:cmAuthor>
  <p:cmAuthor id="5" name="Szilágyi István" initials="SI" lastIdx="1" clrIdx="4">
    <p:extLst>
      <p:ext uri="{19B8F6BF-5375-455C-9EA6-DF929625EA0E}">
        <p15:presenceInfo xmlns:p15="http://schemas.microsoft.com/office/powerpoint/2012/main" userId="S::szilagyi.istvan@udvarhely.ro::b999c99d-a64d-4cc8-88d8-0d6ec1070619" providerId="AD"/>
      </p:ext>
    </p:extLst>
  </p:cmAuthor>
  <p:cmAuthor id="6" name="Péter Loránd" initials="PL" lastIdx="1" clrIdx="5">
    <p:extLst>
      <p:ext uri="{19B8F6BF-5375-455C-9EA6-DF929625EA0E}">
        <p15:presenceInfo xmlns:p15="http://schemas.microsoft.com/office/powerpoint/2012/main" userId="S::peter.lorand@udvarhely.ro::661ea757-fe68-4d84-9040-3dc200033f2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1683CA"/>
    <a:srgbClr val="00B050"/>
    <a:srgbClr val="0D8FFB"/>
    <a:srgbClr val="1970EF"/>
    <a:srgbClr val="2D96D3"/>
    <a:srgbClr val="8F8F8F"/>
    <a:srgbClr val="157EC2"/>
    <a:srgbClr val="2E97D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F76C73-25C7-4A61-A18E-8478E080FF8C}" v="4" dt="2023-01-25T09:41:34.568"/>
    <p1510:client id="{9355CB93-4207-4802-9540-DD1BEA77F676}" v="17" dt="2023-01-25T09:09:21.8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3" autoAdjust="0"/>
    <p:restoredTop sz="94660"/>
  </p:normalViewPr>
  <p:slideViewPr>
    <p:cSldViewPr snapToGrid="0">
      <p:cViewPr varScale="1">
        <p:scale>
          <a:sx n="81" d="100"/>
          <a:sy n="81" d="100"/>
        </p:scale>
        <p:origin x="883" y="62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vács Attila" userId="3cfa0540-78d4-4084-847a-5a0b2be990b4" providerId="ADAL" clId="{9355CB93-4207-4802-9540-DD1BEA77F676}"/>
    <pc:docChg chg="undo custSel addSld delSld modSld sldOrd">
      <pc:chgData name="Kovács Attila" userId="3cfa0540-78d4-4084-847a-5a0b2be990b4" providerId="ADAL" clId="{9355CB93-4207-4802-9540-DD1BEA77F676}" dt="2023-01-25T09:14:36.830" v="424"/>
      <pc:docMkLst>
        <pc:docMk/>
      </pc:docMkLst>
      <pc:sldChg chg="addSp delSp modSp add del mod">
        <pc:chgData name="Kovács Attila" userId="3cfa0540-78d4-4084-847a-5a0b2be990b4" providerId="ADAL" clId="{9355CB93-4207-4802-9540-DD1BEA77F676}" dt="2023-01-25T03:47:21.743" v="201" actId="1076"/>
        <pc:sldMkLst>
          <pc:docMk/>
          <pc:sldMk cId="154227150" sldId="302"/>
        </pc:sldMkLst>
        <pc:spChg chg="mod">
          <ac:chgData name="Kovács Attila" userId="3cfa0540-78d4-4084-847a-5a0b2be990b4" providerId="ADAL" clId="{9355CB93-4207-4802-9540-DD1BEA77F676}" dt="2023-01-24T14:21:58.940" v="118" actId="20577"/>
          <ac:spMkLst>
            <pc:docMk/>
            <pc:sldMk cId="154227150" sldId="302"/>
            <ac:spMk id="7" creationId="{611FC0DE-62A7-4E61-AA65-93F889443C1B}"/>
          </ac:spMkLst>
        </pc:spChg>
        <pc:spChg chg="del">
          <ac:chgData name="Kovács Attila" userId="3cfa0540-78d4-4084-847a-5a0b2be990b4" providerId="ADAL" clId="{9355CB93-4207-4802-9540-DD1BEA77F676}" dt="2023-01-24T10:33:01.580" v="8" actId="21"/>
          <ac:spMkLst>
            <pc:docMk/>
            <pc:sldMk cId="154227150" sldId="302"/>
            <ac:spMk id="37" creationId="{C584E3A4-AEFD-45BD-8695-B403E893258A}"/>
          </ac:spMkLst>
        </pc:spChg>
        <pc:spChg chg="del">
          <ac:chgData name="Kovács Attila" userId="3cfa0540-78d4-4084-847a-5a0b2be990b4" providerId="ADAL" clId="{9355CB93-4207-4802-9540-DD1BEA77F676}" dt="2023-01-24T10:33:01.580" v="8" actId="21"/>
          <ac:spMkLst>
            <pc:docMk/>
            <pc:sldMk cId="154227150" sldId="302"/>
            <ac:spMk id="39" creationId="{20D59702-5F3B-4EFD-93F3-F783D6C59995}"/>
          </ac:spMkLst>
        </pc:spChg>
        <pc:spChg chg="del mod">
          <ac:chgData name="Kovács Attila" userId="3cfa0540-78d4-4084-847a-5a0b2be990b4" providerId="ADAL" clId="{9355CB93-4207-4802-9540-DD1BEA77F676}" dt="2023-01-24T10:33:45.536" v="14" actId="21"/>
          <ac:spMkLst>
            <pc:docMk/>
            <pc:sldMk cId="154227150" sldId="302"/>
            <ac:spMk id="40" creationId="{B029971E-163C-4118-A904-68ED9512F08E}"/>
          </ac:spMkLst>
        </pc:spChg>
        <pc:spChg chg="del">
          <ac:chgData name="Kovács Attila" userId="3cfa0540-78d4-4084-847a-5a0b2be990b4" providerId="ADAL" clId="{9355CB93-4207-4802-9540-DD1BEA77F676}" dt="2023-01-24T10:34:05.605" v="16" actId="21"/>
          <ac:spMkLst>
            <pc:docMk/>
            <pc:sldMk cId="154227150" sldId="302"/>
            <ac:spMk id="42" creationId="{CBB277E9-7FB5-4F51-969D-4EDD16E42CCE}"/>
          </ac:spMkLst>
        </pc:spChg>
        <pc:spChg chg="del mod">
          <ac:chgData name="Kovács Attila" userId="3cfa0540-78d4-4084-847a-5a0b2be990b4" providerId="ADAL" clId="{9355CB93-4207-4802-9540-DD1BEA77F676}" dt="2023-01-24T10:34:09.455" v="18" actId="21"/>
          <ac:spMkLst>
            <pc:docMk/>
            <pc:sldMk cId="154227150" sldId="302"/>
            <ac:spMk id="43" creationId="{7B4DA243-60B8-4047-966C-5FEFC68DE3FA}"/>
          </ac:spMkLst>
        </pc:spChg>
        <pc:spChg chg="del">
          <ac:chgData name="Kovács Attila" userId="3cfa0540-78d4-4084-847a-5a0b2be990b4" providerId="ADAL" clId="{9355CB93-4207-4802-9540-DD1BEA77F676}" dt="2023-01-24T10:33:01.580" v="8" actId="21"/>
          <ac:spMkLst>
            <pc:docMk/>
            <pc:sldMk cId="154227150" sldId="302"/>
            <ac:spMk id="52" creationId="{1E1ED2FA-1732-4208-801E-0AC1091CC0C5}"/>
          </ac:spMkLst>
        </pc:spChg>
        <pc:spChg chg="del">
          <ac:chgData name="Kovács Attila" userId="3cfa0540-78d4-4084-847a-5a0b2be990b4" providerId="ADAL" clId="{9355CB93-4207-4802-9540-DD1BEA77F676}" dt="2023-01-24T10:33:01.580" v="8" actId="21"/>
          <ac:spMkLst>
            <pc:docMk/>
            <pc:sldMk cId="154227150" sldId="302"/>
            <ac:spMk id="57" creationId="{BD557435-8A37-4EAB-9623-FB4D2FE5D52F}"/>
          </ac:spMkLst>
        </pc:spChg>
        <pc:spChg chg="del">
          <ac:chgData name="Kovács Attila" userId="3cfa0540-78d4-4084-847a-5a0b2be990b4" providerId="ADAL" clId="{9355CB93-4207-4802-9540-DD1BEA77F676}" dt="2023-01-24T10:33:01.580" v="8" actId="21"/>
          <ac:spMkLst>
            <pc:docMk/>
            <pc:sldMk cId="154227150" sldId="302"/>
            <ac:spMk id="64" creationId="{C1354AA7-A01B-4DE1-A98E-2D0F612C8953}"/>
          </ac:spMkLst>
        </pc:spChg>
        <pc:spChg chg="del">
          <ac:chgData name="Kovács Attila" userId="3cfa0540-78d4-4084-847a-5a0b2be990b4" providerId="ADAL" clId="{9355CB93-4207-4802-9540-DD1BEA77F676}" dt="2023-01-24T10:32:47.092" v="7" actId="21"/>
          <ac:spMkLst>
            <pc:docMk/>
            <pc:sldMk cId="154227150" sldId="302"/>
            <ac:spMk id="65" creationId="{F5B4A54F-0C02-48F6-B7FA-D277471888A8}"/>
          </ac:spMkLst>
        </pc:spChg>
        <pc:spChg chg="del">
          <ac:chgData name="Kovács Attila" userId="3cfa0540-78d4-4084-847a-5a0b2be990b4" providerId="ADAL" clId="{9355CB93-4207-4802-9540-DD1BEA77F676}" dt="2023-01-24T10:33:01.580" v="8" actId="21"/>
          <ac:spMkLst>
            <pc:docMk/>
            <pc:sldMk cId="154227150" sldId="302"/>
            <ac:spMk id="67" creationId="{ADADE7FA-AB7E-450C-84EC-A8A2AEC96CA9}"/>
          </ac:spMkLst>
        </pc:spChg>
        <pc:spChg chg="del">
          <ac:chgData name="Kovács Attila" userId="3cfa0540-78d4-4084-847a-5a0b2be990b4" providerId="ADAL" clId="{9355CB93-4207-4802-9540-DD1BEA77F676}" dt="2023-01-24T10:33:01.580" v="8" actId="21"/>
          <ac:spMkLst>
            <pc:docMk/>
            <pc:sldMk cId="154227150" sldId="302"/>
            <ac:spMk id="69" creationId="{57F644B4-02D1-4441-91D7-1AC15D052B22}"/>
          </ac:spMkLst>
        </pc:spChg>
        <pc:spChg chg="del">
          <ac:chgData name="Kovács Attila" userId="3cfa0540-78d4-4084-847a-5a0b2be990b4" providerId="ADAL" clId="{9355CB93-4207-4802-9540-DD1BEA77F676}" dt="2023-01-24T10:33:01.580" v="8" actId="21"/>
          <ac:spMkLst>
            <pc:docMk/>
            <pc:sldMk cId="154227150" sldId="302"/>
            <ac:spMk id="70" creationId="{90D149CF-AFDD-449C-A1DA-F2581C20420B}"/>
          </ac:spMkLst>
        </pc:spChg>
        <pc:spChg chg="del">
          <ac:chgData name="Kovács Attila" userId="3cfa0540-78d4-4084-847a-5a0b2be990b4" providerId="ADAL" clId="{9355CB93-4207-4802-9540-DD1BEA77F676}" dt="2023-01-24T10:33:01.580" v="8" actId="21"/>
          <ac:spMkLst>
            <pc:docMk/>
            <pc:sldMk cId="154227150" sldId="302"/>
            <ac:spMk id="71" creationId="{9DC7CC46-A682-40E4-8A1E-C481E3FB1D20}"/>
          </ac:spMkLst>
        </pc:spChg>
        <pc:spChg chg="del">
          <ac:chgData name="Kovács Attila" userId="3cfa0540-78d4-4084-847a-5a0b2be990b4" providerId="ADAL" clId="{9355CB93-4207-4802-9540-DD1BEA77F676}" dt="2023-01-24T10:34:24.526" v="21" actId="21"/>
          <ac:spMkLst>
            <pc:docMk/>
            <pc:sldMk cId="154227150" sldId="302"/>
            <ac:spMk id="72" creationId="{3EC49D39-1F38-484D-8947-44E069A20059}"/>
          </ac:spMkLst>
        </pc:spChg>
        <pc:spChg chg="del">
          <ac:chgData name="Kovács Attila" userId="3cfa0540-78d4-4084-847a-5a0b2be990b4" providerId="ADAL" clId="{9355CB93-4207-4802-9540-DD1BEA77F676}" dt="2023-01-24T10:33:01.580" v="8" actId="21"/>
          <ac:spMkLst>
            <pc:docMk/>
            <pc:sldMk cId="154227150" sldId="302"/>
            <ac:spMk id="73" creationId="{17F5F6FF-1710-46B7-9B67-027F261745F1}"/>
          </ac:spMkLst>
        </pc:spChg>
        <pc:spChg chg="del">
          <ac:chgData name="Kovács Attila" userId="3cfa0540-78d4-4084-847a-5a0b2be990b4" providerId="ADAL" clId="{9355CB93-4207-4802-9540-DD1BEA77F676}" dt="2023-01-24T10:33:01.580" v="8" actId="21"/>
          <ac:spMkLst>
            <pc:docMk/>
            <pc:sldMk cId="154227150" sldId="302"/>
            <ac:spMk id="74" creationId="{B2626844-062E-4CE1-B82C-B665DD8E7FFE}"/>
          </ac:spMkLst>
        </pc:spChg>
        <pc:spChg chg="del mod">
          <ac:chgData name="Kovács Attila" userId="3cfa0540-78d4-4084-847a-5a0b2be990b4" providerId="ADAL" clId="{9355CB93-4207-4802-9540-DD1BEA77F676}" dt="2023-01-24T10:33:08.727" v="10" actId="21"/>
          <ac:spMkLst>
            <pc:docMk/>
            <pc:sldMk cId="154227150" sldId="302"/>
            <ac:spMk id="76" creationId="{7948728A-9792-4F56-A268-51AEC52634CC}"/>
          </ac:spMkLst>
        </pc:spChg>
        <pc:spChg chg="add mod">
          <ac:chgData name="Kovács Attila" userId="3cfa0540-78d4-4084-847a-5a0b2be990b4" providerId="ADAL" clId="{9355CB93-4207-4802-9540-DD1BEA77F676}" dt="2023-01-24T18:00:31.850" v="169" actId="6549"/>
          <ac:spMkLst>
            <pc:docMk/>
            <pc:sldMk cId="154227150" sldId="302"/>
            <ac:spMk id="77" creationId="{A40B6B76-D0A5-30BA-F160-8E4EF5539DCD}"/>
          </ac:spMkLst>
        </pc:spChg>
        <pc:grpChg chg="del">
          <ac:chgData name="Kovács Attila" userId="3cfa0540-78d4-4084-847a-5a0b2be990b4" providerId="ADAL" clId="{9355CB93-4207-4802-9540-DD1BEA77F676}" dt="2023-01-24T10:33:20.988" v="12" actId="21"/>
          <ac:grpSpMkLst>
            <pc:docMk/>
            <pc:sldMk cId="154227150" sldId="302"/>
            <ac:grpSpMk id="55" creationId="{50EA4DFB-FD10-4852-9E00-FEB9322CE823}"/>
          </ac:grpSpMkLst>
        </pc:grpChg>
        <pc:grpChg chg="del">
          <ac:chgData name="Kovács Attila" userId="3cfa0540-78d4-4084-847a-5a0b2be990b4" providerId="ADAL" clId="{9355CB93-4207-4802-9540-DD1BEA77F676}" dt="2023-01-24T10:33:01.580" v="8" actId="21"/>
          <ac:grpSpMkLst>
            <pc:docMk/>
            <pc:sldMk cId="154227150" sldId="302"/>
            <ac:grpSpMk id="59" creationId="{1276C478-63F3-458B-B065-96BC6064F00C}"/>
          </ac:grpSpMkLst>
        </pc:grpChg>
        <pc:grpChg chg="del">
          <ac:chgData name="Kovács Attila" userId="3cfa0540-78d4-4084-847a-5a0b2be990b4" providerId="ADAL" clId="{9355CB93-4207-4802-9540-DD1BEA77F676}" dt="2023-01-24T10:33:01.580" v="8" actId="21"/>
          <ac:grpSpMkLst>
            <pc:docMk/>
            <pc:sldMk cId="154227150" sldId="302"/>
            <ac:grpSpMk id="61" creationId="{816F84C3-E1DC-4D09-8CC0-66B0508D7FCE}"/>
          </ac:grpSpMkLst>
        </pc:grpChg>
        <pc:grpChg chg="del">
          <ac:chgData name="Kovács Attila" userId="3cfa0540-78d4-4084-847a-5a0b2be990b4" providerId="ADAL" clId="{9355CB93-4207-4802-9540-DD1BEA77F676}" dt="2023-01-24T10:33:01.580" v="8" actId="21"/>
          <ac:grpSpMkLst>
            <pc:docMk/>
            <pc:sldMk cId="154227150" sldId="302"/>
            <ac:grpSpMk id="62" creationId="{B6B43561-0529-46D1-96D2-F22AE3C2AA7B}"/>
          </ac:grpSpMkLst>
        </pc:grpChg>
        <pc:grpChg chg="del">
          <ac:chgData name="Kovács Attila" userId="3cfa0540-78d4-4084-847a-5a0b2be990b4" providerId="ADAL" clId="{9355CB93-4207-4802-9540-DD1BEA77F676}" dt="2023-01-24T10:34:00.383" v="15" actId="21"/>
          <ac:grpSpMkLst>
            <pc:docMk/>
            <pc:sldMk cId="154227150" sldId="302"/>
            <ac:grpSpMk id="63" creationId="{95301B3A-95D2-4E6C-BE3C-C1E031EECE6E}"/>
          </ac:grpSpMkLst>
        </pc:grpChg>
        <pc:graphicFrameChg chg="add del mod modGraphic">
          <ac:chgData name="Kovács Attila" userId="3cfa0540-78d4-4084-847a-5a0b2be990b4" providerId="ADAL" clId="{9355CB93-4207-4802-9540-DD1BEA77F676}" dt="2023-01-25T03:47:02.803" v="199" actId="478"/>
          <ac:graphicFrameMkLst>
            <pc:docMk/>
            <pc:sldMk cId="154227150" sldId="302"/>
            <ac:graphicFrameMk id="33" creationId="{7990454F-0149-61DA-7CB8-72AC43368B49}"/>
          </ac:graphicFrameMkLst>
        </pc:graphicFrameChg>
        <pc:graphicFrameChg chg="add del mod modGraphic">
          <ac:chgData name="Kovács Attila" userId="3cfa0540-78d4-4084-847a-5a0b2be990b4" providerId="ADAL" clId="{9355CB93-4207-4802-9540-DD1BEA77F676}" dt="2023-01-24T15:26:11.657" v="126"/>
          <ac:graphicFrameMkLst>
            <pc:docMk/>
            <pc:sldMk cId="154227150" sldId="302"/>
            <ac:graphicFrameMk id="38" creationId="{E6CED344-3D66-C181-3A53-7E0D14633724}"/>
          </ac:graphicFrameMkLst>
        </pc:graphicFrameChg>
        <pc:graphicFrameChg chg="add del mod">
          <ac:chgData name="Kovács Attila" userId="3cfa0540-78d4-4084-847a-5a0b2be990b4" providerId="ADAL" clId="{9355CB93-4207-4802-9540-DD1BEA77F676}" dt="2023-01-24T15:27:19.986" v="132"/>
          <ac:graphicFrameMkLst>
            <pc:docMk/>
            <pc:sldMk cId="154227150" sldId="302"/>
            <ac:graphicFrameMk id="78" creationId="{AADFC4EB-858A-C3A1-C71E-3584D07BCEAE}"/>
          </ac:graphicFrameMkLst>
        </pc:graphicFrameChg>
        <pc:graphicFrameChg chg="add mod">
          <ac:chgData name="Kovács Attila" userId="3cfa0540-78d4-4084-847a-5a0b2be990b4" providerId="ADAL" clId="{9355CB93-4207-4802-9540-DD1BEA77F676}" dt="2023-01-25T03:47:21.743" v="201" actId="1076"/>
          <ac:graphicFrameMkLst>
            <pc:docMk/>
            <pc:sldMk cId="154227150" sldId="302"/>
            <ac:graphicFrameMk id="79" creationId="{33F331EF-51EF-0899-B628-06FB2AC9F2A5}"/>
          </ac:graphicFrameMkLst>
        </pc:graphicFrameChg>
        <pc:picChg chg="del">
          <ac:chgData name="Kovács Attila" userId="3cfa0540-78d4-4084-847a-5a0b2be990b4" providerId="ADAL" clId="{9355CB93-4207-4802-9540-DD1BEA77F676}" dt="2023-01-24T10:32:26.179" v="5" actId="21"/>
          <ac:picMkLst>
            <pc:docMk/>
            <pc:sldMk cId="154227150" sldId="302"/>
            <ac:picMk id="8" creationId="{012EFA66-79F2-460A-980F-E16C9AD5EE36}"/>
          </ac:picMkLst>
        </pc:picChg>
        <pc:picChg chg="del">
          <ac:chgData name="Kovács Attila" userId="3cfa0540-78d4-4084-847a-5a0b2be990b4" providerId="ADAL" clId="{9355CB93-4207-4802-9540-DD1BEA77F676}" dt="2023-01-24T10:33:01.580" v="8" actId="21"/>
          <ac:picMkLst>
            <pc:docMk/>
            <pc:sldMk cId="154227150" sldId="302"/>
            <ac:picMk id="9" creationId="{21FFE3F1-A2E8-4B69-9FFB-16229AE2A5AF}"/>
          </ac:picMkLst>
        </pc:picChg>
        <pc:picChg chg="del">
          <ac:chgData name="Kovács Attila" userId="3cfa0540-78d4-4084-847a-5a0b2be990b4" providerId="ADAL" clId="{9355CB93-4207-4802-9540-DD1BEA77F676}" dt="2023-01-24T10:34:18.047" v="20" actId="21"/>
          <ac:picMkLst>
            <pc:docMk/>
            <pc:sldMk cId="154227150" sldId="302"/>
            <ac:picMk id="12" creationId="{94520970-9D6A-4747-BEEA-3C946E9C59BD}"/>
          </ac:picMkLst>
        </pc:picChg>
        <pc:picChg chg="del">
          <ac:chgData name="Kovács Attila" userId="3cfa0540-78d4-4084-847a-5a0b2be990b4" providerId="ADAL" clId="{9355CB93-4207-4802-9540-DD1BEA77F676}" dt="2023-01-24T10:33:01.580" v="8" actId="21"/>
          <ac:picMkLst>
            <pc:docMk/>
            <pc:sldMk cId="154227150" sldId="302"/>
            <ac:picMk id="15" creationId="{0E7A20CE-6FC2-4617-9F14-FEEC7E1D3C23}"/>
          </ac:picMkLst>
        </pc:picChg>
        <pc:picChg chg="del">
          <ac:chgData name="Kovács Attila" userId="3cfa0540-78d4-4084-847a-5a0b2be990b4" providerId="ADAL" clId="{9355CB93-4207-4802-9540-DD1BEA77F676}" dt="2023-01-24T10:33:17.021" v="11" actId="21"/>
          <ac:picMkLst>
            <pc:docMk/>
            <pc:sldMk cId="154227150" sldId="302"/>
            <ac:picMk id="17" creationId="{8D890D10-667E-4D51-B69F-5EFC2E605234}"/>
          </ac:picMkLst>
        </pc:picChg>
        <pc:picChg chg="del">
          <ac:chgData name="Kovács Attila" userId="3cfa0540-78d4-4084-847a-5a0b2be990b4" providerId="ADAL" clId="{9355CB93-4207-4802-9540-DD1BEA77F676}" dt="2023-01-24T10:33:01.580" v="8" actId="21"/>
          <ac:picMkLst>
            <pc:docMk/>
            <pc:sldMk cId="154227150" sldId="302"/>
            <ac:picMk id="19" creationId="{C22E32F9-4760-49AE-9796-BD23738D4883}"/>
          </ac:picMkLst>
        </pc:picChg>
        <pc:picChg chg="del">
          <ac:chgData name="Kovács Attila" userId="3cfa0540-78d4-4084-847a-5a0b2be990b4" providerId="ADAL" clId="{9355CB93-4207-4802-9540-DD1BEA77F676}" dt="2023-01-24T10:33:01.580" v="8" actId="21"/>
          <ac:picMkLst>
            <pc:docMk/>
            <pc:sldMk cId="154227150" sldId="302"/>
            <ac:picMk id="22" creationId="{0CA0620C-08E9-433C-AD27-2B46CC0A5173}"/>
          </ac:picMkLst>
        </pc:picChg>
        <pc:picChg chg="del">
          <ac:chgData name="Kovács Attila" userId="3cfa0540-78d4-4084-847a-5a0b2be990b4" providerId="ADAL" clId="{9355CB93-4207-4802-9540-DD1BEA77F676}" dt="2023-01-24T10:33:01.580" v="8" actId="21"/>
          <ac:picMkLst>
            <pc:docMk/>
            <pc:sldMk cId="154227150" sldId="302"/>
            <ac:picMk id="35" creationId="{28BDCB1A-A564-4184-B447-29A3401A71DD}"/>
          </ac:picMkLst>
        </pc:picChg>
        <pc:picChg chg="del">
          <ac:chgData name="Kovács Attila" userId="3cfa0540-78d4-4084-847a-5a0b2be990b4" providerId="ADAL" clId="{9355CB93-4207-4802-9540-DD1BEA77F676}" dt="2023-01-24T10:32:29.832" v="6" actId="21"/>
          <ac:picMkLst>
            <pc:docMk/>
            <pc:sldMk cId="154227150" sldId="302"/>
            <ac:picMk id="66" creationId="{861168CA-2D20-4E60-8557-D5C157BD0075}"/>
          </ac:picMkLst>
        </pc:picChg>
        <pc:picChg chg="del">
          <ac:chgData name="Kovács Attila" userId="3cfa0540-78d4-4084-847a-5a0b2be990b4" providerId="ADAL" clId="{9355CB93-4207-4802-9540-DD1BEA77F676}" dt="2023-01-24T10:32:22.896" v="4" actId="21"/>
          <ac:picMkLst>
            <pc:docMk/>
            <pc:sldMk cId="154227150" sldId="302"/>
            <ac:picMk id="68" creationId="{878A8C21-6DC9-48B9-A43D-48B909E02A2D}"/>
          </ac:picMkLst>
        </pc:picChg>
        <pc:picChg chg="del">
          <ac:chgData name="Kovács Attila" userId="3cfa0540-78d4-4084-847a-5a0b2be990b4" providerId="ADAL" clId="{9355CB93-4207-4802-9540-DD1BEA77F676}" dt="2023-01-24T10:32:17.641" v="3" actId="21"/>
          <ac:picMkLst>
            <pc:docMk/>
            <pc:sldMk cId="154227150" sldId="302"/>
            <ac:picMk id="75" creationId="{29632FB2-FE75-4C7A-A17A-6E1A342EC734}"/>
          </ac:picMkLst>
        </pc:picChg>
        <pc:cxnChg chg="del">
          <ac:chgData name="Kovács Attila" userId="3cfa0540-78d4-4084-847a-5a0b2be990b4" providerId="ADAL" clId="{9355CB93-4207-4802-9540-DD1BEA77F676}" dt="2023-01-24T10:34:13.104" v="19" actId="21"/>
          <ac:cxnSpMkLst>
            <pc:docMk/>
            <pc:sldMk cId="154227150" sldId="302"/>
            <ac:cxnSpMk id="13" creationId="{8FFCBD1F-651C-4F69-B524-AE70C9EC5CD7}"/>
          </ac:cxnSpMkLst>
        </pc:cxnChg>
      </pc:sldChg>
      <pc:sldChg chg="del">
        <pc:chgData name="Kovács Attila" userId="3cfa0540-78d4-4084-847a-5a0b2be990b4" providerId="ADAL" clId="{9355CB93-4207-4802-9540-DD1BEA77F676}" dt="2023-01-25T09:14:06.116" v="421" actId="47"/>
        <pc:sldMkLst>
          <pc:docMk/>
          <pc:sldMk cId="2659759450" sldId="305"/>
        </pc:sldMkLst>
      </pc:sldChg>
      <pc:sldChg chg="del">
        <pc:chgData name="Kovács Attila" userId="3cfa0540-78d4-4084-847a-5a0b2be990b4" providerId="ADAL" clId="{9355CB93-4207-4802-9540-DD1BEA77F676}" dt="2023-01-25T09:14:08.524" v="422" actId="47"/>
        <pc:sldMkLst>
          <pc:docMk/>
          <pc:sldMk cId="3414121397" sldId="306"/>
        </pc:sldMkLst>
      </pc:sldChg>
      <pc:sldChg chg="add del">
        <pc:chgData name="Kovács Attila" userId="3cfa0540-78d4-4084-847a-5a0b2be990b4" providerId="ADAL" clId="{9355CB93-4207-4802-9540-DD1BEA77F676}" dt="2023-01-25T09:14:04.052" v="420" actId="47"/>
        <pc:sldMkLst>
          <pc:docMk/>
          <pc:sldMk cId="258636235" sldId="321"/>
        </pc:sldMkLst>
      </pc:sldChg>
      <pc:sldChg chg="addSp delSp modSp add mod">
        <pc:chgData name="Kovács Attila" userId="3cfa0540-78d4-4084-847a-5a0b2be990b4" providerId="ADAL" clId="{9355CB93-4207-4802-9540-DD1BEA77F676}" dt="2023-01-25T07:50:10.596" v="222" actId="14100"/>
        <pc:sldMkLst>
          <pc:docMk/>
          <pc:sldMk cId="377144637" sldId="322"/>
        </pc:sldMkLst>
        <pc:spChg chg="mod">
          <ac:chgData name="Kovács Attila" userId="3cfa0540-78d4-4084-847a-5a0b2be990b4" providerId="ADAL" clId="{9355CB93-4207-4802-9540-DD1BEA77F676}" dt="2023-01-25T03:50:03.350" v="205" actId="1076"/>
          <ac:spMkLst>
            <pc:docMk/>
            <pc:sldMk cId="377144637" sldId="322"/>
            <ac:spMk id="77" creationId="{A40B6B76-D0A5-30BA-F160-8E4EF5539DCD}"/>
          </ac:spMkLst>
        </pc:spChg>
        <pc:graphicFrameChg chg="add del mod modGraphic">
          <ac:chgData name="Kovács Attila" userId="3cfa0540-78d4-4084-847a-5a0b2be990b4" providerId="ADAL" clId="{9355CB93-4207-4802-9540-DD1BEA77F676}" dt="2023-01-25T03:48:14.532" v="202" actId="478"/>
          <ac:graphicFrameMkLst>
            <pc:docMk/>
            <pc:sldMk cId="377144637" sldId="322"/>
            <ac:graphicFrameMk id="2" creationId="{7B156BBC-CFAC-96CE-A55E-EBED85498894}"/>
          </ac:graphicFrameMkLst>
        </pc:graphicFrameChg>
        <pc:graphicFrameChg chg="add del mod">
          <ac:chgData name="Kovács Attila" userId="3cfa0540-78d4-4084-847a-5a0b2be990b4" providerId="ADAL" clId="{9355CB93-4207-4802-9540-DD1BEA77F676}" dt="2023-01-25T03:50:35.831" v="206" actId="478"/>
          <ac:graphicFrameMkLst>
            <pc:docMk/>
            <pc:sldMk cId="377144637" sldId="322"/>
            <ac:graphicFrameMk id="3" creationId="{9C896B43-D70D-6AE4-C0A0-986C3D43A7C3}"/>
          </ac:graphicFrameMkLst>
        </pc:graphicFrameChg>
        <pc:graphicFrameChg chg="add del mod modGraphic">
          <ac:chgData name="Kovács Attila" userId="3cfa0540-78d4-4084-847a-5a0b2be990b4" providerId="ADAL" clId="{9355CB93-4207-4802-9540-DD1BEA77F676}" dt="2023-01-25T03:51:41.338" v="210" actId="478"/>
          <ac:graphicFrameMkLst>
            <pc:docMk/>
            <pc:sldMk cId="377144637" sldId="322"/>
            <ac:graphicFrameMk id="5" creationId="{87EB382F-1BCB-A47C-09FE-DC64A0C7A10F}"/>
          </ac:graphicFrameMkLst>
        </pc:graphicFrameChg>
        <pc:graphicFrameChg chg="add del mod">
          <ac:chgData name="Kovács Attila" userId="3cfa0540-78d4-4084-847a-5a0b2be990b4" providerId="ADAL" clId="{9355CB93-4207-4802-9540-DD1BEA77F676}" dt="2023-01-25T07:49:33.763" v="220" actId="478"/>
          <ac:graphicFrameMkLst>
            <pc:docMk/>
            <pc:sldMk cId="377144637" sldId="322"/>
            <ac:graphicFrameMk id="8" creationId="{8F89379C-FD06-5E55-4C11-ADA6B0086614}"/>
          </ac:graphicFrameMkLst>
        </pc:graphicFrameChg>
        <pc:graphicFrameChg chg="add mod">
          <ac:chgData name="Kovács Attila" userId="3cfa0540-78d4-4084-847a-5a0b2be990b4" providerId="ADAL" clId="{9355CB93-4207-4802-9540-DD1BEA77F676}" dt="2023-01-25T07:50:10.596" v="222" actId="14100"/>
          <ac:graphicFrameMkLst>
            <pc:docMk/>
            <pc:sldMk cId="377144637" sldId="322"/>
            <ac:graphicFrameMk id="9" creationId="{D075120A-966B-E3E4-64F0-F5693F8CE7BB}"/>
          </ac:graphicFrameMkLst>
        </pc:graphicFrameChg>
        <pc:graphicFrameChg chg="del">
          <ac:chgData name="Kovács Attila" userId="3cfa0540-78d4-4084-847a-5a0b2be990b4" providerId="ADAL" clId="{9355CB93-4207-4802-9540-DD1BEA77F676}" dt="2023-01-24T15:27:50.365" v="134" actId="478"/>
          <ac:graphicFrameMkLst>
            <pc:docMk/>
            <pc:sldMk cId="377144637" sldId="322"/>
            <ac:graphicFrameMk id="33" creationId="{7990454F-0149-61DA-7CB8-72AC43368B49}"/>
          </ac:graphicFrameMkLst>
        </pc:graphicFrameChg>
      </pc:sldChg>
      <pc:sldChg chg="addSp delSp modSp add mod">
        <pc:chgData name="Kovács Attila" userId="3cfa0540-78d4-4084-847a-5a0b2be990b4" providerId="ADAL" clId="{9355CB93-4207-4802-9540-DD1BEA77F676}" dt="2023-01-25T04:00:24.034" v="218" actId="14100"/>
        <pc:sldMkLst>
          <pc:docMk/>
          <pc:sldMk cId="3035887410" sldId="323"/>
        </pc:sldMkLst>
        <pc:spChg chg="mod">
          <ac:chgData name="Kovács Attila" userId="3cfa0540-78d4-4084-847a-5a0b2be990b4" providerId="ADAL" clId="{9355CB93-4207-4802-9540-DD1BEA77F676}" dt="2023-01-25T04:00:24.034" v="218" actId="14100"/>
          <ac:spMkLst>
            <pc:docMk/>
            <pc:sldMk cId="3035887410" sldId="323"/>
            <ac:spMk id="77" creationId="{A40B6B76-D0A5-30BA-F160-8E4EF5539DCD}"/>
          </ac:spMkLst>
        </pc:spChg>
        <pc:graphicFrameChg chg="del">
          <ac:chgData name="Kovács Attila" userId="3cfa0540-78d4-4084-847a-5a0b2be990b4" providerId="ADAL" clId="{9355CB93-4207-4802-9540-DD1BEA77F676}" dt="2023-01-24T18:01:35.027" v="197" actId="478"/>
          <ac:graphicFrameMkLst>
            <pc:docMk/>
            <pc:sldMk cId="3035887410" sldId="323"/>
            <ac:graphicFrameMk id="2" creationId="{7B156BBC-CFAC-96CE-A55E-EBED85498894}"/>
          </ac:graphicFrameMkLst>
        </pc:graphicFrameChg>
        <pc:graphicFrameChg chg="add mod">
          <ac:chgData name="Kovács Attila" userId="3cfa0540-78d4-4084-847a-5a0b2be990b4" providerId="ADAL" clId="{9355CB93-4207-4802-9540-DD1BEA77F676}" dt="2023-01-25T04:00:03.890" v="214"/>
          <ac:graphicFrameMkLst>
            <pc:docMk/>
            <pc:sldMk cId="3035887410" sldId="323"/>
            <ac:graphicFrameMk id="3" creationId="{32A05D5D-7529-1926-6281-E0722FFC332F}"/>
          </ac:graphicFrameMkLst>
        </pc:graphicFrameChg>
      </pc:sldChg>
      <pc:sldChg chg="addSp delSp modSp add mod ord">
        <pc:chgData name="Kovács Attila" userId="3cfa0540-78d4-4084-847a-5a0b2be990b4" providerId="ADAL" clId="{9355CB93-4207-4802-9540-DD1BEA77F676}" dt="2023-01-25T09:14:36.830" v="424"/>
        <pc:sldMkLst>
          <pc:docMk/>
          <pc:sldMk cId="839855796" sldId="324"/>
        </pc:sldMkLst>
        <pc:spChg chg="add mod">
          <ac:chgData name="Kovács Attila" userId="3cfa0540-78d4-4084-847a-5a0b2be990b4" providerId="ADAL" clId="{9355CB93-4207-4802-9540-DD1BEA77F676}" dt="2023-01-25T09:13:48.617" v="419" actId="113"/>
          <ac:spMkLst>
            <pc:docMk/>
            <pc:sldMk cId="839855796" sldId="324"/>
            <ac:spMk id="5" creationId="{5222B093-9612-09E0-565D-AE5D00FB0B25}"/>
          </ac:spMkLst>
        </pc:spChg>
        <pc:spChg chg="del mod">
          <ac:chgData name="Kovács Attila" userId="3cfa0540-78d4-4084-847a-5a0b2be990b4" providerId="ADAL" clId="{9355CB93-4207-4802-9540-DD1BEA77F676}" dt="2023-01-25T09:04:06.600" v="230" actId="478"/>
          <ac:spMkLst>
            <pc:docMk/>
            <pc:sldMk cId="839855796" sldId="324"/>
            <ac:spMk id="77" creationId="{A40B6B76-D0A5-30BA-F160-8E4EF5539DCD}"/>
          </ac:spMkLst>
        </pc:spChg>
        <pc:graphicFrameChg chg="add del mod modGraphic">
          <ac:chgData name="Kovács Attila" userId="3cfa0540-78d4-4084-847a-5a0b2be990b4" providerId="ADAL" clId="{9355CB93-4207-4802-9540-DD1BEA77F676}" dt="2023-01-25T09:07:19.484" v="231" actId="478"/>
          <ac:graphicFrameMkLst>
            <pc:docMk/>
            <pc:sldMk cId="839855796" sldId="324"/>
            <ac:graphicFrameMk id="2" creationId="{10096CFC-AF63-1B11-FE31-BC84E1E290B4}"/>
          </ac:graphicFrameMkLst>
        </pc:graphicFrameChg>
        <pc:graphicFrameChg chg="add mod modGraphic">
          <ac:chgData name="Kovács Attila" userId="3cfa0540-78d4-4084-847a-5a0b2be990b4" providerId="ADAL" clId="{9355CB93-4207-4802-9540-DD1BEA77F676}" dt="2023-01-25T09:08:38.900" v="236" actId="1076"/>
          <ac:graphicFrameMkLst>
            <pc:docMk/>
            <pc:sldMk cId="839855796" sldId="324"/>
            <ac:graphicFrameMk id="3" creationId="{B7A9B2CD-FE49-2F5A-6C28-53160C011198}"/>
          </ac:graphicFrameMkLst>
        </pc:graphicFrameChg>
      </pc:sldChg>
    </pc:docChg>
  </pc:docChgLst>
  <pc:docChgLst>
    <pc:chgData name="Zörgő Noémi" userId="621ab811-d1ff-4056-b245-4d5c6887dd14" providerId="ADAL" clId="{84F76C73-25C7-4A61-A18E-8478E080FF8C}"/>
    <pc:docChg chg="custSel modSld">
      <pc:chgData name="Zörgő Noémi" userId="621ab811-d1ff-4056-b245-4d5c6887dd14" providerId="ADAL" clId="{84F76C73-25C7-4A61-A18E-8478E080FF8C}" dt="2023-01-25T09:41:34.567" v="258"/>
      <pc:docMkLst>
        <pc:docMk/>
      </pc:docMkLst>
      <pc:sldChg chg="modSp mod">
        <pc:chgData name="Zörgő Noémi" userId="621ab811-d1ff-4056-b245-4d5c6887dd14" providerId="ADAL" clId="{84F76C73-25C7-4A61-A18E-8478E080FF8C}" dt="2023-01-25T09:21:32.907" v="7" actId="790"/>
        <pc:sldMkLst>
          <pc:docMk/>
          <pc:sldMk cId="112612058" sldId="276"/>
        </pc:sldMkLst>
        <pc:spChg chg="mod">
          <ac:chgData name="Zörgő Noémi" userId="621ab811-d1ff-4056-b245-4d5c6887dd14" providerId="ADAL" clId="{84F76C73-25C7-4A61-A18E-8478E080FF8C}" dt="2023-01-25T09:21:32.907" v="7" actId="790"/>
          <ac:spMkLst>
            <pc:docMk/>
            <pc:sldMk cId="112612058" sldId="276"/>
            <ac:spMk id="7" creationId="{611FC0DE-62A7-4E61-AA65-93F889443C1B}"/>
          </ac:spMkLst>
        </pc:spChg>
      </pc:sldChg>
      <pc:sldChg chg="modSp mod">
        <pc:chgData name="Zörgő Noémi" userId="621ab811-d1ff-4056-b245-4d5c6887dd14" providerId="ADAL" clId="{84F76C73-25C7-4A61-A18E-8478E080FF8C}" dt="2023-01-25T09:20:47.265" v="6" actId="114"/>
        <pc:sldMkLst>
          <pc:docMk/>
          <pc:sldMk cId="3544699062" sldId="284"/>
        </pc:sldMkLst>
        <pc:spChg chg="mod">
          <ac:chgData name="Zörgő Noémi" userId="621ab811-d1ff-4056-b245-4d5c6887dd14" providerId="ADAL" clId="{84F76C73-25C7-4A61-A18E-8478E080FF8C}" dt="2023-01-25T09:20:13.538" v="0" actId="113"/>
          <ac:spMkLst>
            <pc:docMk/>
            <pc:sldMk cId="3544699062" sldId="284"/>
            <ac:spMk id="7" creationId="{611FC0DE-62A7-4E61-AA65-93F889443C1B}"/>
          </ac:spMkLst>
        </pc:spChg>
        <pc:graphicFrameChg chg="modGraphic">
          <ac:chgData name="Zörgő Noémi" userId="621ab811-d1ff-4056-b245-4d5c6887dd14" providerId="ADAL" clId="{84F76C73-25C7-4A61-A18E-8478E080FF8C}" dt="2023-01-25T09:20:47.265" v="6" actId="114"/>
          <ac:graphicFrameMkLst>
            <pc:docMk/>
            <pc:sldMk cId="3544699062" sldId="284"/>
            <ac:graphicFrameMk id="2" creationId="{C055A3A8-FA2A-4F91-822F-1010D58E0211}"/>
          </ac:graphicFrameMkLst>
        </pc:graphicFrameChg>
      </pc:sldChg>
      <pc:sldChg chg="modSp mod">
        <pc:chgData name="Zörgő Noémi" userId="621ab811-d1ff-4056-b245-4d5c6887dd14" providerId="ADAL" clId="{84F76C73-25C7-4A61-A18E-8478E080FF8C}" dt="2023-01-25T09:29:26.614" v="73" actId="20577"/>
        <pc:sldMkLst>
          <pc:docMk/>
          <pc:sldMk cId="154227150" sldId="302"/>
        </pc:sldMkLst>
        <pc:spChg chg="mod">
          <ac:chgData name="Zörgő Noémi" userId="621ab811-d1ff-4056-b245-4d5c6887dd14" providerId="ADAL" clId="{84F76C73-25C7-4A61-A18E-8478E080FF8C}" dt="2023-01-25T09:28:43.625" v="53" actId="20577"/>
          <ac:spMkLst>
            <pc:docMk/>
            <pc:sldMk cId="154227150" sldId="302"/>
            <ac:spMk id="7" creationId="{611FC0DE-62A7-4E61-AA65-93F889443C1B}"/>
          </ac:spMkLst>
        </pc:spChg>
        <pc:spChg chg="mod">
          <ac:chgData name="Zörgő Noémi" userId="621ab811-d1ff-4056-b245-4d5c6887dd14" providerId="ADAL" clId="{84F76C73-25C7-4A61-A18E-8478E080FF8C}" dt="2023-01-25T09:25:53.956" v="43" actId="20577"/>
          <ac:spMkLst>
            <pc:docMk/>
            <pc:sldMk cId="154227150" sldId="302"/>
            <ac:spMk id="77" creationId="{A40B6B76-D0A5-30BA-F160-8E4EF5539DCD}"/>
          </ac:spMkLst>
        </pc:spChg>
        <pc:graphicFrameChg chg="mod modGraphic">
          <ac:chgData name="Zörgő Noémi" userId="621ab811-d1ff-4056-b245-4d5c6887dd14" providerId="ADAL" clId="{84F76C73-25C7-4A61-A18E-8478E080FF8C}" dt="2023-01-25T09:29:26.614" v="73" actId="20577"/>
          <ac:graphicFrameMkLst>
            <pc:docMk/>
            <pc:sldMk cId="154227150" sldId="302"/>
            <ac:graphicFrameMk id="79" creationId="{33F331EF-51EF-0899-B628-06FB2AC9F2A5}"/>
          </ac:graphicFrameMkLst>
        </pc:graphicFrameChg>
      </pc:sldChg>
      <pc:sldChg chg="delSp modSp mod">
        <pc:chgData name="Zörgő Noémi" userId="621ab811-d1ff-4056-b245-4d5c6887dd14" providerId="ADAL" clId="{84F76C73-25C7-4A61-A18E-8478E080FF8C}" dt="2023-01-25T09:39:57.977" v="237"/>
        <pc:sldMkLst>
          <pc:docMk/>
          <pc:sldMk cId="3895782122" sldId="308"/>
        </pc:sldMkLst>
        <pc:spChg chg="del mod">
          <ac:chgData name="Zörgő Noémi" userId="621ab811-d1ff-4056-b245-4d5c6887dd14" providerId="ADAL" clId="{84F76C73-25C7-4A61-A18E-8478E080FF8C}" dt="2023-01-25T09:39:57.977" v="237"/>
          <ac:spMkLst>
            <pc:docMk/>
            <pc:sldMk cId="3895782122" sldId="308"/>
            <ac:spMk id="2" creationId="{3A6167C1-DEC0-4397-882F-0047EA3F0846}"/>
          </ac:spMkLst>
        </pc:spChg>
      </pc:sldChg>
      <pc:sldChg chg="addSp delSp modSp mod">
        <pc:chgData name="Zörgő Noémi" userId="621ab811-d1ff-4056-b245-4d5c6887dd14" providerId="ADAL" clId="{84F76C73-25C7-4A61-A18E-8478E080FF8C}" dt="2023-01-25T09:41:34.567" v="258"/>
        <pc:sldMkLst>
          <pc:docMk/>
          <pc:sldMk cId="2244878159" sldId="310"/>
        </pc:sldMkLst>
        <pc:graphicFrameChg chg="del">
          <ac:chgData name="Zörgő Noémi" userId="621ab811-d1ff-4056-b245-4d5c6887dd14" providerId="ADAL" clId="{84F76C73-25C7-4A61-A18E-8478E080FF8C}" dt="2023-01-25T09:41:12.111" v="256" actId="21"/>
          <ac:graphicFrameMkLst>
            <pc:docMk/>
            <pc:sldMk cId="2244878159" sldId="310"/>
            <ac:graphicFrameMk id="2" creationId="{6A5C4546-F29B-47DB-B5AB-36BF0E8C4A43}"/>
          </ac:graphicFrameMkLst>
        </pc:graphicFrameChg>
        <pc:graphicFrameChg chg="add mod">
          <ac:chgData name="Zörgő Noémi" userId="621ab811-d1ff-4056-b245-4d5c6887dd14" providerId="ADAL" clId="{84F76C73-25C7-4A61-A18E-8478E080FF8C}" dt="2023-01-25T09:41:34.567" v="258"/>
          <ac:graphicFrameMkLst>
            <pc:docMk/>
            <pc:sldMk cId="2244878159" sldId="310"/>
            <ac:graphicFrameMk id="3" creationId="{175D27CA-BCF0-B20F-8D2E-0B6E3BD6E6F7}"/>
          </ac:graphicFrameMkLst>
        </pc:graphicFrameChg>
      </pc:sldChg>
      <pc:sldChg chg="modSp mod">
        <pc:chgData name="Zörgő Noémi" userId="621ab811-d1ff-4056-b245-4d5c6887dd14" providerId="ADAL" clId="{84F76C73-25C7-4A61-A18E-8478E080FF8C}" dt="2023-01-25T09:40:17.047" v="255" actId="20577"/>
        <pc:sldMkLst>
          <pc:docMk/>
          <pc:sldMk cId="1318298571" sldId="311"/>
        </pc:sldMkLst>
        <pc:spChg chg="mod">
          <ac:chgData name="Zörgő Noémi" userId="621ab811-d1ff-4056-b245-4d5c6887dd14" providerId="ADAL" clId="{84F76C73-25C7-4A61-A18E-8478E080FF8C}" dt="2023-01-25T09:40:17.047" v="255" actId="20577"/>
          <ac:spMkLst>
            <pc:docMk/>
            <pc:sldMk cId="1318298571" sldId="311"/>
            <ac:spMk id="66" creationId="{82B73E1C-109D-41AA-9706-FF0F07FA7C3D}"/>
          </ac:spMkLst>
        </pc:spChg>
        <pc:spChg chg="mod">
          <ac:chgData name="Zörgő Noémi" userId="621ab811-d1ff-4056-b245-4d5c6887dd14" providerId="ADAL" clId="{84F76C73-25C7-4A61-A18E-8478E080FF8C}" dt="2023-01-25T09:22:42.545" v="13" actId="1076"/>
          <ac:spMkLst>
            <pc:docMk/>
            <pc:sldMk cId="1318298571" sldId="311"/>
            <ac:spMk id="69" creationId="{54B9A4FF-3964-4F58-BBF2-EC8D8591EA19}"/>
          </ac:spMkLst>
        </pc:spChg>
      </pc:sldChg>
      <pc:sldChg chg="modSp mod">
        <pc:chgData name="Zörgő Noémi" userId="621ab811-d1ff-4056-b245-4d5c6887dd14" providerId="ADAL" clId="{84F76C73-25C7-4A61-A18E-8478E080FF8C}" dt="2023-01-25T09:24:18.420" v="22" actId="20577"/>
        <pc:sldMkLst>
          <pc:docMk/>
          <pc:sldMk cId="303668914" sldId="320"/>
        </pc:sldMkLst>
        <pc:spChg chg="mod">
          <ac:chgData name="Zörgő Noémi" userId="621ab811-d1ff-4056-b245-4d5c6887dd14" providerId="ADAL" clId="{84F76C73-25C7-4A61-A18E-8478E080FF8C}" dt="2023-01-25T09:24:18.420" v="22" actId="20577"/>
          <ac:spMkLst>
            <pc:docMk/>
            <pc:sldMk cId="303668914" sldId="320"/>
            <ac:spMk id="7" creationId="{611FC0DE-62A7-4E61-AA65-93F889443C1B}"/>
          </ac:spMkLst>
        </pc:spChg>
      </pc:sldChg>
      <pc:sldChg chg="modSp mod">
        <pc:chgData name="Zörgő Noémi" userId="621ab811-d1ff-4056-b245-4d5c6887dd14" providerId="ADAL" clId="{84F76C73-25C7-4A61-A18E-8478E080FF8C}" dt="2023-01-25T09:36:03.129" v="196" actId="20577"/>
        <pc:sldMkLst>
          <pc:docMk/>
          <pc:sldMk cId="377144637" sldId="322"/>
        </pc:sldMkLst>
        <pc:spChg chg="mod">
          <ac:chgData name="Zörgő Noémi" userId="621ab811-d1ff-4056-b245-4d5c6887dd14" providerId="ADAL" clId="{84F76C73-25C7-4A61-A18E-8478E080FF8C}" dt="2023-01-25T09:36:03.129" v="196" actId="20577"/>
          <ac:spMkLst>
            <pc:docMk/>
            <pc:sldMk cId="377144637" sldId="322"/>
            <ac:spMk id="77" creationId="{A40B6B76-D0A5-30BA-F160-8E4EF5539DCD}"/>
          </ac:spMkLst>
        </pc:spChg>
      </pc:sldChg>
      <pc:sldChg chg="modSp mod">
        <pc:chgData name="Zörgő Noémi" userId="621ab811-d1ff-4056-b245-4d5c6887dd14" providerId="ADAL" clId="{84F76C73-25C7-4A61-A18E-8478E080FF8C}" dt="2023-01-25T09:36:25.372" v="198" actId="1076"/>
        <pc:sldMkLst>
          <pc:docMk/>
          <pc:sldMk cId="3035887410" sldId="323"/>
        </pc:sldMkLst>
        <pc:spChg chg="mod">
          <ac:chgData name="Zörgő Noémi" userId="621ab811-d1ff-4056-b245-4d5c6887dd14" providerId="ADAL" clId="{84F76C73-25C7-4A61-A18E-8478E080FF8C}" dt="2023-01-25T09:35:19.957" v="180" actId="20577"/>
          <ac:spMkLst>
            <pc:docMk/>
            <pc:sldMk cId="3035887410" sldId="323"/>
            <ac:spMk id="7" creationId="{611FC0DE-62A7-4E61-AA65-93F889443C1B}"/>
          </ac:spMkLst>
        </pc:spChg>
        <pc:spChg chg="mod">
          <ac:chgData name="Zörgő Noémi" userId="621ab811-d1ff-4056-b245-4d5c6887dd14" providerId="ADAL" clId="{84F76C73-25C7-4A61-A18E-8478E080FF8C}" dt="2023-01-25T09:36:25.372" v="198" actId="1076"/>
          <ac:spMkLst>
            <pc:docMk/>
            <pc:sldMk cId="3035887410" sldId="323"/>
            <ac:spMk id="77" creationId="{A40B6B76-D0A5-30BA-F160-8E4EF5539DCD}"/>
          </ac:spMkLst>
        </pc:spChg>
        <pc:graphicFrameChg chg="mod">
          <ac:chgData name="Zörgő Noémi" userId="621ab811-d1ff-4056-b245-4d5c6887dd14" providerId="ADAL" clId="{84F76C73-25C7-4A61-A18E-8478E080FF8C}" dt="2023-01-25T09:36:18.348" v="197" actId="14100"/>
          <ac:graphicFrameMkLst>
            <pc:docMk/>
            <pc:sldMk cId="3035887410" sldId="323"/>
            <ac:graphicFrameMk id="3" creationId="{32A05D5D-7529-1926-6281-E0722FFC332F}"/>
          </ac:graphicFrameMkLst>
        </pc:graphicFrameChg>
      </pc:sldChg>
      <pc:sldChg chg="modSp mod">
        <pc:chgData name="Zörgő Noémi" userId="621ab811-d1ff-4056-b245-4d5c6887dd14" providerId="ADAL" clId="{84F76C73-25C7-4A61-A18E-8478E080FF8C}" dt="2023-01-25T09:35:11.525" v="172" actId="20577"/>
        <pc:sldMkLst>
          <pc:docMk/>
          <pc:sldMk cId="839855796" sldId="324"/>
        </pc:sldMkLst>
        <pc:spChg chg="mod">
          <ac:chgData name="Zörgő Noémi" userId="621ab811-d1ff-4056-b245-4d5c6887dd14" providerId="ADAL" clId="{84F76C73-25C7-4A61-A18E-8478E080FF8C}" dt="2023-01-25T09:35:11.525" v="172" actId="20577"/>
          <ac:spMkLst>
            <pc:docMk/>
            <pc:sldMk cId="839855796" sldId="324"/>
            <ac:spMk id="5" creationId="{5222B093-9612-09E0-565D-AE5D00FB0B25}"/>
          </ac:spMkLst>
        </pc:spChg>
        <pc:spChg chg="mod">
          <ac:chgData name="Zörgő Noémi" userId="621ab811-d1ff-4056-b245-4d5c6887dd14" providerId="ADAL" clId="{84F76C73-25C7-4A61-A18E-8478E080FF8C}" dt="2023-01-25T09:34:27.195" v="143" actId="20577"/>
          <ac:spMkLst>
            <pc:docMk/>
            <pc:sldMk cId="839855796" sldId="324"/>
            <ac:spMk id="7" creationId="{611FC0DE-62A7-4E61-AA65-93F889443C1B}"/>
          </ac:spMkLst>
        </pc:spChg>
        <pc:graphicFrameChg chg="mod modGraphic">
          <ac:chgData name="Zörgő Noémi" userId="621ab811-d1ff-4056-b245-4d5c6887dd14" providerId="ADAL" clId="{84F76C73-25C7-4A61-A18E-8478E080FF8C}" dt="2023-01-25T09:34:33.940" v="145" actId="20577"/>
          <ac:graphicFrameMkLst>
            <pc:docMk/>
            <pc:sldMk cId="839855796" sldId="324"/>
            <ac:graphicFrameMk id="3" creationId="{B7A9B2CD-FE49-2F5A-6C28-53160C011198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731299903726312E-2"/>
          <c:y val="0.10093896713615023"/>
          <c:w val="0.90072993461463791"/>
          <c:h val="0.80280175230371387"/>
        </c:manualLayout>
      </c:layout>
      <c:barChart>
        <c:barDir val="col"/>
        <c:grouping val="clustered"/>
        <c:varyColors val="0"/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Sheet2!$G$21:$G$31</c:f>
              <c:numCache>
                <c:formatCode>General</c:formatCod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numCache>
            </c:numRef>
          </c:cat>
          <c:val>
            <c:numRef>
              <c:f>Sheet2!$H$21:$H$31</c:f>
              <c:numCache>
                <c:formatCode>_(* #,##0_);_(* \(#,##0\);_(* "-"??_);_(@_)</c:formatCode>
                <c:ptCount val="11"/>
                <c:pt idx="0">
                  <c:v>42924</c:v>
                </c:pt>
                <c:pt idx="1">
                  <c:v>52479</c:v>
                </c:pt>
                <c:pt idx="2">
                  <c:v>63984</c:v>
                </c:pt>
                <c:pt idx="3">
                  <c:v>61835</c:v>
                </c:pt>
                <c:pt idx="4">
                  <c:v>60781</c:v>
                </c:pt>
                <c:pt idx="5">
                  <c:v>54970</c:v>
                </c:pt>
                <c:pt idx="6">
                  <c:v>57964</c:v>
                </c:pt>
                <c:pt idx="7">
                  <c:v>84408</c:v>
                </c:pt>
                <c:pt idx="8">
                  <c:v>102846</c:v>
                </c:pt>
                <c:pt idx="9">
                  <c:v>137673</c:v>
                </c:pt>
                <c:pt idx="10">
                  <c:v>220616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16-4D12-B683-47A7E2CA0E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46195439"/>
        <c:axId val="2046194191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Sheet2!$G$21:$G$31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2013</c:v>
                      </c:pt>
                      <c:pt idx="1">
                        <c:v>2014</c:v>
                      </c:pt>
                      <c:pt idx="2">
                        <c:v>2015</c:v>
                      </c:pt>
                      <c:pt idx="3">
                        <c:v>2016</c:v>
                      </c:pt>
                      <c:pt idx="4">
                        <c:v>2017</c:v>
                      </c:pt>
                      <c:pt idx="5">
                        <c:v>2018</c:v>
                      </c:pt>
                      <c:pt idx="6">
                        <c:v>2019</c:v>
                      </c:pt>
                      <c:pt idx="7">
                        <c:v>2020</c:v>
                      </c:pt>
                      <c:pt idx="8">
                        <c:v>2021</c:v>
                      </c:pt>
                      <c:pt idx="9">
                        <c:v>2022</c:v>
                      </c:pt>
                      <c:pt idx="10">
                        <c:v>2023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Sheet2!$G$21:$G$31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2013</c:v>
                      </c:pt>
                      <c:pt idx="1">
                        <c:v>2014</c:v>
                      </c:pt>
                      <c:pt idx="2">
                        <c:v>2015</c:v>
                      </c:pt>
                      <c:pt idx="3">
                        <c:v>2016</c:v>
                      </c:pt>
                      <c:pt idx="4">
                        <c:v>2017</c:v>
                      </c:pt>
                      <c:pt idx="5">
                        <c:v>2018</c:v>
                      </c:pt>
                      <c:pt idx="6">
                        <c:v>2019</c:v>
                      </c:pt>
                      <c:pt idx="7">
                        <c:v>2020</c:v>
                      </c:pt>
                      <c:pt idx="8">
                        <c:v>2021</c:v>
                      </c:pt>
                      <c:pt idx="9">
                        <c:v>2022</c:v>
                      </c:pt>
                      <c:pt idx="10">
                        <c:v>2023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0616-4D12-B683-47A7E2CA0E61}"/>
                  </c:ext>
                </c:extLst>
              </c15:ser>
            </c15:filteredBarSeries>
          </c:ext>
        </c:extLst>
      </c:barChart>
      <c:catAx>
        <c:axId val="20461954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6194191"/>
        <c:crosses val="autoZero"/>
        <c:auto val="1"/>
        <c:lblAlgn val="ctr"/>
        <c:lblOffset val="100"/>
        <c:noMultiLvlLbl val="0"/>
      </c:catAx>
      <c:valAx>
        <c:axId val="2046194191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crossAx val="20461954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2400" b="1" u="sng" dirty="0"/>
              <a:t>Színház</a:t>
            </a:r>
            <a:endParaRPr lang="en-US" sz="2400" b="1" u="sng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3399FF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9AD-4061-A881-446039D1563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Sheet2!$O$116:$O$120</c:f>
              <c:strCache>
                <c:ptCount val="5"/>
                <c:pt idx="0">
                  <c:v>2019 terv</c:v>
                </c:pt>
                <c:pt idx="1">
                  <c:v>2020 terv</c:v>
                </c:pt>
                <c:pt idx="2">
                  <c:v>2021 terv</c:v>
                </c:pt>
                <c:pt idx="3">
                  <c:v>2022 terv</c:v>
                </c:pt>
                <c:pt idx="4">
                  <c:v>2023 terv</c:v>
                </c:pt>
              </c:strCache>
              <c:extLst/>
            </c:strRef>
          </c:cat>
          <c:val>
            <c:numRef>
              <c:f>Sheet2!$T$116:$T$120</c:f>
              <c:numCache>
                <c:formatCode>_(* #,##0_);_(* \(#,##0\);_(* "-"??_);_(@_)</c:formatCode>
                <c:ptCount val="5"/>
                <c:pt idx="0">
                  <c:v>2070</c:v>
                </c:pt>
                <c:pt idx="1">
                  <c:v>1900</c:v>
                </c:pt>
                <c:pt idx="2">
                  <c:v>2100</c:v>
                </c:pt>
                <c:pt idx="3">
                  <c:v>3012</c:v>
                </c:pt>
                <c:pt idx="4">
                  <c:v>2625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B9AD-4061-A881-446039D156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3"/>
        <c:overlap val="37"/>
        <c:axId val="1887757952"/>
        <c:axId val="1887763776"/>
      </c:barChart>
      <c:catAx>
        <c:axId val="1887757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7763776"/>
        <c:crosses val="autoZero"/>
        <c:auto val="1"/>
        <c:lblAlgn val="ctr"/>
        <c:lblOffset val="100"/>
        <c:noMultiLvlLbl val="0"/>
      </c:catAx>
      <c:valAx>
        <c:axId val="1887763776"/>
        <c:scaling>
          <c:orientation val="minMax"/>
        </c:scaling>
        <c:delete val="1"/>
        <c:axPos val="l"/>
        <c:numFmt formatCode="_(* #,##0_);_(* \(#,##0\);_(* &quot;-&quot;??_);_(@_)" sourceLinked="1"/>
        <c:majorTickMark val="out"/>
        <c:minorTickMark val="none"/>
        <c:tickLblPos val="nextTo"/>
        <c:crossAx val="1887757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Sheet2!$D$108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Sheet2!$A$109:$A$126</c:f>
              <c:strCache>
                <c:ptCount val="18"/>
                <c:pt idx="0">
                  <c:v>Bányai János</c:v>
                </c:pt>
                <c:pt idx="1">
                  <c:v>Tamási Áron</c:v>
                </c:pt>
                <c:pt idx="2">
                  <c:v>Baczkamadarasi K.G.</c:v>
                </c:pt>
                <c:pt idx="3">
                  <c:v>Tompa László</c:v>
                </c:pt>
                <c:pt idx="4">
                  <c:v>Eötvös Jozsef</c:v>
                </c:pt>
                <c:pt idx="5">
                  <c:v>Kós Károly</c:v>
                </c:pt>
                <c:pt idx="6">
                  <c:v>Palló Imre</c:v>
                </c:pt>
                <c:pt idx="7">
                  <c:v>Móra Ferenc</c:v>
                </c:pt>
                <c:pt idx="8">
                  <c:v>Benedek Elek</c:v>
                </c:pt>
                <c:pt idx="9">
                  <c:v>Marin Preda</c:v>
                </c:pt>
                <c:pt idx="10">
                  <c:v>Orbán Balázs</c:v>
                </c:pt>
                <c:pt idx="11">
                  <c:v>Kipi-Kopi</c:v>
                </c:pt>
                <c:pt idx="12">
                  <c:v>Bethlen Gábor</c:v>
                </c:pt>
                <c:pt idx="13">
                  <c:v>Eszterlánc</c:v>
                </c:pt>
                <c:pt idx="14">
                  <c:v>Ficánka</c:v>
                </c:pt>
                <c:pt idx="15">
                  <c:v>Zsibongó</c:v>
                </c:pt>
                <c:pt idx="16">
                  <c:v>Csillagvár</c:v>
                </c:pt>
                <c:pt idx="17">
                  <c:v>Villanytelep</c:v>
                </c:pt>
              </c:strCache>
            </c:strRef>
          </c:cat>
          <c:val>
            <c:numRef>
              <c:f>Sheet2!$D$109:$D$126</c:f>
              <c:numCache>
                <c:formatCode>_(* #,##0_);_(* \(#,##0\);_(* "-"??_);_(@_)</c:formatCode>
                <c:ptCount val="18"/>
                <c:pt idx="0">
                  <c:v>1393</c:v>
                </c:pt>
                <c:pt idx="1">
                  <c:v>1610</c:v>
                </c:pt>
                <c:pt idx="2">
                  <c:v>1562</c:v>
                </c:pt>
                <c:pt idx="3">
                  <c:v>910</c:v>
                </c:pt>
                <c:pt idx="4">
                  <c:v>1440</c:v>
                </c:pt>
                <c:pt idx="5">
                  <c:v>1008</c:v>
                </c:pt>
                <c:pt idx="6">
                  <c:v>1142.5</c:v>
                </c:pt>
                <c:pt idx="7">
                  <c:v>1116</c:v>
                </c:pt>
                <c:pt idx="8">
                  <c:v>816</c:v>
                </c:pt>
                <c:pt idx="9">
                  <c:v>725.5</c:v>
                </c:pt>
                <c:pt idx="10">
                  <c:v>591.5</c:v>
                </c:pt>
                <c:pt idx="11">
                  <c:v>444</c:v>
                </c:pt>
                <c:pt idx="12">
                  <c:v>579.5</c:v>
                </c:pt>
                <c:pt idx="13">
                  <c:v>422</c:v>
                </c:pt>
                <c:pt idx="14">
                  <c:v>478</c:v>
                </c:pt>
                <c:pt idx="15">
                  <c:v>380.5</c:v>
                </c:pt>
                <c:pt idx="16">
                  <c:v>315.60000000000002</c:v>
                </c:pt>
                <c:pt idx="17">
                  <c:v>304.60000000000002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2E-406D-8369-51B81AD0BF32}"/>
            </c:ext>
          </c:extLst>
        </c:ser>
        <c:ser>
          <c:idx val="1"/>
          <c:order val="1"/>
          <c:tx>
            <c:strRef>
              <c:f>Sheet2!$E$108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Sheet2!$A$109:$A$126</c:f>
              <c:strCache>
                <c:ptCount val="18"/>
                <c:pt idx="0">
                  <c:v>Bányai János</c:v>
                </c:pt>
                <c:pt idx="1">
                  <c:v>Tamási Áron</c:v>
                </c:pt>
                <c:pt idx="2">
                  <c:v>Baczkamadarasi K.G.</c:v>
                </c:pt>
                <c:pt idx="3">
                  <c:v>Tompa László</c:v>
                </c:pt>
                <c:pt idx="4">
                  <c:v>Eötvös Jozsef</c:v>
                </c:pt>
                <c:pt idx="5">
                  <c:v>Kós Károly</c:v>
                </c:pt>
                <c:pt idx="6">
                  <c:v>Palló Imre</c:v>
                </c:pt>
                <c:pt idx="7">
                  <c:v>Móra Ferenc</c:v>
                </c:pt>
                <c:pt idx="8">
                  <c:v>Benedek Elek</c:v>
                </c:pt>
                <c:pt idx="9">
                  <c:v>Marin Preda</c:v>
                </c:pt>
                <c:pt idx="10">
                  <c:v>Orbán Balázs</c:v>
                </c:pt>
                <c:pt idx="11">
                  <c:v>Kipi-Kopi</c:v>
                </c:pt>
                <c:pt idx="12">
                  <c:v>Bethlen Gábor</c:v>
                </c:pt>
                <c:pt idx="13">
                  <c:v>Eszterlánc</c:v>
                </c:pt>
                <c:pt idx="14">
                  <c:v>Ficánka</c:v>
                </c:pt>
                <c:pt idx="15">
                  <c:v>Zsibongó</c:v>
                </c:pt>
                <c:pt idx="16">
                  <c:v>Csillagvár</c:v>
                </c:pt>
                <c:pt idx="17">
                  <c:v>Villanytelep</c:v>
                </c:pt>
              </c:strCache>
            </c:strRef>
          </c:cat>
          <c:val>
            <c:numRef>
              <c:f>Sheet2!$E$109:$E$126</c:f>
              <c:numCache>
                <c:formatCode>_(* #,##0_);_(* \(#,##0\);_(* "-"??_);_(@_)</c:formatCode>
                <c:ptCount val="18"/>
                <c:pt idx="0">
                  <c:v>1406</c:v>
                </c:pt>
                <c:pt idx="1">
                  <c:v>1243</c:v>
                </c:pt>
                <c:pt idx="2">
                  <c:v>1101</c:v>
                </c:pt>
                <c:pt idx="3">
                  <c:v>1068</c:v>
                </c:pt>
                <c:pt idx="4">
                  <c:v>1038</c:v>
                </c:pt>
                <c:pt idx="5">
                  <c:v>1035</c:v>
                </c:pt>
                <c:pt idx="6">
                  <c:v>888</c:v>
                </c:pt>
                <c:pt idx="7">
                  <c:v>803</c:v>
                </c:pt>
                <c:pt idx="8">
                  <c:v>632</c:v>
                </c:pt>
                <c:pt idx="9">
                  <c:v>599</c:v>
                </c:pt>
                <c:pt idx="10">
                  <c:v>480</c:v>
                </c:pt>
                <c:pt idx="11">
                  <c:v>470</c:v>
                </c:pt>
                <c:pt idx="12">
                  <c:v>457</c:v>
                </c:pt>
                <c:pt idx="13">
                  <c:v>410</c:v>
                </c:pt>
                <c:pt idx="14">
                  <c:v>400</c:v>
                </c:pt>
                <c:pt idx="15">
                  <c:v>369</c:v>
                </c:pt>
                <c:pt idx="16">
                  <c:v>312</c:v>
                </c:pt>
                <c:pt idx="17">
                  <c:v>258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2E-406D-8369-51B81AD0BF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22394639"/>
        <c:axId val="1022388815"/>
      </c:barChart>
      <c:catAx>
        <c:axId val="1022394639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2388815"/>
        <c:crosses val="autoZero"/>
        <c:auto val="1"/>
        <c:lblAlgn val="ctr"/>
        <c:lblOffset val="100"/>
        <c:noMultiLvlLbl val="0"/>
      </c:catAx>
      <c:valAx>
        <c:axId val="1022388815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crossAx val="10223946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Sheet2!$C$136</c:f>
              <c:strCache>
                <c:ptCount val="1"/>
                <c:pt idx="0">
                  <c:v>Össz-finanszírozás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Sheet2!$D$108:$E$108</c:f>
              <c:numCache>
                <c:formatCode>General</c:formatCode>
                <c:ptCount val="2"/>
                <c:pt idx="0">
                  <c:v>2023</c:v>
                </c:pt>
                <c:pt idx="1">
                  <c:v>2022</c:v>
                </c:pt>
              </c:numCache>
            </c:numRef>
          </c:cat>
          <c:val>
            <c:numRef>
              <c:f>Sheet2!$D$136:$E$136</c:f>
              <c:numCache>
                <c:formatCode>_(* #,##0_);_(* \(#,##0\);_(* "-"??_);_(@_)</c:formatCode>
                <c:ptCount val="2"/>
                <c:pt idx="0">
                  <c:v>15240</c:v>
                </c:pt>
                <c:pt idx="1">
                  <c:v>12969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51-4E6D-B14D-22D7A5A8C11B}"/>
            </c:ext>
          </c:extLst>
        </c:ser>
        <c:ser>
          <c:idx val="1"/>
          <c:order val="1"/>
          <c:tx>
            <c:strRef>
              <c:f>Sheet2!$C$137</c:f>
              <c:strCache>
                <c:ptCount val="1"/>
                <c:pt idx="0">
                  <c:v>Állami finanszírozás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Sheet2!$D$108:$E$108</c:f>
              <c:numCache>
                <c:formatCode>General</c:formatCode>
                <c:ptCount val="2"/>
                <c:pt idx="0">
                  <c:v>2023</c:v>
                </c:pt>
                <c:pt idx="1">
                  <c:v>2022</c:v>
                </c:pt>
              </c:numCache>
            </c:numRef>
          </c:cat>
          <c:val>
            <c:numRef>
              <c:f>Sheet2!$D$137:$E$137</c:f>
              <c:numCache>
                <c:formatCode>_(* #,##0_);_(* \(#,##0\);_(* "-"??_);_(@_)</c:formatCode>
                <c:ptCount val="2"/>
                <c:pt idx="0">
                  <c:v>12883</c:v>
                </c:pt>
                <c:pt idx="1">
                  <c:v>7719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51-4E6D-B14D-22D7A5A8C1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33847103"/>
        <c:axId val="869380575"/>
      </c:barChart>
      <c:catAx>
        <c:axId val="11338471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9380575"/>
        <c:crosses val="autoZero"/>
        <c:auto val="1"/>
        <c:lblAlgn val="ctr"/>
        <c:lblOffset val="100"/>
        <c:noMultiLvlLbl val="0"/>
      </c:catAx>
      <c:valAx>
        <c:axId val="8693805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38471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871234923886088"/>
          <c:y val="0.10212846289707142"/>
          <c:w val="0.36257530152227835"/>
          <c:h val="0.70102205735871848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F96-4309-9FA2-643C3726578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F96-4309-9FA2-643C3726578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F96-4309-9FA2-643C3726578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F96-4309-9FA2-643C3726578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F96-4309-9FA2-643C37265788}"/>
              </c:ext>
            </c:extLst>
          </c:dPt>
          <c:dLbls>
            <c:dLbl>
              <c:idx val="0"/>
              <c:layout>
                <c:manualLayout>
                  <c:x val="0.16713227632536354"/>
                  <c:y val="-1.95360195360195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1475CF9-9E5B-421A-9A1C-7DBA2CED9F1A}" type="VALUE">
                      <a:rPr lang="en-US"/>
                      <a:pPr>
                        <a:defRPr/>
                      </a:pPr>
                      <a:t>[VALUE]</a:t>
                    </a:fld>
                    <a:r>
                      <a:rPr lang="en-US"/>
                      <a:t> anyagi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95503603232624"/>
                      <c:h val="0.2050551373386018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F96-4309-9FA2-643C37265788}"/>
                </c:ext>
              </c:extLst>
            </c:dLbl>
            <c:dLbl>
              <c:idx val="1"/>
              <c:layout>
                <c:manualLayout>
                  <c:x val="-8.245372296392256E-2"/>
                  <c:y val="9.523812629012455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A0F266E-2332-4277-A494-5409E28FAE7C}" type="VALUE">
                      <a:rPr lang="en-US"/>
                      <a:pPr>
                        <a:defRPr/>
                      </a:pPr>
                      <a:t>[VALUE]</a:t>
                    </a:fld>
                    <a:r>
                      <a:rPr lang="en-US"/>
                      <a:t> egyébb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739780131275028"/>
                      <c:h val="0.1407248465870613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F96-4309-9FA2-643C37265788}"/>
                </c:ext>
              </c:extLst>
            </c:dLbl>
            <c:dLbl>
              <c:idx val="2"/>
              <c:layout>
                <c:manualLayout>
                  <c:x val="-0.12645343763474931"/>
                  <c:y val="3.726692987298214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B37FAAA-6264-4F14-8D8F-B6E4B8B7A52C}" type="VALUE">
                      <a:rPr lang="en-US"/>
                      <a:pPr>
                        <a:defRPr/>
                      </a:pPr>
                      <a:t>[VALUE]</a:t>
                    </a:fld>
                    <a:r>
                      <a:rPr lang="en-US"/>
                      <a:t> szociális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265426625505352"/>
                      <c:h val="0.1708671031505677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BF96-4309-9FA2-643C37265788}"/>
                </c:ext>
              </c:extLst>
            </c:dLbl>
            <c:dLbl>
              <c:idx val="3"/>
              <c:layout>
                <c:manualLayout>
                  <c:x val="-0.12959146832045168"/>
                  <c:y val="-5.680297249897215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0EFA3CC-1B14-43C2-914E-1514E473C1CB}" type="VALUE">
                      <a:rPr lang="en-US"/>
                      <a:pPr>
                        <a:defRPr/>
                      </a:pPr>
                      <a:t>[VALUE]</a:t>
                    </a:fld>
                    <a:r>
                      <a:rPr lang="en-US"/>
                      <a:t> transzfer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636097211680723"/>
                      <c:h val="0.239243171526636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BF96-4309-9FA2-643C37265788}"/>
                </c:ext>
              </c:extLst>
            </c:dLbl>
            <c:dLbl>
              <c:idx val="4"/>
              <c:layout>
                <c:manualLayout>
                  <c:x val="6.2108083432813495E-2"/>
                  <c:y val="-0.1283644310866895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E4FDB07-1B14-4434-A37E-C57845161A2F}" type="VALUE">
                      <a:rPr lang="en-US"/>
                      <a:pPr>
                        <a:defRPr/>
                      </a:pPr>
                      <a:t>[VALUE]</a:t>
                    </a:fld>
                    <a:r>
                      <a:rPr lang="en-US"/>
                      <a:t> beruházás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500526560486662"/>
                      <c:h val="6.619066079479003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BF96-4309-9FA2-643C372657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Sheet2!$A$131:$A$135</c:f>
              <c:strCache>
                <c:ptCount val="5"/>
                <c:pt idx="0">
                  <c:v>anyagi</c:v>
                </c:pt>
                <c:pt idx="1">
                  <c:v>transzfer</c:v>
                </c:pt>
                <c:pt idx="2">
                  <c:v>szociális</c:v>
                </c:pt>
                <c:pt idx="3">
                  <c:v>egyéb </c:v>
                </c:pt>
                <c:pt idx="4">
                  <c:v>beruházás</c:v>
                </c:pt>
              </c:strCache>
            </c:strRef>
          </c:cat>
          <c:val>
            <c:numRef>
              <c:f>Sheet2!$D$131:$D$135</c:f>
              <c:numCache>
                <c:formatCode>_(* #,##0_);_(* \(#,##0\);_(* "-"??_);_(@_)</c:formatCode>
                <c:ptCount val="5"/>
                <c:pt idx="0">
                  <c:v>9837</c:v>
                </c:pt>
                <c:pt idx="1">
                  <c:v>13</c:v>
                </c:pt>
                <c:pt idx="2">
                  <c:v>1116</c:v>
                </c:pt>
                <c:pt idx="3">
                  <c:v>4156</c:v>
                </c:pt>
                <c:pt idx="4">
                  <c:v>118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F96-4309-9FA2-643C372657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279411362597196E-2"/>
          <c:y val="0.11405614483171728"/>
          <c:w val="0.8603635927846206"/>
          <c:h val="0.6181799502018516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Sheet2!$D$24:$D$31</c:f>
              <c:strCache>
                <c:ptCount val="8"/>
                <c:pt idx="0">
                  <c:v>Költségvetési támogatások</c:v>
                </c:pt>
                <c:pt idx="1">
                  <c:v>Természetes személyek jövedelemadójának helyben maradó része</c:v>
                </c:pt>
                <c:pt idx="2">
                  <c:v>Ingatlanadók</c:v>
                </c:pt>
                <c:pt idx="3">
                  <c:v>Javakra és szolgáltatásokra alkalmazott adók</c:v>
                </c:pt>
                <c:pt idx="4">
                  <c:v>Javak és szolgáltatások értékesítése</c:v>
                </c:pt>
                <c:pt idx="5">
                  <c:v>Tulajdonból származó bevételek</c:v>
                </c:pt>
                <c:pt idx="6">
                  <c:v>Jogi személyek nyereségadója, magánszemélyek tőkejövedelem utáni adója</c:v>
                </c:pt>
                <c:pt idx="7">
                  <c:v>Tőkejövedelmek</c:v>
                </c:pt>
              </c:strCache>
            </c:strRef>
          </c:cat>
          <c:val>
            <c:numRef>
              <c:f>Sheet2!$E$24:$E$31</c:f>
              <c:numCache>
                <c:formatCode>_(* #,##0_);_(* \(#,##0\);_(* "-"??_);_(@_)</c:formatCode>
                <c:ptCount val="8"/>
                <c:pt idx="0">
                  <c:v>69785</c:v>
                </c:pt>
                <c:pt idx="1">
                  <c:v>40951</c:v>
                </c:pt>
                <c:pt idx="2">
                  <c:v>15617</c:v>
                </c:pt>
                <c:pt idx="3">
                  <c:v>6530</c:v>
                </c:pt>
                <c:pt idx="4">
                  <c:v>3899</c:v>
                </c:pt>
                <c:pt idx="5">
                  <c:v>2215</c:v>
                </c:pt>
                <c:pt idx="6">
                  <c:v>2108</c:v>
                </c:pt>
                <c:pt idx="7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62-407A-A141-BBB89D4649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805273216"/>
        <c:axId val="1805283616"/>
      </c:barChart>
      <c:lineChart>
        <c:grouping val="standard"/>
        <c:varyColors val="0"/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spPr>
              <a:ln w="28575" cap="rnd">
                <a:solidFill>
                  <a:schemeClr val="accent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6462-407A-A141-BBB89D464970}"/>
              </c:ext>
            </c:extLst>
          </c:dPt>
          <c:dPt>
            <c:idx val="1"/>
            <c:marker>
              <c:symbol val="none"/>
            </c:marker>
            <c:bubble3D val="0"/>
            <c:spPr>
              <a:ln w="28575" cap="rnd">
                <a:solidFill>
                  <a:schemeClr val="accent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6462-407A-A141-BBB89D464970}"/>
              </c:ext>
            </c:extLst>
          </c:dPt>
          <c:dPt>
            <c:idx val="2"/>
            <c:marker>
              <c:symbol val="none"/>
            </c:marker>
            <c:bubble3D val="0"/>
            <c:spPr>
              <a:ln w="28575" cap="rnd">
                <a:solidFill>
                  <a:schemeClr val="accent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6462-407A-A141-BBB89D464970}"/>
              </c:ext>
            </c:extLst>
          </c:dPt>
          <c:dPt>
            <c:idx val="3"/>
            <c:marker>
              <c:symbol val="none"/>
            </c:marker>
            <c:bubble3D val="0"/>
            <c:spPr>
              <a:ln w="28575" cap="rnd">
                <a:solidFill>
                  <a:schemeClr val="accent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8-6462-407A-A141-BBB89D464970}"/>
              </c:ext>
            </c:extLst>
          </c:dPt>
          <c:dPt>
            <c:idx val="4"/>
            <c:marker>
              <c:symbol val="none"/>
            </c:marker>
            <c:bubble3D val="0"/>
            <c:spPr>
              <a:ln w="28575" cap="rnd">
                <a:solidFill>
                  <a:schemeClr val="accent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A-6462-407A-A141-BBB89D464970}"/>
              </c:ext>
            </c:extLst>
          </c:dPt>
          <c:dPt>
            <c:idx val="5"/>
            <c:marker>
              <c:symbol val="none"/>
            </c:marker>
            <c:bubble3D val="0"/>
            <c:spPr>
              <a:ln w="28575" cap="rnd">
                <a:solidFill>
                  <a:schemeClr val="accent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C-6462-407A-A141-BBB89D464970}"/>
              </c:ext>
            </c:extLst>
          </c:dPt>
          <c:dPt>
            <c:idx val="6"/>
            <c:marker>
              <c:symbol val="none"/>
            </c:marker>
            <c:bubble3D val="0"/>
            <c:spPr>
              <a:ln w="28575" cap="rnd">
                <a:solidFill>
                  <a:schemeClr val="accent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E-6462-407A-A141-BBB89D464970}"/>
              </c:ext>
            </c:extLst>
          </c:dPt>
          <c:dPt>
            <c:idx val="7"/>
            <c:marker>
              <c:symbol val="none"/>
            </c:marker>
            <c:bubble3D val="0"/>
            <c:spPr>
              <a:ln w="28575" cap="rnd">
                <a:solidFill>
                  <a:schemeClr val="accent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0-6462-407A-A141-BBB89D464970}"/>
              </c:ext>
            </c:extLst>
          </c:dPt>
          <c:dLbls>
            <c:dLbl>
              <c:idx val="0"/>
              <c:layout>
                <c:manualLayout>
                  <c:x val="-7.4920057656552727E-2"/>
                  <c:y val="2.8513362663929384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462-407A-A141-BBB89D464970}"/>
                </c:ext>
              </c:extLst>
            </c:dLbl>
            <c:dLbl>
              <c:idx val="1"/>
              <c:layout>
                <c:manualLayout>
                  <c:x val="-7.3742901493440441E-2"/>
                  <c:y val="-3.70673714631081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462-407A-A141-BBB89D464970}"/>
                </c:ext>
              </c:extLst>
            </c:dLbl>
            <c:dLbl>
              <c:idx val="2"/>
              <c:layout>
                <c:manualLayout>
                  <c:x val="-7.4920057656552727E-2"/>
                  <c:y val="-1.99593538647505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462-407A-A141-BBB89D464970}"/>
                </c:ext>
              </c:extLst>
            </c:dLbl>
            <c:dLbl>
              <c:idx val="3"/>
              <c:layout>
                <c:manualLayout>
                  <c:x val="-6.8375069389648283E-2"/>
                  <c:y val="2.8513362663929384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462-407A-A141-BBB89D464970}"/>
                </c:ext>
              </c:extLst>
            </c:dLbl>
            <c:dLbl>
              <c:idx val="4"/>
              <c:layout>
                <c:manualLayout>
                  <c:x val="-7.4260850205209838E-2"/>
                  <c:y val="5.7026725327857719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462-407A-A141-BBB89D464970}"/>
                </c:ext>
              </c:extLst>
            </c:dLbl>
            <c:dLbl>
              <c:idx val="5"/>
              <c:layout>
                <c:manualLayout>
                  <c:x val="-5.7780663921637276E-2"/>
                  <c:y val="-3.13646989303224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462-407A-A141-BBB89D464970}"/>
                </c:ext>
              </c:extLst>
            </c:dLbl>
            <c:dLbl>
              <c:idx val="6"/>
              <c:layout>
                <c:manualLayout>
                  <c:x val="-5.5426351595412808E-2"/>
                  <c:y val="-1.99593538647505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462-407A-A141-BBB89D464970}"/>
                </c:ext>
              </c:extLst>
            </c:dLbl>
            <c:dLbl>
              <c:idx val="7"/>
              <c:layout>
                <c:manualLayout>
                  <c:x val="-4.8363414616738806E-2"/>
                  <c:y val="-3.13646989303223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6462-407A-A141-BBB89D4649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Sheet2!$D$24:$D$31</c:f>
              <c:strCache>
                <c:ptCount val="8"/>
                <c:pt idx="0">
                  <c:v>Költségvetési támogatások</c:v>
                </c:pt>
                <c:pt idx="1">
                  <c:v>Természetes személyek jövedelemadójának helyben maradó része</c:v>
                </c:pt>
                <c:pt idx="2">
                  <c:v>Ingatlanadók</c:v>
                </c:pt>
                <c:pt idx="3">
                  <c:v>Javakra és szolgáltatásokra alkalmazott adók</c:v>
                </c:pt>
                <c:pt idx="4">
                  <c:v>Javak és szolgáltatások értékesítése</c:v>
                </c:pt>
                <c:pt idx="5">
                  <c:v>Tulajdonból származó bevételek</c:v>
                </c:pt>
                <c:pt idx="6">
                  <c:v>Jogi személyek nyereségadója, magánszemélyek tőkejövedelem utáni adója</c:v>
                </c:pt>
                <c:pt idx="7">
                  <c:v>Tőkejövedelmek</c:v>
                </c:pt>
              </c:strCache>
            </c:strRef>
          </c:cat>
          <c:val>
            <c:numRef>
              <c:f>Sheet2!$F$24:$F$31</c:f>
              <c:numCache>
                <c:formatCode>0.0%</c:formatCode>
                <c:ptCount val="8"/>
                <c:pt idx="0">
                  <c:v>0.49449770767344797</c:v>
                </c:pt>
                <c:pt idx="1">
                  <c:v>0.29017948881472189</c:v>
                </c:pt>
                <c:pt idx="2">
                  <c:v>0.11066233002416331</c:v>
                </c:pt>
                <c:pt idx="3">
                  <c:v>4.6271692070038194E-2</c:v>
                </c:pt>
                <c:pt idx="4">
                  <c:v>2.7628380915938579E-2</c:v>
                </c:pt>
                <c:pt idx="5">
                  <c:v>1.569552801456885E-2</c:v>
                </c:pt>
                <c:pt idx="6">
                  <c:v>1.493732417819916E-2</c:v>
                </c:pt>
                <c:pt idx="7">
                  <c:v>1.2754830892200422E-4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6462-407A-A141-BBB89D4649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88052352"/>
        <c:axId val="1688064000"/>
      </c:lineChart>
      <c:catAx>
        <c:axId val="1805273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5283616"/>
        <c:crosses val="autoZero"/>
        <c:auto val="1"/>
        <c:lblAlgn val="ctr"/>
        <c:lblOffset val="100"/>
        <c:noMultiLvlLbl val="0"/>
      </c:catAx>
      <c:valAx>
        <c:axId val="1805283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5273216"/>
        <c:crosses val="autoZero"/>
        <c:crossBetween val="between"/>
      </c:valAx>
      <c:valAx>
        <c:axId val="1688064000"/>
        <c:scaling>
          <c:orientation val="minMax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8052352"/>
        <c:crosses val="max"/>
        <c:crossBetween val="between"/>
      </c:valAx>
      <c:catAx>
        <c:axId val="16880523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8806400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Sheet2!$J$19:$J$22</c:f>
              <c:strCache>
                <c:ptCount val="4"/>
                <c:pt idx="0">
                  <c:v>ÁFA visszaosztás</c:v>
                </c:pt>
                <c:pt idx="1">
                  <c:v>Állami szubvenciók működésre</c:v>
                </c:pt>
                <c:pt idx="2">
                  <c:v>Állami szubvenciók beruházásokra</c:v>
                </c:pt>
                <c:pt idx="3">
                  <c:v>EU társfinanszírozás</c:v>
                </c:pt>
              </c:strCache>
            </c:strRef>
          </c:cat>
          <c:val>
            <c:numRef>
              <c:f>Sheet2!$K$19:$K$22</c:f>
              <c:numCache>
                <c:formatCode>_(* #,##0_);_(* \(#,##0\);_(* "-"??_);_(@_)</c:formatCode>
                <c:ptCount val="4"/>
                <c:pt idx="0">
                  <c:v>21559</c:v>
                </c:pt>
                <c:pt idx="1">
                  <c:v>3324</c:v>
                </c:pt>
                <c:pt idx="2">
                  <c:v>28621</c:v>
                </c:pt>
                <c:pt idx="3">
                  <c:v>78252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D8-4CB8-BC79-E6BD4D3175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14477487"/>
        <c:axId val="814478319"/>
      </c:barChart>
      <c:catAx>
        <c:axId val="8144774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4478319"/>
        <c:crosses val="autoZero"/>
        <c:auto val="1"/>
        <c:lblAlgn val="ctr"/>
        <c:lblOffset val="100"/>
        <c:noMultiLvlLbl val="0"/>
      </c:catAx>
      <c:valAx>
        <c:axId val="8144783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44774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389313844138694E-2"/>
          <c:y val="1.3929014994054655E-2"/>
          <c:w val="0.92496538924627136"/>
          <c:h val="0.855262574606971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Sheet2!$G$85</c:f>
              <c:strCache>
                <c:ptCount val="1"/>
                <c:pt idx="0">
                  <c:v>Működés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2.2780572604683011E-2"/>
                  <c:y val="2.28238926019037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86B-438D-9441-1931430F593D}"/>
                </c:ext>
              </c:extLst>
            </c:dLbl>
            <c:dLbl>
              <c:idx val="4"/>
              <c:layout>
                <c:manualLayout>
                  <c:x val="-1.627183757477357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86B-438D-9441-1931430F593D}"/>
                </c:ext>
              </c:extLst>
            </c:dLbl>
            <c:dLbl>
              <c:idx val="5"/>
              <c:layout>
                <c:manualLayout>
                  <c:x val="1.1932680888167291E-2"/>
                  <c:y val="-9.298515494642260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86B-438D-9441-1931430F593D}"/>
                </c:ext>
              </c:extLst>
            </c:dLbl>
            <c:dLbl>
              <c:idx val="6"/>
              <c:layout>
                <c:manualLayout>
                  <c:x val="1.0847891716514923E-3"/>
                  <c:y val="-3.80398210031730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86B-438D-9441-1931430F593D}"/>
                </c:ext>
              </c:extLst>
            </c:dLbl>
            <c:dLbl>
              <c:idx val="7"/>
              <c:layout>
                <c:manualLayout>
                  <c:x val="-1.9526205089728216E-2"/>
                  <c:y val="2.53598806687819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86B-438D-9441-1931430F593D}"/>
                </c:ext>
              </c:extLst>
            </c:dLbl>
            <c:dLbl>
              <c:idx val="8"/>
              <c:layout>
                <c:manualLayout>
                  <c:x val="0"/>
                  <c:y val="-2.28238926019038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86B-438D-9441-1931430F59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Sheet2!$F$86:$F$96</c:f>
              <c:strCache>
                <c:ptCount val="11"/>
                <c:pt idx="0">
                  <c:v>Hatósági kiadások</c:v>
                </c:pt>
                <c:pt idx="1">
                  <c:v>Városgazdálkodás</c:v>
                </c:pt>
                <c:pt idx="2">
                  <c:v>Közbiztonságm polgárvédelem</c:v>
                </c:pt>
                <c:pt idx="3">
                  <c:v>Oktatás</c:v>
                </c:pt>
                <c:pt idx="4">
                  <c:v>Egészségügy</c:v>
                </c:pt>
                <c:pt idx="5">
                  <c:v>Kultúra, szabadidő sport, zöldövezetek, egyházak</c:v>
                </c:pt>
                <c:pt idx="6">
                  <c:v>Szociális felügyelet</c:v>
                </c:pt>
                <c:pt idx="7">
                  <c:v>Köztisztaság, hulladékgazdálkodás, kanalizálás</c:v>
                </c:pt>
                <c:pt idx="8">
                  <c:v>Általános gazdasági tevékenységek</c:v>
                </c:pt>
                <c:pt idx="9">
                  <c:v>Távhő</c:v>
                </c:pt>
                <c:pt idx="10">
                  <c:v>Útkarbantartás és közszállítás</c:v>
                </c:pt>
              </c:strCache>
            </c:strRef>
          </c:cat>
          <c:val>
            <c:numRef>
              <c:f>Sheet2!$G$86:$G$96</c:f>
              <c:numCache>
                <c:formatCode>_(* #,##0_);_(* \(#,##0\);_(* "-"??_);_(@_)</c:formatCode>
                <c:ptCount val="11"/>
                <c:pt idx="0">
                  <c:v>20838</c:v>
                </c:pt>
                <c:pt idx="1">
                  <c:v>3139</c:v>
                </c:pt>
                <c:pt idx="2">
                  <c:v>3400</c:v>
                </c:pt>
                <c:pt idx="3">
                  <c:v>18384</c:v>
                </c:pt>
                <c:pt idx="4">
                  <c:v>2711</c:v>
                </c:pt>
                <c:pt idx="5">
                  <c:v>22212</c:v>
                </c:pt>
                <c:pt idx="6">
                  <c:v>14018</c:v>
                </c:pt>
                <c:pt idx="7">
                  <c:v>4160</c:v>
                </c:pt>
                <c:pt idx="8">
                  <c:v>1538</c:v>
                </c:pt>
                <c:pt idx="9">
                  <c:v>3500</c:v>
                </c:pt>
                <c:pt idx="10">
                  <c:v>8498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86B-438D-9441-1931430F593D}"/>
            </c:ext>
          </c:extLst>
        </c:ser>
        <c:ser>
          <c:idx val="1"/>
          <c:order val="1"/>
          <c:tx>
            <c:strRef>
              <c:f>Sheet2!$H$85</c:f>
              <c:strCache>
                <c:ptCount val="1"/>
                <c:pt idx="0">
                  <c:v>Beruházás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2.603494011963772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86B-438D-9441-1931430F593D}"/>
                </c:ext>
              </c:extLst>
            </c:dLbl>
            <c:dLbl>
              <c:idx val="8"/>
              <c:layout>
                <c:manualLayout>
                  <c:x val="1.6271837574773577E-2"/>
                  <c:y val="1.26799403343910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86B-438D-9441-1931430F59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Sheet2!$F$86:$F$96</c:f>
              <c:strCache>
                <c:ptCount val="11"/>
                <c:pt idx="0">
                  <c:v>Hatósági kiadások</c:v>
                </c:pt>
                <c:pt idx="1">
                  <c:v>Városgazdálkodás</c:v>
                </c:pt>
                <c:pt idx="2">
                  <c:v>Közbiztonságm polgárvédelem</c:v>
                </c:pt>
                <c:pt idx="3">
                  <c:v>Oktatás</c:v>
                </c:pt>
                <c:pt idx="4">
                  <c:v>Egészségügy</c:v>
                </c:pt>
                <c:pt idx="5">
                  <c:v>Kultúra, szabadidő sport, zöldövezetek, egyházak</c:v>
                </c:pt>
                <c:pt idx="6">
                  <c:v>Szociális felügyelet</c:v>
                </c:pt>
                <c:pt idx="7">
                  <c:v>Köztisztaság, hulladékgazdálkodás, kanalizálás</c:v>
                </c:pt>
                <c:pt idx="8">
                  <c:v>Általános gazdasági tevékenységek</c:v>
                </c:pt>
                <c:pt idx="9">
                  <c:v>Távhő</c:v>
                </c:pt>
                <c:pt idx="10">
                  <c:v>Útkarbantartás és közszállítás</c:v>
                </c:pt>
              </c:strCache>
            </c:strRef>
          </c:cat>
          <c:val>
            <c:numRef>
              <c:f>Sheet2!$H$86:$H$96</c:f>
              <c:numCache>
                <c:formatCode>_(* #,##0_);_(* \(#,##0\);_(* "-"??_);_(@_)</c:formatCode>
                <c:ptCount val="11"/>
                <c:pt idx="0">
                  <c:v>16501</c:v>
                </c:pt>
                <c:pt idx="1">
                  <c:v>4944</c:v>
                </c:pt>
                <c:pt idx="2">
                  <c:v>1</c:v>
                </c:pt>
                <c:pt idx="3">
                  <c:v>14282</c:v>
                </c:pt>
                <c:pt idx="4">
                  <c:v>340</c:v>
                </c:pt>
                <c:pt idx="5">
                  <c:v>9132</c:v>
                </c:pt>
                <c:pt idx="6">
                  <c:v>1</c:v>
                </c:pt>
                <c:pt idx="7">
                  <c:v>8224</c:v>
                </c:pt>
                <c:pt idx="8">
                  <c:v>7578</c:v>
                </c:pt>
                <c:pt idx="9">
                  <c:v>1</c:v>
                </c:pt>
                <c:pt idx="10">
                  <c:v>77129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86B-438D-9441-1931430F59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89203776"/>
        <c:axId val="1889204192"/>
      </c:barChart>
      <c:lineChart>
        <c:grouping val="standard"/>
        <c:varyColors val="0"/>
        <c:ser>
          <c:idx val="2"/>
          <c:order val="2"/>
          <c:tx>
            <c:strRef>
              <c:f>Sheet2!$I$85</c:f>
              <c:strCache>
                <c:ptCount val="1"/>
                <c:pt idx="0">
                  <c:v>Összesen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0"/>
                  <c:y val="-4.56477852038075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86B-438D-9441-1931430F593D}"/>
                </c:ext>
              </c:extLst>
            </c:dLbl>
            <c:dLbl>
              <c:idx val="2"/>
              <c:layout>
                <c:manualLayout>
                  <c:x val="-1.8441415918076763E-2"/>
                  <c:y val="-7.86156300732241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86B-438D-9441-1931430F593D}"/>
                </c:ext>
              </c:extLst>
            </c:dLbl>
            <c:dLbl>
              <c:idx val="4"/>
              <c:layout>
                <c:manualLayout>
                  <c:x val="-2.6034940119637726E-2"/>
                  <c:y val="-0.121727427210153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86B-438D-9441-1931430F593D}"/>
                </c:ext>
              </c:extLst>
            </c:dLbl>
            <c:dLbl>
              <c:idx val="6"/>
              <c:layout>
                <c:manualLayout>
                  <c:x val="3.1262772298951097E-3"/>
                  <c:y val="-2.24220115651676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86B-438D-9441-1931430F593D}"/>
                </c:ext>
              </c:extLst>
            </c:dLbl>
            <c:dLbl>
              <c:idx val="7"/>
              <c:layout>
                <c:manualLayout>
                  <c:x val="-2.1695783433032232E-3"/>
                  <c:y val="-5.07197613375639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86B-438D-9441-1931430F593D}"/>
                </c:ext>
              </c:extLst>
            </c:dLbl>
            <c:dLbl>
              <c:idx val="8"/>
              <c:layout>
                <c:manualLayout>
                  <c:x val="3.2543675149547158E-3"/>
                  <c:y val="-9.12955704076151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86B-438D-9441-1931430F593D}"/>
                </c:ext>
              </c:extLst>
            </c:dLbl>
            <c:dLbl>
              <c:idx val="10"/>
              <c:layout>
                <c:manualLayout>
                  <c:x val="4.168369639860248E-3"/>
                  <c:y val="2.69064138782011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86B-438D-9441-1931430F593D}"/>
                </c:ext>
              </c:extLst>
            </c:dLbl>
            <c:spPr>
              <a:noFill/>
              <a:ln>
                <a:solidFill>
                  <a:srgbClr val="FFC00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Sheet2!$F$86:$F$96</c:f>
              <c:strCache>
                <c:ptCount val="11"/>
                <c:pt idx="0">
                  <c:v>Hatósági kiadások</c:v>
                </c:pt>
                <c:pt idx="1">
                  <c:v>Városgazdálkodás</c:v>
                </c:pt>
                <c:pt idx="2">
                  <c:v>Közbiztonságm polgárvédelem</c:v>
                </c:pt>
                <c:pt idx="3">
                  <c:v>Oktatás</c:v>
                </c:pt>
                <c:pt idx="4">
                  <c:v>Egészségügy</c:v>
                </c:pt>
                <c:pt idx="5">
                  <c:v>Kultúra, szabadidő sport, zöldövezetek, egyházak</c:v>
                </c:pt>
                <c:pt idx="6">
                  <c:v>Szociális felügyelet</c:v>
                </c:pt>
                <c:pt idx="7">
                  <c:v>Köztisztaság, hulladékgazdálkodás, kanalizálás</c:v>
                </c:pt>
                <c:pt idx="8">
                  <c:v>Általános gazdasági tevékenységek</c:v>
                </c:pt>
                <c:pt idx="9">
                  <c:v>Távhő</c:v>
                </c:pt>
                <c:pt idx="10">
                  <c:v>Útkarbantartás és közszállítás</c:v>
                </c:pt>
              </c:strCache>
            </c:strRef>
          </c:cat>
          <c:val>
            <c:numRef>
              <c:f>Sheet2!$I$86:$I$96</c:f>
              <c:numCache>
                <c:formatCode>_(* #,##0_);_(* \(#,##0\);_(* "-"??_);_(@_)</c:formatCode>
                <c:ptCount val="11"/>
                <c:pt idx="0">
                  <c:v>37339</c:v>
                </c:pt>
                <c:pt idx="1">
                  <c:v>8083</c:v>
                </c:pt>
                <c:pt idx="2">
                  <c:v>3401</c:v>
                </c:pt>
                <c:pt idx="3">
                  <c:v>32666</c:v>
                </c:pt>
                <c:pt idx="4">
                  <c:v>3051</c:v>
                </c:pt>
                <c:pt idx="5">
                  <c:v>31344</c:v>
                </c:pt>
                <c:pt idx="6">
                  <c:v>14019</c:v>
                </c:pt>
                <c:pt idx="7">
                  <c:v>12384</c:v>
                </c:pt>
                <c:pt idx="8">
                  <c:v>9116</c:v>
                </c:pt>
                <c:pt idx="9">
                  <c:v>3501</c:v>
                </c:pt>
                <c:pt idx="10">
                  <c:v>85627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486B-438D-9441-1931430F59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89203776"/>
        <c:axId val="1889204192"/>
      </c:lineChart>
      <c:catAx>
        <c:axId val="1889203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0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9204192"/>
        <c:crosses val="autoZero"/>
        <c:auto val="1"/>
        <c:lblAlgn val="ctr"/>
        <c:lblOffset val="100"/>
        <c:noMultiLvlLbl val="0"/>
      </c:catAx>
      <c:valAx>
        <c:axId val="1889204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9203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987631127919159E-2"/>
          <c:y val="9.2840920372580488E-2"/>
          <c:w val="0.86292724131042053"/>
          <c:h val="0.8195584715040630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19050">
              <a:gradFill>
                <a:gsLst>
                  <a:gs pos="0">
                    <a:srgbClr val="FFC000"/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/>
          </c:spPr>
          <c:invertIfNegative val="0"/>
          <c:dLbls>
            <c:dLbl>
              <c:idx val="1"/>
              <c:layout>
                <c:manualLayout>
                  <c:x val="1.7980615480715337E-2"/>
                  <c:y val="-2.10852774955339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D25-4456-A008-6764141407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Sheet2!$F$72:$F$81</c:f>
              <c:strCache>
                <c:ptCount val="10"/>
                <c:pt idx="0">
                  <c:v>EU pályázatok</c:v>
                </c:pt>
                <c:pt idx="1">
                  <c:v>Anyagi/dologi kiadások</c:v>
                </c:pt>
                <c:pt idx="2">
                  <c:v>Személyzeti kiadások</c:v>
                </c:pt>
                <c:pt idx="3">
                  <c:v>Beruházások</c:v>
                </c:pt>
                <c:pt idx="4">
                  <c:v>Transzferek</c:v>
                </c:pt>
                <c:pt idx="5">
                  <c:v>Szociális kiadások</c:v>
                </c:pt>
                <c:pt idx="6">
                  <c:v>Szubvenciók</c:v>
                </c:pt>
                <c:pt idx="7">
                  <c:v>Egyéb kiadások</c:v>
                </c:pt>
                <c:pt idx="8">
                  <c:v>Egyéb transzferek</c:v>
                </c:pt>
                <c:pt idx="9">
                  <c:v>Tartalékalap</c:v>
                </c:pt>
              </c:strCache>
            </c:strRef>
          </c:cat>
          <c:val>
            <c:numRef>
              <c:f>Sheet2!$G$72:$G$81</c:f>
              <c:numCache>
                <c:formatCode>_(* #,##0_);_(* \(#,##0\);_(* "-"??_);_(@_)</c:formatCode>
                <c:ptCount val="10"/>
                <c:pt idx="0">
                  <c:v>124092</c:v>
                </c:pt>
                <c:pt idx="1">
                  <c:v>38605</c:v>
                </c:pt>
                <c:pt idx="2">
                  <c:v>29712</c:v>
                </c:pt>
                <c:pt idx="3">
                  <c:v>14041</c:v>
                </c:pt>
                <c:pt idx="4">
                  <c:v>16011</c:v>
                </c:pt>
                <c:pt idx="5">
                  <c:v>5467</c:v>
                </c:pt>
                <c:pt idx="6">
                  <c:v>5000</c:v>
                </c:pt>
                <c:pt idx="7">
                  <c:v>6603</c:v>
                </c:pt>
                <c:pt idx="8">
                  <c:v>900</c:v>
                </c:pt>
                <c:pt idx="9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25-4456-A008-6764141407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688071072"/>
        <c:axId val="1688073984"/>
      </c:barChart>
      <c:lineChart>
        <c:grouping val="standard"/>
        <c:varyColors val="0"/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>
              <a:outerShdw blurRad="50800" dist="50800" dir="5400000" algn="ctr" rotWithShape="0">
                <a:srgbClr val="FFC000"/>
              </a:outerShdw>
            </a:effectLst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spPr>
              <a:ln w="28575" cap="rnd">
                <a:solidFill>
                  <a:schemeClr val="accent2"/>
                </a:solidFill>
                <a:round/>
              </a:ln>
              <a:effectLst>
                <a:outerShdw blurRad="50800" dist="50800" dir="5400000" algn="ctr" rotWithShape="0">
                  <a:srgbClr val="FFC000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D25-4456-A008-676414140795}"/>
              </c:ext>
            </c:extLst>
          </c:dPt>
          <c:dPt>
            <c:idx val="1"/>
            <c:marker>
              <c:symbol val="none"/>
            </c:marker>
            <c:bubble3D val="0"/>
            <c:spPr>
              <a:ln w="28575" cap="rnd">
                <a:solidFill>
                  <a:schemeClr val="accent2"/>
                </a:solidFill>
                <a:round/>
              </a:ln>
              <a:effectLst>
                <a:outerShdw blurRad="50800" dist="50800" dir="5400000" algn="ctr" rotWithShape="0">
                  <a:srgbClr val="FFC000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BD25-4456-A008-676414140795}"/>
              </c:ext>
            </c:extLst>
          </c:dPt>
          <c:dPt>
            <c:idx val="2"/>
            <c:marker>
              <c:symbol val="none"/>
            </c:marker>
            <c:bubble3D val="0"/>
            <c:spPr>
              <a:ln w="28575" cap="rnd">
                <a:solidFill>
                  <a:schemeClr val="accent2"/>
                </a:solidFill>
                <a:round/>
              </a:ln>
              <a:effectLst>
                <a:outerShdw blurRad="50800" dist="50800" dir="5400000" algn="ctr" rotWithShape="0">
                  <a:srgbClr val="FFC000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BD25-4456-A008-676414140795}"/>
              </c:ext>
            </c:extLst>
          </c:dPt>
          <c:dPt>
            <c:idx val="3"/>
            <c:marker>
              <c:symbol val="none"/>
            </c:marker>
            <c:bubble3D val="0"/>
            <c:spPr>
              <a:ln w="28575" cap="rnd">
                <a:solidFill>
                  <a:schemeClr val="accent2"/>
                </a:solidFill>
                <a:round/>
              </a:ln>
              <a:effectLst>
                <a:outerShdw blurRad="50800" dist="50800" dir="5400000" algn="ctr" rotWithShape="0">
                  <a:srgbClr val="FFC000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BD25-4456-A008-676414140795}"/>
              </c:ext>
            </c:extLst>
          </c:dPt>
          <c:dPt>
            <c:idx val="4"/>
            <c:marker>
              <c:symbol val="none"/>
            </c:marker>
            <c:bubble3D val="0"/>
            <c:spPr>
              <a:ln w="28575" cap="rnd">
                <a:solidFill>
                  <a:schemeClr val="accent2"/>
                </a:solidFill>
                <a:round/>
              </a:ln>
              <a:effectLst>
                <a:outerShdw blurRad="50800" dist="50800" dir="5400000" algn="ctr" rotWithShape="0">
                  <a:srgbClr val="FFC000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BD25-4456-A008-676414140795}"/>
              </c:ext>
            </c:extLst>
          </c:dPt>
          <c:dPt>
            <c:idx val="5"/>
            <c:marker>
              <c:symbol val="none"/>
            </c:marker>
            <c:bubble3D val="0"/>
            <c:spPr>
              <a:ln w="28575" cap="rnd">
                <a:solidFill>
                  <a:schemeClr val="accent2"/>
                </a:solidFill>
                <a:round/>
              </a:ln>
              <a:effectLst>
                <a:outerShdw blurRad="50800" dist="50800" dir="5400000" algn="ctr" rotWithShape="0">
                  <a:srgbClr val="FFC000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BD25-4456-A008-676414140795}"/>
              </c:ext>
            </c:extLst>
          </c:dPt>
          <c:dPt>
            <c:idx val="6"/>
            <c:marker>
              <c:symbol val="none"/>
            </c:marker>
            <c:bubble3D val="0"/>
            <c:spPr>
              <a:ln w="28575" cap="rnd">
                <a:solidFill>
                  <a:schemeClr val="accent2"/>
                </a:solidFill>
                <a:round/>
              </a:ln>
              <a:effectLst>
                <a:outerShdw blurRad="50800" dist="50800" dir="5400000" algn="ctr" rotWithShape="0">
                  <a:srgbClr val="FFC000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BD25-4456-A008-676414140795}"/>
              </c:ext>
            </c:extLst>
          </c:dPt>
          <c:dPt>
            <c:idx val="7"/>
            <c:marker>
              <c:symbol val="none"/>
            </c:marker>
            <c:bubble3D val="0"/>
            <c:spPr>
              <a:ln w="28575" cap="rnd">
                <a:solidFill>
                  <a:schemeClr val="accent2"/>
                </a:solidFill>
                <a:round/>
              </a:ln>
              <a:effectLst>
                <a:outerShdw blurRad="50800" dist="50800" dir="5400000" algn="ctr" rotWithShape="0">
                  <a:srgbClr val="FFC000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BD25-4456-A008-676414140795}"/>
              </c:ext>
            </c:extLst>
          </c:dPt>
          <c:dPt>
            <c:idx val="8"/>
            <c:marker>
              <c:symbol val="none"/>
            </c:marker>
            <c:bubble3D val="0"/>
            <c:spPr>
              <a:ln w="28575" cap="rnd">
                <a:solidFill>
                  <a:schemeClr val="accent2"/>
                </a:solidFill>
                <a:round/>
              </a:ln>
              <a:effectLst>
                <a:outerShdw blurRad="50800" dist="50800" dir="5400000" algn="ctr" rotWithShape="0">
                  <a:srgbClr val="FFC000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BD25-4456-A008-676414140795}"/>
              </c:ext>
            </c:extLst>
          </c:dPt>
          <c:dPt>
            <c:idx val="9"/>
            <c:marker>
              <c:symbol val="none"/>
            </c:marker>
            <c:bubble3D val="0"/>
            <c:spPr>
              <a:ln w="28575" cap="rnd">
                <a:solidFill>
                  <a:schemeClr val="accent2"/>
                </a:solidFill>
                <a:round/>
              </a:ln>
              <a:effectLst>
                <a:outerShdw blurRad="50800" dist="50800" dir="5400000" algn="ctr" rotWithShape="0">
                  <a:srgbClr val="FFC000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BD25-4456-A008-676414140795}"/>
              </c:ext>
            </c:extLst>
          </c:dPt>
          <c:dLbls>
            <c:dLbl>
              <c:idx val="0"/>
              <c:layout>
                <c:manualLayout>
                  <c:x val="-2.1576738576858375E-2"/>
                  <c:y val="0.105426387477669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D25-4456-A008-676414140795}"/>
                </c:ext>
              </c:extLst>
            </c:dLbl>
            <c:dLbl>
              <c:idx val="1"/>
              <c:layout>
                <c:manualLayout>
                  <c:x val="-1.558320008328661E-2"/>
                  <c:y val="5.5348853425776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D25-4456-A008-676414140795}"/>
                </c:ext>
              </c:extLst>
            </c:dLbl>
            <c:dLbl>
              <c:idx val="2"/>
              <c:layout>
                <c:manualLayout>
                  <c:x val="-1.4983846233929459E-2"/>
                  <c:y val="3.82171692267846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D25-4456-A008-676414140795}"/>
                </c:ext>
              </c:extLst>
            </c:dLbl>
            <c:dLbl>
              <c:idx val="3"/>
              <c:layout>
                <c:manualLayout>
                  <c:x val="-1.7980615480715337E-2"/>
                  <c:y val="3.95348953041260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D25-4456-A008-676414140795}"/>
                </c:ext>
              </c:extLst>
            </c:dLbl>
            <c:dLbl>
              <c:idx val="4"/>
              <c:layout>
                <c:manualLayout>
                  <c:x val="-1.1987076987143618E-2"/>
                  <c:y val="3.16279162433006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D25-4456-A008-676414140795}"/>
                </c:ext>
              </c:extLst>
            </c:dLbl>
            <c:dLbl>
              <c:idx val="5"/>
              <c:layout>
                <c:manualLayout>
                  <c:x val="-1.7980615480715383E-2"/>
                  <c:y val="1.3178298434708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D25-4456-A008-676414140795}"/>
                </c:ext>
              </c:extLst>
            </c:dLbl>
            <c:dLbl>
              <c:idx val="6"/>
              <c:layout>
                <c:manualLayout>
                  <c:x val="-1.5583200083286676E-2"/>
                  <c:y val="1.05426387477669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D25-4456-A008-676414140795}"/>
                </c:ext>
              </c:extLst>
            </c:dLbl>
            <c:dLbl>
              <c:idx val="7"/>
              <c:layout>
                <c:manualLayout>
                  <c:x val="-1.318578468585797E-2"/>
                  <c:y val="1.58139581216504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BD25-4456-A008-676414140795}"/>
                </c:ext>
              </c:extLst>
            </c:dLbl>
            <c:spPr>
              <a:solidFill>
                <a:srgbClr val="FFC0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Sheet2!$F$72:$F$81</c:f>
              <c:strCache>
                <c:ptCount val="10"/>
                <c:pt idx="0">
                  <c:v>EU pályázatok</c:v>
                </c:pt>
                <c:pt idx="1">
                  <c:v>Anyagi/dologi kiadások</c:v>
                </c:pt>
                <c:pt idx="2">
                  <c:v>Személyzeti kiadások</c:v>
                </c:pt>
                <c:pt idx="3">
                  <c:v>Beruházások</c:v>
                </c:pt>
                <c:pt idx="4">
                  <c:v>Transzferek</c:v>
                </c:pt>
                <c:pt idx="5">
                  <c:v>Szociális kiadások</c:v>
                </c:pt>
                <c:pt idx="6">
                  <c:v>Szubvenciók</c:v>
                </c:pt>
                <c:pt idx="7">
                  <c:v>Egyéb kiadások</c:v>
                </c:pt>
                <c:pt idx="8">
                  <c:v>Egyéb transzferek</c:v>
                </c:pt>
                <c:pt idx="9">
                  <c:v>Tartalékalap</c:v>
                </c:pt>
              </c:strCache>
            </c:strRef>
          </c:cat>
          <c:val>
            <c:numRef>
              <c:f>Sheet2!$H$72:$H$81</c:f>
              <c:numCache>
                <c:formatCode>0%</c:formatCode>
                <c:ptCount val="10"/>
                <c:pt idx="0">
                  <c:v>0.51590855232797439</c:v>
                </c:pt>
                <c:pt idx="1">
                  <c:v>0.16049906249090554</c:v>
                </c:pt>
                <c:pt idx="2">
                  <c:v>0.12352669718248376</c:v>
                </c:pt>
                <c:pt idx="3">
                  <c:v>5.8375011952721267E-2</c:v>
                </c:pt>
                <c:pt idx="4">
                  <c:v>6.6565224440924456E-2</c:v>
                </c:pt>
                <c:pt idx="5">
                  <c:v>2.2728879021830867E-2</c:v>
                </c:pt>
                <c:pt idx="6">
                  <c:v>2.0787341340617219E-2</c:v>
                </c:pt>
                <c:pt idx="7">
                  <c:v>2.7451762974419099E-2</c:v>
                </c:pt>
                <c:pt idx="8">
                  <c:v>3.7417214413110991E-3</c:v>
                </c:pt>
                <c:pt idx="9">
                  <c:v>4.1574682681234438E-4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6-BD25-4456-A008-6764141407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88074816"/>
        <c:axId val="1688063584"/>
      </c:lineChart>
      <c:catAx>
        <c:axId val="1688071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8073984"/>
        <c:crosses val="autoZero"/>
        <c:auto val="1"/>
        <c:lblAlgn val="ctr"/>
        <c:lblOffset val="100"/>
        <c:noMultiLvlLbl val="0"/>
      </c:catAx>
      <c:valAx>
        <c:axId val="1688073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8071072"/>
        <c:crosses val="autoZero"/>
        <c:crossBetween val="between"/>
      </c:valAx>
      <c:valAx>
        <c:axId val="1688063584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8074816"/>
        <c:crosses val="max"/>
        <c:crossBetween val="between"/>
      </c:valAx>
      <c:catAx>
        <c:axId val="16880748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8806358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rnd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2400" b="1" u="sng" dirty="0"/>
              <a:t>Könyvtár</a:t>
            </a:r>
            <a:endParaRPr lang="en-US" sz="2400" b="1" u="sng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D8FFB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0D8FF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271-4895-9386-A6795821461F}"/>
              </c:ext>
            </c:extLst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271-4895-9386-A6795821461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Sheet2!$O$116:$O$120</c:f>
              <c:strCache>
                <c:ptCount val="5"/>
                <c:pt idx="0">
                  <c:v>2019 terv</c:v>
                </c:pt>
                <c:pt idx="1">
                  <c:v>2020 terv</c:v>
                </c:pt>
                <c:pt idx="2">
                  <c:v>2021 terv</c:v>
                </c:pt>
                <c:pt idx="3">
                  <c:v>2022 terv</c:v>
                </c:pt>
                <c:pt idx="4">
                  <c:v>2023 terv</c:v>
                </c:pt>
              </c:strCache>
              <c:extLst/>
            </c:strRef>
          </c:cat>
          <c:val>
            <c:numRef>
              <c:f>Sheet2!$P$116:$P$120</c:f>
              <c:numCache>
                <c:formatCode>_(* #,##0_);_(* \(#,##0\);_(* "-"??_);_(@_)</c:formatCode>
                <c:ptCount val="5"/>
                <c:pt idx="0">
                  <c:v>1023</c:v>
                </c:pt>
                <c:pt idx="1">
                  <c:v>855</c:v>
                </c:pt>
                <c:pt idx="2">
                  <c:v>1412</c:v>
                </c:pt>
                <c:pt idx="3">
                  <c:v>1465</c:v>
                </c:pt>
                <c:pt idx="4">
                  <c:v>1825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D271-4895-9386-A679582146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3"/>
        <c:overlap val="37"/>
        <c:axId val="1887757952"/>
        <c:axId val="1887763776"/>
      </c:barChart>
      <c:catAx>
        <c:axId val="1887757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7763776"/>
        <c:crosses val="autoZero"/>
        <c:auto val="1"/>
        <c:lblAlgn val="ctr"/>
        <c:lblOffset val="100"/>
        <c:noMultiLvlLbl val="0"/>
      </c:catAx>
      <c:valAx>
        <c:axId val="1887763776"/>
        <c:scaling>
          <c:orientation val="minMax"/>
        </c:scaling>
        <c:delete val="1"/>
        <c:axPos val="l"/>
        <c:numFmt formatCode="_(* #,##0_);_(* \(#,##0\);_(* &quot;-&quot;??_);_(@_)" sourceLinked="1"/>
        <c:majorTickMark val="out"/>
        <c:minorTickMark val="none"/>
        <c:tickLblPos val="nextTo"/>
        <c:crossAx val="1887757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2400" b="1" u="sng" dirty="0"/>
              <a:t>Múzeum</a:t>
            </a:r>
            <a:endParaRPr lang="en-US" sz="2400" b="1" u="sng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3399FF"/>
            </a:solidFill>
            <a:ln>
              <a:solidFill>
                <a:srgbClr val="00B050"/>
              </a:solidFill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F75-4ADA-962A-756F850175C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Sheet2!$O$116:$O$120</c:f>
              <c:strCache>
                <c:ptCount val="5"/>
                <c:pt idx="0">
                  <c:v>2019 terv</c:v>
                </c:pt>
                <c:pt idx="1">
                  <c:v>2020 terv</c:v>
                </c:pt>
                <c:pt idx="2">
                  <c:v>2021 terv</c:v>
                </c:pt>
                <c:pt idx="3">
                  <c:v>2022 terv</c:v>
                </c:pt>
                <c:pt idx="4">
                  <c:v>2023 terv</c:v>
                </c:pt>
              </c:strCache>
              <c:extLst/>
            </c:strRef>
          </c:cat>
          <c:val>
            <c:numRef>
              <c:f>Sheet2!$Q$116:$Q$120</c:f>
              <c:numCache>
                <c:formatCode>_(* #,##0_);_(* \(#,##0\);_(* "-"??_);_(@_)</c:formatCode>
                <c:ptCount val="5"/>
                <c:pt idx="0">
                  <c:v>1387</c:v>
                </c:pt>
                <c:pt idx="1">
                  <c:v>1415</c:v>
                </c:pt>
                <c:pt idx="2">
                  <c:v>1656</c:v>
                </c:pt>
                <c:pt idx="3">
                  <c:v>1835</c:v>
                </c:pt>
                <c:pt idx="4">
                  <c:v>2009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1F75-4ADA-962A-756F850175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3"/>
        <c:overlap val="37"/>
        <c:axId val="1887757952"/>
        <c:axId val="1887763776"/>
      </c:barChart>
      <c:catAx>
        <c:axId val="1887757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7763776"/>
        <c:crosses val="autoZero"/>
        <c:auto val="1"/>
        <c:lblAlgn val="ctr"/>
        <c:lblOffset val="100"/>
        <c:noMultiLvlLbl val="0"/>
      </c:catAx>
      <c:valAx>
        <c:axId val="1887763776"/>
        <c:scaling>
          <c:orientation val="minMax"/>
        </c:scaling>
        <c:delete val="1"/>
        <c:axPos val="l"/>
        <c:numFmt formatCode="_(* #,##0_);_(* \(#,##0\);_(* &quot;-&quot;??_);_(@_)" sourceLinked="1"/>
        <c:majorTickMark val="out"/>
        <c:minorTickMark val="none"/>
        <c:tickLblPos val="nextTo"/>
        <c:crossAx val="1887757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2400" b="1" u="sng" dirty="0"/>
              <a:t>Művelődési Ház</a:t>
            </a:r>
            <a:endParaRPr lang="en-US" sz="2400" b="1" u="sng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3399FF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EAD-4B91-A29A-9EDEFECCA51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Sheet2!$O$116:$O$120</c:f>
              <c:strCache>
                <c:ptCount val="5"/>
                <c:pt idx="0">
                  <c:v>2019 terv</c:v>
                </c:pt>
                <c:pt idx="1">
                  <c:v>2020 terv</c:v>
                </c:pt>
                <c:pt idx="2">
                  <c:v>2021 terv</c:v>
                </c:pt>
                <c:pt idx="3">
                  <c:v>2022 terv</c:v>
                </c:pt>
                <c:pt idx="4">
                  <c:v>2023 terv</c:v>
                </c:pt>
              </c:strCache>
              <c:extLst/>
            </c:strRef>
          </c:cat>
          <c:val>
            <c:numRef>
              <c:f>Sheet2!$R$116:$R$120</c:f>
              <c:numCache>
                <c:formatCode>_(* #,##0_);_(* \(#,##0\);_(* "-"??_);_(@_)</c:formatCode>
                <c:ptCount val="5"/>
                <c:pt idx="0">
                  <c:v>2250</c:v>
                </c:pt>
                <c:pt idx="1">
                  <c:v>1630</c:v>
                </c:pt>
                <c:pt idx="2">
                  <c:v>2170</c:v>
                </c:pt>
                <c:pt idx="3">
                  <c:v>4550</c:v>
                </c:pt>
                <c:pt idx="4">
                  <c:v>4997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FEAD-4B91-A29A-9EDEFECCA5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3"/>
        <c:overlap val="37"/>
        <c:axId val="1887757952"/>
        <c:axId val="1887763776"/>
      </c:barChart>
      <c:catAx>
        <c:axId val="1887757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7763776"/>
        <c:crosses val="autoZero"/>
        <c:auto val="1"/>
        <c:lblAlgn val="ctr"/>
        <c:lblOffset val="100"/>
        <c:noMultiLvlLbl val="0"/>
      </c:catAx>
      <c:valAx>
        <c:axId val="1887763776"/>
        <c:scaling>
          <c:orientation val="minMax"/>
        </c:scaling>
        <c:delete val="1"/>
        <c:axPos val="l"/>
        <c:numFmt formatCode="_(* #,##0_);_(* \(#,##0\);_(* &quot;-&quot;??_);_(@_)" sourceLinked="1"/>
        <c:majorTickMark val="out"/>
        <c:minorTickMark val="none"/>
        <c:tickLblPos val="nextTo"/>
        <c:crossAx val="1887757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2400" b="1" u="sng" dirty="0"/>
              <a:t>Táncműhely</a:t>
            </a:r>
            <a:endParaRPr lang="en-US" sz="2400" b="1" u="sng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3399FF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878-4D6F-8381-BA0FC235BA9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Sheet2!$O$116:$O$120</c:f>
              <c:strCache>
                <c:ptCount val="5"/>
                <c:pt idx="0">
                  <c:v>2019 terv</c:v>
                </c:pt>
                <c:pt idx="1">
                  <c:v>2020 terv</c:v>
                </c:pt>
                <c:pt idx="2">
                  <c:v>2021 terv</c:v>
                </c:pt>
                <c:pt idx="3">
                  <c:v>2022 terv</c:v>
                </c:pt>
                <c:pt idx="4">
                  <c:v>2023 terv</c:v>
                </c:pt>
              </c:strCache>
              <c:extLst/>
            </c:strRef>
          </c:cat>
          <c:val>
            <c:numRef>
              <c:f>Sheet2!$S$116:$S$120</c:f>
              <c:numCache>
                <c:formatCode>_(* #,##0_);_(* \(#,##0\);_(* "-"??_);_(@_)</c:formatCode>
                <c:ptCount val="5"/>
                <c:pt idx="0">
                  <c:v>995</c:v>
                </c:pt>
                <c:pt idx="1">
                  <c:v>1000</c:v>
                </c:pt>
                <c:pt idx="2">
                  <c:v>1100</c:v>
                </c:pt>
                <c:pt idx="3">
                  <c:v>1596</c:v>
                </c:pt>
                <c:pt idx="4">
                  <c:v>2437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5878-4D6F-8381-BA0FC235BA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3"/>
        <c:overlap val="37"/>
        <c:axId val="1887757952"/>
        <c:axId val="1887763776"/>
      </c:barChart>
      <c:catAx>
        <c:axId val="1887757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7763776"/>
        <c:crosses val="autoZero"/>
        <c:auto val="1"/>
        <c:lblAlgn val="ctr"/>
        <c:lblOffset val="100"/>
        <c:noMultiLvlLbl val="0"/>
      </c:catAx>
      <c:valAx>
        <c:axId val="1887763776"/>
        <c:scaling>
          <c:orientation val="minMax"/>
        </c:scaling>
        <c:delete val="1"/>
        <c:axPos val="l"/>
        <c:numFmt formatCode="_(* #,##0_);_(* \(#,##0\);_(* &quot;-&quot;??_);_(@_)" sourceLinked="1"/>
        <c:majorTickMark val="out"/>
        <c:minorTickMark val="none"/>
        <c:tickLblPos val="nextTo"/>
        <c:crossAx val="1887757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6" dt="2023-01-24T08:06:27.775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D9CB3869-81F1-40DF-80A1-FF2C0AC82DC8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0FD44F5F-7CE2-48BC-8D24-A212E8811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821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D44F5F-7CE2-48BC-8D24-A212E88110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456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D44F5F-7CE2-48BC-8D24-A212E88110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295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D44F5F-7CE2-48BC-8D24-A212E881108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567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D44F5F-7CE2-48BC-8D24-A212E881108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511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D82CC-6453-4183-91AC-04B8ED8598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46B532-6C7A-4671-B54B-A3EBA34861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808CEE-DCFF-4C68-9292-6C56E4C93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B156A-84E4-48CF-BD16-2F51B473E0E4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6431C7-618D-4A44-AAB7-442DA62C5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615552-3C73-4121-ADB8-55448F2F6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FDE97-DD09-479D-87AF-8C0EEFDE3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549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0C73E-E261-4F46-88AF-8F91B15D8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D871D4-1B04-4058-BEED-46E52EDE6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97C26D-7E8A-4495-B6D8-0F0F7762A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B156A-84E4-48CF-BD16-2F51B473E0E4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8EA743-B10D-4F01-9B33-598B8ABB5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F86EB4-0BD9-4314-8E54-0A123A97B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FDE97-DD09-479D-87AF-8C0EEFDE3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032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9633FD-26D7-4091-8F2E-39E91190F8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17A36F-714B-4CEF-97FF-696E126B7F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32C437-CF6F-4333-98A6-B7F789535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B156A-84E4-48CF-BD16-2F51B473E0E4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5A528D-0DE1-4EF3-8DC4-879C06FC5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16F85F-DFE2-4944-AC4D-597C35AF4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FDE97-DD09-479D-87AF-8C0EEFDE3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292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991B5-9D7E-41EE-89DE-E23478D7A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1654B-CE0C-42C6-8773-69D786E448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0AF3B6-4A3E-4136-9CFC-A5687B197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B156A-84E4-48CF-BD16-2F51B473E0E4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FB4F43-2116-4A74-BF6E-AD128CA6D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4B8B94-C3FD-4346-B580-2B1DEB802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FDE97-DD09-479D-87AF-8C0EEFDE3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42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223EC-F475-4C19-8E8F-319B368B6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97B32C-3A7C-4EF4-88C8-9CC8081A6C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E0A278-10ED-49A1-8FA1-C24939A46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B156A-84E4-48CF-BD16-2F51B473E0E4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6A4767-4088-4C26-8946-5B9945220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11C230-909A-4309-A9BE-7D8FFCACC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FDE97-DD09-479D-87AF-8C0EEFDE3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913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72260-F472-4473-B1AA-CD80AE68D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2CBB88-F812-49CA-BC3C-8F734B5156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37EE24-6926-418B-AF56-135B0F81DA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4F491C-9476-4634-B525-2B4424B9A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B156A-84E4-48CF-BD16-2F51B473E0E4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007E52-709F-4A69-BF1A-99123DCC2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A82A3B-90C7-448C-9A83-0EE68BDAA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FDE97-DD09-479D-87AF-8C0EEFDE3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514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5D86B-BB44-4513-9ED4-5F5C2851A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AE2810-800C-476B-BE38-A799DEDF43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BA311F-0A33-4A9E-ADC1-CBDEEAD8CC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D6A949-98CC-4B16-BF7A-602DD0974A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63944B-8A43-417A-9198-C70E49F652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946CB6-4492-444B-AC87-47F531AEC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B156A-84E4-48CF-BD16-2F51B473E0E4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DFFFFB-8A1D-44FC-8FB2-8C4A0B46E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27423B-BA93-4ED4-A8D5-48968A68C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FDE97-DD09-479D-87AF-8C0EEFDE3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641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EA010-2A7B-4747-9A71-2CFA9EEB1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F188BF-F87F-4485-B935-DBF778E1E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B156A-84E4-48CF-BD16-2F51B473E0E4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82E2A6-24FF-454B-BF48-D42D7A06C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F27821-9C85-4AA2-896E-D4EB5571B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FDE97-DD09-479D-87AF-8C0EEFDE3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576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1D7097-9A31-42AC-B03E-F2566CD1E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B156A-84E4-48CF-BD16-2F51B473E0E4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D5A7C2-7A56-4A54-830F-4B0DCC80A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079F62-BEB6-429B-B346-73E2EE39D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FDE97-DD09-479D-87AF-8C0EEFDE3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3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4DB55-ADD7-4C11-A0E1-0342BCEAD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611DC-82DB-441F-A1B9-5C7AEEF09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A70CA2-DED4-439F-80D0-7C46FCA9DF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6ACC82-AB9B-48A6-BD7C-89C9E642F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B156A-84E4-48CF-BD16-2F51B473E0E4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4A435D-6C9B-4866-B7D5-8CA1C9760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0BBBD2-4A6E-4A96-99C9-EF51970BA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FDE97-DD09-479D-87AF-8C0EEFDE3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536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AFC2C-995C-428F-B580-9837ED8E8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99F8AB-18D9-4C1B-921A-4A87DC3206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B6174F-5DB3-4359-B1E4-F57D57D30C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D9402F-3955-42B1-974C-B10960EE1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B156A-84E4-48CF-BD16-2F51B473E0E4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2D86C3-3DC9-49F9-8DE0-8DC2066FB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571783-93C4-46E7-A9CF-2B455B931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FDE97-DD09-479D-87AF-8C0EEFDE3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46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9F9ED6-8468-4C53-835C-F5BA820EF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9CACD5-349F-411C-9E03-29D339F18F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25AC9F-9770-4727-823C-3C7127A4D9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B156A-84E4-48CF-BD16-2F51B473E0E4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C0B852-2668-4C46-87A0-6B7E241952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38BC59-35F8-44FA-93A7-400CB4F2F8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FDE97-DD09-479D-87AF-8C0EEFDE3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625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package" Target="../embeddings/Microsoft_Excel_Worksheet13.xlsx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package" Target="../embeddings/Microsoft_Excel_Worksheet14.xlsx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7" Type="http://schemas.openxmlformats.org/officeDocument/2006/relationships/chart" Target="../charts/chart10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chart" Target="../charts/chart1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BBEC5B9-BD02-4332-8D64-82EC7FC9390A}"/>
              </a:ext>
            </a:extLst>
          </p:cNvPr>
          <p:cNvSpPr txBox="1"/>
          <p:nvPr/>
        </p:nvSpPr>
        <p:spPr>
          <a:xfrm>
            <a:off x="-1" y="2713160"/>
            <a:ext cx="12191999" cy="1563333"/>
          </a:xfrm>
          <a:prstGeom prst="rect">
            <a:avLst/>
          </a:prstGeom>
          <a:solidFill>
            <a:srgbClr val="2D96D3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B565C6DD-D578-41E2-B074-6046AEED02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455" y="4697979"/>
            <a:ext cx="1115089" cy="1115089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B80B54-DD08-48CC-B7CD-76C552400B57}"/>
              </a:ext>
            </a:extLst>
          </p:cNvPr>
          <p:cNvSpPr txBox="1"/>
          <p:nvPr/>
        </p:nvSpPr>
        <p:spPr>
          <a:xfrm>
            <a:off x="0" y="2782377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800" b="1" dirty="0">
                <a:solidFill>
                  <a:schemeClr val="bg1"/>
                </a:solidFill>
                <a:latin typeface="+mj-lt"/>
              </a:rPr>
              <a:t>Költségvetés-tervezet</a:t>
            </a:r>
          </a:p>
          <a:p>
            <a:pPr algn="ctr"/>
            <a:r>
              <a:rPr lang="hu-HU" sz="4800" b="1" dirty="0">
                <a:solidFill>
                  <a:schemeClr val="bg1"/>
                </a:solidFill>
                <a:latin typeface="+mj-lt"/>
              </a:rPr>
              <a:t>- 2023 -</a:t>
            </a:r>
            <a:endParaRPr lang="en-US" sz="4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2591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99EA70BC-0313-4F8F-BB59-97F4771D39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0793" y="5718944"/>
            <a:ext cx="924548" cy="9245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7DC049-7729-41A6-8DF6-DF57D336B815}"/>
              </a:ext>
            </a:extLst>
          </p:cNvPr>
          <p:cNvSpPr txBox="1"/>
          <p:nvPr/>
        </p:nvSpPr>
        <p:spPr>
          <a:xfrm>
            <a:off x="0" y="0"/>
            <a:ext cx="12192000" cy="1031846"/>
          </a:xfrm>
          <a:prstGeom prst="rect">
            <a:avLst/>
          </a:prstGeom>
          <a:solidFill>
            <a:srgbClr val="2D96D3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1FC0DE-62A7-4E61-AA65-93F889443C1B}"/>
              </a:ext>
            </a:extLst>
          </p:cNvPr>
          <p:cNvSpPr txBox="1"/>
          <p:nvPr/>
        </p:nvSpPr>
        <p:spPr>
          <a:xfrm>
            <a:off x="978408" y="192757"/>
            <a:ext cx="1121359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+mj-lt"/>
              </a:rPr>
              <a:t>Beruházási</a:t>
            </a:r>
            <a:r>
              <a:rPr lang="en-US" sz="36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+mj-lt"/>
              </a:rPr>
              <a:t>terv</a:t>
            </a:r>
            <a:r>
              <a:rPr lang="en-US" sz="3600" b="1" dirty="0">
                <a:solidFill>
                  <a:schemeClr val="bg1"/>
                </a:solidFill>
                <a:latin typeface="+mj-lt"/>
              </a:rPr>
              <a:t> 2</a:t>
            </a:r>
            <a:r>
              <a:rPr lang="hu-HU" sz="3600" b="1" dirty="0">
                <a:solidFill>
                  <a:schemeClr val="bg1"/>
                </a:solidFill>
                <a:latin typeface="+mj-lt"/>
              </a:rPr>
              <a:t>0</a:t>
            </a:r>
            <a:r>
              <a:rPr lang="en-US" sz="3600" b="1" dirty="0">
                <a:solidFill>
                  <a:schemeClr val="bg1"/>
                </a:solidFill>
                <a:latin typeface="+mj-lt"/>
              </a:rPr>
              <a:t>23 –</a:t>
            </a:r>
            <a:r>
              <a:rPr lang="hu-HU" sz="36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+mj-lt"/>
              </a:rPr>
              <a:t>nyers</a:t>
            </a:r>
            <a:r>
              <a:rPr lang="en-US" sz="36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+mj-lt"/>
              </a:rPr>
              <a:t>számokban</a:t>
            </a:r>
            <a:r>
              <a:rPr lang="en-US" sz="3600" b="1" dirty="0">
                <a:solidFill>
                  <a:schemeClr val="bg1"/>
                </a:solidFill>
                <a:latin typeface="+mj-lt"/>
              </a:rPr>
              <a:t> </a:t>
            </a:r>
            <a:endParaRPr lang="en-US" sz="3600" b="1" u="sng" dirty="0">
              <a:solidFill>
                <a:schemeClr val="bg1"/>
              </a:solidFill>
              <a:latin typeface="+mj-lt"/>
              <a:cs typeface="Calibri Light"/>
            </a:endParaRPr>
          </a:p>
        </p:txBody>
      </p:sp>
      <p:pic>
        <p:nvPicPr>
          <p:cNvPr id="44" name="Kép 43">
            <a:extLst>
              <a:ext uri="{FF2B5EF4-FFF2-40B4-BE49-F238E27FC236}">
                <a16:creationId xmlns:a16="http://schemas.microsoft.com/office/drawing/2014/main" id="{78FE96F8-DE2D-4921-B8DF-AFC75633F3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50" y="158490"/>
            <a:ext cx="623474" cy="62347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A40B6B76-D0A5-30BA-F160-8E4EF5539DCD}"/>
              </a:ext>
            </a:extLst>
          </p:cNvPr>
          <p:cNvSpPr txBox="1"/>
          <p:nvPr/>
        </p:nvSpPr>
        <p:spPr>
          <a:xfrm>
            <a:off x="770467" y="4478867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dirty="0"/>
          </a:p>
          <a:p>
            <a:endParaRPr lang="hu-HU" dirty="0"/>
          </a:p>
          <a:p>
            <a:endParaRPr lang="en-US" dirty="0"/>
          </a:p>
        </p:txBody>
      </p:sp>
      <p:graphicFrame>
        <p:nvGraphicFramePr>
          <p:cNvPr id="79" name="Table 78">
            <a:extLst>
              <a:ext uri="{FF2B5EF4-FFF2-40B4-BE49-F238E27FC236}">
                <a16:creationId xmlns:a16="http://schemas.microsoft.com/office/drawing/2014/main" id="{33F331EF-51EF-0899-B628-06FB2AC9F2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6798061"/>
              </p:ext>
            </p:extLst>
          </p:nvPr>
        </p:nvGraphicFramePr>
        <p:xfrm>
          <a:off x="1083732" y="1822185"/>
          <a:ext cx="10146521" cy="2656680"/>
        </p:xfrm>
        <a:graphic>
          <a:graphicData uri="http://schemas.openxmlformats.org/drawingml/2006/table">
            <a:tbl>
              <a:tblPr/>
              <a:tblGrid>
                <a:gridCol w="3257421">
                  <a:extLst>
                    <a:ext uri="{9D8B030D-6E8A-4147-A177-3AD203B41FA5}">
                      <a16:colId xmlns:a16="http://schemas.microsoft.com/office/drawing/2014/main" val="4275186890"/>
                    </a:ext>
                  </a:extLst>
                </a:gridCol>
                <a:gridCol w="748514">
                  <a:extLst>
                    <a:ext uri="{9D8B030D-6E8A-4147-A177-3AD203B41FA5}">
                      <a16:colId xmlns:a16="http://schemas.microsoft.com/office/drawing/2014/main" val="2338661472"/>
                    </a:ext>
                  </a:extLst>
                </a:gridCol>
                <a:gridCol w="790098">
                  <a:extLst>
                    <a:ext uri="{9D8B030D-6E8A-4147-A177-3AD203B41FA5}">
                      <a16:colId xmlns:a16="http://schemas.microsoft.com/office/drawing/2014/main" val="2555552478"/>
                    </a:ext>
                  </a:extLst>
                </a:gridCol>
                <a:gridCol w="720791">
                  <a:extLst>
                    <a:ext uri="{9D8B030D-6E8A-4147-A177-3AD203B41FA5}">
                      <a16:colId xmlns:a16="http://schemas.microsoft.com/office/drawing/2014/main" val="1553953180"/>
                    </a:ext>
                  </a:extLst>
                </a:gridCol>
                <a:gridCol w="665346">
                  <a:extLst>
                    <a:ext uri="{9D8B030D-6E8A-4147-A177-3AD203B41FA5}">
                      <a16:colId xmlns:a16="http://schemas.microsoft.com/office/drawing/2014/main" val="4170537577"/>
                    </a:ext>
                  </a:extLst>
                </a:gridCol>
                <a:gridCol w="665346">
                  <a:extLst>
                    <a:ext uri="{9D8B030D-6E8A-4147-A177-3AD203B41FA5}">
                      <a16:colId xmlns:a16="http://schemas.microsoft.com/office/drawing/2014/main" val="3764152711"/>
                    </a:ext>
                  </a:extLst>
                </a:gridCol>
                <a:gridCol w="665346">
                  <a:extLst>
                    <a:ext uri="{9D8B030D-6E8A-4147-A177-3AD203B41FA5}">
                      <a16:colId xmlns:a16="http://schemas.microsoft.com/office/drawing/2014/main" val="3270743864"/>
                    </a:ext>
                  </a:extLst>
                </a:gridCol>
                <a:gridCol w="2633659">
                  <a:extLst>
                    <a:ext uri="{9D8B030D-6E8A-4147-A177-3AD203B41FA5}">
                      <a16:colId xmlns:a16="http://schemas.microsoft.com/office/drawing/2014/main" val="2238352671"/>
                    </a:ext>
                  </a:extLst>
                </a:gridCol>
              </a:tblGrid>
              <a:tr h="20436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Beruházási terv 2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–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Listák szerinti összesítés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7755512"/>
                  </a:ext>
                </a:extLst>
              </a:tr>
              <a:tr h="20436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2883188"/>
                  </a:ext>
                </a:extLst>
              </a:tr>
              <a:tr h="6130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Beruházási listák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Nevesített poziciók száma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Aktualizált érték 2O23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Ráfordítás 2O23 összesen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Saját büdzsé 2O23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Hozzá járulások 2O23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Súly % Ráforditások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Megjegyzések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530135"/>
                  </a:ext>
                </a:extLst>
              </a:tr>
              <a:tr h="2043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 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ista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127,947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6,795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5,995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5585561"/>
                  </a:ext>
                </a:extLst>
              </a:tr>
              <a:tr h="2043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 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isták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összes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í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tetten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7,245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7,245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0467203"/>
                  </a:ext>
                </a:extLst>
              </a:tr>
              <a:tr h="6130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PNRR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megkötött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finanszírozási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szerződések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6,549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6,089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Új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lista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!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További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bejelentett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nyertes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pályázatok</a:t>
                      </a:r>
                      <a:r>
                        <a:rPr lang="ro-R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–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szerződéskötést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követően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felkerülnek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listára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8029625"/>
                  </a:ext>
                </a:extLst>
              </a:tr>
              <a:tr h="408720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 2O14-2O21 külső </a:t>
                      </a:r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finanszírozású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projektek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183,780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116,646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11,893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104,754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Lekerült</a:t>
                      </a:r>
                      <a:r>
                        <a:rPr lang="ro-R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"To</a:t>
                      </a:r>
                      <a:r>
                        <a:rPr lang="ro-R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ț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pentru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to</a:t>
                      </a:r>
                      <a:r>
                        <a:rPr lang="ro-R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ț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„</a:t>
                      </a:r>
                      <a:r>
                        <a:rPr lang="ro-R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a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Caritassal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közös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pályázat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7866072"/>
                  </a:ext>
                </a:extLst>
              </a:tr>
              <a:tr h="2043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ÖSSZESEN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311,727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137,235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25,593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111,643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4778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227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99EA70BC-0313-4F8F-BB59-97F4771D39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0793" y="5718944"/>
            <a:ext cx="924548" cy="9245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7DC049-7729-41A6-8DF6-DF57D336B815}"/>
              </a:ext>
            </a:extLst>
          </p:cNvPr>
          <p:cNvSpPr txBox="1"/>
          <p:nvPr/>
        </p:nvSpPr>
        <p:spPr>
          <a:xfrm>
            <a:off x="0" y="0"/>
            <a:ext cx="12192000" cy="1031846"/>
          </a:xfrm>
          <a:prstGeom prst="rect">
            <a:avLst/>
          </a:prstGeom>
          <a:solidFill>
            <a:srgbClr val="2D96D3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1FC0DE-62A7-4E61-AA65-93F889443C1B}"/>
              </a:ext>
            </a:extLst>
          </p:cNvPr>
          <p:cNvSpPr txBox="1"/>
          <p:nvPr/>
        </p:nvSpPr>
        <p:spPr>
          <a:xfrm>
            <a:off x="978408" y="192757"/>
            <a:ext cx="1121359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+mj-lt"/>
              </a:rPr>
              <a:t>Beruházási</a:t>
            </a:r>
            <a:r>
              <a:rPr lang="en-US" sz="36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+mj-lt"/>
              </a:rPr>
              <a:t>terv</a:t>
            </a:r>
            <a:r>
              <a:rPr lang="en-US" sz="3600" b="1" dirty="0">
                <a:solidFill>
                  <a:schemeClr val="bg1"/>
                </a:solidFill>
                <a:latin typeface="+mj-lt"/>
              </a:rPr>
              <a:t> 2O23 -</a:t>
            </a:r>
            <a:r>
              <a:rPr lang="en-US" sz="3600" b="1" dirty="0" err="1">
                <a:solidFill>
                  <a:schemeClr val="bg1"/>
                </a:solidFill>
                <a:latin typeface="+mj-lt"/>
              </a:rPr>
              <a:t>nyers</a:t>
            </a:r>
            <a:r>
              <a:rPr lang="en-US" sz="36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+mj-lt"/>
              </a:rPr>
              <a:t>számokban</a:t>
            </a:r>
            <a:r>
              <a:rPr lang="en-US" sz="3600" b="1" dirty="0">
                <a:solidFill>
                  <a:schemeClr val="bg1"/>
                </a:solidFill>
                <a:latin typeface="+mj-lt"/>
              </a:rPr>
              <a:t> </a:t>
            </a:r>
            <a:endParaRPr lang="en-US" sz="3600" b="1" u="sng" dirty="0">
              <a:solidFill>
                <a:schemeClr val="bg1"/>
              </a:solidFill>
              <a:latin typeface="+mj-lt"/>
              <a:cs typeface="Calibri Light"/>
            </a:endParaRPr>
          </a:p>
        </p:txBody>
      </p:sp>
      <p:pic>
        <p:nvPicPr>
          <p:cNvPr id="44" name="Kép 43">
            <a:extLst>
              <a:ext uri="{FF2B5EF4-FFF2-40B4-BE49-F238E27FC236}">
                <a16:creationId xmlns:a16="http://schemas.microsoft.com/office/drawing/2014/main" id="{78FE96F8-DE2D-4921-B8DF-AFC75633F3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50" y="158490"/>
            <a:ext cx="623474" cy="62347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D075120A-966B-E3E4-64F0-F5693F8CE7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394229"/>
              </p:ext>
            </p:extLst>
          </p:nvPr>
        </p:nvGraphicFramePr>
        <p:xfrm>
          <a:off x="1165225" y="1951037"/>
          <a:ext cx="9861550" cy="32136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9861710" imgH="2952904" progId="Excel.Sheet.12">
                  <p:embed/>
                </p:oleObj>
              </mc:Choice>
              <mc:Fallback>
                <p:oleObj name="Worksheet" r:id="rId4" imgW="9861710" imgH="2952904" progId="Excel.Sheet.12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D075120A-966B-E3E4-64F0-F5693F8CE7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65225" y="1951037"/>
                        <a:ext cx="9861550" cy="32136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144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99EA70BC-0313-4F8F-BB59-97F4771D39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0793" y="5718944"/>
            <a:ext cx="924548" cy="9245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7DC049-7729-41A6-8DF6-DF57D336B815}"/>
              </a:ext>
            </a:extLst>
          </p:cNvPr>
          <p:cNvSpPr txBox="1"/>
          <p:nvPr/>
        </p:nvSpPr>
        <p:spPr>
          <a:xfrm>
            <a:off x="0" y="0"/>
            <a:ext cx="12192000" cy="1031846"/>
          </a:xfrm>
          <a:prstGeom prst="rect">
            <a:avLst/>
          </a:prstGeom>
          <a:solidFill>
            <a:srgbClr val="2D96D3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1FC0DE-62A7-4E61-AA65-93F889443C1B}"/>
              </a:ext>
            </a:extLst>
          </p:cNvPr>
          <p:cNvSpPr txBox="1"/>
          <p:nvPr/>
        </p:nvSpPr>
        <p:spPr>
          <a:xfrm>
            <a:off x="978408" y="192757"/>
            <a:ext cx="1121359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+mj-lt"/>
              </a:rPr>
              <a:t>Beruházási</a:t>
            </a:r>
            <a:r>
              <a:rPr lang="en-US" sz="36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+mj-lt"/>
              </a:rPr>
              <a:t>terv</a:t>
            </a:r>
            <a:r>
              <a:rPr lang="en-US" sz="3600" b="1" dirty="0">
                <a:solidFill>
                  <a:schemeClr val="bg1"/>
                </a:solidFill>
                <a:latin typeface="+mj-lt"/>
              </a:rPr>
              <a:t> 2</a:t>
            </a:r>
            <a:r>
              <a:rPr lang="hu-HU" sz="3600" b="1" dirty="0">
                <a:solidFill>
                  <a:schemeClr val="bg1"/>
                </a:solidFill>
                <a:latin typeface="+mj-lt"/>
              </a:rPr>
              <a:t>0</a:t>
            </a:r>
            <a:r>
              <a:rPr lang="en-US" sz="3600" b="1" dirty="0">
                <a:solidFill>
                  <a:schemeClr val="bg1"/>
                </a:solidFill>
                <a:latin typeface="+mj-lt"/>
              </a:rPr>
              <a:t>23 –</a:t>
            </a:r>
            <a:r>
              <a:rPr lang="ro-RO" sz="36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+mj-lt"/>
              </a:rPr>
              <a:t>nyers</a:t>
            </a:r>
            <a:r>
              <a:rPr lang="en-US" sz="36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+mj-lt"/>
              </a:rPr>
              <a:t>számokban</a:t>
            </a:r>
            <a:r>
              <a:rPr lang="en-US" sz="3600" b="1" dirty="0">
                <a:solidFill>
                  <a:schemeClr val="bg1"/>
                </a:solidFill>
                <a:latin typeface="+mj-lt"/>
              </a:rPr>
              <a:t> </a:t>
            </a:r>
            <a:endParaRPr lang="en-US" sz="3600" b="1" u="sng" dirty="0">
              <a:solidFill>
                <a:schemeClr val="bg1"/>
              </a:solidFill>
              <a:latin typeface="+mj-lt"/>
              <a:cs typeface="Calibri Light"/>
            </a:endParaRPr>
          </a:p>
        </p:txBody>
      </p:sp>
      <p:pic>
        <p:nvPicPr>
          <p:cNvPr id="44" name="Kép 43">
            <a:extLst>
              <a:ext uri="{FF2B5EF4-FFF2-40B4-BE49-F238E27FC236}">
                <a16:creationId xmlns:a16="http://schemas.microsoft.com/office/drawing/2014/main" id="{78FE96F8-DE2D-4921-B8DF-AFC75633F3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50" y="158490"/>
            <a:ext cx="623474" cy="62347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7A9B2CD-FE49-2F5A-6C28-53160C0111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2007202"/>
              </p:ext>
            </p:extLst>
          </p:nvPr>
        </p:nvGraphicFramePr>
        <p:xfrm>
          <a:off x="753533" y="1224602"/>
          <a:ext cx="8789962" cy="4856604"/>
        </p:xfrm>
        <a:graphic>
          <a:graphicData uri="http://schemas.openxmlformats.org/drawingml/2006/table">
            <a:tbl>
              <a:tblPr/>
              <a:tblGrid>
                <a:gridCol w="693945">
                  <a:extLst>
                    <a:ext uri="{9D8B030D-6E8A-4147-A177-3AD203B41FA5}">
                      <a16:colId xmlns:a16="http://schemas.microsoft.com/office/drawing/2014/main" val="3654485938"/>
                    </a:ext>
                  </a:extLst>
                </a:gridCol>
                <a:gridCol w="4669667">
                  <a:extLst>
                    <a:ext uri="{9D8B030D-6E8A-4147-A177-3AD203B41FA5}">
                      <a16:colId xmlns:a16="http://schemas.microsoft.com/office/drawing/2014/main" val="479564072"/>
                    </a:ext>
                  </a:extLst>
                </a:gridCol>
                <a:gridCol w="780688">
                  <a:extLst>
                    <a:ext uri="{9D8B030D-6E8A-4147-A177-3AD203B41FA5}">
                      <a16:colId xmlns:a16="http://schemas.microsoft.com/office/drawing/2014/main" val="2794931258"/>
                    </a:ext>
                  </a:extLst>
                </a:gridCol>
                <a:gridCol w="751771">
                  <a:extLst>
                    <a:ext uri="{9D8B030D-6E8A-4147-A177-3AD203B41FA5}">
                      <a16:colId xmlns:a16="http://schemas.microsoft.com/office/drawing/2014/main" val="2397920699"/>
                    </a:ext>
                  </a:extLst>
                </a:gridCol>
                <a:gridCol w="910803">
                  <a:extLst>
                    <a:ext uri="{9D8B030D-6E8A-4147-A177-3AD203B41FA5}">
                      <a16:colId xmlns:a16="http://schemas.microsoft.com/office/drawing/2014/main" val="1622320293"/>
                    </a:ext>
                  </a:extLst>
                </a:gridCol>
                <a:gridCol w="983088">
                  <a:extLst>
                    <a:ext uri="{9D8B030D-6E8A-4147-A177-3AD203B41FA5}">
                      <a16:colId xmlns:a16="http://schemas.microsoft.com/office/drawing/2014/main" val="1306965724"/>
                    </a:ext>
                  </a:extLst>
                </a:gridCol>
              </a:tblGrid>
              <a:tr h="102001"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52" marR="3352" marT="3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LEZÁRÁSRA TERVEZETT BERUHÁZÁSI POZICIÓK 2O23</a:t>
                      </a:r>
                    </a:p>
                  </a:txBody>
                  <a:tcPr marL="3352" marR="3352" marT="3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52" marR="3352" marT="3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52" marR="3352" marT="3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52" marR="3352" marT="3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52" marR="3352" marT="3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5583894"/>
                  </a:ext>
                </a:extLst>
              </a:tr>
              <a:tr h="102001"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52" marR="3352" marT="3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52" marR="3352" marT="3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52" marR="3352" marT="3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52" marR="3352" marT="3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52" marR="3352" marT="3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52" marR="3352" marT="3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6927743"/>
                  </a:ext>
                </a:extLst>
              </a:tr>
              <a:tr h="4361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Sorsz</a:t>
                      </a:r>
                      <a:r>
                        <a:rPr lang="en-US" sz="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3352" marR="3352" marT="3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Beruházási tétel megnevezés</a:t>
                      </a:r>
                    </a:p>
                  </a:txBody>
                  <a:tcPr marL="3352" marR="3352" marT="3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Beruházás</a:t>
                      </a:r>
                      <a:r>
                        <a:rPr lang="en-US" sz="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8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értéke</a:t>
                      </a:r>
                      <a:endParaRPr lang="en-US" sz="8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52" marR="3352" marT="3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Ráfordítás</a:t>
                      </a:r>
                      <a:r>
                        <a:rPr lang="en-US" sz="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</a:t>
                      </a:r>
                      <a:r>
                        <a:rPr lang="hu-HU" sz="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r>
                        <a:rPr lang="en-US" sz="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ÖSSZESEN</a:t>
                      </a:r>
                    </a:p>
                  </a:txBody>
                  <a:tcPr marL="3352" marR="3352" marT="3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Helyi</a:t>
                      </a:r>
                      <a:r>
                        <a:rPr lang="en-US" sz="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8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költségvetés</a:t>
                      </a:r>
                      <a:endParaRPr lang="en-US" sz="8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52" marR="3352" marT="3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Támogatás</a:t>
                      </a:r>
                      <a:endParaRPr lang="en-US" sz="8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52" marR="3352" marT="3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0028878"/>
                  </a:ext>
                </a:extLst>
              </a:tr>
              <a:tr h="1314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52" marR="3352" marT="3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2O22 ben befejezett beruházások véglegesítése</a:t>
                      </a:r>
                    </a:p>
                  </a:txBody>
                  <a:tcPr marL="3352" marR="3352" marT="3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52" marR="3352" marT="3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52" marR="3352" marT="3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52" marR="3352" marT="3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52" marR="3352" marT="3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8224234"/>
                  </a:ext>
                </a:extLst>
              </a:tr>
              <a:tr h="13143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2" marR="3352" marT="3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Orbán </a:t>
                      </a:r>
                      <a:r>
                        <a:rPr lang="en-US" sz="8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Balázs</a:t>
                      </a:r>
                      <a:r>
                        <a:rPr lang="en-US" sz="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8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iskola</a:t>
                      </a:r>
                      <a:r>
                        <a:rPr lang="en-US" sz="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8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tornaterem</a:t>
                      </a:r>
                      <a:r>
                        <a:rPr lang="en-US" sz="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8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átvétel-átadás</a:t>
                      </a:r>
                      <a:endParaRPr lang="en-US" sz="8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52" marR="3352" marT="3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9,185</a:t>
                      </a:r>
                    </a:p>
                  </a:txBody>
                  <a:tcPr marL="3352" marR="3352" marT="3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</a:t>
                      </a:r>
                    </a:p>
                  </a:txBody>
                  <a:tcPr marL="3352" marR="3352" marT="3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2" marR="3352" marT="3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</a:t>
                      </a:r>
                    </a:p>
                  </a:txBody>
                  <a:tcPr marL="3352" marR="3352" marT="3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1830388"/>
                  </a:ext>
                </a:extLst>
              </a:tr>
              <a:tr h="13143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2" marR="3352" marT="3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Intelligens átjárómegvilágítás (4 átjáró) átadás-átvétel</a:t>
                      </a:r>
                    </a:p>
                  </a:txBody>
                  <a:tcPr marL="3352" marR="3352" marT="3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52" marR="3352" marT="3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</a:t>
                      </a:r>
                    </a:p>
                  </a:txBody>
                  <a:tcPr marL="3352" marR="3352" marT="3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</a:t>
                      </a:r>
                    </a:p>
                  </a:txBody>
                  <a:tcPr marL="3352" marR="3352" marT="3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52" marR="3352" marT="3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7167539"/>
                  </a:ext>
                </a:extLst>
              </a:tr>
              <a:tr h="13143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352" marR="3352" marT="3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8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Művelődési Ház parkolóban elektromos autótöltő átvétel-átadás</a:t>
                      </a:r>
                    </a:p>
                  </a:txBody>
                  <a:tcPr marL="3352" marR="3352" marT="3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52" marR="3352" marT="3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3352" marR="3352" marT="3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3352" marR="3352" marT="3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52" marR="3352" marT="3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3519636"/>
                  </a:ext>
                </a:extLst>
              </a:tr>
              <a:tr h="13143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352" marR="3352" marT="3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Zöldliget</a:t>
                      </a:r>
                      <a:r>
                        <a:rPr lang="en-US" sz="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8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lakópark</a:t>
                      </a:r>
                      <a:r>
                        <a:rPr lang="en-US" sz="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8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víz-csatornahálózat</a:t>
                      </a:r>
                      <a:r>
                        <a:rPr lang="en-US" sz="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8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átvétel-átadás</a:t>
                      </a:r>
                      <a:endParaRPr lang="en-US" sz="8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52" marR="3352" marT="3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1,805</a:t>
                      </a:r>
                    </a:p>
                  </a:txBody>
                  <a:tcPr marL="3352" marR="3352" marT="3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3352" marR="3352" marT="3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3352" marR="3352" marT="3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2" marR="3352" marT="3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6898449"/>
                  </a:ext>
                </a:extLst>
              </a:tr>
              <a:tr h="13143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352" marR="3352" marT="3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Zöldliget lakópark közvilágításrendszer átvétel-átadás</a:t>
                      </a:r>
                    </a:p>
                  </a:txBody>
                  <a:tcPr marL="3352" marR="3352" marT="3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552</a:t>
                      </a:r>
                    </a:p>
                  </a:txBody>
                  <a:tcPr marL="3352" marR="3352" marT="3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3352" marR="3352" marT="3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3352" marR="3352" marT="3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2" marR="3352" marT="3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2584522"/>
                  </a:ext>
                </a:extLst>
              </a:tr>
              <a:tr h="13143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52" marR="3352" marT="3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2O22-es beruházások összesen</a:t>
                      </a:r>
                    </a:p>
                  </a:txBody>
                  <a:tcPr marL="3352" marR="3352" marT="3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11,542</a:t>
                      </a:r>
                    </a:p>
                  </a:txBody>
                  <a:tcPr marL="3352" marR="3352" marT="3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1,113</a:t>
                      </a:r>
                    </a:p>
                  </a:txBody>
                  <a:tcPr marL="3352" marR="3352" marT="3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313</a:t>
                      </a:r>
                    </a:p>
                  </a:txBody>
                  <a:tcPr marL="3352" marR="3352" marT="3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</a:t>
                      </a:r>
                    </a:p>
                  </a:txBody>
                  <a:tcPr marL="3352" marR="3352" marT="3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4461347"/>
                  </a:ext>
                </a:extLst>
              </a:tr>
              <a:tr h="13143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52" marR="3352" marT="3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52" marR="3352" marT="3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52" marR="3352" marT="3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52" marR="3352" marT="3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52" marR="3352" marT="3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52" marR="3352" marT="3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2875405"/>
                  </a:ext>
                </a:extLst>
              </a:tr>
              <a:tr h="13143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52" marR="3352" marT="3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2O23-ban lezárandó beruházások</a:t>
                      </a:r>
                    </a:p>
                  </a:txBody>
                  <a:tcPr marL="3352" marR="3352" marT="3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52" marR="3352" marT="3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52" marR="3352" marT="3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52" marR="3352" marT="3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52" marR="3352" marT="3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7022825"/>
                  </a:ext>
                </a:extLst>
              </a:tr>
              <a:tr h="21807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2" marR="3352" marT="3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Pályázat-II.Rákóczi Ferenc utca felújítása a mobilitási tervnek megfelelően</a:t>
                      </a:r>
                    </a:p>
                  </a:txBody>
                  <a:tcPr marL="3352" marR="3352" marT="3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37,994</a:t>
                      </a:r>
                    </a:p>
                  </a:txBody>
                  <a:tcPr marL="3352" marR="3352" marT="3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34,886</a:t>
                      </a:r>
                    </a:p>
                  </a:txBody>
                  <a:tcPr marL="3352" marR="3352" marT="3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2,235</a:t>
                      </a:r>
                    </a:p>
                  </a:txBody>
                  <a:tcPr marL="3352" marR="3352" marT="3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32,651</a:t>
                      </a:r>
                    </a:p>
                  </a:txBody>
                  <a:tcPr marL="3352" marR="3352" marT="3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4638616"/>
                  </a:ext>
                </a:extLst>
              </a:tr>
              <a:tr h="21807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2" marR="3352" marT="3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8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Pályázat-Eminescu</a:t>
                      </a:r>
                      <a:r>
                        <a:rPr lang="en-US" sz="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8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utca</a:t>
                      </a:r>
                      <a:r>
                        <a:rPr lang="en-US" sz="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8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Függetlenség</a:t>
                      </a:r>
                      <a:r>
                        <a:rPr lang="en-US" sz="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8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utca</a:t>
                      </a:r>
                      <a:r>
                        <a:rPr lang="ro-RO" sz="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</a:t>
                      </a:r>
                      <a:r>
                        <a:rPr lang="en-US" sz="8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ömbházszigetelések</a:t>
                      </a:r>
                      <a:r>
                        <a:rPr lang="en-US" sz="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8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és</a:t>
                      </a:r>
                      <a:r>
                        <a:rPr lang="en-US" sz="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8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felújítás</a:t>
                      </a:r>
                      <a:r>
                        <a:rPr lang="en-US" sz="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8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átvétel-átadás</a:t>
                      </a:r>
                      <a:endParaRPr lang="en-US" sz="8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52" marR="3352" marT="3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3,172</a:t>
                      </a:r>
                    </a:p>
                  </a:txBody>
                  <a:tcPr marL="3352" marR="3352" marT="3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1,967</a:t>
                      </a:r>
                    </a:p>
                  </a:txBody>
                  <a:tcPr marL="3352" marR="3352" marT="3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680</a:t>
                      </a:r>
                    </a:p>
                  </a:txBody>
                  <a:tcPr marL="3352" marR="3352" marT="3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1,287</a:t>
                      </a:r>
                    </a:p>
                  </a:txBody>
                  <a:tcPr marL="3352" marR="3352" marT="3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1927970"/>
                  </a:ext>
                </a:extLst>
              </a:tr>
              <a:tr h="21807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352" marR="3352" marT="3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Projekt-”Bethlen Gábor" Gimnázium tornaterem és könyvtár eszközbeszerzés, pályázat lezárása</a:t>
                      </a:r>
                    </a:p>
                  </a:txBody>
                  <a:tcPr marL="3352" marR="3352" marT="3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3,461</a:t>
                      </a:r>
                    </a:p>
                  </a:txBody>
                  <a:tcPr marL="3352" marR="3352" marT="3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824</a:t>
                      </a:r>
                    </a:p>
                  </a:txBody>
                  <a:tcPr marL="3352" marR="3352" marT="3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489</a:t>
                      </a:r>
                    </a:p>
                  </a:txBody>
                  <a:tcPr marL="3352" marR="3352" marT="3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335</a:t>
                      </a:r>
                    </a:p>
                  </a:txBody>
                  <a:tcPr marL="3352" marR="3352" marT="3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239233"/>
                  </a:ext>
                </a:extLst>
              </a:tr>
              <a:tr h="13143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352" marR="3352" marT="3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Pályázat</a:t>
                      </a:r>
                      <a:r>
                        <a:rPr lang="ro-RO" sz="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</a:t>
                      </a:r>
                      <a:r>
                        <a:rPr lang="en-US" sz="8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Idősek</a:t>
                      </a:r>
                      <a:r>
                        <a:rPr lang="en-US" sz="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8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foglalkoztatási</a:t>
                      </a:r>
                      <a:r>
                        <a:rPr lang="en-US" sz="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8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otthon</a:t>
                      </a:r>
                      <a:r>
                        <a:rPr lang="en-US" sz="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8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átadás</a:t>
                      </a:r>
                      <a:r>
                        <a:rPr lang="en-US" sz="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</a:t>
                      </a:r>
                      <a:r>
                        <a:rPr lang="en-US" sz="8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átvétel</a:t>
                      </a:r>
                      <a:endParaRPr lang="en-US" sz="8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52" marR="3352" marT="3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2,170</a:t>
                      </a:r>
                    </a:p>
                  </a:txBody>
                  <a:tcPr marL="3352" marR="3352" marT="3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</a:t>
                      </a:r>
                    </a:p>
                  </a:txBody>
                  <a:tcPr marL="3352" marR="3352" marT="3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3352" marR="3352" marT="3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3352" marR="3352" marT="3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9065674"/>
                  </a:ext>
                </a:extLst>
              </a:tr>
              <a:tr h="13143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352" marR="3352" marT="3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Pályázat</a:t>
                      </a:r>
                      <a:r>
                        <a:rPr lang="ro-RO" sz="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POCA </a:t>
                      </a:r>
                      <a:r>
                        <a:rPr lang="en-US" sz="8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Lakossági</a:t>
                      </a:r>
                      <a:r>
                        <a:rPr lang="en-US" sz="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8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kiszolgálást</a:t>
                      </a:r>
                      <a:r>
                        <a:rPr lang="en-US" sz="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8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egyszerüsítő</a:t>
                      </a:r>
                      <a:r>
                        <a:rPr lang="en-US" sz="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8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rendszer</a:t>
                      </a:r>
                      <a:endParaRPr lang="en-US" sz="8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52" marR="3352" marT="3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52" marR="3352" marT="3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1,817</a:t>
                      </a:r>
                    </a:p>
                  </a:txBody>
                  <a:tcPr marL="3352" marR="3352" marT="3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3352" marR="3352" marT="3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1,764</a:t>
                      </a:r>
                    </a:p>
                  </a:txBody>
                  <a:tcPr marL="3352" marR="3352" marT="3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3941900"/>
                  </a:ext>
                </a:extLst>
              </a:tr>
              <a:tr h="32710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352" marR="3352" marT="3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Bethlen</a:t>
                      </a:r>
                      <a:r>
                        <a:rPr lang="en-US" sz="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8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Gábor</a:t>
                      </a:r>
                      <a:r>
                        <a:rPr lang="en-US" sz="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8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utca</a:t>
                      </a:r>
                      <a:r>
                        <a:rPr lang="en-US" sz="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8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Kórház</a:t>
                      </a:r>
                      <a:r>
                        <a:rPr lang="en-US" sz="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8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körforgalom</a:t>
                      </a:r>
                      <a:r>
                        <a:rPr lang="en-US" sz="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-Mol </a:t>
                      </a:r>
                      <a:r>
                        <a:rPr lang="en-US" sz="8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benzinkút</a:t>
                      </a:r>
                      <a:r>
                        <a:rPr lang="en-US" sz="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8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közötti</a:t>
                      </a:r>
                      <a:r>
                        <a:rPr lang="en-US" sz="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8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szakasz</a:t>
                      </a:r>
                      <a:r>
                        <a:rPr lang="en-US" sz="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8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új</a:t>
                      </a:r>
                      <a:r>
                        <a:rPr lang="en-US" sz="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8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közvilágítás</a:t>
                      </a:r>
                      <a:r>
                        <a:rPr lang="ro-RO" sz="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r>
                        <a:rPr lang="en-US" sz="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8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rendszer</a:t>
                      </a:r>
                      <a:r>
                        <a:rPr lang="en-US" sz="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8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ép</a:t>
                      </a:r>
                      <a:r>
                        <a:rPr lang="hu-HU" sz="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í</a:t>
                      </a:r>
                      <a:r>
                        <a:rPr lang="en-US" sz="8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tése</a:t>
                      </a:r>
                      <a:r>
                        <a:rPr lang="en-US" sz="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8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kábelek</a:t>
                      </a:r>
                      <a:r>
                        <a:rPr lang="en-US" sz="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8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földbe</a:t>
                      </a:r>
                      <a:r>
                        <a:rPr lang="en-US" sz="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8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helyezése</a:t>
                      </a:r>
                      <a:endParaRPr lang="en-US" sz="8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52" marR="3352" marT="3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3,468</a:t>
                      </a:r>
                    </a:p>
                  </a:txBody>
                  <a:tcPr marL="3352" marR="3352" marT="3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3,000</a:t>
                      </a:r>
                    </a:p>
                  </a:txBody>
                  <a:tcPr marL="3352" marR="3352" marT="3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3,000</a:t>
                      </a:r>
                    </a:p>
                  </a:txBody>
                  <a:tcPr marL="3352" marR="3352" marT="3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2" marR="3352" marT="3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4314677"/>
                  </a:ext>
                </a:extLst>
              </a:tr>
              <a:tr h="21807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3352" marR="3352" marT="3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Észak-Keleti terelőút megvalósíthatósági tanulmány kivitelezése</a:t>
                      </a:r>
                    </a:p>
                  </a:txBody>
                  <a:tcPr marL="3352" marR="3352" marT="3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52" marR="3352" marT="3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1,100</a:t>
                      </a:r>
                    </a:p>
                  </a:txBody>
                  <a:tcPr marL="3352" marR="3352" marT="3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1,100</a:t>
                      </a:r>
                    </a:p>
                  </a:txBody>
                  <a:tcPr marL="3352" marR="3352" marT="3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52" marR="3352" marT="3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4800412"/>
                  </a:ext>
                </a:extLst>
              </a:tr>
              <a:tr h="21807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3352" marR="3352" marT="3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Szászok</a:t>
                      </a:r>
                      <a:r>
                        <a:rPr lang="hu-HU" sz="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</a:t>
                      </a:r>
                      <a:r>
                        <a:rPr lang="en-US" sz="8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ábora-Napraforgó</a:t>
                      </a:r>
                      <a:r>
                        <a:rPr lang="en-US" sz="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8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utca</a:t>
                      </a:r>
                      <a:r>
                        <a:rPr lang="en-US" sz="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8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új</a:t>
                      </a:r>
                      <a:r>
                        <a:rPr lang="en-US" sz="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8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elektromos</a:t>
                      </a:r>
                      <a:r>
                        <a:rPr lang="en-US" sz="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8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hálózat</a:t>
                      </a:r>
                      <a:r>
                        <a:rPr lang="en-US" sz="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8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kivitelezése</a:t>
                      </a:r>
                      <a:endParaRPr lang="en-US" sz="8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52" marR="3352" marT="3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3352" marR="3352" marT="3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3352" marR="3352" marT="3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3352" marR="3352" marT="3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2" marR="3352" marT="3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9207259"/>
                  </a:ext>
                </a:extLst>
              </a:tr>
              <a:tr h="21807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3352" marR="3352" marT="3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Lejtő utca, Farcádi utca, Cinege utca új elektromos hálózat kivitelezése</a:t>
                      </a:r>
                    </a:p>
                  </a:txBody>
                  <a:tcPr marL="3352" marR="3352" marT="3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</a:t>
                      </a:r>
                    </a:p>
                  </a:txBody>
                  <a:tcPr marL="3352" marR="3352" marT="3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</a:t>
                      </a:r>
                    </a:p>
                  </a:txBody>
                  <a:tcPr marL="3352" marR="3352" marT="3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</a:t>
                      </a:r>
                    </a:p>
                  </a:txBody>
                  <a:tcPr marL="3352" marR="3352" marT="3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2" marR="3352" marT="3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8970088"/>
                  </a:ext>
                </a:extLst>
              </a:tr>
              <a:tr h="13143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3352" marR="3352" marT="3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8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Szejkefűrdő víz-csatornarendszer átvétel-átadás</a:t>
                      </a:r>
                    </a:p>
                  </a:txBody>
                  <a:tcPr marL="3352" marR="3352" marT="3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2,405</a:t>
                      </a:r>
                    </a:p>
                  </a:txBody>
                  <a:tcPr marL="3352" marR="3352" marT="3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3352" marR="3352" marT="3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3352" marR="3352" marT="3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2" marR="3352" marT="3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7483694"/>
                  </a:ext>
                </a:extLst>
              </a:tr>
              <a:tr h="21807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3352" marR="3352" marT="3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8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Tábor negyed ANL tömbházak körüli területrendezés és közműcsatlakozások átvétel-átadás</a:t>
                      </a:r>
                    </a:p>
                  </a:txBody>
                  <a:tcPr marL="3352" marR="3352" marT="3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1,200</a:t>
                      </a:r>
                    </a:p>
                  </a:txBody>
                  <a:tcPr marL="3352" marR="3352" marT="3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253</a:t>
                      </a:r>
                    </a:p>
                  </a:txBody>
                  <a:tcPr marL="3352" marR="3352" marT="3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253</a:t>
                      </a:r>
                    </a:p>
                  </a:txBody>
                  <a:tcPr marL="3352" marR="3352" marT="3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2" marR="3352" marT="3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3461805"/>
                  </a:ext>
                </a:extLst>
              </a:tr>
              <a:tr h="21807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3352" marR="3352" marT="3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Tábor</a:t>
                      </a:r>
                      <a:r>
                        <a:rPr lang="en-US" sz="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8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negyed</a:t>
                      </a:r>
                      <a:r>
                        <a:rPr lang="en-US" sz="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ANL </a:t>
                      </a:r>
                      <a:r>
                        <a:rPr lang="en-US" sz="8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tömbházak</a:t>
                      </a:r>
                      <a:r>
                        <a:rPr lang="en-US" sz="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8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kör</a:t>
                      </a:r>
                      <a:r>
                        <a:rPr lang="hu-HU" sz="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ü</a:t>
                      </a:r>
                      <a:r>
                        <a:rPr lang="en-US" sz="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 </a:t>
                      </a:r>
                      <a:r>
                        <a:rPr lang="en-US" sz="8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közvilágítás</a:t>
                      </a:r>
                      <a:r>
                        <a:rPr lang="en-US" sz="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8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és</a:t>
                      </a:r>
                      <a:r>
                        <a:rPr lang="en-US" sz="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8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kommunikációs</a:t>
                      </a:r>
                      <a:r>
                        <a:rPr lang="en-US" sz="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8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csatorna</a:t>
                      </a:r>
                      <a:r>
                        <a:rPr lang="en-US" sz="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8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átvétel-átadás</a:t>
                      </a:r>
                      <a:endParaRPr lang="en-US" sz="8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52" marR="3352" marT="3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</a:t>
                      </a:r>
                    </a:p>
                  </a:txBody>
                  <a:tcPr marL="3352" marR="3352" marT="3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</a:t>
                      </a:r>
                    </a:p>
                  </a:txBody>
                  <a:tcPr marL="3352" marR="3352" marT="3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</a:t>
                      </a:r>
                    </a:p>
                  </a:txBody>
                  <a:tcPr marL="3352" marR="3352" marT="3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2" marR="3352" marT="3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141583"/>
                  </a:ext>
                </a:extLst>
              </a:tr>
              <a:tr h="21807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3352" marR="3352" marT="3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Kiss Gergely </a:t>
                      </a:r>
                      <a:r>
                        <a:rPr lang="en-US" sz="8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utca</a:t>
                      </a:r>
                      <a:r>
                        <a:rPr lang="en-US" sz="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1-3</a:t>
                      </a:r>
                      <a:r>
                        <a:rPr lang="hu-HU" sz="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r>
                        <a:rPr lang="en-US" sz="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8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szám</a:t>
                      </a:r>
                      <a:r>
                        <a:rPr lang="en-US" sz="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hu-HU" sz="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alatti </a:t>
                      </a:r>
                      <a:r>
                        <a:rPr lang="en-US" sz="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ANL </a:t>
                      </a:r>
                      <a:r>
                        <a:rPr lang="en-US" sz="8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tömbház</a:t>
                      </a:r>
                      <a:r>
                        <a:rPr lang="en-US" sz="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8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lakrészek</a:t>
                      </a:r>
                      <a:r>
                        <a:rPr lang="en-US" sz="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8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telekkönyvezése</a:t>
                      </a:r>
                      <a:endParaRPr lang="en-US" sz="8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52" marR="3352" marT="3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52" marR="3352" marT="3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3352" marR="3352" marT="3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3352" marR="3352" marT="3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52" marR="3352" marT="3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2510182"/>
                  </a:ext>
                </a:extLst>
              </a:tr>
              <a:tr h="21807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3352" marR="3352" marT="3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Bethlen</a:t>
                      </a:r>
                      <a:r>
                        <a:rPr lang="en-US" sz="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8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Gábor</a:t>
                      </a:r>
                      <a:r>
                        <a:rPr lang="en-US" sz="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8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utca</a:t>
                      </a:r>
                      <a:r>
                        <a:rPr lang="en-US" sz="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ANL</a:t>
                      </a:r>
                      <a:r>
                        <a:rPr lang="hu-HU" sz="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-s</a:t>
                      </a:r>
                      <a:r>
                        <a:rPr lang="en-US" sz="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8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tömbházak</a:t>
                      </a:r>
                      <a:r>
                        <a:rPr lang="en-US" sz="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8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lakrészenkénti</a:t>
                      </a:r>
                      <a:r>
                        <a:rPr lang="en-US" sz="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8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telekkönyvezés</a:t>
                      </a:r>
                      <a:r>
                        <a:rPr lang="hu-HU" sz="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  <a:endParaRPr lang="en-US" sz="8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52" marR="3352" marT="3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52" marR="3352" marT="3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3352" marR="3352" marT="3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3352" marR="3352" marT="3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52" marR="3352" marT="3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8957826"/>
                  </a:ext>
                </a:extLst>
              </a:tr>
              <a:tr h="13143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52" marR="3352" marT="3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hu-HU" sz="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r>
                        <a:rPr lang="en-US" sz="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23-ban </a:t>
                      </a:r>
                      <a:r>
                        <a:rPr lang="en-US" sz="8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lezárandó</a:t>
                      </a:r>
                      <a:r>
                        <a:rPr lang="en-US" sz="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8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beruházások</a:t>
                      </a:r>
                      <a:r>
                        <a:rPr lang="en-US" sz="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8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összesen</a:t>
                      </a:r>
                      <a:endParaRPr lang="en-US" sz="8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52" marR="3352" marT="3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54,550</a:t>
                      </a:r>
                    </a:p>
                  </a:txBody>
                  <a:tcPr marL="3352" marR="3352" marT="3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45,184</a:t>
                      </a:r>
                    </a:p>
                  </a:txBody>
                  <a:tcPr marL="3352" marR="3352" marT="3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8,848</a:t>
                      </a:r>
                    </a:p>
                  </a:txBody>
                  <a:tcPr marL="3352" marR="3352" marT="3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36,337</a:t>
                      </a:r>
                    </a:p>
                  </a:txBody>
                  <a:tcPr marL="3352" marR="3352" marT="3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637693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222B093-9612-09E0-565D-AE5D00FB0B25}"/>
              </a:ext>
            </a:extLst>
          </p:cNvPr>
          <p:cNvSpPr txBox="1"/>
          <p:nvPr/>
        </p:nvSpPr>
        <p:spPr>
          <a:xfrm>
            <a:off x="753533" y="6053179"/>
            <a:ext cx="9516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Ebben </a:t>
            </a:r>
            <a:r>
              <a:rPr lang="en-US" b="1" dirty="0" err="1"/>
              <a:t>az</a:t>
            </a:r>
            <a:r>
              <a:rPr lang="en-US" b="1" dirty="0"/>
              <a:t> </a:t>
            </a:r>
            <a:r>
              <a:rPr lang="en-US" b="1" dirty="0" err="1"/>
              <a:t>évben</a:t>
            </a:r>
            <a:r>
              <a:rPr lang="en-US" b="1" dirty="0"/>
              <a:t> </a:t>
            </a:r>
            <a:r>
              <a:rPr lang="en-US" b="1" dirty="0" err="1"/>
              <a:t>összesen</a:t>
            </a:r>
            <a:r>
              <a:rPr lang="en-US" b="1" dirty="0"/>
              <a:t> 66 </a:t>
            </a:r>
            <a:r>
              <a:rPr lang="en-US" b="1" dirty="0" err="1"/>
              <a:t>millió</a:t>
            </a:r>
            <a:r>
              <a:rPr lang="en-US" b="1" dirty="0"/>
              <a:t> </a:t>
            </a:r>
            <a:r>
              <a:rPr lang="en-US" b="1" dirty="0" err="1"/>
              <a:t>lej</a:t>
            </a:r>
            <a:r>
              <a:rPr lang="en-US" b="1" dirty="0"/>
              <a:t> </a:t>
            </a:r>
            <a:r>
              <a:rPr lang="en-US" b="1" dirty="0" err="1"/>
              <a:t>értékben</a:t>
            </a:r>
            <a:r>
              <a:rPr lang="en-US" b="1" dirty="0"/>
              <a:t> </a:t>
            </a:r>
            <a:r>
              <a:rPr lang="en-US" b="1" dirty="0" err="1"/>
              <a:t>tervezünk</a:t>
            </a:r>
            <a:r>
              <a:rPr lang="en-US" b="1" dirty="0"/>
              <a:t> </a:t>
            </a:r>
            <a:r>
              <a:rPr lang="en-US" b="1" dirty="0" err="1"/>
              <a:t>beruházásokat</a:t>
            </a:r>
            <a:r>
              <a:rPr lang="en-US" b="1" dirty="0"/>
              <a:t> </a:t>
            </a:r>
            <a:r>
              <a:rPr lang="en-US" b="1" dirty="0" err="1"/>
              <a:t>véglegesíteni</a:t>
            </a:r>
            <a:r>
              <a:rPr lang="en-US" b="1" dirty="0"/>
              <a:t>, </a:t>
            </a:r>
            <a:r>
              <a:rPr lang="hu-HU" b="1" dirty="0"/>
              <a:t>a</a:t>
            </a:r>
            <a:r>
              <a:rPr lang="en-US" b="1" dirty="0" err="1"/>
              <a:t>melyből</a:t>
            </a:r>
            <a:r>
              <a:rPr lang="en-US" b="1" dirty="0"/>
              <a:t> 9,161 </a:t>
            </a:r>
            <a:r>
              <a:rPr lang="en-US" b="1" dirty="0" err="1"/>
              <a:t>millió</a:t>
            </a:r>
            <a:r>
              <a:rPr lang="en-US" b="1" dirty="0"/>
              <a:t> </a:t>
            </a:r>
            <a:r>
              <a:rPr lang="hu-HU" b="1" dirty="0"/>
              <a:t>l</a:t>
            </a:r>
            <a:r>
              <a:rPr lang="en-US" b="1" dirty="0" err="1"/>
              <a:t>ej</a:t>
            </a:r>
            <a:r>
              <a:rPr lang="en-US" b="1" dirty="0"/>
              <a:t> </a:t>
            </a:r>
            <a:r>
              <a:rPr lang="en-US" b="1" dirty="0" err="1"/>
              <a:t>saját</a:t>
            </a:r>
            <a:r>
              <a:rPr lang="en-US" b="1" dirty="0"/>
              <a:t> </a:t>
            </a:r>
            <a:r>
              <a:rPr lang="en-US" b="1" dirty="0" err="1"/>
              <a:t>forrásból</a:t>
            </a:r>
            <a:r>
              <a:rPr lang="en-US" b="1" dirty="0"/>
              <a:t> </a:t>
            </a:r>
            <a:r>
              <a:rPr lang="en-US" b="1" dirty="0" err="1"/>
              <a:t>és</a:t>
            </a:r>
            <a:r>
              <a:rPr lang="en-US" b="1" dirty="0"/>
              <a:t> 37,137 </a:t>
            </a:r>
            <a:r>
              <a:rPr lang="en-US" b="1" dirty="0" err="1"/>
              <a:t>millió</a:t>
            </a:r>
            <a:r>
              <a:rPr lang="en-US" b="1" dirty="0"/>
              <a:t> </a:t>
            </a:r>
            <a:r>
              <a:rPr lang="en-US" b="1" dirty="0" err="1"/>
              <a:t>lej</a:t>
            </a:r>
            <a:r>
              <a:rPr lang="hu-HU" b="1" dirty="0"/>
              <a:t> egyéb finanszírozásból van.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39855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99EA70BC-0313-4F8F-BB59-97F4771D39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0793" y="5718944"/>
            <a:ext cx="924548" cy="9245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7DC049-7729-41A6-8DF6-DF57D336B815}"/>
              </a:ext>
            </a:extLst>
          </p:cNvPr>
          <p:cNvSpPr txBox="1"/>
          <p:nvPr/>
        </p:nvSpPr>
        <p:spPr>
          <a:xfrm>
            <a:off x="0" y="0"/>
            <a:ext cx="12192000" cy="1031846"/>
          </a:xfrm>
          <a:prstGeom prst="rect">
            <a:avLst/>
          </a:prstGeom>
          <a:solidFill>
            <a:srgbClr val="2D96D3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1FC0DE-62A7-4E61-AA65-93F889443C1B}"/>
              </a:ext>
            </a:extLst>
          </p:cNvPr>
          <p:cNvSpPr txBox="1"/>
          <p:nvPr/>
        </p:nvSpPr>
        <p:spPr>
          <a:xfrm>
            <a:off x="978408" y="192757"/>
            <a:ext cx="1121359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+mj-lt"/>
              </a:rPr>
              <a:t>Beruházási</a:t>
            </a:r>
            <a:r>
              <a:rPr lang="en-US" sz="36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+mj-lt"/>
              </a:rPr>
              <a:t>terv</a:t>
            </a:r>
            <a:r>
              <a:rPr lang="en-US" sz="3600" b="1" dirty="0">
                <a:solidFill>
                  <a:schemeClr val="bg1"/>
                </a:solidFill>
                <a:latin typeface="+mj-lt"/>
              </a:rPr>
              <a:t> 2</a:t>
            </a:r>
            <a:r>
              <a:rPr lang="hu-HU" sz="3600" b="1" dirty="0">
                <a:solidFill>
                  <a:schemeClr val="bg1"/>
                </a:solidFill>
                <a:latin typeface="+mj-lt"/>
              </a:rPr>
              <a:t>0</a:t>
            </a:r>
            <a:r>
              <a:rPr lang="en-US" sz="3600" b="1" dirty="0">
                <a:solidFill>
                  <a:schemeClr val="bg1"/>
                </a:solidFill>
                <a:latin typeface="+mj-lt"/>
              </a:rPr>
              <a:t>23 –</a:t>
            </a:r>
            <a:r>
              <a:rPr lang="hu-HU" sz="36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+mj-lt"/>
              </a:rPr>
              <a:t>nyers</a:t>
            </a:r>
            <a:r>
              <a:rPr lang="en-US" sz="36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+mj-lt"/>
              </a:rPr>
              <a:t>számokban</a:t>
            </a:r>
            <a:r>
              <a:rPr lang="en-US" sz="3600" b="1" dirty="0">
                <a:solidFill>
                  <a:schemeClr val="bg1"/>
                </a:solidFill>
                <a:latin typeface="+mj-lt"/>
              </a:rPr>
              <a:t> </a:t>
            </a:r>
            <a:endParaRPr lang="en-US" sz="3600" b="1" u="sng" dirty="0">
              <a:solidFill>
                <a:schemeClr val="bg1"/>
              </a:solidFill>
              <a:latin typeface="+mj-lt"/>
              <a:cs typeface="Calibri Light"/>
            </a:endParaRPr>
          </a:p>
        </p:txBody>
      </p:sp>
      <p:pic>
        <p:nvPicPr>
          <p:cNvPr id="44" name="Kép 43">
            <a:extLst>
              <a:ext uri="{FF2B5EF4-FFF2-40B4-BE49-F238E27FC236}">
                <a16:creationId xmlns:a16="http://schemas.microsoft.com/office/drawing/2014/main" id="{78FE96F8-DE2D-4921-B8DF-AFC75633F3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50" y="158490"/>
            <a:ext cx="623474" cy="62347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32A05D5D-7529-1926-6281-E0722FFC33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2528663"/>
              </p:ext>
            </p:extLst>
          </p:nvPr>
        </p:nvGraphicFramePr>
        <p:xfrm>
          <a:off x="2317750" y="1398587"/>
          <a:ext cx="8415353" cy="4518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7556673" imgH="4057716" progId="Excel.Sheet.12">
                  <p:embed/>
                </p:oleObj>
              </mc:Choice>
              <mc:Fallback>
                <p:oleObj name="Worksheet" r:id="rId4" imgW="7556673" imgH="4057716" progId="Excel.Shee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32A05D5D-7529-1926-6281-E0722FFC332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17750" y="1398587"/>
                        <a:ext cx="8415353" cy="45182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5887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07DC049-7729-41A6-8DF6-DF57D336B815}"/>
              </a:ext>
            </a:extLst>
          </p:cNvPr>
          <p:cNvSpPr txBox="1"/>
          <p:nvPr/>
        </p:nvSpPr>
        <p:spPr>
          <a:xfrm>
            <a:off x="0" y="0"/>
            <a:ext cx="12192000" cy="1031846"/>
          </a:xfrm>
          <a:prstGeom prst="rect">
            <a:avLst/>
          </a:prstGeom>
          <a:solidFill>
            <a:srgbClr val="2D96D3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1FC0DE-62A7-4E61-AA65-93F889443C1B}"/>
              </a:ext>
            </a:extLst>
          </p:cNvPr>
          <p:cNvSpPr txBox="1"/>
          <p:nvPr/>
        </p:nvSpPr>
        <p:spPr>
          <a:xfrm>
            <a:off x="-1" y="192757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>
                <a:solidFill>
                  <a:schemeClr val="bg1"/>
                </a:solidFill>
                <a:latin typeface="+mj-lt"/>
              </a:rPr>
              <a:t>Általános költségvetés</a:t>
            </a:r>
            <a:endParaRPr lang="en-US" sz="36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99EA70BC-0313-4F8F-BB59-97F4771D39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0793" y="5718944"/>
            <a:ext cx="924548" cy="924548"/>
          </a:xfrm>
          <a:prstGeom prst="rect">
            <a:avLst/>
          </a:prstGeom>
        </p:spPr>
      </p:pic>
      <p:pic>
        <p:nvPicPr>
          <p:cNvPr id="10" name="Kép 16">
            <a:extLst>
              <a:ext uri="{FF2B5EF4-FFF2-40B4-BE49-F238E27FC236}">
                <a16:creationId xmlns:a16="http://schemas.microsoft.com/office/drawing/2014/main" id="{C6877CE5-9D5A-465E-9964-3ADC73964C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5880" y="92214"/>
            <a:ext cx="847415" cy="84741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055A3A8-FA2A-4F91-822F-1010D58E02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5105815"/>
              </p:ext>
            </p:extLst>
          </p:nvPr>
        </p:nvGraphicFramePr>
        <p:xfrm>
          <a:off x="275208" y="1476592"/>
          <a:ext cx="11704320" cy="4170045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463040">
                  <a:extLst>
                    <a:ext uri="{9D8B030D-6E8A-4147-A177-3AD203B41FA5}">
                      <a16:colId xmlns:a16="http://schemas.microsoft.com/office/drawing/2014/main" val="3580141228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1008436660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3724825955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854271193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574132475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707645637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1302874197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319613049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Teljes általános költségvetés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hu-HU" sz="1400" b="1" u="none" strike="noStrike" dirty="0">
                          <a:effectLst/>
                          <a:latin typeface="+mn-lt"/>
                        </a:rPr>
                        <a:t>Helyi költségvetés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Saját jövedelmekből és a helyi költségvetés támogatásaiból gazdálkodó közintézmények költségvetése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amelyből Városi Kórház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hu-HU" sz="1400" b="1" u="none" strike="noStrike" dirty="0">
                          <a:effectLst/>
                          <a:latin typeface="+mn-lt"/>
                        </a:rPr>
                        <a:t>Vissza nem térítendő, külső alapok költségvetése,</a:t>
                      </a:r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hu-HU" sz="1400" b="1" u="none" strike="noStrike" dirty="0">
                          <a:effectLst/>
                          <a:latin typeface="+mn-lt"/>
                        </a:rPr>
                        <a:t>Összesen</a:t>
                      </a:r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hu-HU" sz="1400" b="1" u="none" strike="noStrike" dirty="0">
                          <a:effectLst/>
                          <a:latin typeface="+mn-lt"/>
                        </a:rPr>
                        <a:t>Költségvetések közti transzferek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5499446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Bev</a:t>
                      </a:r>
                      <a:r>
                        <a:rPr lang="hu-HU" sz="1800" u="none" strike="noStrike" dirty="0">
                          <a:effectLst/>
                          <a:latin typeface="+mn-lt"/>
                        </a:rPr>
                        <a:t>é</a:t>
                      </a:r>
                      <a:r>
                        <a:rPr lang="en-US" sz="1800" u="none" strike="noStrike" dirty="0" err="1">
                          <a:effectLst/>
                          <a:latin typeface="+mn-lt"/>
                        </a:rPr>
                        <a:t>telek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o-RO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411,672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o-RO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220,616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o-RO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206,621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180,365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o-RO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o-RO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427,473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o-RO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15,801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6933718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err="1">
                          <a:effectLst/>
                          <a:latin typeface="+mn-lt"/>
                        </a:rPr>
                        <a:t>Kiadások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o-RO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436,419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o-RO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240,531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o-RO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211,441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181,539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o-RO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248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o-RO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452,220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o-RO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15,801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775016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Hiány / Többlet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-24,747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-19,915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-4.820.56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-1,175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47075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4699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07DC049-7729-41A6-8DF6-DF57D336B815}"/>
              </a:ext>
            </a:extLst>
          </p:cNvPr>
          <p:cNvSpPr txBox="1"/>
          <p:nvPr/>
        </p:nvSpPr>
        <p:spPr>
          <a:xfrm>
            <a:off x="0" y="0"/>
            <a:ext cx="12192000" cy="1031846"/>
          </a:xfrm>
          <a:prstGeom prst="rect">
            <a:avLst/>
          </a:prstGeom>
          <a:solidFill>
            <a:srgbClr val="2D96D3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1FC0DE-62A7-4E61-AA65-93F889443C1B}"/>
              </a:ext>
            </a:extLst>
          </p:cNvPr>
          <p:cNvSpPr txBox="1"/>
          <p:nvPr/>
        </p:nvSpPr>
        <p:spPr>
          <a:xfrm>
            <a:off x="-1" y="192757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>
                <a:solidFill>
                  <a:schemeClr val="bg1"/>
                </a:solidFill>
                <a:latin typeface="+mj-lt"/>
              </a:rPr>
              <a:t>A költségvetés sarokszámai</a:t>
            </a:r>
            <a:endParaRPr lang="en-US" sz="3600" b="1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99EA70BC-0313-4F8F-BB59-97F4771D39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0793" y="5718944"/>
            <a:ext cx="924548" cy="9245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E8A92B-3274-4428-B985-3127A890624E}"/>
              </a:ext>
            </a:extLst>
          </p:cNvPr>
          <p:cNvSpPr txBox="1"/>
          <p:nvPr/>
        </p:nvSpPr>
        <p:spPr>
          <a:xfrm>
            <a:off x="72441" y="1421156"/>
            <a:ext cx="2717966" cy="1569660"/>
          </a:xfrm>
          <a:prstGeom prst="rect">
            <a:avLst/>
          </a:prstGeom>
          <a:solidFill>
            <a:srgbClr val="00A1DA"/>
          </a:solidFill>
        </p:spPr>
        <p:txBody>
          <a:bodyPr wrap="square" lIns="91440" tIns="45720" rIns="91440" bIns="45720" rtlCol="0" anchor="ctr">
            <a:spAutoFit/>
          </a:bodyPr>
          <a:lstStyle/>
          <a:p>
            <a:pPr algn="ctr"/>
            <a:r>
              <a:rPr lang="hu-HU" sz="2400" dirty="0">
                <a:solidFill>
                  <a:schemeClr val="bg1"/>
                </a:solidFill>
              </a:rPr>
              <a:t>Költségvetési bevételek</a:t>
            </a:r>
          </a:p>
          <a:p>
            <a:pPr algn="ctr"/>
            <a:endParaRPr lang="hu-HU" sz="2400" dirty="0">
              <a:solidFill>
                <a:schemeClr val="bg1"/>
              </a:solidFill>
            </a:endParaRPr>
          </a:p>
          <a:p>
            <a:pPr algn="ctr"/>
            <a:r>
              <a:rPr lang="hu-HU" sz="2400" dirty="0">
                <a:solidFill>
                  <a:schemeClr val="bg1"/>
                </a:solidFill>
              </a:rPr>
              <a:t>220 616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6DA658-DCAA-4097-8A35-517FD4E82698}"/>
              </a:ext>
            </a:extLst>
          </p:cNvPr>
          <p:cNvSpPr txBox="1"/>
          <p:nvPr/>
        </p:nvSpPr>
        <p:spPr>
          <a:xfrm>
            <a:off x="3209124" y="1421156"/>
            <a:ext cx="2468156" cy="1569660"/>
          </a:xfrm>
          <a:prstGeom prst="rect">
            <a:avLst/>
          </a:prstGeom>
          <a:solidFill>
            <a:srgbClr val="176FD9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hu-HU" sz="2400" dirty="0">
                <a:solidFill>
                  <a:schemeClr val="bg1"/>
                </a:solidFill>
              </a:rPr>
              <a:t>Előző évek többlete</a:t>
            </a:r>
          </a:p>
          <a:p>
            <a:pPr algn="ctr"/>
            <a:endParaRPr lang="hu-HU" sz="2400" dirty="0">
              <a:solidFill>
                <a:schemeClr val="bg1"/>
              </a:solidFill>
            </a:endParaRPr>
          </a:p>
          <a:p>
            <a:pPr algn="ctr"/>
            <a:r>
              <a:rPr lang="ro-RO" sz="2400" dirty="0">
                <a:solidFill>
                  <a:schemeClr val="bg1"/>
                </a:solidFill>
              </a:rPr>
              <a:t>19 915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4FF822-3618-40FE-ABCD-F7D8DBFE051E}"/>
              </a:ext>
            </a:extLst>
          </p:cNvPr>
          <p:cNvSpPr txBox="1"/>
          <p:nvPr/>
        </p:nvSpPr>
        <p:spPr>
          <a:xfrm>
            <a:off x="6095998" y="1421156"/>
            <a:ext cx="2837085" cy="1569660"/>
          </a:xfrm>
          <a:prstGeom prst="rect">
            <a:avLst/>
          </a:prstGeom>
          <a:solidFill>
            <a:srgbClr val="2580CB"/>
          </a:solidFill>
        </p:spPr>
        <p:txBody>
          <a:bodyPr wrap="square" lIns="91440" tIns="45720" rIns="91440" bIns="45720" rtlCol="0" anchor="ctr">
            <a:spAutoFit/>
          </a:bodyPr>
          <a:lstStyle/>
          <a:p>
            <a:pPr algn="ctr"/>
            <a:r>
              <a:rPr lang="hu-HU" sz="2400" dirty="0">
                <a:solidFill>
                  <a:schemeClr val="bg1"/>
                </a:solidFill>
              </a:rPr>
              <a:t>Költségvetési kiadások</a:t>
            </a:r>
          </a:p>
          <a:p>
            <a:pPr algn="ctr"/>
            <a:endParaRPr lang="hu-HU" sz="2400" dirty="0">
              <a:solidFill>
                <a:schemeClr val="bg1"/>
              </a:solidFill>
            </a:endParaRPr>
          </a:p>
          <a:p>
            <a:pPr algn="ctr"/>
            <a:r>
              <a:rPr lang="hu-HU" sz="2400" dirty="0">
                <a:solidFill>
                  <a:schemeClr val="bg1"/>
                </a:solidFill>
              </a:rPr>
              <a:t>240 531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4B8BC2-774A-4D67-9FF2-F5F0946B7ABD}"/>
              </a:ext>
            </a:extLst>
          </p:cNvPr>
          <p:cNvSpPr txBox="1"/>
          <p:nvPr/>
        </p:nvSpPr>
        <p:spPr>
          <a:xfrm>
            <a:off x="9353047" y="1421156"/>
            <a:ext cx="2656692" cy="1569660"/>
          </a:xfrm>
          <a:prstGeom prst="rect">
            <a:avLst/>
          </a:prstGeom>
          <a:solidFill>
            <a:srgbClr val="EAB200"/>
          </a:solidFill>
        </p:spPr>
        <p:txBody>
          <a:bodyPr wrap="square" lIns="91440" tIns="45720" rIns="91440" bIns="45720" rtlCol="0" anchor="ctr">
            <a:spAutoFit/>
          </a:bodyPr>
          <a:lstStyle/>
          <a:p>
            <a:pPr algn="ctr"/>
            <a:r>
              <a:rPr lang="hu-HU" sz="2400" dirty="0">
                <a:solidFill>
                  <a:schemeClr val="bg1"/>
                </a:solidFill>
              </a:rPr>
              <a:t>Saját és EU-s beruházások</a:t>
            </a:r>
          </a:p>
          <a:p>
            <a:pPr algn="ctr"/>
            <a:endParaRPr lang="hu-HU" sz="2400" dirty="0">
              <a:solidFill>
                <a:schemeClr val="bg1"/>
              </a:solidFill>
            </a:endParaRPr>
          </a:p>
          <a:p>
            <a:pPr algn="ctr"/>
            <a:r>
              <a:rPr lang="ro-RO" sz="2400" dirty="0">
                <a:solidFill>
                  <a:schemeClr val="bg1"/>
                </a:solidFill>
              </a:rPr>
              <a:t>138 133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4" name="Kép 13">
            <a:extLst>
              <a:ext uri="{FF2B5EF4-FFF2-40B4-BE49-F238E27FC236}">
                <a16:creationId xmlns:a16="http://schemas.microsoft.com/office/drawing/2014/main" id="{FF67B304-402D-4540-B407-7B69D4B6B1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5880" y="92214"/>
            <a:ext cx="847415" cy="84741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59CD63F7-FEB5-4A0E-9CBA-9809A95790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4139900"/>
              </p:ext>
            </p:extLst>
          </p:nvPr>
        </p:nvGraphicFramePr>
        <p:xfrm>
          <a:off x="1731146" y="3107183"/>
          <a:ext cx="8043169" cy="3558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95782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07DC049-7729-41A6-8DF6-DF57D336B815}"/>
              </a:ext>
            </a:extLst>
          </p:cNvPr>
          <p:cNvSpPr txBox="1"/>
          <p:nvPr/>
        </p:nvSpPr>
        <p:spPr>
          <a:xfrm>
            <a:off x="0" y="0"/>
            <a:ext cx="12192000" cy="1031846"/>
          </a:xfrm>
          <a:prstGeom prst="rect">
            <a:avLst/>
          </a:prstGeom>
          <a:solidFill>
            <a:srgbClr val="2D96D3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1FC0DE-62A7-4E61-AA65-93F889443C1B}"/>
              </a:ext>
            </a:extLst>
          </p:cNvPr>
          <p:cNvSpPr txBox="1"/>
          <p:nvPr/>
        </p:nvSpPr>
        <p:spPr>
          <a:xfrm>
            <a:off x="-1" y="192757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>
                <a:solidFill>
                  <a:schemeClr val="bg1"/>
                </a:solidFill>
                <a:latin typeface="+mj-lt"/>
              </a:rPr>
              <a:t>A költségvetés tervezett bevételei – 5</a:t>
            </a:r>
            <a:r>
              <a:rPr lang="en-US" sz="3600" b="1" dirty="0">
                <a:solidFill>
                  <a:schemeClr val="bg1"/>
                </a:solidFill>
                <a:latin typeface="+mj-lt"/>
              </a:rPr>
              <a:t>1</a:t>
            </a:r>
            <a:r>
              <a:rPr lang="hu-HU" sz="3600" b="1" dirty="0">
                <a:solidFill>
                  <a:schemeClr val="bg1"/>
                </a:solidFill>
                <a:latin typeface="+mj-lt"/>
              </a:rPr>
              <a:t>% saját jövedelem</a:t>
            </a:r>
            <a:endParaRPr lang="en-US" sz="36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7" name="Kép 16">
            <a:extLst>
              <a:ext uri="{FF2B5EF4-FFF2-40B4-BE49-F238E27FC236}">
                <a16:creationId xmlns:a16="http://schemas.microsoft.com/office/drawing/2014/main" id="{23AB4008-85C1-47AC-BD50-A911216C87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332" y="92214"/>
            <a:ext cx="847415" cy="84741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9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E86B95C6-D2CB-4973-A77E-CC88C8BF2C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0793" y="5718944"/>
            <a:ext cx="924548" cy="924548"/>
          </a:xfrm>
          <a:prstGeom prst="rect">
            <a:avLst/>
          </a:prstGeom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6D342EC2-159D-4769-94F9-F0781A83E2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7105555"/>
              </p:ext>
            </p:extLst>
          </p:nvPr>
        </p:nvGraphicFramePr>
        <p:xfrm>
          <a:off x="814812" y="860332"/>
          <a:ext cx="10788713" cy="4454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8760E64-1941-41BA-A607-E34EDAD11D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2095036"/>
              </p:ext>
            </p:extLst>
          </p:nvPr>
        </p:nvGraphicFramePr>
        <p:xfrm>
          <a:off x="930747" y="4825497"/>
          <a:ext cx="10070046" cy="1940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155821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07DC049-7729-41A6-8DF6-DF57D336B815}"/>
              </a:ext>
            </a:extLst>
          </p:cNvPr>
          <p:cNvSpPr txBox="1"/>
          <p:nvPr/>
        </p:nvSpPr>
        <p:spPr>
          <a:xfrm>
            <a:off x="0" y="0"/>
            <a:ext cx="12192000" cy="1031846"/>
          </a:xfrm>
          <a:prstGeom prst="rect">
            <a:avLst/>
          </a:prstGeom>
          <a:solidFill>
            <a:srgbClr val="2D96D3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1FC0DE-62A7-4E61-AA65-93F889443C1B}"/>
              </a:ext>
            </a:extLst>
          </p:cNvPr>
          <p:cNvSpPr txBox="1"/>
          <p:nvPr/>
        </p:nvSpPr>
        <p:spPr>
          <a:xfrm>
            <a:off x="-1" y="192757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>
                <a:solidFill>
                  <a:schemeClr val="bg1"/>
                </a:solidFill>
                <a:latin typeface="+mj-lt"/>
              </a:rPr>
              <a:t>Jelentősebb kiadási fejezetek</a:t>
            </a:r>
            <a:endParaRPr lang="en-US" sz="3600" b="1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6" name="Kép 15">
            <a:extLst>
              <a:ext uri="{FF2B5EF4-FFF2-40B4-BE49-F238E27FC236}">
                <a16:creationId xmlns:a16="http://schemas.microsoft.com/office/drawing/2014/main" id="{9202A395-DE17-423F-8585-096E334F6D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5880" y="92214"/>
            <a:ext cx="847415" cy="84741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175D27CA-BCF0-B20F-8D2E-0B6E3BD6E6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5303282"/>
              </p:ext>
            </p:extLst>
          </p:nvPr>
        </p:nvGraphicFramePr>
        <p:xfrm>
          <a:off x="2490" y="596961"/>
          <a:ext cx="12187019" cy="5664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44878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07DC049-7729-41A6-8DF6-DF57D336B815}"/>
              </a:ext>
            </a:extLst>
          </p:cNvPr>
          <p:cNvSpPr txBox="1"/>
          <p:nvPr/>
        </p:nvSpPr>
        <p:spPr>
          <a:xfrm>
            <a:off x="0" y="0"/>
            <a:ext cx="12192000" cy="1031846"/>
          </a:xfrm>
          <a:prstGeom prst="rect">
            <a:avLst/>
          </a:prstGeom>
          <a:solidFill>
            <a:srgbClr val="2D96D3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1FC0DE-62A7-4E61-AA65-93F889443C1B}"/>
              </a:ext>
            </a:extLst>
          </p:cNvPr>
          <p:cNvSpPr txBox="1"/>
          <p:nvPr/>
        </p:nvSpPr>
        <p:spPr>
          <a:xfrm>
            <a:off x="-1" y="192757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+mj-lt"/>
              </a:rPr>
              <a:t>A v</a:t>
            </a:r>
            <a:r>
              <a:rPr lang="hu-HU" sz="3600" b="1" dirty="0">
                <a:solidFill>
                  <a:schemeClr val="bg1"/>
                </a:solidFill>
                <a:latin typeface="+mj-lt"/>
              </a:rPr>
              <a:t>áros kiadásai</a:t>
            </a:r>
            <a:r>
              <a:rPr lang="en-US" sz="3600" b="1" dirty="0">
                <a:solidFill>
                  <a:schemeClr val="bg1"/>
                </a:solidFill>
                <a:latin typeface="+mj-lt"/>
              </a:rPr>
              <a:t> – 57% </a:t>
            </a:r>
            <a:r>
              <a:rPr lang="en-US" sz="3600" b="1" dirty="0" err="1">
                <a:solidFill>
                  <a:schemeClr val="bg1"/>
                </a:solidFill>
                <a:latin typeface="+mj-lt"/>
              </a:rPr>
              <a:t>beruh</a:t>
            </a:r>
            <a:r>
              <a:rPr lang="hu-HU" sz="3600" b="1" dirty="0">
                <a:solidFill>
                  <a:schemeClr val="bg1"/>
                </a:solidFill>
                <a:latin typeface="+mj-lt"/>
              </a:rPr>
              <a:t>ázás, </a:t>
            </a:r>
            <a:r>
              <a:rPr lang="en-US" sz="3600" b="1" dirty="0">
                <a:solidFill>
                  <a:schemeClr val="bg1"/>
                </a:solidFill>
                <a:latin typeface="+mj-lt"/>
              </a:rPr>
              <a:t>43</a:t>
            </a:r>
            <a:r>
              <a:rPr lang="hu-HU" sz="3600" b="1" dirty="0">
                <a:solidFill>
                  <a:schemeClr val="bg1"/>
                </a:solidFill>
                <a:latin typeface="+mj-lt"/>
              </a:rPr>
              <a:t>% </a:t>
            </a:r>
            <a:r>
              <a:rPr lang="en-US" sz="3600" b="1" dirty="0" err="1">
                <a:solidFill>
                  <a:schemeClr val="bg1"/>
                </a:solidFill>
                <a:latin typeface="+mj-lt"/>
              </a:rPr>
              <a:t>fenntart</a:t>
            </a:r>
            <a:r>
              <a:rPr lang="hu-HU" sz="3600" b="1" dirty="0">
                <a:solidFill>
                  <a:schemeClr val="bg1"/>
                </a:solidFill>
                <a:latin typeface="+mj-lt"/>
              </a:rPr>
              <a:t>ás</a:t>
            </a:r>
            <a:endParaRPr lang="ro-RO" sz="36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60A4934D-B8F6-4A9C-8572-7D150D523E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5880" y="92214"/>
            <a:ext cx="847415" cy="84741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C24CF588-E492-4E59-ABA6-9A4560CE1B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0793" y="5718944"/>
            <a:ext cx="924548" cy="924548"/>
          </a:xfrm>
          <a:prstGeom prst="rect">
            <a:avLst/>
          </a:prstGeom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3864315-AB0E-4303-87AD-589FC76D40E1}"/>
              </a:ext>
            </a:extLst>
          </p:cNvPr>
          <p:cNvGraphicFramePr>
            <a:graphicFrameLocks/>
          </p:cNvGraphicFramePr>
          <p:nvPr/>
        </p:nvGraphicFramePr>
        <p:xfrm>
          <a:off x="798628" y="1019736"/>
          <a:ext cx="10594743" cy="4818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2612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008B0C6C-F314-4BDA-9672-2DB143B34B3C}"/>
              </a:ext>
            </a:extLst>
          </p:cNvPr>
          <p:cNvSpPr/>
          <p:nvPr/>
        </p:nvSpPr>
        <p:spPr>
          <a:xfrm>
            <a:off x="9434193" y="3987188"/>
            <a:ext cx="2629406" cy="287081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18470C06-F336-4C1E-B3A1-82B401615833}"/>
              </a:ext>
            </a:extLst>
          </p:cNvPr>
          <p:cNvSpPr/>
          <p:nvPr/>
        </p:nvSpPr>
        <p:spPr>
          <a:xfrm>
            <a:off x="9394372" y="1020864"/>
            <a:ext cx="2629406" cy="283556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5B8C76B4-2368-4275-BC7A-E82D83D4C3B7}"/>
              </a:ext>
            </a:extLst>
          </p:cNvPr>
          <p:cNvSpPr/>
          <p:nvPr/>
        </p:nvSpPr>
        <p:spPr>
          <a:xfrm>
            <a:off x="6487426" y="974584"/>
            <a:ext cx="2608377" cy="601684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19BCBA6E-717F-4EF4-9027-69DD9D92579A}"/>
              </a:ext>
            </a:extLst>
          </p:cNvPr>
          <p:cNvSpPr/>
          <p:nvPr/>
        </p:nvSpPr>
        <p:spPr>
          <a:xfrm>
            <a:off x="3486053" y="3856428"/>
            <a:ext cx="2608377" cy="300157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35CB1039-1B72-4CA5-A604-B4ABA806DB25}"/>
              </a:ext>
            </a:extLst>
          </p:cNvPr>
          <p:cNvSpPr/>
          <p:nvPr/>
        </p:nvSpPr>
        <p:spPr>
          <a:xfrm>
            <a:off x="3482050" y="991270"/>
            <a:ext cx="2629406" cy="269397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7BE97FB1-194A-4173-B5D6-C6D8E60FBB99}"/>
              </a:ext>
            </a:extLst>
          </p:cNvPr>
          <p:cNvSpPr/>
          <p:nvPr/>
        </p:nvSpPr>
        <p:spPr>
          <a:xfrm>
            <a:off x="578341" y="1066686"/>
            <a:ext cx="2608377" cy="262482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7DC049-7729-41A6-8DF6-DF57D336B815}"/>
              </a:ext>
            </a:extLst>
          </p:cNvPr>
          <p:cNvSpPr txBox="1"/>
          <p:nvPr/>
        </p:nvSpPr>
        <p:spPr>
          <a:xfrm>
            <a:off x="0" y="0"/>
            <a:ext cx="12192000" cy="1031846"/>
          </a:xfrm>
          <a:prstGeom prst="rect">
            <a:avLst/>
          </a:prstGeom>
          <a:solidFill>
            <a:srgbClr val="2D96D3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1FC0DE-62A7-4E61-AA65-93F889443C1B}"/>
              </a:ext>
            </a:extLst>
          </p:cNvPr>
          <p:cNvSpPr txBox="1"/>
          <p:nvPr/>
        </p:nvSpPr>
        <p:spPr>
          <a:xfrm>
            <a:off x="0" y="288162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>
                <a:solidFill>
                  <a:schemeClr val="bg1"/>
                </a:solidFill>
                <a:latin typeface="+mj-lt"/>
              </a:rPr>
              <a:t>Tervezett kiadások – alintézmények</a:t>
            </a:r>
            <a:endParaRPr lang="en-US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1FD554C-0BFA-4C3D-9F82-7BEBA1690CF4}"/>
              </a:ext>
            </a:extLst>
          </p:cNvPr>
          <p:cNvSpPr/>
          <p:nvPr/>
        </p:nvSpPr>
        <p:spPr>
          <a:xfrm>
            <a:off x="3540658" y="1806110"/>
            <a:ext cx="2549769" cy="807798"/>
          </a:xfrm>
          <a:prstGeom prst="roundRect">
            <a:avLst/>
          </a:prstGeom>
          <a:solidFill>
            <a:srgbClr val="2E97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DFBF51C-1C1D-4CC6-A4A1-0AE9D981EEA3}"/>
              </a:ext>
            </a:extLst>
          </p:cNvPr>
          <p:cNvSpPr/>
          <p:nvPr/>
        </p:nvSpPr>
        <p:spPr>
          <a:xfrm>
            <a:off x="3530888" y="2726478"/>
            <a:ext cx="2549769" cy="807798"/>
          </a:xfrm>
          <a:prstGeom prst="roundRect">
            <a:avLst/>
          </a:prstGeom>
          <a:solidFill>
            <a:srgbClr val="2E97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AAAF60F-239B-4265-92BC-A0B12FF6A7E1}"/>
              </a:ext>
            </a:extLst>
          </p:cNvPr>
          <p:cNvSpPr/>
          <p:nvPr/>
        </p:nvSpPr>
        <p:spPr>
          <a:xfrm>
            <a:off x="3508792" y="4745630"/>
            <a:ext cx="2549769" cy="807798"/>
          </a:xfrm>
          <a:prstGeom prst="roundRect">
            <a:avLst/>
          </a:prstGeom>
          <a:solidFill>
            <a:srgbClr val="2E97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5AA6A9F6-3EBB-4286-8F70-86C1BDF5C43B}"/>
              </a:ext>
            </a:extLst>
          </p:cNvPr>
          <p:cNvSpPr/>
          <p:nvPr/>
        </p:nvSpPr>
        <p:spPr>
          <a:xfrm>
            <a:off x="3540657" y="5724613"/>
            <a:ext cx="2549769" cy="807798"/>
          </a:xfrm>
          <a:prstGeom prst="roundRect">
            <a:avLst/>
          </a:prstGeom>
          <a:solidFill>
            <a:srgbClr val="2E97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C831BE9-6C6B-4DC2-B4B0-3C6481018A9B}"/>
              </a:ext>
            </a:extLst>
          </p:cNvPr>
          <p:cNvSpPr/>
          <p:nvPr/>
        </p:nvSpPr>
        <p:spPr>
          <a:xfrm>
            <a:off x="6487426" y="1806110"/>
            <a:ext cx="2549769" cy="807798"/>
          </a:xfrm>
          <a:prstGeom prst="roundRect">
            <a:avLst/>
          </a:prstGeom>
          <a:solidFill>
            <a:srgbClr val="2E97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85FE528-AC91-4146-ADCE-3051107F11E2}"/>
              </a:ext>
            </a:extLst>
          </p:cNvPr>
          <p:cNvSpPr/>
          <p:nvPr/>
        </p:nvSpPr>
        <p:spPr>
          <a:xfrm>
            <a:off x="6487426" y="2785093"/>
            <a:ext cx="2549769" cy="807798"/>
          </a:xfrm>
          <a:prstGeom prst="roundRect">
            <a:avLst/>
          </a:prstGeom>
          <a:solidFill>
            <a:srgbClr val="2E97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EBC96B1-2827-4583-948A-A1DE8F86C091}"/>
              </a:ext>
            </a:extLst>
          </p:cNvPr>
          <p:cNvSpPr/>
          <p:nvPr/>
        </p:nvSpPr>
        <p:spPr>
          <a:xfrm>
            <a:off x="6487427" y="3764077"/>
            <a:ext cx="2549769" cy="807798"/>
          </a:xfrm>
          <a:prstGeom prst="roundRect">
            <a:avLst/>
          </a:prstGeom>
          <a:solidFill>
            <a:srgbClr val="2E97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CE8FE617-A1B2-465F-87A9-AA4C6E1A9DE8}"/>
              </a:ext>
            </a:extLst>
          </p:cNvPr>
          <p:cNvSpPr/>
          <p:nvPr/>
        </p:nvSpPr>
        <p:spPr>
          <a:xfrm>
            <a:off x="6487427" y="4824410"/>
            <a:ext cx="2549769" cy="807798"/>
          </a:xfrm>
          <a:prstGeom prst="roundRect">
            <a:avLst/>
          </a:prstGeom>
          <a:solidFill>
            <a:srgbClr val="2E97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8F5B1889-B88A-489F-B2BF-ED0FE9CA217D}"/>
              </a:ext>
            </a:extLst>
          </p:cNvPr>
          <p:cNvSpPr/>
          <p:nvPr/>
        </p:nvSpPr>
        <p:spPr>
          <a:xfrm>
            <a:off x="6487427" y="5966760"/>
            <a:ext cx="2549769" cy="807798"/>
          </a:xfrm>
          <a:prstGeom prst="roundRect">
            <a:avLst/>
          </a:prstGeom>
          <a:solidFill>
            <a:srgbClr val="2E97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B253E95E-C90D-4DD6-98DF-9304CCBDCAE3}"/>
              </a:ext>
            </a:extLst>
          </p:cNvPr>
          <p:cNvSpPr/>
          <p:nvPr/>
        </p:nvSpPr>
        <p:spPr>
          <a:xfrm>
            <a:off x="9434194" y="1806110"/>
            <a:ext cx="2549769" cy="807798"/>
          </a:xfrm>
          <a:prstGeom prst="roundRect">
            <a:avLst/>
          </a:prstGeom>
          <a:solidFill>
            <a:srgbClr val="2E97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3F6483C9-70DF-41A1-9C79-44DC87B8D950}"/>
              </a:ext>
            </a:extLst>
          </p:cNvPr>
          <p:cNvSpPr/>
          <p:nvPr/>
        </p:nvSpPr>
        <p:spPr>
          <a:xfrm>
            <a:off x="9434193" y="2877445"/>
            <a:ext cx="2549769" cy="807798"/>
          </a:xfrm>
          <a:prstGeom prst="roundRect">
            <a:avLst/>
          </a:prstGeom>
          <a:solidFill>
            <a:srgbClr val="2E97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344541AF-797F-4C31-998D-FC5C23000F2F}"/>
              </a:ext>
            </a:extLst>
          </p:cNvPr>
          <p:cNvSpPr/>
          <p:nvPr/>
        </p:nvSpPr>
        <p:spPr>
          <a:xfrm>
            <a:off x="9474013" y="4808676"/>
            <a:ext cx="2549769" cy="807798"/>
          </a:xfrm>
          <a:prstGeom prst="roundRect">
            <a:avLst/>
          </a:prstGeom>
          <a:solidFill>
            <a:srgbClr val="2E97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ED878AFA-6152-4ADB-A5B3-289DD44CA506}"/>
              </a:ext>
            </a:extLst>
          </p:cNvPr>
          <p:cNvSpPr/>
          <p:nvPr/>
        </p:nvSpPr>
        <p:spPr>
          <a:xfrm>
            <a:off x="9462307" y="5787659"/>
            <a:ext cx="2549769" cy="807798"/>
          </a:xfrm>
          <a:prstGeom prst="roundRect">
            <a:avLst/>
          </a:prstGeom>
          <a:solidFill>
            <a:srgbClr val="2E97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B4E93D0C-5D0A-422F-848A-6E57E7BC18A1}"/>
              </a:ext>
            </a:extLst>
          </p:cNvPr>
          <p:cNvSpPr/>
          <p:nvPr/>
        </p:nvSpPr>
        <p:spPr>
          <a:xfrm>
            <a:off x="593886" y="1881526"/>
            <a:ext cx="2549769" cy="1652750"/>
          </a:xfrm>
          <a:prstGeom prst="roundRect">
            <a:avLst/>
          </a:prstGeom>
          <a:solidFill>
            <a:srgbClr val="2E97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picture containing light, night sky&#10;&#10;Description automatically generated">
            <a:extLst>
              <a:ext uri="{FF2B5EF4-FFF2-40B4-BE49-F238E27FC236}">
                <a16:creationId xmlns:a16="http://schemas.microsoft.com/office/drawing/2014/main" id="{4FF67B6C-5AC9-42C9-876B-BA8C87C8C8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605" y="4021160"/>
            <a:ext cx="752583" cy="752583"/>
          </a:xfrm>
          <a:prstGeom prst="rect">
            <a:avLst/>
          </a:prstGeom>
        </p:spPr>
      </p:pic>
      <p:pic>
        <p:nvPicPr>
          <p:cNvPr id="39" name="Picture 38" descr="Shape&#10;&#10;Description automatically generated with low confidence">
            <a:extLst>
              <a:ext uri="{FF2B5EF4-FFF2-40B4-BE49-F238E27FC236}">
                <a16:creationId xmlns:a16="http://schemas.microsoft.com/office/drawing/2014/main" id="{3719DFBA-FF0F-4A27-AD64-5C198DB03C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283" y="1050249"/>
            <a:ext cx="787175" cy="78717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25F5D7BC-8232-43D3-864D-5261826F5E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041" y="3922232"/>
            <a:ext cx="807798" cy="807798"/>
          </a:xfrm>
          <a:prstGeom prst="rect">
            <a:avLst/>
          </a:prstGeom>
        </p:spPr>
      </p:pic>
      <p:pic>
        <p:nvPicPr>
          <p:cNvPr id="45" name="Picture 44" descr="Shape&#10;&#10;Description automatically generated with low confidence">
            <a:extLst>
              <a:ext uri="{FF2B5EF4-FFF2-40B4-BE49-F238E27FC236}">
                <a16:creationId xmlns:a16="http://schemas.microsoft.com/office/drawing/2014/main" id="{936FEB7A-65DC-4044-998B-7C95ED75D1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723" y="937973"/>
            <a:ext cx="899451" cy="899451"/>
          </a:xfrm>
          <a:prstGeom prst="rect">
            <a:avLst/>
          </a:prstGeom>
        </p:spPr>
      </p:pic>
      <p:pic>
        <p:nvPicPr>
          <p:cNvPr id="47" name="Picture 46" descr="Shape&#10;&#10;Description automatically generated with low confidence">
            <a:extLst>
              <a:ext uri="{FF2B5EF4-FFF2-40B4-BE49-F238E27FC236}">
                <a16:creationId xmlns:a16="http://schemas.microsoft.com/office/drawing/2014/main" id="{96CAEE11-916B-4EBB-BEB7-18FBFEFA85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526" y="1122844"/>
            <a:ext cx="582023" cy="582023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0C387423-27DC-468A-8928-E347E3B2C3BF}"/>
              </a:ext>
            </a:extLst>
          </p:cNvPr>
          <p:cNvSpPr txBox="1"/>
          <p:nvPr/>
        </p:nvSpPr>
        <p:spPr>
          <a:xfrm>
            <a:off x="572857" y="1907577"/>
            <a:ext cx="2592895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hu-HU" sz="2400" dirty="0">
                <a:solidFill>
                  <a:schemeClr val="bg1"/>
                </a:solidFill>
              </a:rPr>
              <a:t>Oktatás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32 666</a:t>
            </a:r>
            <a:endParaRPr lang="hu-HU" sz="2400" dirty="0">
              <a:solidFill>
                <a:schemeClr val="bg1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3053B62-3EDA-4EBB-A021-55F2F6E089D0}"/>
              </a:ext>
            </a:extLst>
          </p:cNvPr>
          <p:cNvSpPr txBox="1"/>
          <p:nvPr/>
        </p:nvSpPr>
        <p:spPr>
          <a:xfrm>
            <a:off x="3735944" y="1790721"/>
            <a:ext cx="22822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solidFill>
                  <a:schemeClr val="bg1"/>
                </a:solidFill>
              </a:rPr>
              <a:t>Helyi Rendőrség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3 200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7E51A3D-1072-42C4-893F-5D413C9934B8}"/>
              </a:ext>
            </a:extLst>
          </p:cNvPr>
          <p:cNvSpPr txBox="1"/>
          <p:nvPr/>
        </p:nvSpPr>
        <p:spPr>
          <a:xfrm>
            <a:off x="3675175" y="2760686"/>
            <a:ext cx="22822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solidFill>
                  <a:schemeClr val="bg1"/>
                </a:solidFill>
              </a:rPr>
              <a:t>Személyi </a:t>
            </a:r>
            <a:r>
              <a:rPr lang="hu-HU" sz="2400" dirty="0" err="1">
                <a:solidFill>
                  <a:schemeClr val="bg1"/>
                </a:solidFill>
              </a:rPr>
              <a:t>nyilv</a:t>
            </a:r>
            <a:r>
              <a:rPr lang="hu-HU" sz="2400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1 069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B065FA0-4B02-4C18-9002-19D4A6D31BA2}"/>
              </a:ext>
            </a:extLst>
          </p:cNvPr>
          <p:cNvSpPr txBox="1"/>
          <p:nvPr/>
        </p:nvSpPr>
        <p:spPr>
          <a:xfrm>
            <a:off x="6588222" y="1803282"/>
            <a:ext cx="22822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solidFill>
                  <a:schemeClr val="bg1"/>
                </a:solidFill>
              </a:rPr>
              <a:t>Könyvtár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1 825</a:t>
            </a:r>
            <a:endParaRPr lang="en-US" sz="2400" i="1" dirty="0">
              <a:solidFill>
                <a:schemeClr val="bg1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3CE3CFA-94F3-4FB6-A1A7-418845079C33}"/>
              </a:ext>
            </a:extLst>
          </p:cNvPr>
          <p:cNvSpPr txBox="1"/>
          <p:nvPr/>
        </p:nvSpPr>
        <p:spPr>
          <a:xfrm>
            <a:off x="6588221" y="2785093"/>
            <a:ext cx="2282233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hu-HU" sz="2400" dirty="0">
                <a:solidFill>
                  <a:schemeClr val="bg1"/>
                </a:solidFill>
              </a:rPr>
              <a:t>Múzeum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2 009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77E7646-BC7B-4CDA-A45C-21E3B68E08EE}"/>
              </a:ext>
            </a:extLst>
          </p:cNvPr>
          <p:cNvSpPr txBox="1"/>
          <p:nvPr/>
        </p:nvSpPr>
        <p:spPr>
          <a:xfrm>
            <a:off x="6621193" y="3826137"/>
            <a:ext cx="22822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solidFill>
                  <a:schemeClr val="bg1"/>
                </a:solidFill>
              </a:rPr>
              <a:t>Színház</a:t>
            </a:r>
          </a:p>
          <a:p>
            <a:pPr algn="ctr"/>
            <a:r>
              <a:rPr lang="en-US" sz="2400" i="1" dirty="0">
                <a:solidFill>
                  <a:schemeClr val="bg1"/>
                </a:solidFill>
              </a:rPr>
              <a:t>2 625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1E87761-19B7-4A60-A337-F9280E9C393B}"/>
              </a:ext>
            </a:extLst>
          </p:cNvPr>
          <p:cNvSpPr txBox="1"/>
          <p:nvPr/>
        </p:nvSpPr>
        <p:spPr>
          <a:xfrm>
            <a:off x="6588220" y="4801211"/>
            <a:ext cx="22822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err="1">
                <a:solidFill>
                  <a:schemeClr val="bg1"/>
                </a:solidFill>
              </a:rPr>
              <a:t>Műv</a:t>
            </a:r>
            <a:r>
              <a:rPr lang="hu-HU" sz="2400" dirty="0">
                <a:solidFill>
                  <a:schemeClr val="bg1"/>
                </a:solidFill>
              </a:rPr>
              <a:t>. Ház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4 977</a:t>
            </a:r>
            <a:endParaRPr lang="en-US" sz="2400" i="1" dirty="0">
              <a:solidFill>
                <a:schemeClr val="bg1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EB48A00-1448-4740-8A89-E062A41B9179}"/>
              </a:ext>
            </a:extLst>
          </p:cNvPr>
          <p:cNvSpPr txBox="1"/>
          <p:nvPr/>
        </p:nvSpPr>
        <p:spPr>
          <a:xfrm>
            <a:off x="6616201" y="5932822"/>
            <a:ext cx="22822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solidFill>
                  <a:schemeClr val="bg1"/>
                </a:solidFill>
              </a:rPr>
              <a:t>Néptáncműhely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2 437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0B6A789-CD45-4A83-8456-5FF044403F44}"/>
              </a:ext>
            </a:extLst>
          </p:cNvPr>
          <p:cNvSpPr txBox="1"/>
          <p:nvPr/>
        </p:nvSpPr>
        <p:spPr>
          <a:xfrm>
            <a:off x="9509420" y="1816883"/>
            <a:ext cx="2282233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hu-HU" sz="2400" dirty="0">
                <a:solidFill>
                  <a:schemeClr val="bg1"/>
                </a:solidFill>
              </a:rPr>
              <a:t>Szociális igazgat.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2 561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8999921-9755-4E35-B507-6E93C495C6AE}"/>
              </a:ext>
            </a:extLst>
          </p:cNvPr>
          <p:cNvSpPr txBox="1"/>
          <p:nvPr/>
        </p:nvSpPr>
        <p:spPr>
          <a:xfrm>
            <a:off x="9567958" y="2910132"/>
            <a:ext cx="22822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solidFill>
                  <a:schemeClr val="bg1"/>
                </a:solidFill>
              </a:rPr>
              <a:t>Bölcsőde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82B73E1C-109D-41AA-9706-FF0F07FA7C3D}"/>
              </a:ext>
            </a:extLst>
          </p:cNvPr>
          <p:cNvSpPr txBox="1"/>
          <p:nvPr/>
        </p:nvSpPr>
        <p:spPr>
          <a:xfrm>
            <a:off x="9607779" y="4786653"/>
            <a:ext cx="2282233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hu-HU" sz="2400" dirty="0" err="1">
                <a:solidFill>
                  <a:schemeClr val="bg1"/>
                </a:solidFill>
              </a:rPr>
              <a:t>Tourinfo</a:t>
            </a:r>
            <a:endParaRPr lang="hu-HU" dirty="0"/>
          </a:p>
          <a:p>
            <a:pPr algn="ctr"/>
            <a:r>
              <a:rPr lang="en-US" sz="2400" i="1" dirty="0">
                <a:solidFill>
                  <a:schemeClr val="bg1"/>
                </a:solidFill>
              </a:rPr>
              <a:t>540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8E415A7-2FD9-47B4-9976-2188E9497A69}"/>
              </a:ext>
            </a:extLst>
          </p:cNvPr>
          <p:cNvSpPr txBox="1"/>
          <p:nvPr/>
        </p:nvSpPr>
        <p:spPr>
          <a:xfrm>
            <a:off x="9596071" y="5816077"/>
            <a:ext cx="22822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solidFill>
                  <a:schemeClr val="bg1"/>
                </a:solidFill>
              </a:rPr>
              <a:t>Városi Sportklub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3 700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0FC4725-B692-44E3-B4A3-D1EB6F5D697C}"/>
              </a:ext>
            </a:extLst>
          </p:cNvPr>
          <p:cNvSpPr txBox="1"/>
          <p:nvPr/>
        </p:nvSpPr>
        <p:spPr>
          <a:xfrm>
            <a:off x="3649124" y="4745630"/>
            <a:ext cx="22822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solidFill>
                  <a:schemeClr val="bg1"/>
                </a:solidFill>
              </a:rPr>
              <a:t>Inkubátorház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360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4B9A4FF-3964-4F58-BBF2-EC8D8591EA19}"/>
              </a:ext>
            </a:extLst>
          </p:cNvPr>
          <p:cNvSpPr txBox="1"/>
          <p:nvPr/>
        </p:nvSpPr>
        <p:spPr>
          <a:xfrm>
            <a:off x="3526417" y="5683478"/>
            <a:ext cx="2646495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hu-HU" sz="2400" dirty="0" err="1">
                <a:solidFill>
                  <a:schemeClr val="bg1"/>
                </a:solidFill>
              </a:rPr>
              <a:t>Urbana</a:t>
            </a:r>
            <a:r>
              <a:rPr lang="hu-HU" sz="2400" dirty="0">
                <a:solidFill>
                  <a:schemeClr val="bg1"/>
                </a:solidFill>
              </a:rPr>
              <a:t> Rt. - távhő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3 500</a:t>
            </a:r>
          </a:p>
        </p:txBody>
      </p:sp>
      <p:sp>
        <p:nvSpPr>
          <p:cNvPr id="70" name="Rectangle: Rounded Corners 48">
            <a:extLst>
              <a:ext uri="{FF2B5EF4-FFF2-40B4-BE49-F238E27FC236}">
                <a16:creationId xmlns:a16="http://schemas.microsoft.com/office/drawing/2014/main" id="{78D1A4FC-C4C3-4F11-B071-FF1B0A96A0D2}"/>
              </a:ext>
            </a:extLst>
          </p:cNvPr>
          <p:cNvSpPr/>
          <p:nvPr/>
        </p:nvSpPr>
        <p:spPr>
          <a:xfrm>
            <a:off x="527982" y="3983007"/>
            <a:ext cx="2608377" cy="262482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: Rounded Corners 32">
            <a:extLst>
              <a:ext uri="{FF2B5EF4-FFF2-40B4-BE49-F238E27FC236}">
                <a16:creationId xmlns:a16="http://schemas.microsoft.com/office/drawing/2014/main" id="{905A4B7F-9186-45FE-B277-95F1DDAD93B5}"/>
              </a:ext>
            </a:extLst>
          </p:cNvPr>
          <p:cNvSpPr/>
          <p:nvPr/>
        </p:nvSpPr>
        <p:spPr>
          <a:xfrm>
            <a:off x="543527" y="4797847"/>
            <a:ext cx="2549769" cy="807798"/>
          </a:xfrm>
          <a:prstGeom prst="roundRect">
            <a:avLst/>
          </a:prstGeom>
          <a:solidFill>
            <a:srgbClr val="2E97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2" name="Picture 42" descr="Shape&#10;&#10;Description automatically generated with low confidence">
            <a:extLst>
              <a:ext uri="{FF2B5EF4-FFF2-40B4-BE49-F238E27FC236}">
                <a16:creationId xmlns:a16="http://schemas.microsoft.com/office/drawing/2014/main" id="{7FBB1A1D-075B-45E7-8A48-589C5B62A7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251" y="4114581"/>
            <a:ext cx="618319" cy="618319"/>
          </a:xfrm>
          <a:prstGeom prst="rect">
            <a:avLst/>
          </a:prstGeom>
        </p:spPr>
      </p:pic>
      <p:sp>
        <p:nvSpPr>
          <p:cNvPr id="73" name="TextBox 55">
            <a:extLst>
              <a:ext uri="{FF2B5EF4-FFF2-40B4-BE49-F238E27FC236}">
                <a16:creationId xmlns:a16="http://schemas.microsoft.com/office/drawing/2014/main" id="{0373E601-C288-4307-B95D-0B966A179A28}"/>
              </a:ext>
            </a:extLst>
          </p:cNvPr>
          <p:cNvSpPr txBox="1"/>
          <p:nvPr/>
        </p:nvSpPr>
        <p:spPr>
          <a:xfrm>
            <a:off x="754751" y="4823898"/>
            <a:ext cx="20954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solidFill>
                  <a:schemeClr val="bg1"/>
                </a:solidFill>
              </a:rPr>
              <a:t>Egészségügy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3 051</a:t>
            </a:r>
          </a:p>
        </p:txBody>
      </p:sp>
      <p:pic>
        <p:nvPicPr>
          <p:cNvPr id="54" name="Kép 53">
            <a:extLst>
              <a:ext uri="{FF2B5EF4-FFF2-40B4-BE49-F238E27FC236}">
                <a16:creationId xmlns:a16="http://schemas.microsoft.com/office/drawing/2014/main" id="{DA5423B0-508B-4B5A-B125-4ABF88AED2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5880" y="92214"/>
            <a:ext cx="847415" cy="84741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5BE41310-A7D5-4B5D-AA7B-27DA2388C18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289" y="1036303"/>
            <a:ext cx="755104" cy="75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298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07DC049-7729-41A6-8DF6-DF57D336B815}"/>
              </a:ext>
            </a:extLst>
          </p:cNvPr>
          <p:cNvSpPr txBox="1"/>
          <p:nvPr/>
        </p:nvSpPr>
        <p:spPr>
          <a:xfrm>
            <a:off x="0" y="0"/>
            <a:ext cx="12192000" cy="1031846"/>
          </a:xfrm>
          <a:prstGeom prst="rect">
            <a:avLst/>
          </a:prstGeom>
          <a:solidFill>
            <a:srgbClr val="2D96D3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C3C576-3EF8-4C27-BADB-586957E3E33C}"/>
              </a:ext>
            </a:extLst>
          </p:cNvPr>
          <p:cNvSpPr txBox="1"/>
          <p:nvPr/>
        </p:nvSpPr>
        <p:spPr>
          <a:xfrm>
            <a:off x="-1" y="192757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>
                <a:solidFill>
                  <a:schemeClr val="bg1"/>
                </a:solidFill>
                <a:latin typeface="+mj-lt"/>
              </a:rPr>
              <a:t>Kulturális intézmények költségvetése</a:t>
            </a:r>
            <a:endParaRPr lang="en-US" sz="3600" b="1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22E7BF4D-F96E-4F76-A182-0E4673EFFF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9" y="139309"/>
            <a:ext cx="693317" cy="69331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9D2D5081-007E-4570-8CA7-6D6FE6CFE1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5395207"/>
              </p:ext>
            </p:extLst>
          </p:nvPr>
        </p:nvGraphicFramePr>
        <p:xfrm>
          <a:off x="590507" y="1240412"/>
          <a:ext cx="4603376" cy="2223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B2EC87D6-0B97-4E9E-B5BE-294E38F3D2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6114424"/>
              </p:ext>
            </p:extLst>
          </p:nvPr>
        </p:nvGraphicFramePr>
        <p:xfrm>
          <a:off x="6704953" y="1240412"/>
          <a:ext cx="4607859" cy="2211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8F0402EA-72F2-4EF5-B45C-22E61008AA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1103795"/>
              </p:ext>
            </p:extLst>
          </p:nvPr>
        </p:nvGraphicFramePr>
        <p:xfrm>
          <a:off x="28007" y="4361922"/>
          <a:ext cx="4061358" cy="1965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3D1A5204-7818-48B6-A825-EC1A3CD4B1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4634364"/>
              </p:ext>
            </p:extLst>
          </p:nvPr>
        </p:nvGraphicFramePr>
        <p:xfrm>
          <a:off x="4109446" y="4361922"/>
          <a:ext cx="4061358" cy="1965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87B906FF-9FBC-4544-8091-D711097AF4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9963765"/>
              </p:ext>
            </p:extLst>
          </p:nvPr>
        </p:nvGraphicFramePr>
        <p:xfrm>
          <a:off x="8130642" y="4293269"/>
          <a:ext cx="4061358" cy="2033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59717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07DC049-7729-41A6-8DF6-DF57D336B815}"/>
              </a:ext>
            </a:extLst>
          </p:cNvPr>
          <p:cNvSpPr txBox="1"/>
          <p:nvPr/>
        </p:nvSpPr>
        <p:spPr>
          <a:xfrm>
            <a:off x="0" y="0"/>
            <a:ext cx="12192000" cy="1031846"/>
          </a:xfrm>
          <a:prstGeom prst="rect">
            <a:avLst/>
          </a:prstGeom>
          <a:solidFill>
            <a:srgbClr val="157EC2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1FC0DE-62A7-4E61-AA65-93F889443C1B}"/>
              </a:ext>
            </a:extLst>
          </p:cNvPr>
          <p:cNvSpPr txBox="1"/>
          <p:nvPr/>
        </p:nvSpPr>
        <p:spPr>
          <a:xfrm>
            <a:off x="1390069" y="214508"/>
            <a:ext cx="9867900" cy="7858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u-HU" sz="37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Oktatási kiadások</a:t>
            </a:r>
            <a:r>
              <a:rPr lang="en-US" sz="37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–</a:t>
            </a:r>
            <a:r>
              <a:rPr lang="en-US" sz="37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iskol</a:t>
            </a:r>
            <a:r>
              <a:rPr lang="hu-HU" sz="37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ák</a:t>
            </a:r>
            <a:r>
              <a:rPr lang="en-US" sz="37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hu-HU" sz="37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közvetlen finanszírozása</a:t>
            </a:r>
            <a:endParaRPr lang="ro-RO" sz="37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6F99EE14-C3CF-4A87-A7C8-7902F06BB1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0793" y="5718944"/>
            <a:ext cx="924548" cy="924548"/>
          </a:xfrm>
          <a:prstGeom prst="rect">
            <a:avLst/>
          </a:prstGeom>
        </p:spPr>
      </p:pic>
      <p:pic>
        <p:nvPicPr>
          <p:cNvPr id="8" name="Kép 8">
            <a:extLst>
              <a:ext uri="{FF2B5EF4-FFF2-40B4-BE49-F238E27FC236}">
                <a16:creationId xmlns:a16="http://schemas.microsoft.com/office/drawing/2014/main" id="{7A1AB29B-3596-4495-A1DA-9E327BA996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64" y="32392"/>
            <a:ext cx="857846" cy="85784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20DBD659-2770-4871-86EB-651BFE9838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5166152"/>
              </p:ext>
            </p:extLst>
          </p:nvPr>
        </p:nvGraphicFramePr>
        <p:xfrm>
          <a:off x="266660" y="1031846"/>
          <a:ext cx="5829340" cy="5716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1B2288CC-8F68-4F91-B4D8-24571E283D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2323655"/>
              </p:ext>
            </p:extLst>
          </p:nvPr>
        </p:nvGraphicFramePr>
        <p:xfrm>
          <a:off x="6096000" y="4338214"/>
          <a:ext cx="5663293" cy="2609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B182C29-32FC-4F77-9765-9662CC8B66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7768008"/>
              </p:ext>
            </p:extLst>
          </p:nvPr>
        </p:nvGraphicFramePr>
        <p:xfrm>
          <a:off x="5920034" y="1151505"/>
          <a:ext cx="5929993" cy="3067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036689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737</Words>
  <Application>Microsoft Office PowerPoint</Application>
  <PresentationFormat>Widescreen</PresentationFormat>
  <Paragraphs>333</Paragraphs>
  <Slides>13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EU-s pályázatok indításának éve</dc:title>
  <dc:creator>Kakassy Norbert</dc:creator>
  <cp:lastModifiedBy>Péter Loránd</cp:lastModifiedBy>
  <cp:revision>57</cp:revision>
  <cp:lastPrinted>2023-01-23T12:13:15Z</cp:lastPrinted>
  <dcterms:created xsi:type="dcterms:W3CDTF">2021-04-09T07:25:21Z</dcterms:created>
  <dcterms:modified xsi:type="dcterms:W3CDTF">2023-01-25T10:43:17Z</dcterms:modified>
</cp:coreProperties>
</file>