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05"/>
  </p:notesMasterIdLst>
  <p:sldIdLst>
    <p:sldId id="256" r:id="rId2"/>
    <p:sldId id="339" r:id="rId3"/>
    <p:sldId id="855" r:id="rId4"/>
    <p:sldId id="530" r:id="rId5"/>
    <p:sldId id="854" r:id="rId6"/>
    <p:sldId id="559" r:id="rId7"/>
    <p:sldId id="402" r:id="rId8"/>
    <p:sldId id="403" r:id="rId9"/>
    <p:sldId id="404" r:id="rId10"/>
    <p:sldId id="405" r:id="rId11"/>
    <p:sldId id="406" r:id="rId12"/>
    <p:sldId id="371" r:id="rId13"/>
    <p:sldId id="519" r:id="rId14"/>
    <p:sldId id="520" r:id="rId15"/>
    <p:sldId id="560" r:id="rId16"/>
    <p:sldId id="522" r:id="rId17"/>
    <p:sldId id="407" r:id="rId18"/>
    <p:sldId id="457" r:id="rId19"/>
    <p:sldId id="409" r:id="rId20"/>
    <p:sldId id="410" r:id="rId21"/>
    <p:sldId id="455" r:id="rId22"/>
    <p:sldId id="524" r:id="rId23"/>
    <p:sldId id="458" r:id="rId24"/>
    <p:sldId id="459" r:id="rId25"/>
    <p:sldId id="456" r:id="rId26"/>
    <p:sldId id="412" r:id="rId27"/>
    <p:sldId id="390" r:id="rId28"/>
    <p:sldId id="387" r:id="rId29"/>
    <p:sldId id="460" r:id="rId30"/>
    <p:sldId id="461" r:id="rId31"/>
    <p:sldId id="414" r:id="rId32"/>
    <p:sldId id="462" r:id="rId33"/>
    <p:sldId id="463" r:id="rId34"/>
    <p:sldId id="464" r:id="rId35"/>
    <p:sldId id="416" r:id="rId36"/>
    <p:sldId id="512" r:id="rId37"/>
    <p:sldId id="374" r:id="rId38"/>
    <p:sldId id="466" r:id="rId39"/>
    <p:sldId id="572" r:id="rId40"/>
    <p:sldId id="417" r:id="rId41"/>
    <p:sldId id="527" r:id="rId42"/>
    <p:sldId id="833" r:id="rId43"/>
    <p:sldId id="852" r:id="rId44"/>
    <p:sldId id="853" r:id="rId45"/>
    <p:sldId id="492" r:id="rId46"/>
    <p:sldId id="493" r:id="rId47"/>
    <p:sldId id="498" r:id="rId48"/>
    <p:sldId id="468" r:id="rId49"/>
    <p:sldId id="495" r:id="rId50"/>
    <p:sldId id="561" r:id="rId51"/>
    <p:sldId id="562" r:id="rId52"/>
    <p:sldId id="499" r:id="rId53"/>
    <p:sldId id="555" r:id="rId54"/>
    <p:sldId id="500" r:id="rId55"/>
    <p:sldId id="834" r:id="rId56"/>
    <p:sldId id="506" r:id="rId57"/>
    <p:sldId id="501" r:id="rId58"/>
    <p:sldId id="509" r:id="rId59"/>
    <p:sldId id="502" r:id="rId60"/>
    <p:sldId id="835" r:id="rId61"/>
    <p:sldId id="365" r:id="rId62"/>
    <p:sldId id="647" r:id="rId63"/>
    <p:sldId id="684" r:id="rId64"/>
    <p:sldId id="563" r:id="rId65"/>
    <p:sldId id="503" r:id="rId66"/>
    <p:sldId id="521" r:id="rId67"/>
    <p:sldId id="523" r:id="rId68"/>
    <p:sldId id="837" r:id="rId69"/>
    <p:sldId id="529" r:id="rId70"/>
    <p:sldId id="838" r:id="rId71"/>
    <p:sldId id="525" r:id="rId72"/>
    <p:sldId id="839" r:id="rId73"/>
    <p:sldId id="840" r:id="rId74"/>
    <p:sldId id="528" r:id="rId75"/>
    <p:sldId id="533" r:id="rId76"/>
    <p:sldId id="836" r:id="rId77"/>
    <p:sldId id="505" r:id="rId78"/>
    <p:sldId id="566" r:id="rId79"/>
    <p:sldId id="841" r:id="rId80"/>
    <p:sldId id="431" r:id="rId81"/>
    <p:sldId id="534" r:id="rId82"/>
    <p:sldId id="842" r:id="rId83"/>
    <p:sldId id="843" r:id="rId84"/>
    <p:sldId id="856" r:id="rId85"/>
    <p:sldId id="545" r:id="rId86"/>
    <p:sldId id="665" r:id="rId87"/>
    <p:sldId id="465" r:id="rId88"/>
    <p:sldId id="844" r:id="rId89"/>
    <p:sldId id="536" r:id="rId90"/>
    <p:sldId id="685" r:id="rId91"/>
    <p:sldId id="652" r:id="rId92"/>
    <p:sldId id="653" r:id="rId93"/>
    <p:sldId id="654" r:id="rId94"/>
    <p:sldId id="655" r:id="rId95"/>
    <p:sldId id="656" r:id="rId96"/>
    <p:sldId id="474" r:id="rId97"/>
    <p:sldId id="657" r:id="rId98"/>
    <p:sldId id="658" r:id="rId99"/>
    <p:sldId id="659" r:id="rId100"/>
    <p:sldId id="660" r:id="rId101"/>
    <p:sldId id="661" r:id="rId102"/>
    <p:sldId id="662" r:id="rId103"/>
    <p:sldId id="663" r:id="rId10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207" autoAdjust="0"/>
    <p:restoredTop sz="95361" autoAdjust="0"/>
  </p:normalViewPr>
  <p:slideViewPr>
    <p:cSldViewPr>
      <p:cViewPr varScale="1">
        <p:scale>
          <a:sx n="95" d="100"/>
          <a:sy n="95" d="100"/>
        </p:scale>
        <p:origin x="1880" y="176"/>
      </p:cViewPr>
      <p:guideLst>
        <p:guide orient="horz" pos="2160"/>
        <p:guide pos="2880"/>
      </p:guideLst>
    </p:cSldViewPr>
  </p:slideViewPr>
  <p:outlineViewPr>
    <p:cViewPr>
      <p:scale>
        <a:sx n="33" d="100"/>
        <a:sy n="33" d="100"/>
      </p:scale>
      <p:origin x="0" y="10698"/>
    </p:cViewPr>
  </p:outlineViewPr>
  <p:notesTextViewPr>
    <p:cViewPr>
      <p:scale>
        <a:sx n="100" d="100"/>
        <a:sy n="100" d="100"/>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viewProps" Target="viewProps.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theme" Target="theme/theme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ableStyles" Target="tableStyle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EB9DEDD-3063-4A0C-B842-30DDBD3D5A97}" type="datetimeFigureOut">
              <a:rPr lang="en-US" smtClean="0"/>
              <a:pPr/>
              <a:t>1/20/26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08D5087-B748-4633-9497-811E21413358}" type="slidenum">
              <a:rPr lang="en-US" smtClean="0"/>
              <a:pPr/>
              <a:t>‹#›</a:t>
            </a:fld>
            <a:endParaRPr lang="en-US"/>
          </a:p>
        </p:txBody>
      </p:sp>
    </p:spTree>
    <p:extLst>
      <p:ext uri="{BB962C8B-B14F-4D97-AF65-F5344CB8AC3E}">
        <p14:creationId xmlns:p14="http://schemas.microsoft.com/office/powerpoint/2010/main" val="18114829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08D5087-B748-4633-9497-811E21413358}" type="slidenum">
              <a:rPr lang="en-US" smtClean="0"/>
              <a:pPr/>
              <a:t>1</a:t>
            </a:fld>
            <a:endParaRPr lang="en-US"/>
          </a:p>
        </p:txBody>
      </p:sp>
    </p:spTree>
    <p:extLst>
      <p:ext uri="{BB962C8B-B14F-4D97-AF65-F5344CB8AC3E}">
        <p14:creationId xmlns:p14="http://schemas.microsoft.com/office/powerpoint/2010/main" val="4685556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eaLnBrk="1" hangingPunct="1"/>
            <a:fld id="{93690906-2FC4-4FF0-9332-88A7DE715BC2}" type="slidenum">
              <a:rPr lang="de-DE" smtClean="0">
                <a:latin typeface="Arial" charset="0"/>
              </a:rPr>
              <a:pPr eaLnBrk="1" hangingPunct="1"/>
              <a:t>26</a:t>
            </a:fld>
            <a:endParaRPr lang="de-DE">
              <a:latin typeface="Arial" charset="0"/>
            </a:endParaRPr>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3768084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bwMode="auto">
          <a:noFill/>
          <a:ln>
            <a:miter lim="800000"/>
            <a:headEnd/>
            <a:tailEnd/>
          </a:ln>
        </p:spPr>
        <p:txBody>
          <a:bodyPr/>
          <a:lstStyle/>
          <a:p>
            <a:fld id="{869E58E1-EEB6-445D-BFF0-D1A486D8388D}" type="slidenum">
              <a:rPr lang="en-US" smtClean="0"/>
              <a:pPr/>
              <a:t>27</a:t>
            </a:fld>
            <a:endParaRPr lang="en-US"/>
          </a:p>
        </p:txBody>
      </p:sp>
      <p:sp>
        <p:nvSpPr>
          <p:cNvPr id="4505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506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Tree>
    <p:extLst>
      <p:ext uri="{BB962C8B-B14F-4D97-AF65-F5344CB8AC3E}">
        <p14:creationId xmlns:p14="http://schemas.microsoft.com/office/powerpoint/2010/main" val="27271549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eaLnBrk="1" hangingPunct="1"/>
            <a:fld id="{03967D02-BB7C-4F2B-99B0-1A67B1037566}" type="slidenum">
              <a:rPr lang="de-DE" smtClean="0">
                <a:latin typeface="Arial" charset="0"/>
              </a:rPr>
              <a:pPr eaLnBrk="1" hangingPunct="1"/>
              <a:t>31</a:t>
            </a:fld>
            <a:endParaRPr lang="de-DE">
              <a:latin typeface="Arial" charset="0"/>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39442100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eaLnBrk="1" hangingPunct="1"/>
            <a:fld id="{0341A369-39F9-488F-80D4-DA08F765DFF0}" type="slidenum">
              <a:rPr lang="de-DE" smtClean="0">
                <a:latin typeface="Arial" charset="0"/>
              </a:rPr>
              <a:pPr eaLnBrk="1" hangingPunct="1"/>
              <a:t>35</a:t>
            </a:fld>
            <a:endParaRPr lang="de-DE">
              <a:latin typeface="Arial" charset="0"/>
            </a:endParaRPr>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29575007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08D5087-B748-4633-9497-811E21413358}" type="slidenum">
              <a:rPr lang="en-US" smtClean="0"/>
              <a:pPr/>
              <a:t>36</a:t>
            </a:fld>
            <a:endParaRPr lang="en-US"/>
          </a:p>
        </p:txBody>
      </p:sp>
    </p:spTree>
    <p:extLst>
      <p:ext uri="{BB962C8B-B14F-4D97-AF65-F5344CB8AC3E}">
        <p14:creationId xmlns:p14="http://schemas.microsoft.com/office/powerpoint/2010/main" val="35197243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08D5087-B748-4633-9497-811E21413358}" type="slidenum">
              <a:rPr lang="en-US" smtClean="0"/>
              <a:pPr/>
              <a:t>52</a:t>
            </a:fld>
            <a:endParaRPr lang="en-US"/>
          </a:p>
        </p:txBody>
      </p:sp>
    </p:spTree>
    <p:extLst>
      <p:ext uri="{BB962C8B-B14F-4D97-AF65-F5344CB8AC3E}">
        <p14:creationId xmlns:p14="http://schemas.microsoft.com/office/powerpoint/2010/main" val="26002667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08D5087-B748-4633-9497-811E21413358}" type="slidenum">
              <a:rPr lang="en-US" smtClean="0"/>
              <a:pPr/>
              <a:t>54</a:t>
            </a:fld>
            <a:endParaRPr lang="en-US"/>
          </a:p>
        </p:txBody>
      </p:sp>
    </p:spTree>
    <p:extLst>
      <p:ext uri="{BB962C8B-B14F-4D97-AF65-F5344CB8AC3E}">
        <p14:creationId xmlns:p14="http://schemas.microsoft.com/office/powerpoint/2010/main" val="35243771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08D5087-B748-4633-9497-811E21413358}" type="slidenum">
              <a:rPr lang="en-US" smtClean="0"/>
              <a:pPr/>
              <a:t>57</a:t>
            </a:fld>
            <a:endParaRPr lang="en-US"/>
          </a:p>
        </p:txBody>
      </p:sp>
    </p:spTree>
    <p:extLst>
      <p:ext uri="{BB962C8B-B14F-4D97-AF65-F5344CB8AC3E}">
        <p14:creationId xmlns:p14="http://schemas.microsoft.com/office/powerpoint/2010/main" val="17767814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08D5087-B748-4633-9497-811E21413358}" type="slidenum">
              <a:rPr lang="en-US" smtClean="0"/>
              <a:pPr/>
              <a:t>59</a:t>
            </a:fld>
            <a:endParaRPr lang="en-US"/>
          </a:p>
        </p:txBody>
      </p:sp>
    </p:spTree>
    <p:extLst>
      <p:ext uri="{BB962C8B-B14F-4D97-AF65-F5344CB8AC3E}">
        <p14:creationId xmlns:p14="http://schemas.microsoft.com/office/powerpoint/2010/main" val="5002570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fld id="{5BE30DF3-1A1B-4EEE-AD4D-2A6693E00241}" type="slidenum">
              <a:rPr lang="en-US" smtClean="0"/>
              <a:pPr/>
              <a:t>61</a:t>
            </a:fld>
            <a:endParaRPr lang="en-US"/>
          </a:p>
        </p:txBody>
      </p:sp>
      <p:sp>
        <p:nvSpPr>
          <p:cNvPr id="52227" name="Rectangle 7"/>
          <p:cNvSpPr txBox="1">
            <a:spLocks noGrp="1" noChangeArrowheads="1"/>
          </p:cNvSpPr>
          <p:nvPr/>
        </p:nvSpPr>
        <p:spPr bwMode="auto">
          <a:xfrm>
            <a:off x="3884613" y="8684926"/>
            <a:ext cx="2971800" cy="457513"/>
          </a:xfrm>
          <a:prstGeom prst="rect">
            <a:avLst/>
          </a:prstGeom>
          <a:noFill/>
          <a:ln w="9525">
            <a:noFill/>
            <a:miter lim="800000"/>
            <a:headEnd/>
            <a:tailEnd/>
          </a:ln>
        </p:spPr>
        <p:txBody>
          <a:bodyPr anchor="b"/>
          <a:lstStyle/>
          <a:p>
            <a:pPr algn="r"/>
            <a:fld id="{3567ECE0-CC06-4122-9030-A16EFF3A2B87}" type="slidenum">
              <a:rPr lang="en-US" sz="1200">
                <a:cs typeface="Arial" charset="0"/>
              </a:rPr>
              <a:pPr algn="r"/>
              <a:t>61</a:t>
            </a:fld>
            <a:endParaRPr lang="en-US" sz="1200">
              <a:cs typeface="Arial" charset="0"/>
            </a:endParaRPr>
          </a:p>
        </p:txBody>
      </p:sp>
      <p:sp>
        <p:nvSpPr>
          <p:cNvPr id="52228" name="Rectangle 2"/>
          <p:cNvSpPr>
            <a:spLocks noGrp="1" noRot="1" noChangeAspect="1" noChangeArrowheads="1" noTextEdit="1"/>
          </p:cNvSpPr>
          <p:nvPr>
            <p:ph type="sldImg"/>
          </p:nvPr>
        </p:nvSpPr>
        <p:spPr>
          <a:xfrm>
            <a:off x="1143000" y="534988"/>
            <a:ext cx="4572000" cy="3429000"/>
          </a:xfrm>
          <a:ln/>
        </p:spPr>
      </p:sp>
      <p:sp>
        <p:nvSpPr>
          <p:cNvPr id="52229" name="Rectangle 3"/>
          <p:cNvSpPr>
            <a:spLocks noGrp="1" noChangeArrowheads="1"/>
          </p:cNvSpPr>
          <p:nvPr>
            <p:ph type="body" idx="1"/>
          </p:nvPr>
        </p:nvSpPr>
        <p:spPr>
          <a:xfrm>
            <a:off x="685800" y="4248775"/>
            <a:ext cx="5486400" cy="4209738"/>
          </a:xfrm>
          <a:noFill/>
          <a:ln/>
        </p:spPr>
        <p:txBody>
          <a:bodyPr/>
          <a:lstStyle/>
          <a:p>
            <a:pPr eaLnBrk="1" hangingPunct="1"/>
            <a:endParaRPr lang="en-US"/>
          </a:p>
        </p:txBody>
      </p:sp>
    </p:spTree>
    <p:extLst>
      <p:ext uri="{BB962C8B-B14F-4D97-AF65-F5344CB8AC3E}">
        <p14:creationId xmlns:p14="http://schemas.microsoft.com/office/powerpoint/2010/main" val="41860293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08D5087-B748-4633-9497-811E21413358}" type="slidenum">
              <a:rPr lang="en-US" smtClean="0"/>
              <a:pPr/>
              <a:t>2</a:t>
            </a:fld>
            <a:endParaRPr lang="en-US"/>
          </a:p>
        </p:txBody>
      </p:sp>
    </p:spTree>
    <p:extLst>
      <p:ext uri="{BB962C8B-B14F-4D97-AF65-F5344CB8AC3E}">
        <p14:creationId xmlns:p14="http://schemas.microsoft.com/office/powerpoint/2010/main" val="35416417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08D5087-B748-4633-9497-811E21413358}" type="slidenum">
              <a:rPr lang="en-US" smtClean="0"/>
              <a:pPr/>
              <a:t>65</a:t>
            </a:fld>
            <a:endParaRPr lang="en-US"/>
          </a:p>
        </p:txBody>
      </p:sp>
    </p:spTree>
    <p:extLst>
      <p:ext uri="{BB962C8B-B14F-4D97-AF65-F5344CB8AC3E}">
        <p14:creationId xmlns:p14="http://schemas.microsoft.com/office/powerpoint/2010/main" val="1530355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91EB697-C1AE-44FC-AD49-780EC02B97C8}" type="slidenum">
              <a:rPr lang="en-US"/>
              <a:pPr/>
              <a:t>67</a:t>
            </a:fld>
            <a:endParaRPr lang="en-US"/>
          </a:p>
        </p:txBody>
      </p:sp>
      <p:sp>
        <p:nvSpPr>
          <p:cNvPr id="100354"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0035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t>Have people suggest ways.</a:t>
            </a:r>
          </a:p>
          <a:p>
            <a:r>
              <a:rPr lang="en-US"/>
              <a:t>Coin flips; every other person “A” “B” “A” “B” etc; dividing based on last names</a:t>
            </a:r>
          </a:p>
          <a:p>
            <a:r>
              <a:rPr lang="en-US"/>
              <a:t>How do we do if we want to ensure we have the same number of people in each group?</a:t>
            </a:r>
          </a:p>
        </p:txBody>
      </p:sp>
    </p:spTree>
    <p:extLst>
      <p:ext uri="{BB962C8B-B14F-4D97-AF65-F5344CB8AC3E}">
        <p14:creationId xmlns:p14="http://schemas.microsoft.com/office/powerpoint/2010/main" val="13751516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08D5087-B748-4633-9497-811E21413358}" type="slidenum">
              <a:rPr lang="en-US" smtClean="0"/>
              <a:pPr/>
              <a:t>73</a:t>
            </a:fld>
            <a:endParaRPr lang="en-US"/>
          </a:p>
        </p:txBody>
      </p:sp>
    </p:spTree>
    <p:extLst>
      <p:ext uri="{BB962C8B-B14F-4D97-AF65-F5344CB8AC3E}">
        <p14:creationId xmlns:p14="http://schemas.microsoft.com/office/powerpoint/2010/main" val="41743316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61C5B0D4-D7A7-4215-898F-977D8BC4BBED}" type="slidenum">
              <a:rPr lang="de-DE" smtClean="0"/>
              <a:pPr/>
              <a:t>75</a:t>
            </a:fld>
            <a:endParaRPr lang="de-DE"/>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0965208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08D5087-B748-4633-9497-811E21413358}" type="slidenum">
              <a:rPr lang="en-US" smtClean="0"/>
              <a:pPr/>
              <a:t>76</a:t>
            </a:fld>
            <a:endParaRPr lang="en-US"/>
          </a:p>
        </p:txBody>
      </p:sp>
    </p:spTree>
    <p:extLst>
      <p:ext uri="{BB962C8B-B14F-4D97-AF65-F5344CB8AC3E}">
        <p14:creationId xmlns:p14="http://schemas.microsoft.com/office/powerpoint/2010/main" val="27293320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08D5087-B748-4633-9497-811E21413358}" type="slidenum">
              <a:rPr lang="en-US" smtClean="0"/>
              <a:pPr/>
              <a:t>77</a:t>
            </a:fld>
            <a:endParaRPr lang="en-US"/>
          </a:p>
        </p:txBody>
      </p:sp>
    </p:spTree>
    <p:extLst>
      <p:ext uri="{BB962C8B-B14F-4D97-AF65-F5344CB8AC3E}">
        <p14:creationId xmlns:p14="http://schemas.microsoft.com/office/powerpoint/2010/main" val="16718814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http://theoval.cmp.uea.ac.uk/projects/elephant/ </a:t>
            </a:r>
          </a:p>
        </p:txBody>
      </p:sp>
      <p:sp>
        <p:nvSpPr>
          <p:cNvPr id="4" name="Slide Number Placeholder 3"/>
          <p:cNvSpPr>
            <a:spLocks noGrp="1"/>
          </p:cNvSpPr>
          <p:nvPr>
            <p:ph type="sldNum" sz="quarter" idx="10"/>
          </p:nvPr>
        </p:nvSpPr>
        <p:spPr/>
        <p:txBody>
          <a:bodyPr/>
          <a:lstStyle/>
          <a:p>
            <a:fld id="{508D5087-B748-4633-9497-811E21413358}" type="slidenum">
              <a:rPr lang="en-US" smtClean="0"/>
              <a:pPr/>
              <a:t>85</a:t>
            </a:fld>
            <a:endParaRPr lang="en-US"/>
          </a:p>
        </p:txBody>
      </p:sp>
    </p:spTree>
    <p:extLst>
      <p:ext uri="{BB962C8B-B14F-4D97-AF65-F5344CB8AC3E}">
        <p14:creationId xmlns:p14="http://schemas.microsoft.com/office/powerpoint/2010/main" val="19702027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08D5087-B748-4633-9497-811E21413358}" type="slidenum">
              <a:rPr lang="en-US" smtClean="0"/>
              <a:pPr/>
              <a:t>100</a:t>
            </a:fld>
            <a:endParaRPr lang="en-US"/>
          </a:p>
        </p:txBody>
      </p:sp>
    </p:spTree>
    <p:extLst>
      <p:ext uri="{BB962C8B-B14F-4D97-AF65-F5344CB8AC3E}">
        <p14:creationId xmlns:p14="http://schemas.microsoft.com/office/powerpoint/2010/main" val="17358840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eaLnBrk="1" hangingPunct="1"/>
            <a:fld id="{1AD8C964-C8ED-4003-A093-6F1519175D39}" type="slidenum">
              <a:rPr lang="de-DE" smtClean="0">
                <a:latin typeface="Arial" charset="0"/>
              </a:rPr>
              <a:pPr eaLnBrk="1" hangingPunct="1"/>
              <a:t>8</a:t>
            </a:fld>
            <a:endParaRPr lang="de-DE">
              <a:latin typeface="Arial" charset="0"/>
            </a:endParaRPr>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37534680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eaLnBrk="1" hangingPunct="1"/>
            <a:fld id="{8B3121C5-50E2-4B2E-89EA-283E37BA970F}" type="slidenum">
              <a:rPr lang="de-DE" smtClean="0">
                <a:latin typeface="Arial" charset="0"/>
              </a:rPr>
              <a:pPr eaLnBrk="1" hangingPunct="1"/>
              <a:t>9</a:t>
            </a:fld>
            <a:endParaRPr lang="de-DE">
              <a:latin typeface="Arial" charset="0"/>
            </a:endParaRPr>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31855879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eaLnBrk="1" hangingPunct="1"/>
            <a:fld id="{FBB2EB88-DD46-43AA-A29E-C7C8222887C0}" type="slidenum">
              <a:rPr lang="de-DE" smtClean="0">
                <a:latin typeface="Arial" charset="0"/>
              </a:rPr>
              <a:pPr eaLnBrk="1" hangingPunct="1"/>
              <a:t>10</a:t>
            </a:fld>
            <a:endParaRPr lang="de-DE">
              <a:latin typeface="Arial" charset="0"/>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22988150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eaLnBrk="1" hangingPunct="1"/>
            <a:fld id="{59853A23-18E0-429C-9BE8-AD982EF9BD87}" type="slidenum">
              <a:rPr lang="de-DE" smtClean="0">
                <a:latin typeface="Arial" charset="0"/>
              </a:rPr>
              <a:pPr eaLnBrk="1" hangingPunct="1"/>
              <a:t>11</a:t>
            </a:fld>
            <a:endParaRPr lang="de-DE">
              <a:latin typeface="Arial" charset="0"/>
            </a:endParaRPr>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31369651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08D5087-B748-4633-9497-811E21413358}" type="slidenum">
              <a:rPr lang="en-US" smtClean="0"/>
              <a:pPr/>
              <a:t>12</a:t>
            </a:fld>
            <a:endParaRPr lang="en-US"/>
          </a:p>
        </p:txBody>
      </p:sp>
    </p:spTree>
    <p:extLst>
      <p:ext uri="{BB962C8B-B14F-4D97-AF65-F5344CB8AC3E}">
        <p14:creationId xmlns:p14="http://schemas.microsoft.com/office/powerpoint/2010/main" val="37223305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eaLnBrk="1" hangingPunct="1"/>
            <a:fld id="{6537EBF8-8DD1-491C-A0C5-66764F7817E0}" type="slidenum">
              <a:rPr lang="de-DE" smtClean="0">
                <a:latin typeface="Arial" charset="0"/>
              </a:rPr>
              <a:pPr eaLnBrk="1" hangingPunct="1"/>
              <a:t>19</a:t>
            </a:fld>
            <a:endParaRPr lang="de-DE">
              <a:latin typeface="Arial" charset="0"/>
            </a:endParaRPr>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12463567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eaLnBrk="1" hangingPunct="1"/>
            <a:fld id="{E5E72092-82B8-4EA7-AFB5-D3D5C4A28651}" type="slidenum">
              <a:rPr lang="de-DE" smtClean="0">
                <a:latin typeface="Arial" charset="0"/>
              </a:rPr>
              <a:pPr eaLnBrk="1" hangingPunct="1"/>
              <a:t>20</a:t>
            </a:fld>
            <a:endParaRPr lang="de-DE">
              <a:latin typeface="Arial" charset="0"/>
            </a:endParaRPr>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13351731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3" name="Rectangle 22"/>
          <p:cNvSpPr/>
          <p:nvPr/>
        </p:nvSpPr>
        <p:spPr>
          <a:xfrm flipV="1">
            <a:off x="5410182" y="3810000"/>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4" name="Rectangle 23"/>
          <p:cNvSpPr/>
          <p:nvPr/>
        </p:nvSpPr>
        <p:spPr>
          <a:xfrm flipV="1">
            <a:off x="5410200" y="3897010"/>
            <a:ext cx="3733801" cy="192024"/>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5" name="Rectangle 24"/>
          <p:cNvSpPr/>
          <p:nvPr/>
        </p:nvSpPr>
        <p:spPr>
          <a:xfrm flipV="1">
            <a:off x="5410200" y="4115167"/>
            <a:ext cx="3733801"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6" name="Rectangle 25"/>
          <p:cNvSpPr/>
          <p:nvPr/>
        </p:nvSpPr>
        <p:spPr>
          <a:xfrm flipV="1">
            <a:off x="5410200" y="4164403"/>
            <a:ext cx="1965960" cy="18288"/>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Rectangle 26"/>
          <p:cNvSpPr/>
          <p:nvPr/>
        </p:nvSpPr>
        <p:spPr>
          <a:xfrm flipV="1">
            <a:off x="5410200" y="4199572"/>
            <a:ext cx="1965960"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0" name="Rounded Rectangle 29"/>
          <p:cNvSpPr/>
          <p:nvPr/>
        </p:nvSpPr>
        <p:spPr bwMode="white">
          <a:xfrm>
            <a:off x="5410200" y="3962400"/>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1" name="Rounded Rectangle 30"/>
          <p:cNvSpPr/>
          <p:nvPr/>
        </p:nvSpPr>
        <p:spPr bwMode="white">
          <a:xfrm>
            <a:off x="7376507" y="406098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Rectangle 6"/>
          <p:cNvSpPr/>
          <p:nvPr/>
        </p:nvSpPr>
        <p:spPr>
          <a:xfrm>
            <a:off x="1" y="3649662"/>
            <a:ext cx="9144000" cy="244170"/>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0" y="3675527"/>
            <a:ext cx="9144001" cy="14067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flipV="1">
            <a:off x="6414051" y="3643090"/>
            <a:ext cx="2729950" cy="248432"/>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Rectangle 18"/>
          <p:cNvSpPr/>
          <p:nvPr/>
        </p:nvSpPr>
        <p:spPr>
          <a:xfrm>
            <a:off x="0" y="0"/>
            <a:ext cx="9144000" cy="370170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457200" y="2401887"/>
            <a:ext cx="8458200" cy="1470025"/>
          </a:xfrm>
        </p:spPr>
        <p:txBody>
          <a:bodyPr anchor="b"/>
          <a:lstStyle>
            <a:lvl1pPr>
              <a:defRPr sz="4400">
                <a:solidFill>
                  <a:schemeClr val="bg1"/>
                </a:solidFill>
              </a:defRPr>
            </a:lvl1pPr>
          </a:lstStyle>
          <a:p>
            <a:r>
              <a:rPr kumimoji="0" lang="en-US"/>
              <a:t>Click to edit Master title style</a:t>
            </a:r>
          </a:p>
        </p:txBody>
      </p:sp>
      <p:sp>
        <p:nvSpPr>
          <p:cNvPr id="9" name="Subtitle 8"/>
          <p:cNvSpPr>
            <a:spLocks noGrp="1"/>
          </p:cNvSpPr>
          <p:nvPr>
            <p:ph type="subTitle" idx="1"/>
          </p:nvPr>
        </p:nvSpPr>
        <p:spPr>
          <a:xfrm>
            <a:off x="457200" y="3899938"/>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a:xfrm>
            <a:off x="6705600" y="4206240"/>
            <a:ext cx="960120" cy="457200"/>
          </a:xfrm>
        </p:spPr>
        <p:txBody>
          <a:bodyPr/>
          <a:lstStyle/>
          <a:p>
            <a:fld id="{DAF5F186-E716-4107-B16A-D30C81F0F8AF}" type="datetimeFigureOut">
              <a:rPr lang="en-US" smtClean="0"/>
              <a:pPr/>
              <a:t>1/20/26</a:t>
            </a:fld>
            <a:endParaRPr lang="en-US"/>
          </a:p>
        </p:txBody>
      </p:sp>
      <p:sp>
        <p:nvSpPr>
          <p:cNvPr id="17" name="Footer Placeholder 16"/>
          <p:cNvSpPr>
            <a:spLocks noGrp="1"/>
          </p:cNvSpPr>
          <p:nvPr>
            <p:ph type="ftr" sz="quarter" idx="11"/>
          </p:nvPr>
        </p:nvSpPr>
        <p:spPr>
          <a:xfrm>
            <a:off x="5410200" y="4205288"/>
            <a:ext cx="1295400" cy="457200"/>
          </a:xfrm>
        </p:spPr>
        <p:txBody>
          <a:bodyPr/>
          <a:lstStyle/>
          <a:p>
            <a:endParaRPr lang="en-US"/>
          </a:p>
        </p:txBody>
      </p:sp>
      <p:sp>
        <p:nvSpPr>
          <p:cNvPr id="29" name="Slide Number Placeholder 28"/>
          <p:cNvSpPr>
            <a:spLocks noGrp="1"/>
          </p:cNvSpPr>
          <p:nvPr>
            <p:ph type="sldNum" sz="quarter" idx="12"/>
          </p:nvPr>
        </p:nvSpPr>
        <p:spPr>
          <a:xfrm>
            <a:off x="8320088" y="1136"/>
            <a:ext cx="747712" cy="365760"/>
          </a:xfrm>
        </p:spPr>
        <p:txBody>
          <a:bodyPr/>
          <a:lstStyle>
            <a:lvl1pPr algn="r">
              <a:defRPr sz="1800">
                <a:solidFill>
                  <a:schemeClr val="bg1"/>
                </a:solidFill>
              </a:defRPr>
            </a:lvl1pPr>
          </a:lstStyle>
          <a:p>
            <a:fld id="{8B63DD3D-E29B-471A-A8EC-15856E92FFB9}"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DAF5F186-E716-4107-B16A-D30C81F0F8AF}" type="datetimeFigureOut">
              <a:rPr lang="en-US" smtClean="0"/>
              <a:pPr/>
              <a:t>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63DD3D-E29B-471A-A8EC-15856E92FFB9}"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1143000"/>
            <a:ext cx="1905000" cy="5486400"/>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1143000"/>
            <a:ext cx="6248400" cy="5486400"/>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DAF5F186-E716-4107-B16A-D30C81F0F8AF}" type="datetimeFigureOut">
              <a:rPr lang="en-US" smtClean="0"/>
              <a:pPr/>
              <a:t>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63DD3D-E29B-471A-A8EC-15856E92FFB9}"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DAF5F186-E716-4107-B16A-D30C81F0F8AF}" type="datetimeFigureOut">
              <a:rPr lang="en-US" smtClean="0"/>
              <a:pPr/>
              <a:t>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63DD3D-E29B-471A-A8EC-15856E92FFB9}"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981200"/>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kumimoji="0" lang="en-US"/>
              <a:t>Click to edit Master title style</a:t>
            </a:r>
          </a:p>
        </p:txBody>
      </p:sp>
      <p:sp>
        <p:nvSpPr>
          <p:cNvPr id="3" name="Text Placeholder 2"/>
          <p:cNvSpPr>
            <a:spLocks noGrp="1"/>
          </p:cNvSpPr>
          <p:nvPr>
            <p:ph type="body" idx="1"/>
          </p:nvPr>
        </p:nvSpPr>
        <p:spPr>
          <a:xfrm>
            <a:off x="722313" y="3367088"/>
            <a:ext cx="7772400" cy="1509712"/>
          </a:xfrm>
        </p:spPr>
        <p:txBody>
          <a:bodyPr anchor="t"/>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DAF5F186-E716-4107-B16A-D30C81F0F8AF}" type="datetimeFigureOut">
              <a:rPr lang="en-US" smtClean="0"/>
              <a:pPr/>
              <a:t>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63DD3D-E29B-471A-A8EC-15856E92FFB9}"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457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DAF5F186-E716-4107-B16A-D30C81F0F8AF}" type="datetimeFigureOut">
              <a:rPr lang="en-US" smtClean="0"/>
              <a:pPr/>
              <a:t>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63DD3D-E29B-471A-A8EC-15856E92FFB9}"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81000" y="1143000"/>
            <a:ext cx="8382000" cy="1069848"/>
          </a:xfrm>
        </p:spPr>
        <p:txBody>
          <a:bodyPr anchor="ctr"/>
          <a:lstStyle>
            <a:lvl1pPr>
              <a:defRPr sz="4000" b="0" i="0" cap="none" baseline="0"/>
            </a:lvl1pPr>
          </a:lstStyle>
          <a:p>
            <a:r>
              <a:rPr kumimoji="0" lang="en-US"/>
              <a:t>Click to edit Master title style</a:t>
            </a:r>
          </a:p>
        </p:txBody>
      </p:sp>
      <p:sp>
        <p:nvSpPr>
          <p:cNvPr id="3" name="Text Placeholder 2"/>
          <p:cNvSpPr>
            <a:spLocks noGrp="1"/>
          </p:cNvSpPr>
          <p:nvPr>
            <p:ph type="body" idx="1"/>
          </p:nvPr>
        </p:nvSpPr>
        <p:spPr>
          <a:xfrm>
            <a:off x="381000" y="2244970"/>
            <a:ext cx="4041648"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721225" y="2244970"/>
            <a:ext cx="4041775"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381000" y="2708519"/>
            <a:ext cx="4041648"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718304" y="2708519"/>
            <a:ext cx="4041775"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6" name="Date Placeholder 25"/>
          <p:cNvSpPr>
            <a:spLocks noGrp="1"/>
          </p:cNvSpPr>
          <p:nvPr>
            <p:ph type="dt" sz="half" idx="10"/>
          </p:nvPr>
        </p:nvSpPr>
        <p:spPr/>
        <p:txBody>
          <a:bodyPr rtlCol="0"/>
          <a:lstStyle/>
          <a:p>
            <a:fld id="{DAF5F186-E716-4107-B16A-D30C81F0F8AF}" type="datetimeFigureOut">
              <a:rPr lang="en-US" smtClean="0"/>
              <a:pPr/>
              <a:t>1/20/26</a:t>
            </a:fld>
            <a:endParaRPr lang="en-US"/>
          </a:p>
        </p:txBody>
      </p:sp>
      <p:sp>
        <p:nvSpPr>
          <p:cNvPr id="27" name="Slide Number Placeholder 26"/>
          <p:cNvSpPr>
            <a:spLocks noGrp="1"/>
          </p:cNvSpPr>
          <p:nvPr>
            <p:ph type="sldNum" sz="quarter" idx="11"/>
          </p:nvPr>
        </p:nvSpPr>
        <p:spPr/>
        <p:txBody>
          <a:bodyPr rtlCol="0"/>
          <a:lstStyle/>
          <a:p>
            <a:fld id="{8B63DD3D-E29B-471A-A8EC-15856E92FFB9}" type="slidenum">
              <a:rPr lang="en-US" smtClean="0"/>
              <a:pPr/>
              <a:t>‹#›</a:t>
            </a:fld>
            <a:endParaRPr lang="en-US"/>
          </a:p>
        </p:txBody>
      </p:sp>
      <p:sp>
        <p:nvSpPr>
          <p:cNvPr id="28" name="Footer Placeholder 27"/>
          <p:cNvSpPr>
            <a:spLocks noGrp="1"/>
          </p:cNvSpPr>
          <p:nvPr>
            <p:ph type="ftr" sz="quarter" idx="12"/>
          </p:nvPr>
        </p:nvSpPr>
        <p:spPr/>
        <p:txBody>
          <a:bodyPr rtlCol="0"/>
          <a:lstStyle/>
          <a:p>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229600" cy="1069848"/>
          </a:xfrm>
        </p:spPr>
        <p:txBody>
          <a:bodyPr anchor="ctr"/>
          <a:lstStyle>
            <a:lvl1pPr>
              <a:defRPr sz="4000">
                <a:solidFill>
                  <a:schemeClr val="tx2"/>
                </a:solidFill>
              </a:defRPr>
            </a:lvl1pPr>
          </a:lstStyle>
          <a:p>
            <a:r>
              <a:rPr kumimoji="0" lang="en-US"/>
              <a:t>Click to edit Master title style</a:t>
            </a:r>
          </a:p>
        </p:txBody>
      </p:sp>
      <p:sp>
        <p:nvSpPr>
          <p:cNvPr id="3" name="Date Placeholder 2"/>
          <p:cNvSpPr>
            <a:spLocks noGrp="1"/>
          </p:cNvSpPr>
          <p:nvPr>
            <p:ph type="dt" sz="half" idx="10"/>
          </p:nvPr>
        </p:nvSpPr>
        <p:spPr>
          <a:xfrm>
            <a:off x="6583680" y="612648"/>
            <a:ext cx="957264" cy="457200"/>
          </a:xfrm>
        </p:spPr>
        <p:txBody>
          <a:bodyPr/>
          <a:lstStyle/>
          <a:p>
            <a:fld id="{DAF5F186-E716-4107-B16A-D30C81F0F8AF}" type="datetimeFigureOut">
              <a:rPr lang="en-US" smtClean="0"/>
              <a:pPr/>
              <a:t>1/20/26</a:t>
            </a:fld>
            <a:endParaRPr lang="en-US"/>
          </a:p>
        </p:txBody>
      </p:sp>
      <p:sp>
        <p:nvSpPr>
          <p:cNvPr id="4" name="Footer Placeholder 3"/>
          <p:cNvSpPr>
            <a:spLocks noGrp="1"/>
          </p:cNvSpPr>
          <p:nvPr>
            <p:ph type="ftr" sz="quarter" idx="11"/>
          </p:nvPr>
        </p:nvSpPr>
        <p:spPr>
          <a:xfrm>
            <a:off x="5257800" y="612648"/>
            <a:ext cx="1325880" cy="457200"/>
          </a:xfrm>
        </p:spPr>
        <p:txBody>
          <a:bodyPr/>
          <a:lstStyle/>
          <a:p>
            <a:endParaRPr lang="en-US"/>
          </a:p>
        </p:txBody>
      </p:sp>
      <p:sp>
        <p:nvSpPr>
          <p:cNvPr id="5" name="Slide Number Placeholder 4"/>
          <p:cNvSpPr>
            <a:spLocks noGrp="1"/>
          </p:cNvSpPr>
          <p:nvPr>
            <p:ph type="sldNum" sz="quarter" idx="12"/>
          </p:nvPr>
        </p:nvSpPr>
        <p:spPr>
          <a:xfrm>
            <a:off x="8174736" y="2272"/>
            <a:ext cx="762000" cy="365760"/>
          </a:xfrm>
        </p:spPr>
        <p:txBody>
          <a:bodyPr/>
          <a:lstStyle/>
          <a:p>
            <a:fld id="{8B63DD3D-E29B-471A-A8EC-15856E92FFB9}"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F5F186-E716-4107-B16A-D30C81F0F8AF}" type="datetimeFigureOut">
              <a:rPr lang="en-US" smtClean="0"/>
              <a:pPr/>
              <a:t>1/20/26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B63DD3D-E29B-471A-A8EC-15856E92FFB9}"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496" y="1101970"/>
            <a:ext cx="3383280" cy="877824"/>
          </a:xfrm>
        </p:spPr>
        <p:txBody>
          <a:bodyPr anchor="b"/>
          <a:lstStyle>
            <a:lvl1pPr algn="l">
              <a:buNone/>
              <a:defRPr sz="1800" b="1"/>
            </a:lvl1pPr>
          </a:lstStyle>
          <a:p>
            <a:r>
              <a:rPr kumimoji="0" lang="en-US"/>
              <a:t>Click to edit Master title style</a:t>
            </a:r>
          </a:p>
        </p:txBody>
      </p:sp>
      <p:sp>
        <p:nvSpPr>
          <p:cNvPr id="3" name="Text Placeholder 2"/>
          <p:cNvSpPr>
            <a:spLocks noGrp="1"/>
          </p:cNvSpPr>
          <p:nvPr>
            <p:ph type="body" idx="2"/>
          </p:nvPr>
        </p:nvSpPr>
        <p:spPr>
          <a:xfrm>
            <a:off x="5353496" y="2010727"/>
            <a:ext cx="338328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152400" y="776287"/>
            <a:ext cx="5102352" cy="585216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DAF5F186-E716-4107-B16A-D30C81F0F8AF}" type="datetimeFigureOut">
              <a:rPr lang="en-US" smtClean="0"/>
              <a:pPr/>
              <a:t>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63DD3D-E29B-471A-A8EC-15856E92FFB9}"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440434" y="1109160"/>
            <a:ext cx="586803" cy="4681637"/>
          </a:xfrm>
        </p:spPr>
        <p:txBody>
          <a:bodyPr vert="vert270" lIns="45720" tIns="0" rIns="45720" anchor="t"/>
          <a:lstStyle>
            <a:lvl1pPr algn="ctr">
              <a:buNone/>
              <a:defRPr sz="2000" b="1"/>
            </a:lvl1pPr>
          </a:lstStyle>
          <a:p>
            <a:r>
              <a:rPr kumimoji="0" lang="en-US"/>
              <a:t>Click to edit Master title style</a:t>
            </a:r>
          </a:p>
        </p:txBody>
      </p:sp>
      <p:sp>
        <p:nvSpPr>
          <p:cNvPr id="3" name="Picture Placeholder 2"/>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lstStyle>
            <a:lvl1pPr marL="0" indent="0">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6088443" y="3274308"/>
            <a:ext cx="2590800" cy="2516489"/>
          </a:xfrm>
        </p:spPr>
        <p:txBody>
          <a:bodyPr lIns="0" tIns="0" rIns="45720" anchor="t"/>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DAF5F186-E716-4107-B16A-D30C81F0F8AF}" type="datetimeFigureOut">
              <a:rPr lang="en-US" smtClean="0"/>
              <a:pPr/>
              <a:t>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63DD3D-E29B-471A-A8EC-15856E92FFB9}"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Rectangle 27"/>
          <p:cNvSpPr/>
          <p:nvPr/>
        </p:nvSpPr>
        <p:spPr>
          <a:xfrm>
            <a:off x="1" y="366818"/>
            <a:ext cx="9144000" cy="8440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Rectangle 28"/>
          <p:cNvSpPr/>
          <p:nvPr/>
        </p:nvSpPr>
        <p:spPr>
          <a:xfrm>
            <a:off x="0" y="-1"/>
            <a:ext cx="9144000" cy="310663"/>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0" name="Rectangle 29"/>
          <p:cNvSpPr/>
          <p:nvPr/>
        </p:nvSpPr>
        <p:spPr>
          <a:xfrm>
            <a:off x="0" y="308276"/>
            <a:ext cx="9144001" cy="9144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1" name="Rectangle 30"/>
          <p:cNvSpPr/>
          <p:nvPr/>
        </p:nvSpPr>
        <p:spPr>
          <a:xfrm flipV="1">
            <a:off x="5410182" y="360246"/>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Rectangle 31"/>
          <p:cNvSpPr/>
          <p:nvPr/>
        </p:nvSpPr>
        <p:spPr>
          <a:xfrm flipV="1">
            <a:off x="5410200" y="440112"/>
            <a:ext cx="3733801" cy="18003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3" name="Rounded Rectangle 32"/>
          <p:cNvSpPr/>
          <p:nvPr/>
        </p:nvSpPr>
        <p:spPr bwMode="white">
          <a:xfrm>
            <a:off x="5407339" y="497504"/>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4" name="Rounded Rectangle 33"/>
          <p:cNvSpPr/>
          <p:nvPr/>
        </p:nvSpPr>
        <p:spPr bwMode="white">
          <a:xfrm>
            <a:off x="7373646" y="58894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5" name="Rectangle 34"/>
          <p:cNvSpPr/>
          <p:nvPr/>
        </p:nvSpPr>
        <p:spPr bwMode="invGray">
          <a:xfrm>
            <a:off x="9084966" y="-2001"/>
            <a:ext cx="57626"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6" name="Rectangle 35"/>
          <p:cNvSpPr/>
          <p:nvPr/>
        </p:nvSpPr>
        <p:spPr bwMode="invGray">
          <a:xfrm>
            <a:off x="9044481" y="-2001"/>
            <a:ext cx="27432"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7" name="Rectangle 36"/>
          <p:cNvSpPr/>
          <p:nvPr/>
        </p:nvSpPr>
        <p:spPr bwMode="invGray">
          <a:xfrm>
            <a:off x="9025428" y="-2001"/>
            <a:ext cx="9144" cy="621792"/>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8" name="Rectangle 37"/>
          <p:cNvSpPr/>
          <p:nvPr/>
        </p:nvSpPr>
        <p:spPr bwMode="invGray">
          <a:xfrm>
            <a:off x="8975423" y="-2001"/>
            <a:ext cx="27432" cy="621792"/>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9" name="Rectangle 38"/>
          <p:cNvSpPr/>
          <p:nvPr/>
        </p:nvSpPr>
        <p:spPr bwMode="invGray">
          <a:xfrm>
            <a:off x="8915677" y="380"/>
            <a:ext cx="54864" cy="585216"/>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40" name="Rectangle 39"/>
          <p:cNvSpPr/>
          <p:nvPr/>
        </p:nvSpPr>
        <p:spPr bwMode="invGray">
          <a:xfrm>
            <a:off x="8873475" y="380"/>
            <a:ext cx="9144" cy="585216"/>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Title Placeholder 21"/>
          <p:cNvSpPr>
            <a:spLocks noGrp="1"/>
          </p:cNvSpPr>
          <p:nvPr>
            <p:ph type="title"/>
          </p:nvPr>
        </p:nvSpPr>
        <p:spPr>
          <a:xfrm>
            <a:off x="457200" y="1143000"/>
            <a:ext cx="8229600" cy="1066800"/>
          </a:xfrm>
          <a:prstGeom prst="rect">
            <a:avLst/>
          </a:prstGeom>
        </p:spPr>
        <p:txBody>
          <a:bodyPr vert="horz" anchor="ctr">
            <a:normAutofit/>
          </a:bodyPr>
          <a:lstStyle/>
          <a:p>
            <a:r>
              <a:rPr kumimoji="0" lang="en-US"/>
              <a:t>Click to edit Master title style</a:t>
            </a:r>
          </a:p>
        </p:txBody>
      </p:sp>
      <p:sp>
        <p:nvSpPr>
          <p:cNvPr id="13" name="Text Placeholder 12"/>
          <p:cNvSpPr>
            <a:spLocks noGrp="1"/>
          </p:cNvSpPr>
          <p:nvPr>
            <p:ph type="body" idx="1"/>
          </p:nvPr>
        </p:nvSpPr>
        <p:spPr>
          <a:xfrm>
            <a:off x="457200" y="2249424"/>
            <a:ext cx="8229600" cy="4325112"/>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6586536" y="612648"/>
            <a:ext cx="957264" cy="457200"/>
          </a:xfrm>
          <a:prstGeom prst="rect">
            <a:avLst/>
          </a:prstGeom>
        </p:spPr>
        <p:txBody>
          <a:bodyPr vert="horz"/>
          <a:lstStyle>
            <a:lvl1pPr algn="l" eaLnBrk="1" latinLnBrk="0" hangingPunct="1">
              <a:defRPr kumimoji="0" sz="800">
                <a:solidFill>
                  <a:schemeClr val="accent2"/>
                </a:solidFill>
              </a:defRPr>
            </a:lvl1pPr>
          </a:lstStyle>
          <a:p>
            <a:fld id="{DAF5F186-E716-4107-B16A-D30C81F0F8AF}" type="datetimeFigureOut">
              <a:rPr lang="en-US" smtClean="0"/>
              <a:pPr/>
              <a:t>1/20/26</a:t>
            </a:fld>
            <a:endParaRPr lang="en-US"/>
          </a:p>
        </p:txBody>
      </p:sp>
      <p:sp>
        <p:nvSpPr>
          <p:cNvPr id="3" name="Footer Placeholder 2"/>
          <p:cNvSpPr>
            <a:spLocks noGrp="1"/>
          </p:cNvSpPr>
          <p:nvPr>
            <p:ph type="ftr" sz="quarter" idx="3"/>
          </p:nvPr>
        </p:nvSpPr>
        <p:spPr>
          <a:xfrm>
            <a:off x="5257800" y="612648"/>
            <a:ext cx="1325880" cy="457200"/>
          </a:xfrm>
          <a:prstGeom prst="rect">
            <a:avLst/>
          </a:prstGeom>
        </p:spPr>
        <p:txBody>
          <a:bodyPr vert="horz"/>
          <a:lstStyle>
            <a:lvl1pPr algn="r" eaLnBrk="1" latinLnBrk="0" hangingPunct="1">
              <a:defRPr kumimoji="0" sz="800">
                <a:solidFill>
                  <a:schemeClr val="accent2"/>
                </a:solidFill>
              </a:defRPr>
            </a:lvl1pPr>
          </a:lstStyle>
          <a:p>
            <a:endParaRPr lang="en-US"/>
          </a:p>
        </p:txBody>
      </p:sp>
      <p:sp>
        <p:nvSpPr>
          <p:cNvPr id="23" name="Slide Number Placeholder 22"/>
          <p:cNvSpPr>
            <a:spLocks noGrp="1"/>
          </p:cNvSpPr>
          <p:nvPr>
            <p:ph type="sldNum" sz="quarter" idx="4"/>
          </p:nvPr>
        </p:nvSpPr>
        <p:spPr>
          <a:xfrm>
            <a:off x="8174736" y="2272"/>
            <a:ext cx="762000" cy="365760"/>
          </a:xfrm>
          <a:prstGeom prst="rect">
            <a:avLst/>
          </a:prstGeom>
        </p:spPr>
        <p:txBody>
          <a:bodyPr vert="horz" anchor="b"/>
          <a:lstStyle>
            <a:lvl1pPr algn="r" eaLnBrk="1" latinLnBrk="0" hangingPunct="1">
              <a:defRPr kumimoji="0" sz="1800">
                <a:solidFill>
                  <a:srgbClr val="FFFFFF"/>
                </a:solidFill>
              </a:defRPr>
            </a:lvl1pPr>
          </a:lstStyle>
          <a:p>
            <a:fld id="{8B63DD3D-E29B-471A-A8EC-15856E92FFB9}"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5.xml"/></Relationships>
</file>

<file path=ppt/slides/_rels/slide10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10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7.xml"/><Relationship Id="rId4" Type="http://schemas.openxmlformats.org/officeDocument/2006/relationships/image" Target="../media/image100.wmf"/></Relationships>
</file>

<file path=ppt/slides/_rels/slide102.xml.rels><?xml version="1.0" encoding="UTF-8" standalone="yes"?>
<Relationships xmlns="http://schemas.openxmlformats.org/package/2006/relationships"><Relationship Id="rId2" Type="http://schemas.openxmlformats.org/officeDocument/2006/relationships/image" Target="../media/image101.wmf"/><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Layout" Target="../slideLayouts/slideLayout7.xml"/><Relationship Id="rId4" Type="http://schemas.openxmlformats.org/officeDocument/2006/relationships/hyperlink" Target="http://tuvalu.santafe.edu/~simon/it.pdf"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www.youtube.com/watch?v=Vo9Esp1yaC8" TargetMode="Externa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jpeg"/></Relationships>
</file>

<file path=ppt/slides/_rels/slide2.xml.rels><?xml version="1.0" encoding="UTF-8" standalone="yes"?>
<Relationships xmlns="http://schemas.openxmlformats.org/package/2006/relationships"><Relationship Id="rId3" Type="http://schemas.openxmlformats.org/officeDocument/2006/relationships/hyperlink" Target="https://seeing-theory.brown.edu/"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hyperlink" Target="https://www.technologyreview.com/s/610090/stravas-privacy-pr-nightmare-shows-why-you-cant-trust-social-fitness-apps-to-protect-your/" TargetMode="External"/><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8.w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 Id="rId6" Type="http://schemas.openxmlformats.org/officeDocument/2006/relationships/hyperlink" Target="https://twitter.com/latifnasser/status/1323333293467525126" TargetMode="External"/><Relationship Id="rId5" Type="http://schemas.openxmlformats.org/officeDocument/2006/relationships/image" Target="../media/image46.jpeg"/><Relationship Id="rId4" Type="http://schemas.openxmlformats.org/officeDocument/2006/relationships/image" Target="../media/image45.jpeg"/></Relationships>
</file>

<file path=ppt/slides/_rels/slide4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9.wmf"/><Relationship Id="rId2" Type="http://schemas.openxmlformats.org/officeDocument/2006/relationships/image" Target="../media/image48.wmf"/><Relationship Id="rId1" Type="http://schemas.openxmlformats.org/officeDocument/2006/relationships/slideLayout" Target="../slideLayouts/slideLayout2.xml"/><Relationship Id="rId5" Type="http://schemas.openxmlformats.org/officeDocument/2006/relationships/image" Target="../media/image51.wmf"/><Relationship Id="rId4" Type="http://schemas.openxmlformats.org/officeDocument/2006/relationships/image" Target="../media/image50.wmf"/></Relationships>
</file>

<file path=ppt/slides/_rels/slide4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4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5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66.emf"/><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8.wmf"/><Relationship Id="rId2" Type="http://schemas.openxmlformats.org/officeDocument/2006/relationships/image" Target="../media/image67.wm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8.wmf"/><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51.wmf"/><Relationship Id="rId5" Type="http://schemas.openxmlformats.org/officeDocument/2006/relationships/image" Target="../media/image50.wmf"/><Relationship Id="rId4" Type="http://schemas.openxmlformats.org/officeDocument/2006/relationships/image" Target="../media/image49.wmf"/></Relationships>
</file>

<file path=ppt/slides/_rels/slide68.xml.rels><?xml version="1.0" encoding="UTF-8" standalone="yes"?>
<Relationships xmlns="http://schemas.openxmlformats.org/package/2006/relationships"><Relationship Id="rId3" Type="http://schemas.openxmlformats.org/officeDocument/2006/relationships/image" Target="../media/image74.wmf"/><Relationship Id="rId2" Type="http://schemas.openxmlformats.org/officeDocument/2006/relationships/oleObject" Target="../embeddings/oleObject1.bin"/><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7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 Id="rId4" Type="http://schemas.openxmlformats.org/officeDocument/2006/relationships/hyperlink" Target="https://twitter.com/graykimbrough/status/1112792224121741320" TargetMode="External"/></Relationships>
</file>

<file path=ppt/slides/_rels/slide75.xml.rels><?xml version="1.0" encoding="UTF-8" standalone="yes"?>
<Relationships xmlns="http://schemas.openxmlformats.org/package/2006/relationships"><Relationship Id="rId3" Type="http://schemas.openxmlformats.org/officeDocument/2006/relationships/image" Target="../media/image79.gif"/><Relationship Id="rId7" Type="http://schemas.openxmlformats.org/officeDocument/2006/relationships/image" Target="../media/image81.wmf"/><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oleObject" Target="../embeddings/oleObject3.bin"/><Relationship Id="rId5" Type="http://schemas.openxmlformats.org/officeDocument/2006/relationships/image" Target="../media/image80.wmf"/><Relationship Id="rId4" Type="http://schemas.openxmlformats.org/officeDocument/2006/relationships/oleObject" Target="../embeddings/oleObject2.bin"/></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84.png"/><Relationship Id="rId4" Type="http://schemas.openxmlformats.org/officeDocument/2006/relationships/image" Target="../media/image83.png"/></Relationships>
</file>

<file path=ppt/slides/_rels/slide7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10.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hyperlink" Target="http://theoval.cmp.uea.ac.uk/projects/elephant/" TargetMode="External"/></Relationships>
</file>

<file path=ppt/slides/_rels/slide86.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11.png"/></Relationships>
</file>

<file path=ppt/slides/_rels/slide90.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92.emf"/><Relationship Id="rId2" Type="http://schemas.openxmlformats.org/officeDocument/2006/relationships/image" Target="../media/image91.emf"/><Relationship Id="rId1" Type="http://schemas.openxmlformats.org/officeDocument/2006/relationships/slideLayout" Target="../slideLayouts/slideLayout2.xml"/><Relationship Id="rId4" Type="http://schemas.openxmlformats.org/officeDocument/2006/relationships/image" Target="../media/image93.emf"/></Relationships>
</file>

<file path=ppt/slides/_rels/slide93.xml.rels><?xml version="1.0" encoding="UTF-8" standalone="yes"?>
<Relationships xmlns="http://schemas.openxmlformats.org/package/2006/relationships"><Relationship Id="rId3" Type="http://schemas.openxmlformats.org/officeDocument/2006/relationships/image" Target="../media/image94.emf"/><Relationship Id="rId2" Type="http://schemas.openxmlformats.org/officeDocument/2006/relationships/image" Target="../media/image91.emf"/><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95.emf"/><Relationship Id="rId2" Type="http://schemas.openxmlformats.org/officeDocument/2006/relationships/image" Target="../media/image91.emf"/><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96.wmf"/><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84F72EC-E442-BB15-263E-B5F39177240F}"/>
              </a:ext>
            </a:extLst>
          </p:cNvPr>
          <p:cNvSpPr/>
          <p:nvPr/>
        </p:nvSpPr>
        <p:spPr>
          <a:xfrm>
            <a:off x="12080" y="-1"/>
            <a:ext cx="9131920" cy="434197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53898" y="2286000"/>
            <a:ext cx="9060365" cy="3186112"/>
          </a:xfrm>
        </p:spPr>
        <p:txBody>
          <a:bodyPr>
            <a:normAutofit/>
          </a:bodyPr>
          <a:lstStyle/>
          <a:p>
            <a:r>
              <a:rPr lang="en-US" sz="3200" dirty="0">
                <a:solidFill>
                  <a:schemeClr val="tx1"/>
                </a:solidFill>
              </a:rPr>
              <a:t>Econ 637 – Econometrics: Causal Methods</a:t>
            </a:r>
            <a:br>
              <a:rPr lang="en-US" sz="3200" dirty="0">
                <a:solidFill>
                  <a:schemeClr val="tx1"/>
                </a:solidFill>
              </a:rPr>
            </a:br>
            <a:r>
              <a:rPr lang="en-US" sz="3200" dirty="0">
                <a:solidFill>
                  <a:schemeClr val="tx1"/>
                </a:solidFill>
              </a:rPr>
              <a:t>Lecture 2: The Identification Revolution and You</a:t>
            </a:r>
          </a:p>
        </p:txBody>
      </p:sp>
      <p:sp>
        <p:nvSpPr>
          <p:cNvPr id="3" name="Subtitle 2"/>
          <p:cNvSpPr>
            <a:spLocks noGrp="1"/>
          </p:cNvSpPr>
          <p:nvPr>
            <p:ph type="subTitle" idx="1"/>
          </p:nvPr>
        </p:nvSpPr>
        <p:spPr>
          <a:xfrm>
            <a:off x="53898" y="5671615"/>
            <a:ext cx="4001429" cy="1075511"/>
          </a:xfrm>
        </p:spPr>
        <p:txBody>
          <a:bodyPr>
            <a:noAutofit/>
          </a:bodyPr>
          <a:lstStyle/>
          <a:p>
            <a:r>
              <a:rPr lang="en-US" sz="2000" dirty="0"/>
              <a:t>University of San Francisco</a:t>
            </a:r>
          </a:p>
          <a:p>
            <a:r>
              <a:rPr lang="en-US" sz="2000" dirty="0"/>
              <a:t>Department of Economics</a:t>
            </a:r>
          </a:p>
          <a:p>
            <a:r>
              <a:rPr lang="en-US" sz="2000" dirty="0"/>
              <a:t>Prof. Jesse Anttila-Hughes</a:t>
            </a:r>
          </a:p>
        </p:txBody>
      </p:sp>
      <p:sp>
        <p:nvSpPr>
          <p:cNvPr id="6" name="TextBox 5">
            <a:extLst>
              <a:ext uri="{FF2B5EF4-FFF2-40B4-BE49-F238E27FC236}">
                <a16:creationId xmlns:a16="http://schemas.microsoft.com/office/drawing/2014/main" id="{21FCAD9C-9D4D-68E0-24FC-1B911C95D235}"/>
              </a:ext>
            </a:extLst>
          </p:cNvPr>
          <p:cNvSpPr txBox="1"/>
          <p:nvPr/>
        </p:nvSpPr>
        <p:spPr>
          <a:xfrm>
            <a:off x="6415668" y="5643737"/>
            <a:ext cx="2667000" cy="369332"/>
          </a:xfrm>
          <a:prstGeom prst="rect">
            <a:avLst/>
          </a:prstGeom>
          <a:noFill/>
        </p:spPr>
        <p:txBody>
          <a:bodyPr wrap="square">
            <a:spAutoFit/>
          </a:bodyPr>
          <a:lstStyle/>
          <a:p>
            <a:r>
              <a:rPr lang="en-US" sz="1800" dirty="0"/>
              <a:t>August </a:t>
            </a:r>
            <a:r>
              <a:rPr lang="en-US" dirty="0"/>
              <a:t>21</a:t>
            </a:r>
            <a:r>
              <a:rPr lang="en-US" baseline="30000" dirty="0"/>
              <a:t>st</a:t>
            </a:r>
            <a:r>
              <a:rPr lang="en-US" sz="1800" dirty="0"/>
              <a:t>, 2025</a:t>
            </a:r>
          </a:p>
        </p:txBody>
      </p:sp>
      <p:pic>
        <p:nvPicPr>
          <p:cNvPr id="8" name="Picture 2" descr="Le prix Nobel d'économie 2019 attribué à un trio de chercheurs - La Vie éco">
            <a:extLst>
              <a:ext uri="{FF2B5EF4-FFF2-40B4-BE49-F238E27FC236}">
                <a16:creationId xmlns:a16="http://schemas.microsoft.com/office/drawing/2014/main" id="{3F1AEC6E-13B1-560C-1867-8B2C45513A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022" y="0"/>
            <a:ext cx="4283578" cy="428357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al professor David Card wins 2021 Nobel Prize in Economics">
            <a:extLst>
              <a:ext uri="{FF2B5EF4-FFF2-40B4-BE49-F238E27FC236}">
                <a16:creationId xmlns:a16="http://schemas.microsoft.com/office/drawing/2014/main" id="{99640840-3C4A-B385-8257-73B6B95E31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7144"/>
            <a:ext cx="4290722" cy="429072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3"/>
          <p:cNvSpPr>
            <a:spLocks noGrp="1" noChangeArrowheads="1"/>
          </p:cNvSpPr>
          <p:nvPr>
            <p:ph type="body" idx="1"/>
          </p:nvPr>
        </p:nvSpPr>
        <p:spPr>
          <a:xfrm>
            <a:off x="593725" y="1752600"/>
            <a:ext cx="8001000" cy="4267200"/>
          </a:xfrm>
        </p:spPr>
        <p:txBody>
          <a:bodyPr/>
          <a:lstStyle/>
          <a:p>
            <a:pPr eaLnBrk="1" hangingPunct="1">
              <a:lnSpc>
                <a:spcPts val="2900"/>
              </a:lnSpc>
            </a:pPr>
            <a:r>
              <a:rPr lang="de-DE" sz="1800" b="1" dirty="0"/>
              <a:t>Econometric model of criminal activity</a:t>
            </a:r>
          </a:p>
          <a:p>
            <a:pPr lvl="1" eaLnBrk="1" hangingPunct="1">
              <a:lnSpc>
                <a:spcPts val="3000"/>
              </a:lnSpc>
            </a:pPr>
            <a:r>
              <a:rPr lang="de-DE" sz="1800" b="1" dirty="0"/>
              <a:t>The functional form has to be explicitly specified</a:t>
            </a:r>
          </a:p>
          <a:p>
            <a:pPr lvl="1" eaLnBrk="1" hangingPunct="1">
              <a:lnSpc>
                <a:spcPts val="3000"/>
              </a:lnSpc>
            </a:pPr>
            <a:r>
              <a:rPr lang="de-DE" sz="1800" dirty="0"/>
              <a:t>Variables may be approximated by related quantities</a:t>
            </a:r>
          </a:p>
          <a:p>
            <a:pPr lvl="1" eaLnBrk="1" hangingPunct="1">
              <a:lnSpc>
                <a:spcPts val="3000"/>
              </a:lnSpc>
            </a:pPr>
            <a:r>
              <a:rPr lang="de-DE" sz="1800" dirty="0"/>
              <a:t>Actual data are used to estimate relevant values</a:t>
            </a:r>
          </a:p>
        </p:txBody>
      </p:sp>
      <p:pic>
        <p:nvPicPr>
          <p:cNvPr id="8195" name="Grafik 14" descr="TP_tmp.png"/>
          <p:cNvPicPr>
            <a:picLocks noChangeAspect="1"/>
          </p:cNvPicPr>
          <p:nvPr>
            <p:custDataLst>
              <p:tags r:id="rId1"/>
            </p:custDataLst>
          </p:nvPr>
        </p:nvPicPr>
        <p:blipFill>
          <a:blip r:embed="rId5" cstate="screen">
            <a:extLst>
              <a:ext uri="{28A0092B-C50C-407E-A947-70E740481C1C}">
                <a14:useLocalDpi xmlns:a14="http://schemas.microsoft.com/office/drawing/2010/main" val="0"/>
              </a:ext>
            </a:extLst>
          </a:blip>
          <a:srcRect/>
          <a:stretch>
            <a:fillRect/>
          </a:stretch>
        </p:blipFill>
        <p:spPr bwMode="auto">
          <a:xfrm>
            <a:off x="446088" y="4597400"/>
            <a:ext cx="581660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6" name="Grafik 18" descr="TP_tmp.emf"/>
          <p:cNvPicPr>
            <a:picLocks noChangeAspect="1"/>
          </p:cNvPicPr>
          <p:nvPr>
            <p:custDataLst>
              <p:tags r:id="rId2"/>
            </p:custDataLst>
          </p:nvPr>
        </p:nvPicPr>
        <p:blipFill>
          <a:blip r:embed="rId6" cstate="screen">
            <a:extLst>
              <a:ext uri="{28A0092B-C50C-407E-A947-70E740481C1C}">
                <a14:useLocalDpi xmlns:a14="http://schemas.microsoft.com/office/drawing/2010/main" val="0"/>
              </a:ext>
            </a:extLst>
          </a:blip>
          <a:srcRect/>
          <a:stretch>
            <a:fillRect/>
          </a:stretch>
        </p:blipFill>
        <p:spPr bwMode="auto">
          <a:xfrm>
            <a:off x="1943100" y="5181600"/>
            <a:ext cx="466090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feld 19"/>
          <p:cNvSpPr txBox="1"/>
          <p:nvPr/>
        </p:nvSpPr>
        <p:spPr>
          <a:xfrm>
            <a:off x="592138" y="3611563"/>
            <a:ext cx="1371600" cy="523875"/>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pPr>
              <a:defRPr/>
            </a:pPr>
            <a:r>
              <a:rPr lang="de-DE" sz="1400" dirty="0" err="1"/>
              <a:t>Measure</a:t>
            </a:r>
            <a:r>
              <a:rPr lang="de-DE" sz="1400" dirty="0"/>
              <a:t> of </a:t>
            </a:r>
            <a:r>
              <a:rPr lang="de-DE" sz="1400" dirty="0" err="1"/>
              <a:t>cri</a:t>
            </a:r>
            <a:r>
              <a:rPr lang="de-DE" sz="1400" dirty="0"/>
              <a:t>-</a:t>
            </a:r>
          </a:p>
          <a:p>
            <a:pPr>
              <a:defRPr/>
            </a:pPr>
            <a:r>
              <a:rPr lang="de-DE" sz="1400" dirty="0" err="1"/>
              <a:t>minal</a:t>
            </a:r>
            <a:r>
              <a:rPr lang="de-DE" sz="1400" dirty="0"/>
              <a:t> </a:t>
            </a:r>
            <a:r>
              <a:rPr lang="de-DE" sz="1400" dirty="0" err="1"/>
              <a:t>activity</a:t>
            </a:r>
            <a:endParaRPr lang="de-DE" sz="1400" dirty="0"/>
          </a:p>
        </p:txBody>
      </p:sp>
      <p:sp>
        <p:nvSpPr>
          <p:cNvPr id="8198" name="Textfeld 20"/>
          <p:cNvSpPr txBox="1">
            <a:spLocks noChangeArrowheads="1"/>
          </p:cNvSpPr>
          <p:nvPr/>
        </p:nvSpPr>
        <p:spPr bwMode="auto">
          <a:xfrm>
            <a:off x="2381250" y="3611563"/>
            <a:ext cx="13303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eaLnBrk="1" hangingPunct="1"/>
            <a:r>
              <a:rPr lang="de-DE" sz="1400"/>
              <a:t>Wage for legal</a:t>
            </a:r>
          </a:p>
          <a:p>
            <a:pPr eaLnBrk="1" hangingPunct="1"/>
            <a:r>
              <a:rPr lang="de-DE" sz="1400"/>
              <a:t>employment</a:t>
            </a:r>
          </a:p>
        </p:txBody>
      </p:sp>
      <p:sp>
        <p:nvSpPr>
          <p:cNvPr id="8199" name="Textfeld 22"/>
          <p:cNvSpPr txBox="1">
            <a:spLocks noChangeArrowheads="1"/>
          </p:cNvSpPr>
          <p:nvPr/>
        </p:nvSpPr>
        <p:spPr bwMode="auto">
          <a:xfrm>
            <a:off x="3951288" y="3611563"/>
            <a:ext cx="7524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eaLnBrk="1" hangingPunct="1"/>
            <a:r>
              <a:rPr lang="de-DE" sz="1400"/>
              <a:t>Other</a:t>
            </a:r>
          </a:p>
          <a:p>
            <a:pPr eaLnBrk="1" hangingPunct="1"/>
            <a:r>
              <a:rPr lang="de-DE" sz="1400"/>
              <a:t>income</a:t>
            </a:r>
          </a:p>
        </p:txBody>
      </p:sp>
      <p:sp>
        <p:nvSpPr>
          <p:cNvPr id="8200" name="Textfeld 23"/>
          <p:cNvSpPr txBox="1">
            <a:spLocks noChangeArrowheads="1"/>
          </p:cNvSpPr>
          <p:nvPr/>
        </p:nvSpPr>
        <p:spPr bwMode="auto">
          <a:xfrm>
            <a:off x="5010150" y="3611563"/>
            <a:ext cx="12684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eaLnBrk="1" hangingPunct="1"/>
            <a:r>
              <a:rPr lang="de-DE" sz="1400"/>
              <a:t>Frequency of </a:t>
            </a:r>
          </a:p>
          <a:p>
            <a:pPr eaLnBrk="1" hangingPunct="1"/>
            <a:r>
              <a:rPr lang="de-DE" sz="1400"/>
              <a:t>prior arrests</a:t>
            </a:r>
          </a:p>
        </p:txBody>
      </p:sp>
      <p:sp>
        <p:nvSpPr>
          <p:cNvPr id="8201" name="Textfeld 25"/>
          <p:cNvSpPr txBox="1">
            <a:spLocks noChangeArrowheads="1"/>
          </p:cNvSpPr>
          <p:nvPr/>
        </p:nvSpPr>
        <p:spPr bwMode="auto">
          <a:xfrm>
            <a:off x="1651000" y="5802313"/>
            <a:ext cx="12684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eaLnBrk="1" hangingPunct="1"/>
            <a:r>
              <a:rPr lang="de-DE" sz="1400"/>
              <a:t>Frequency of </a:t>
            </a:r>
          </a:p>
          <a:p>
            <a:pPr eaLnBrk="1" hangingPunct="1"/>
            <a:r>
              <a:rPr lang="de-DE" sz="1400"/>
              <a:t>conviction</a:t>
            </a:r>
          </a:p>
        </p:txBody>
      </p:sp>
      <p:sp>
        <p:nvSpPr>
          <p:cNvPr id="8202" name="Textfeld 26"/>
          <p:cNvSpPr txBox="1">
            <a:spLocks noChangeArrowheads="1"/>
          </p:cNvSpPr>
          <p:nvPr/>
        </p:nvSpPr>
        <p:spPr bwMode="auto">
          <a:xfrm>
            <a:off x="3184525" y="5802313"/>
            <a:ext cx="19526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eaLnBrk="1" hangingPunct="1"/>
            <a:r>
              <a:rPr lang="de-DE" sz="1400"/>
              <a:t>Average sentence</a:t>
            </a:r>
          </a:p>
          <a:p>
            <a:pPr eaLnBrk="1" hangingPunct="1"/>
            <a:r>
              <a:rPr lang="de-DE" sz="1400"/>
              <a:t>length after conviction</a:t>
            </a:r>
          </a:p>
        </p:txBody>
      </p:sp>
      <p:sp>
        <p:nvSpPr>
          <p:cNvPr id="8203" name="Textfeld 27"/>
          <p:cNvSpPr txBox="1">
            <a:spLocks noChangeArrowheads="1"/>
          </p:cNvSpPr>
          <p:nvPr/>
        </p:nvSpPr>
        <p:spPr bwMode="auto">
          <a:xfrm>
            <a:off x="5192713" y="5875338"/>
            <a:ext cx="4857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eaLnBrk="1" hangingPunct="1"/>
            <a:r>
              <a:rPr lang="de-DE" sz="1400"/>
              <a:t>Age</a:t>
            </a:r>
          </a:p>
        </p:txBody>
      </p:sp>
      <p:cxnSp>
        <p:nvCxnSpPr>
          <p:cNvPr id="31" name="Gerade Verbindung mit Pfeil 30"/>
          <p:cNvCxnSpPr/>
          <p:nvPr/>
        </p:nvCxnSpPr>
        <p:spPr>
          <a:xfrm rot="5400000">
            <a:off x="792956" y="4214019"/>
            <a:ext cx="474663" cy="365125"/>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6" name="Ellipse 35"/>
          <p:cNvSpPr/>
          <p:nvPr/>
        </p:nvSpPr>
        <p:spPr>
          <a:xfrm>
            <a:off x="6361113" y="5108575"/>
            <a:ext cx="365125" cy="36512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cxnSp>
        <p:nvCxnSpPr>
          <p:cNvPr id="39" name="Gerade Verbindung mit Pfeil 38"/>
          <p:cNvCxnSpPr>
            <a:stCxn id="8199" idx="2"/>
          </p:cNvCxnSpPr>
          <p:nvPr/>
        </p:nvCxnSpPr>
        <p:spPr>
          <a:xfrm rot="5400000">
            <a:off x="4036219" y="4269582"/>
            <a:ext cx="425450" cy="157162"/>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5" name="Gerade Verbindung mit Pfeil 54"/>
          <p:cNvCxnSpPr/>
          <p:nvPr/>
        </p:nvCxnSpPr>
        <p:spPr>
          <a:xfrm rot="16200000" flipH="1">
            <a:off x="5338762" y="4305301"/>
            <a:ext cx="474663" cy="182562"/>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6" name="Gerade Verbindung mit Pfeil 55"/>
          <p:cNvCxnSpPr/>
          <p:nvPr/>
        </p:nvCxnSpPr>
        <p:spPr>
          <a:xfrm rot="5400000">
            <a:off x="2563812" y="4305301"/>
            <a:ext cx="511175" cy="14605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7" name="Gerade Verbindung mit Pfeil 56"/>
          <p:cNvCxnSpPr/>
          <p:nvPr/>
        </p:nvCxnSpPr>
        <p:spPr>
          <a:xfrm flipV="1">
            <a:off x="2162175" y="5437188"/>
            <a:ext cx="474663" cy="43815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1" name="Gerade Verbindung mit Pfeil 60"/>
          <p:cNvCxnSpPr/>
          <p:nvPr/>
        </p:nvCxnSpPr>
        <p:spPr>
          <a:xfrm rot="5400000" flipH="1" flipV="1">
            <a:off x="3987800" y="5437188"/>
            <a:ext cx="438150" cy="43815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3" name="Gerade Verbindung mit Pfeil 62"/>
          <p:cNvCxnSpPr/>
          <p:nvPr/>
        </p:nvCxnSpPr>
        <p:spPr>
          <a:xfrm rot="5400000" flipH="1" flipV="1">
            <a:off x="5357020" y="5491956"/>
            <a:ext cx="474662" cy="365125"/>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8" name="Textfeld 77"/>
          <p:cNvSpPr txBox="1"/>
          <p:nvPr/>
        </p:nvSpPr>
        <p:spPr>
          <a:xfrm>
            <a:off x="6616700" y="3976688"/>
            <a:ext cx="1751013" cy="738187"/>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pPr>
              <a:defRPr/>
            </a:pPr>
            <a:r>
              <a:rPr lang="de-DE" sz="1400" dirty="0" err="1"/>
              <a:t>Unobserved</a:t>
            </a:r>
            <a:r>
              <a:rPr lang="de-DE" sz="1400" dirty="0"/>
              <a:t>  </a:t>
            </a:r>
            <a:r>
              <a:rPr lang="de-DE" sz="1400" dirty="0" err="1"/>
              <a:t>deter</a:t>
            </a:r>
            <a:r>
              <a:rPr lang="de-DE" sz="1400" dirty="0"/>
              <a:t>-</a:t>
            </a:r>
          </a:p>
          <a:p>
            <a:pPr>
              <a:defRPr/>
            </a:pPr>
            <a:r>
              <a:rPr lang="de-DE" sz="1400" dirty="0" err="1"/>
              <a:t>minants</a:t>
            </a:r>
            <a:r>
              <a:rPr lang="de-DE" sz="1400" dirty="0"/>
              <a:t> </a:t>
            </a:r>
            <a:r>
              <a:rPr lang="de-DE" sz="1400" dirty="0" err="1"/>
              <a:t>of</a:t>
            </a:r>
            <a:r>
              <a:rPr lang="de-DE" sz="1400" dirty="0"/>
              <a:t> </a:t>
            </a:r>
            <a:r>
              <a:rPr lang="de-DE" sz="1400" dirty="0" err="1"/>
              <a:t>criminal</a:t>
            </a:r>
            <a:r>
              <a:rPr lang="de-DE" sz="1400" dirty="0"/>
              <a:t> </a:t>
            </a:r>
          </a:p>
          <a:p>
            <a:pPr>
              <a:defRPr/>
            </a:pPr>
            <a:r>
              <a:rPr lang="de-DE" sz="1400" dirty="0" err="1"/>
              <a:t>activity</a:t>
            </a:r>
            <a:endParaRPr lang="de-DE" sz="1400" dirty="0"/>
          </a:p>
        </p:txBody>
      </p:sp>
      <p:cxnSp>
        <p:nvCxnSpPr>
          <p:cNvPr id="79" name="Gerade Verbindung mit Pfeil 78"/>
          <p:cNvCxnSpPr/>
          <p:nvPr/>
        </p:nvCxnSpPr>
        <p:spPr>
          <a:xfrm rot="5400000">
            <a:off x="6653212" y="4779963"/>
            <a:ext cx="365125" cy="2921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2" name="Textfeld 81"/>
          <p:cNvSpPr txBox="1"/>
          <p:nvPr/>
        </p:nvSpPr>
        <p:spPr>
          <a:xfrm>
            <a:off x="6762750" y="5437188"/>
            <a:ext cx="2169184" cy="1169551"/>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pPr>
              <a:defRPr/>
            </a:pPr>
            <a:r>
              <a:rPr lang="de-DE" sz="1400" dirty="0"/>
              <a:t>e.g. </a:t>
            </a:r>
            <a:r>
              <a:rPr lang="de-DE" sz="1400" dirty="0" err="1"/>
              <a:t>moral</a:t>
            </a:r>
            <a:r>
              <a:rPr lang="de-DE" sz="1400" dirty="0"/>
              <a:t> </a:t>
            </a:r>
            <a:r>
              <a:rPr lang="de-DE" sz="1400" dirty="0" err="1"/>
              <a:t>character</a:t>
            </a:r>
            <a:r>
              <a:rPr lang="de-DE" sz="1400" dirty="0"/>
              <a:t>, </a:t>
            </a:r>
          </a:p>
          <a:p>
            <a:pPr>
              <a:defRPr/>
            </a:pPr>
            <a:r>
              <a:rPr lang="de-DE" sz="1400" u="sng" dirty="0"/>
              <a:t>wage in </a:t>
            </a:r>
            <a:r>
              <a:rPr lang="de-DE" sz="1400" u="sng" dirty="0" err="1"/>
              <a:t>criminal</a:t>
            </a:r>
            <a:r>
              <a:rPr lang="de-DE" sz="1400" u="sng" dirty="0"/>
              <a:t> </a:t>
            </a:r>
            <a:r>
              <a:rPr lang="de-DE" sz="1400" u="sng" dirty="0" err="1"/>
              <a:t>activity</a:t>
            </a:r>
            <a:r>
              <a:rPr lang="de-DE" sz="1400" dirty="0"/>
              <a:t>,</a:t>
            </a:r>
          </a:p>
          <a:p>
            <a:pPr>
              <a:defRPr/>
            </a:pPr>
            <a:r>
              <a:rPr lang="de-DE" sz="1400" dirty="0"/>
              <a:t>family background, </a:t>
            </a:r>
          </a:p>
          <a:p>
            <a:pPr>
              <a:defRPr/>
            </a:pPr>
            <a:r>
              <a:rPr lang="de-DE" sz="1400" dirty="0"/>
              <a:t>socioeconomic status,</a:t>
            </a:r>
          </a:p>
          <a:p>
            <a:pPr>
              <a:defRPr/>
            </a:pPr>
            <a:r>
              <a:rPr lang="de-DE" sz="1400" dirty="0"/>
              <a:t>stress etc etc … </a:t>
            </a:r>
          </a:p>
        </p:txBody>
      </p:sp>
      <p:sp>
        <p:nvSpPr>
          <p:cNvPr id="26" name="Rectangle 2"/>
          <p:cNvSpPr>
            <a:spLocks noGrp="1" noChangeArrowheads="1"/>
          </p:cNvSpPr>
          <p:nvPr>
            <p:ph type="title"/>
          </p:nvPr>
        </p:nvSpPr>
        <p:spPr>
          <a:xfrm>
            <a:off x="457200" y="762000"/>
            <a:ext cx="8229600" cy="1066800"/>
          </a:xfrm>
        </p:spPr>
        <p:txBody>
          <a:bodyPr>
            <a:normAutofit/>
          </a:bodyPr>
          <a:lstStyle/>
          <a:p>
            <a:pPr eaLnBrk="1" hangingPunct="1"/>
            <a:r>
              <a:rPr lang="de-DE" dirty="0"/>
              <a:t>What kind of </a:t>
            </a:r>
            <a:r>
              <a:rPr lang="de-DE" i="1" dirty="0"/>
              <a:t>econometric</a:t>
            </a:r>
            <a:r>
              <a:rPr lang="de-DE" dirty="0"/>
              <a:t> models?</a:t>
            </a:r>
          </a:p>
        </p:txBody>
      </p:sp>
    </p:spTree>
    <p:extLst>
      <p:ext uri="{BB962C8B-B14F-4D97-AF65-F5344CB8AC3E}">
        <p14:creationId xmlns:p14="http://schemas.microsoft.com/office/powerpoint/2010/main" val="184373878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9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194">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8195"/>
                                        </p:tgtEl>
                                        <p:attrNameLst>
                                          <p:attrName>style.visibility</p:attrName>
                                        </p:attrNameLst>
                                      </p:cBhvr>
                                      <p:to>
                                        <p:strVal val="visible"/>
                                      </p:to>
                                    </p:set>
                                    <p:anim calcmode="lin" valueType="num">
                                      <p:cBhvr additive="base">
                                        <p:cTn id="15" dur="500" fill="hold"/>
                                        <p:tgtEl>
                                          <p:spTgt spid="8195"/>
                                        </p:tgtEl>
                                        <p:attrNameLst>
                                          <p:attrName>ppt_x</p:attrName>
                                        </p:attrNameLst>
                                      </p:cBhvr>
                                      <p:tavLst>
                                        <p:tav tm="0">
                                          <p:val>
                                            <p:strVal val="#ppt_x"/>
                                          </p:val>
                                        </p:tav>
                                        <p:tav tm="100000">
                                          <p:val>
                                            <p:strVal val="#ppt_x"/>
                                          </p:val>
                                        </p:tav>
                                      </p:tavLst>
                                    </p:anim>
                                    <p:anim calcmode="lin" valueType="num">
                                      <p:cBhvr additive="base">
                                        <p:cTn id="16" dur="500" fill="hold"/>
                                        <p:tgtEl>
                                          <p:spTgt spid="819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8196"/>
                                        </p:tgtEl>
                                        <p:attrNameLst>
                                          <p:attrName>style.visibility</p:attrName>
                                        </p:attrNameLst>
                                      </p:cBhvr>
                                      <p:to>
                                        <p:strVal val="visible"/>
                                      </p:to>
                                    </p:set>
                                    <p:anim calcmode="lin" valueType="num">
                                      <p:cBhvr additive="base">
                                        <p:cTn id="19" dur="500" fill="hold"/>
                                        <p:tgtEl>
                                          <p:spTgt spid="8196"/>
                                        </p:tgtEl>
                                        <p:attrNameLst>
                                          <p:attrName>ppt_x</p:attrName>
                                        </p:attrNameLst>
                                      </p:cBhvr>
                                      <p:tavLst>
                                        <p:tav tm="0">
                                          <p:val>
                                            <p:strVal val="#ppt_x"/>
                                          </p:val>
                                        </p:tav>
                                        <p:tav tm="100000">
                                          <p:val>
                                            <p:strVal val="#ppt_x"/>
                                          </p:val>
                                        </p:tav>
                                      </p:tavLst>
                                    </p:anim>
                                    <p:anim calcmode="lin" valueType="num">
                                      <p:cBhvr additive="base">
                                        <p:cTn id="20" dur="500" fill="hold"/>
                                        <p:tgtEl>
                                          <p:spTgt spid="819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additive="base">
                                        <p:cTn id="23" dur="500" fill="hold"/>
                                        <p:tgtEl>
                                          <p:spTgt spid="20"/>
                                        </p:tgtEl>
                                        <p:attrNameLst>
                                          <p:attrName>ppt_x</p:attrName>
                                        </p:attrNameLst>
                                      </p:cBhvr>
                                      <p:tavLst>
                                        <p:tav tm="0">
                                          <p:val>
                                            <p:strVal val="#ppt_x"/>
                                          </p:val>
                                        </p:tav>
                                        <p:tav tm="100000">
                                          <p:val>
                                            <p:strVal val="#ppt_x"/>
                                          </p:val>
                                        </p:tav>
                                      </p:tavLst>
                                    </p:anim>
                                    <p:anim calcmode="lin" valueType="num">
                                      <p:cBhvr additive="base">
                                        <p:cTn id="24" dur="500" fill="hold"/>
                                        <p:tgtEl>
                                          <p:spTgt spid="20"/>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8198"/>
                                        </p:tgtEl>
                                        <p:attrNameLst>
                                          <p:attrName>style.visibility</p:attrName>
                                        </p:attrNameLst>
                                      </p:cBhvr>
                                      <p:to>
                                        <p:strVal val="visible"/>
                                      </p:to>
                                    </p:set>
                                    <p:anim calcmode="lin" valueType="num">
                                      <p:cBhvr additive="base">
                                        <p:cTn id="27" dur="500" fill="hold"/>
                                        <p:tgtEl>
                                          <p:spTgt spid="8198"/>
                                        </p:tgtEl>
                                        <p:attrNameLst>
                                          <p:attrName>ppt_x</p:attrName>
                                        </p:attrNameLst>
                                      </p:cBhvr>
                                      <p:tavLst>
                                        <p:tav tm="0">
                                          <p:val>
                                            <p:strVal val="#ppt_x"/>
                                          </p:val>
                                        </p:tav>
                                        <p:tav tm="100000">
                                          <p:val>
                                            <p:strVal val="#ppt_x"/>
                                          </p:val>
                                        </p:tav>
                                      </p:tavLst>
                                    </p:anim>
                                    <p:anim calcmode="lin" valueType="num">
                                      <p:cBhvr additive="base">
                                        <p:cTn id="28" dur="500" fill="hold"/>
                                        <p:tgtEl>
                                          <p:spTgt spid="8198"/>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8199"/>
                                        </p:tgtEl>
                                        <p:attrNameLst>
                                          <p:attrName>style.visibility</p:attrName>
                                        </p:attrNameLst>
                                      </p:cBhvr>
                                      <p:to>
                                        <p:strVal val="visible"/>
                                      </p:to>
                                    </p:set>
                                    <p:anim calcmode="lin" valueType="num">
                                      <p:cBhvr additive="base">
                                        <p:cTn id="31" dur="500" fill="hold"/>
                                        <p:tgtEl>
                                          <p:spTgt spid="8199"/>
                                        </p:tgtEl>
                                        <p:attrNameLst>
                                          <p:attrName>ppt_x</p:attrName>
                                        </p:attrNameLst>
                                      </p:cBhvr>
                                      <p:tavLst>
                                        <p:tav tm="0">
                                          <p:val>
                                            <p:strVal val="#ppt_x"/>
                                          </p:val>
                                        </p:tav>
                                        <p:tav tm="100000">
                                          <p:val>
                                            <p:strVal val="#ppt_x"/>
                                          </p:val>
                                        </p:tav>
                                      </p:tavLst>
                                    </p:anim>
                                    <p:anim calcmode="lin" valueType="num">
                                      <p:cBhvr additive="base">
                                        <p:cTn id="32" dur="500" fill="hold"/>
                                        <p:tgtEl>
                                          <p:spTgt spid="8199"/>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8200"/>
                                        </p:tgtEl>
                                        <p:attrNameLst>
                                          <p:attrName>style.visibility</p:attrName>
                                        </p:attrNameLst>
                                      </p:cBhvr>
                                      <p:to>
                                        <p:strVal val="visible"/>
                                      </p:to>
                                    </p:set>
                                    <p:anim calcmode="lin" valueType="num">
                                      <p:cBhvr additive="base">
                                        <p:cTn id="35" dur="500" fill="hold"/>
                                        <p:tgtEl>
                                          <p:spTgt spid="8200"/>
                                        </p:tgtEl>
                                        <p:attrNameLst>
                                          <p:attrName>ppt_x</p:attrName>
                                        </p:attrNameLst>
                                      </p:cBhvr>
                                      <p:tavLst>
                                        <p:tav tm="0">
                                          <p:val>
                                            <p:strVal val="#ppt_x"/>
                                          </p:val>
                                        </p:tav>
                                        <p:tav tm="100000">
                                          <p:val>
                                            <p:strVal val="#ppt_x"/>
                                          </p:val>
                                        </p:tav>
                                      </p:tavLst>
                                    </p:anim>
                                    <p:anim calcmode="lin" valueType="num">
                                      <p:cBhvr additive="base">
                                        <p:cTn id="36" dur="500" fill="hold"/>
                                        <p:tgtEl>
                                          <p:spTgt spid="8200"/>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8201"/>
                                        </p:tgtEl>
                                        <p:attrNameLst>
                                          <p:attrName>style.visibility</p:attrName>
                                        </p:attrNameLst>
                                      </p:cBhvr>
                                      <p:to>
                                        <p:strVal val="visible"/>
                                      </p:to>
                                    </p:set>
                                    <p:anim calcmode="lin" valueType="num">
                                      <p:cBhvr additive="base">
                                        <p:cTn id="39" dur="500" fill="hold"/>
                                        <p:tgtEl>
                                          <p:spTgt spid="8201"/>
                                        </p:tgtEl>
                                        <p:attrNameLst>
                                          <p:attrName>ppt_x</p:attrName>
                                        </p:attrNameLst>
                                      </p:cBhvr>
                                      <p:tavLst>
                                        <p:tav tm="0">
                                          <p:val>
                                            <p:strVal val="#ppt_x"/>
                                          </p:val>
                                        </p:tav>
                                        <p:tav tm="100000">
                                          <p:val>
                                            <p:strVal val="#ppt_x"/>
                                          </p:val>
                                        </p:tav>
                                      </p:tavLst>
                                    </p:anim>
                                    <p:anim calcmode="lin" valueType="num">
                                      <p:cBhvr additive="base">
                                        <p:cTn id="40" dur="500" fill="hold"/>
                                        <p:tgtEl>
                                          <p:spTgt spid="8201"/>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8202"/>
                                        </p:tgtEl>
                                        <p:attrNameLst>
                                          <p:attrName>style.visibility</p:attrName>
                                        </p:attrNameLst>
                                      </p:cBhvr>
                                      <p:to>
                                        <p:strVal val="visible"/>
                                      </p:to>
                                    </p:set>
                                    <p:anim calcmode="lin" valueType="num">
                                      <p:cBhvr additive="base">
                                        <p:cTn id="43" dur="500" fill="hold"/>
                                        <p:tgtEl>
                                          <p:spTgt spid="8202"/>
                                        </p:tgtEl>
                                        <p:attrNameLst>
                                          <p:attrName>ppt_x</p:attrName>
                                        </p:attrNameLst>
                                      </p:cBhvr>
                                      <p:tavLst>
                                        <p:tav tm="0">
                                          <p:val>
                                            <p:strVal val="#ppt_x"/>
                                          </p:val>
                                        </p:tav>
                                        <p:tav tm="100000">
                                          <p:val>
                                            <p:strVal val="#ppt_x"/>
                                          </p:val>
                                        </p:tav>
                                      </p:tavLst>
                                    </p:anim>
                                    <p:anim calcmode="lin" valueType="num">
                                      <p:cBhvr additive="base">
                                        <p:cTn id="44" dur="500" fill="hold"/>
                                        <p:tgtEl>
                                          <p:spTgt spid="8202"/>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8203"/>
                                        </p:tgtEl>
                                        <p:attrNameLst>
                                          <p:attrName>style.visibility</p:attrName>
                                        </p:attrNameLst>
                                      </p:cBhvr>
                                      <p:to>
                                        <p:strVal val="visible"/>
                                      </p:to>
                                    </p:set>
                                    <p:anim calcmode="lin" valueType="num">
                                      <p:cBhvr additive="base">
                                        <p:cTn id="47" dur="500" fill="hold"/>
                                        <p:tgtEl>
                                          <p:spTgt spid="8203"/>
                                        </p:tgtEl>
                                        <p:attrNameLst>
                                          <p:attrName>ppt_x</p:attrName>
                                        </p:attrNameLst>
                                      </p:cBhvr>
                                      <p:tavLst>
                                        <p:tav tm="0">
                                          <p:val>
                                            <p:strVal val="#ppt_x"/>
                                          </p:val>
                                        </p:tav>
                                        <p:tav tm="100000">
                                          <p:val>
                                            <p:strVal val="#ppt_x"/>
                                          </p:val>
                                        </p:tav>
                                      </p:tavLst>
                                    </p:anim>
                                    <p:anim calcmode="lin" valueType="num">
                                      <p:cBhvr additive="base">
                                        <p:cTn id="48" dur="500" fill="hold"/>
                                        <p:tgtEl>
                                          <p:spTgt spid="8203"/>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31"/>
                                        </p:tgtEl>
                                        <p:attrNameLst>
                                          <p:attrName>style.visibility</p:attrName>
                                        </p:attrNameLst>
                                      </p:cBhvr>
                                      <p:to>
                                        <p:strVal val="visible"/>
                                      </p:to>
                                    </p:set>
                                    <p:anim calcmode="lin" valueType="num">
                                      <p:cBhvr additive="base">
                                        <p:cTn id="51" dur="500" fill="hold"/>
                                        <p:tgtEl>
                                          <p:spTgt spid="31"/>
                                        </p:tgtEl>
                                        <p:attrNameLst>
                                          <p:attrName>ppt_x</p:attrName>
                                        </p:attrNameLst>
                                      </p:cBhvr>
                                      <p:tavLst>
                                        <p:tav tm="0">
                                          <p:val>
                                            <p:strVal val="#ppt_x"/>
                                          </p:val>
                                        </p:tav>
                                        <p:tav tm="100000">
                                          <p:val>
                                            <p:strVal val="#ppt_x"/>
                                          </p:val>
                                        </p:tav>
                                      </p:tavLst>
                                    </p:anim>
                                    <p:anim calcmode="lin" valueType="num">
                                      <p:cBhvr additive="base">
                                        <p:cTn id="52" dur="500" fill="hold"/>
                                        <p:tgtEl>
                                          <p:spTgt spid="31"/>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36"/>
                                        </p:tgtEl>
                                        <p:attrNameLst>
                                          <p:attrName>style.visibility</p:attrName>
                                        </p:attrNameLst>
                                      </p:cBhvr>
                                      <p:to>
                                        <p:strVal val="visible"/>
                                      </p:to>
                                    </p:set>
                                    <p:anim calcmode="lin" valueType="num">
                                      <p:cBhvr additive="base">
                                        <p:cTn id="55" dur="500" fill="hold"/>
                                        <p:tgtEl>
                                          <p:spTgt spid="36"/>
                                        </p:tgtEl>
                                        <p:attrNameLst>
                                          <p:attrName>ppt_x</p:attrName>
                                        </p:attrNameLst>
                                      </p:cBhvr>
                                      <p:tavLst>
                                        <p:tav tm="0">
                                          <p:val>
                                            <p:strVal val="#ppt_x"/>
                                          </p:val>
                                        </p:tav>
                                        <p:tav tm="100000">
                                          <p:val>
                                            <p:strVal val="#ppt_x"/>
                                          </p:val>
                                        </p:tav>
                                      </p:tavLst>
                                    </p:anim>
                                    <p:anim calcmode="lin" valueType="num">
                                      <p:cBhvr additive="base">
                                        <p:cTn id="56" dur="500" fill="hold"/>
                                        <p:tgtEl>
                                          <p:spTgt spid="36"/>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39"/>
                                        </p:tgtEl>
                                        <p:attrNameLst>
                                          <p:attrName>style.visibility</p:attrName>
                                        </p:attrNameLst>
                                      </p:cBhvr>
                                      <p:to>
                                        <p:strVal val="visible"/>
                                      </p:to>
                                    </p:set>
                                    <p:anim calcmode="lin" valueType="num">
                                      <p:cBhvr additive="base">
                                        <p:cTn id="59" dur="500" fill="hold"/>
                                        <p:tgtEl>
                                          <p:spTgt spid="39"/>
                                        </p:tgtEl>
                                        <p:attrNameLst>
                                          <p:attrName>ppt_x</p:attrName>
                                        </p:attrNameLst>
                                      </p:cBhvr>
                                      <p:tavLst>
                                        <p:tav tm="0">
                                          <p:val>
                                            <p:strVal val="#ppt_x"/>
                                          </p:val>
                                        </p:tav>
                                        <p:tav tm="100000">
                                          <p:val>
                                            <p:strVal val="#ppt_x"/>
                                          </p:val>
                                        </p:tav>
                                      </p:tavLst>
                                    </p:anim>
                                    <p:anim calcmode="lin" valueType="num">
                                      <p:cBhvr additive="base">
                                        <p:cTn id="60" dur="500" fill="hold"/>
                                        <p:tgtEl>
                                          <p:spTgt spid="39"/>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55"/>
                                        </p:tgtEl>
                                        <p:attrNameLst>
                                          <p:attrName>style.visibility</p:attrName>
                                        </p:attrNameLst>
                                      </p:cBhvr>
                                      <p:to>
                                        <p:strVal val="visible"/>
                                      </p:to>
                                    </p:set>
                                    <p:anim calcmode="lin" valueType="num">
                                      <p:cBhvr additive="base">
                                        <p:cTn id="63" dur="500" fill="hold"/>
                                        <p:tgtEl>
                                          <p:spTgt spid="55"/>
                                        </p:tgtEl>
                                        <p:attrNameLst>
                                          <p:attrName>ppt_x</p:attrName>
                                        </p:attrNameLst>
                                      </p:cBhvr>
                                      <p:tavLst>
                                        <p:tav tm="0">
                                          <p:val>
                                            <p:strVal val="#ppt_x"/>
                                          </p:val>
                                        </p:tav>
                                        <p:tav tm="100000">
                                          <p:val>
                                            <p:strVal val="#ppt_x"/>
                                          </p:val>
                                        </p:tav>
                                      </p:tavLst>
                                    </p:anim>
                                    <p:anim calcmode="lin" valueType="num">
                                      <p:cBhvr additive="base">
                                        <p:cTn id="64" dur="500" fill="hold"/>
                                        <p:tgtEl>
                                          <p:spTgt spid="55"/>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56"/>
                                        </p:tgtEl>
                                        <p:attrNameLst>
                                          <p:attrName>style.visibility</p:attrName>
                                        </p:attrNameLst>
                                      </p:cBhvr>
                                      <p:to>
                                        <p:strVal val="visible"/>
                                      </p:to>
                                    </p:set>
                                    <p:anim calcmode="lin" valueType="num">
                                      <p:cBhvr additive="base">
                                        <p:cTn id="67" dur="500" fill="hold"/>
                                        <p:tgtEl>
                                          <p:spTgt spid="56"/>
                                        </p:tgtEl>
                                        <p:attrNameLst>
                                          <p:attrName>ppt_x</p:attrName>
                                        </p:attrNameLst>
                                      </p:cBhvr>
                                      <p:tavLst>
                                        <p:tav tm="0">
                                          <p:val>
                                            <p:strVal val="#ppt_x"/>
                                          </p:val>
                                        </p:tav>
                                        <p:tav tm="100000">
                                          <p:val>
                                            <p:strVal val="#ppt_x"/>
                                          </p:val>
                                        </p:tav>
                                      </p:tavLst>
                                    </p:anim>
                                    <p:anim calcmode="lin" valueType="num">
                                      <p:cBhvr additive="base">
                                        <p:cTn id="68" dur="500" fill="hold"/>
                                        <p:tgtEl>
                                          <p:spTgt spid="56"/>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57"/>
                                        </p:tgtEl>
                                        <p:attrNameLst>
                                          <p:attrName>style.visibility</p:attrName>
                                        </p:attrNameLst>
                                      </p:cBhvr>
                                      <p:to>
                                        <p:strVal val="visible"/>
                                      </p:to>
                                    </p:set>
                                    <p:anim calcmode="lin" valueType="num">
                                      <p:cBhvr additive="base">
                                        <p:cTn id="71" dur="500" fill="hold"/>
                                        <p:tgtEl>
                                          <p:spTgt spid="57"/>
                                        </p:tgtEl>
                                        <p:attrNameLst>
                                          <p:attrName>ppt_x</p:attrName>
                                        </p:attrNameLst>
                                      </p:cBhvr>
                                      <p:tavLst>
                                        <p:tav tm="0">
                                          <p:val>
                                            <p:strVal val="#ppt_x"/>
                                          </p:val>
                                        </p:tav>
                                        <p:tav tm="100000">
                                          <p:val>
                                            <p:strVal val="#ppt_x"/>
                                          </p:val>
                                        </p:tav>
                                      </p:tavLst>
                                    </p:anim>
                                    <p:anim calcmode="lin" valueType="num">
                                      <p:cBhvr additive="base">
                                        <p:cTn id="72" dur="500" fill="hold"/>
                                        <p:tgtEl>
                                          <p:spTgt spid="57"/>
                                        </p:tgtEl>
                                        <p:attrNameLst>
                                          <p:attrName>ppt_y</p:attrName>
                                        </p:attrNameLst>
                                      </p:cBhvr>
                                      <p:tavLst>
                                        <p:tav tm="0">
                                          <p:val>
                                            <p:strVal val="1+#ppt_h/2"/>
                                          </p:val>
                                        </p:tav>
                                        <p:tav tm="100000">
                                          <p:val>
                                            <p:strVal val="#ppt_y"/>
                                          </p:val>
                                        </p:tav>
                                      </p:tavLst>
                                    </p:anim>
                                  </p:childTnLst>
                                </p:cTn>
                              </p:par>
                              <p:par>
                                <p:cTn id="73" presetID="2" presetClass="entr" presetSubtype="4" fill="hold" nodeType="withEffect">
                                  <p:stCondLst>
                                    <p:cond delay="0"/>
                                  </p:stCondLst>
                                  <p:childTnLst>
                                    <p:set>
                                      <p:cBhvr>
                                        <p:cTn id="74" dur="1" fill="hold">
                                          <p:stCondLst>
                                            <p:cond delay="0"/>
                                          </p:stCondLst>
                                        </p:cTn>
                                        <p:tgtEl>
                                          <p:spTgt spid="61"/>
                                        </p:tgtEl>
                                        <p:attrNameLst>
                                          <p:attrName>style.visibility</p:attrName>
                                        </p:attrNameLst>
                                      </p:cBhvr>
                                      <p:to>
                                        <p:strVal val="visible"/>
                                      </p:to>
                                    </p:set>
                                    <p:anim calcmode="lin" valueType="num">
                                      <p:cBhvr additive="base">
                                        <p:cTn id="75" dur="500" fill="hold"/>
                                        <p:tgtEl>
                                          <p:spTgt spid="61"/>
                                        </p:tgtEl>
                                        <p:attrNameLst>
                                          <p:attrName>ppt_x</p:attrName>
                                        </p:attrNameLst>
                                      </p:cBhvr>
                                      <p:tavLst>
                                        <p:tav tm="0">
                                          <p:val>
                                            <p:strVal val="#ppt_x"/>
                                          </p:val>
                                        </p:tav>
                                        <p:tav tm="100000">
                                          <p:val>
                                            <p:strVal val="#ppt_x"/>
                                          </p:val>
                                        </p:tav>
                                      </p:tavLst>
                                    </p:anim>
                                    <p:anim calcmode="lin" valueType="num">
                                      <p:cBhvr additive="base">
                                        <p:cTn id="76" dur="500" fill="hold"/>
                                        <p:tgtEl>
                                          <p:spTgt spid="61"/>
                                        </p:tgtEl>
                                        <p:attrNameLst>
                                          <p:attrName>ppt_y</p:attrName>
                                        </p:attrNameLst>
                                      </p:cBhvr>
                                      <p:tavLst>
                                        <p:tav tm="0">
                                          <p:val>
                                            <p:strVal val="1+#ppt_h/2"/>
                                          </p:val>
                                        </p:tav>
                                        <p:tav tm="100000">
                                          <p:val>
                                            <p:strVal val="#ppt_y"/>
                                          </p:val>
                                        </p:tav>
                                      </p:tavLst>
                                    </p:anim>
                                  </p:childTnLst>
                                </p:cTn>
                              </p:par>
                              <p:par>
                                <p:cTn id="77" presetID="2" presetClass="entr" presetSubtype="4" fill="hold" nodeType="withEffect">
                                  <p:stCondLst>
                                    <p:cond delay="0"/>
                                  </p:stCondLst>
                                  <p:childTnLst>
                                    <p:set>
                                      <p:cBhvr>
                                        <p:cTn id="78" dur="1" fill="hold">
                                          <p:stCondLst>
                                            <p:cond delay="0"/>
                                          </p:stCondLst>
                                        </p:cTn>
                                        <p:tgtEl>
                                          <p:spTgt spid="63"/>
                                        </p:tgtEl>
                                        <p:attrNameLst>
                                          <p:attrName>style.visibility</p:attrName>
                                        </p:attrNameLst>
                                      </p:cBhvr>
                                      <p:to>
                                        <p:strVal val="visible"/>
                                      </p:to>
                                    </p:set>
                                    <p:anim calcmode="lin" valueType="num">
                                      <p:cBhvr additive="base">
                                        <p:cTn id="79" dur="500" fill="hold"/>
                                        <p:tgtEl>
                                          <p:spTgt spid="63"/>
                                        </p:tgtEl>
                                        <p:attrNameLst>
                                          <p:attrName>ppt_x</p:attrName>
                                        </p:attrNameLst>
                                      </p:cBhvr>
                                      <p:tavLst>
                                        <p:tav tm="0">
                                          <p:val>
                                            <p:strVal val="#ppt_x"/>
                                          </p:val>
                                        </p:tav>
                                        <p:tav tm="100000">
                                          <p:val>
                                            <p:strVal val="#ppt_x"/>
                                          </p:val>
                                        </p:tav>
                                      </p:tavLst>
                                    </p:anim>
                                    <p:anim calcmode="lin" valueType="num">
                                      <p:cBhvr additive="base">
                                        <p:cTn id="80" dur="500" fill="hold"/>
                                        <p:tgtEl>
                                          <p:spTgt spid="63"/>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78"/>
                                        </p:tgtEl>
                                        <p:attrNameLst>
                                          <p:attrName>style.visibility</p:attrName>
                                        </p:attrNameLst>
                                      </p:cBhvr>
                                      <p:to>
                                        <p:strVal val="visible"/>
                                      </p:to>
                                    </p:set>
                                    <p:anim calcmode="lin" valueType="num">
                                      <p:cBhvr additive="base">
                                        <p:cTn id="83" dur="500" fill="hold"/>
                                        <p:tgtEl>
                                          <p:spTgt spid="78"/>
                                        </p:tgtEl>
                                        <p:attrNameLst>
                                          <p:attrName>ppt_x</p:attrName>
                                        </p:attrNameLst>
                                      </p:cBhvr>
                                      <p:tavLst>
                                        <p:tav tm="0">
                                          <p:val>
                                            <p:strVal val="#ppt_x"/>
                                          </p:val>
                                        </p:tav>
                                        <p:tav tm="100000">
                                          <p:val>
                                            <p:strVal val="#ppt_x"/>
                                          </p:val>
                                        </p:tav>
                                      </p:tavLst>
                                    </p:anim>
                                    <p:anim calcmode="lin" valueType="num">
                                      <p:cBhvr additive="base">
                                        <p:cTn id="84" dur="500" fill="hold"/>
                                        <p:tgtEl>
                                          <p:spTgt spid="78"/>
                                        </p:tgtEl>
                                        <p:attrNameLst>
                                          <p:attrName>ppt_y</p:attrName>
                                        </p:attrNameLst>
                                      </p:cBhvr>
                                      <p:tavLst>
                                        <p:tav tm="0">
                                          <p:val>
                                            <p:strVal val="1+#ppt_h/2"/>
                                          </p:val>
                                        </p:tav>
                                        <p:tav tm="100000">
                                          <p:val>
                                            <p:strVal val="#ppt_y"/>
                                          </p:val>
                                        </p:tav>
                                      </p:tavLst>
                                    </p:anim>
                                  </p:childTnLst>
                                </p:cTn>
                              </p:par>
                              <p:par>
                                <p:cTn id="85" presetID="2" presetClass="entr" presetSubtype="4" fill="hold" nodeType="withEffect">
                                  <p:stCondLst>
                                    <p:cond delay="0"/>
                                  </p:stCondLst>
                                  <p:childTnLst>
                                    <p:set>
                                      <p:cBhvr>
                                        <p:cTn id="86" dur="1" fill="hold">
                                          <p:stCondLst>
                                            <p:cond delay="0"/>
                                          </p:stCondLst>
                                        </p:cTn>
                                        <p:tgtEl>
                                          <p:spTgt spid="79"/>
                                        </p:tgtEl>
                                        <p:attrNameLst>
                                          <p:attrName>style.visibility</p:attrName>
                                        </p:attrNameLst>
                                      </p:cBhvr>
                                      <p:to>
                                        <p:strVal val="visible"/>
                                      </p:to>
                                    </p:set>
                                    <p:anim calcmode="lin" valueType="num">
                                      <p:cBhvr additive="base">
                                        <p:cTn id="87" dur="500" fill="hold"/>
                                        <p:tgtEl>
                                          <p:spTgt spid="79"/>
                                        </p:tgtEl>
                                        <p:attrNameLst>
                                          <p:attrName>ppt_x</p:attrName>
                                        </p:attrNameLst>
                                      </p:cBhvr>
                                      <p:tavLst>
                                        <p:tav tm="0">
                                          <p:val>
                                            <p:strVal val="#ppt_x"/>
                                          </p:val>
                                        </p:tav>
                                        <p:tav tm="100000">
                                          <p:val>
                                            <p:strVal val="#ppt_x"/>
                                          </p:val>
                                        </p:tav>
                                      </p:tavLst>
                                    </p:anim>
                                    <p:anim calcmode="lin" valueType="num">
                                      <p:cBhvr additive="base">
                                        <p:cTn id="88" dur="500" fill="hold"/>
                                        <p:tgtEl>
                                          <p:spTgt spid="79"/>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stCondLst>
                                    <p:cond delay="0"/>
                                  </p:stCondLst>
                                  <p:childTnLst>
                                    <p:set>
                                      <p:cBhvr>
                                        <p:cTn id="90" dur="1" fill="hold">
                                          <p:stCondLst>
                                            <p:cond delay="0"/>
                                          </p:stCondLst>
                                        </p:cTn>
                                        <p:tgtEl>
                                          <p:spTgt spid="82"/>
                                        </p:tgtEl>
                                        <p:attrNameLst>
                                          <p:attrName>style.visibility</p:attrName>
                                        </p:attrNameLst>
                                      </p:cBhvr>
                                      <p:to>
                                        <p:strVal val="visible"/>
                                      </p:to>
                                    </p:set>
                                    <p:anim calcmode="lin" valueType="num">
                                      <p:cBhvr additive="base">
                                        <p:cTn id="91" dur="500" fill="hold"/>
                                        <p:tgtEl>
                                          <p:spTgt spid="82"/>
                                        </p:tgtEl>
                                        <p:attrNameLst>
                                          <p:attrName>ppt_x</p:attrName>
                                        </p:attrNameLst>
                                      </p:cBhvr>
                                      <p:tavLst>
                                        <p:tav tm="0">
                                          <p:val>
                                            <p:strVal val="#ppt_x"/>
                                          </p:val>
                                        </p:tav>
                                        <p:tav tm="100000">
                                          <p:val>
                                            <p:strVal val="#ppt_x"/>
                                          </p:val>
                                        </p:tav>
                                      </p:tavLst>
                                    </p:anim>
                                    <p:anim calcmode="lin" valueType="num">
                                      <p:cBhvr additive="base">
                                        <p:cTn id="92" dur="500" fill="hold"/>
                                        <p:tgtEl>
                                          <p:spTgt spid="8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8198" grpId="0"/>
      <p:bldP spid="8199" grpId="0"/>
      <p:bldP spid="8200" grpId="0"/>
      <p:bldP spid="8201" grpId="0"/>
      <p:bldP spid="8202" grpId="0"/>
      <p:bldP spid="8203" grpId="0"/>
      <p:bldP spid="36" grpId="0" animBg="1"/>
      <p:bldP spid="78" grpId="0" animBg="1"/>
      <p:bldP spid="82"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90600"/>
            <a:ext cx="8229600" cy="1066800"/>
          </a:xfrm>
        </p:spPr>
        <p:txBody>
          <a:bodyPr>
            <a:normAutofit fontScale="90000"/>
          </a:bodyPr>
          <a:lstStyle/>
          <a:p>
            <a:r>
              <a:rPr lang="en-US" dirty="0" err="1"/>
              <a:t>Endogeneity</a:t>
            </a:r>
            <a:r>
              <a:rPr lang="en-US" dirty="0"/>
              <a:t> by example: Classroom  size and educational achievement</a:t>
            </a:r>
          </a:p>
        </p:txBody>
      </p:sp>
      <p:pic>
        <p:nvPicPr>
          <p:cNvPr id="983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865" y="2514600"/>
            <a:ext cx="4497386" cy="2980138"/>
          </a:xfrm>
          <a:prstGeom prst="rect">
            <a:avLst/>
          </a:prstGeom>
          <a:noFill/>
          <a:ln w="9525">
            <a:noFill/>
            <a:miter lim="800000"/>
            <a:headEnd/>
            <a:tailEnd/>
          </a:ln>
          <a:effec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13706" y="2514600"/>
            <a:ext cx="4488915" cy="29801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3896975" y="5767272"/>
            <a:ext cx="1350050" cy="369332"/>
          </a:xfrm>
          <a:prstGeom prst="rect">
            <a:avLst/>
          </a:prstGeom>
          <a:noFill/>
        </p:spPr>
        <p:txBody>
          <a:bodyPr wrap="none" rtlCol="0">
            <a:spAutoFit/>
          </a:bodyPr>
          <a:lstStyle/>
          <a:p>
            <a:r>
              <a:rPr lang="en-US" dirty="0"/>
              <a:t>This again?</a:t>
            </a:r>
          </a:p>
        </p:txBody>
      </p:sp>
      <p:sp>
        <p:nvSpPr>
          <p:cNvPr id="6" name="TextBox 5"/>
          <p:cNvSpPr txBox="1"/>
          <p:nvPr/>
        </p:nvSpPr>
        <p:spPr>
          <a:xfrm>
            <a:off x="3048000" y="6136604"/>
            <a:ext cx="1218603" cy="369332"/>
          </a:xfrm>
          <a:prstGeom prst="rect">
            <a:avLst/>
          </a:prstGeom>
          <a:noFill/>
        </p:spPr>
        <p:txBody>
          <a:bodyPr wrap="none" rtlCol="0">
            <a:spAutoFit/>
          </a:bodyPr>
          <a:lstStyle/>
          <a:p>
            <a:r>
              <a:rPr lang="en-US" dirty="0"/>
              <a:t>Solutions:</a:t>
            </a:r>
          </a:p>
        </p:txBody>
      </p:sp>
      <p:sp>
        <p:nvSpPr>
          <p:cNvPr id="7" name="TextBox 6"/>
          <p:cNvSpPr txBox="1"/>
          <p:nvPr/>
        </p:nvSpPr>
        <p:spPr>
          <a:xfrm>
            <a:off x="4419600" y="6136604"/>
            <a:ext cx="1757212" cy="369332"/>
          </a:xfrm>
          <a:prstGeom prst="rect">
            <a:avLst/>
          </a:prstGeom>
          <a:noFill/>
        </p:spPr>
        <p:txBody>
          <a:bodyPr wrap="none" rtlCol="0">
            <a:spAutoFit/>
          </a:bodyPr>
          <a:lstStyle/>
          <a:p>
            <a:r>
              <a:rPr lang="en-US" dirty="0"/>
              <a:t>Randomization</a:t>
            </a:r>
          </a:p>
        </p:txBody>
      </p:sp>
      <p:sp>
        <p:nvSpPr>
          <p:cNvPr id="8" name="TextBox 7"/>
          <p:cNvSpPr txBox="1"/>
          <p:nvPr/>
        </p:nvSpPr>
        <p:spPr>
          <a:xfrm>
            <a:off x="4419600" y="6412468"/>
            <a:ext cx="2230098" cy="369332"/>
          </a:xfrm>
          <a:prstGeom prst="rect">
            <a:avLst/>
          </a:prstGeom>
          <a:noFill/>
        </p:spPr>
        <p:txBody>
          <a:bodyPr wrap="none" rtlCol="0">
            <a:spAutoFit/>
          </a:bodyPr>
          <a:lstStyle/>
          <a:p>
            <a:r>
              <a:rPr lang="en-US" dirty="0"/>
              <a:t>Natural Experiment</a:t>
            </a:r>
          </a:p>
        </p:txBody>
      </p:sp>
    </p:spTree>
    <p:extLst>
      <p:ext uri="{BB962C8B-B14F-4D97-AF65-F5344CB8AC3E}">
        <p14:creationId xmlns:p14="http://schemas.microsoft.com/office/powerpoint/2010/main" val="3625813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P spid="8"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5401" y="304800"/>
            <a:ext cx="3962400" cy="1613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1" y="2057400"/>
            <a:ext cx="5029200" cy="3967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9802" y="6019800"/>
            <a:ext cx="4724398" cy="796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6941389" y="2971800"/>
            <a:ext cx="1757212" cy="369332"/>
          </a:xfrm>
          <a:prstGeom prst="rect">
            <a:avLst/>
          </a:prstGeom>
          <a:noFill/>
        </p:spPr>
        <p:txBody>
          <a:bodyPr wrap="none" rtlCol="0">
            <a:spAutoFit/>
          </a:bodyPr>
          <a:lstStyle/>
          <a:p>
            <a:r>
              <a:rPr lang="en-US" dirty="0"/>
              <a:t>Randomization</a:t>
            </a:r>
          </a:p>
        </p:txBody>
      </p:sp>
    </p:spTree>
    <p:extLst>
      <p:ext uri="{BB962C8B-B14F-4D97-AF65-F5344CB8AC3E}">
        <p14:creationId xmlns:p14="http://schemas.microsoft.com/office/powerpoint/2010/main" val="2722007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219200"/>
            <a:ext cx="7551420" cy="39547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629400" y="685800"/>
            <a:ext cx="2230098" cy="369332"/>
          </a:xfrm>
          <a:prstGeom prst="rect">
            <a:avLst/>
          </a:prstGeom>
          <a:noFill/>
        </p:spPr>
        <p:txBody>
          <a:bodyPr wrap="none" rtlCol="0">
            <a:spAutoFit/>
          </a:bodyPr>
          <a:lstStyle/>
          <a:p>
            <a:r>
              <a:rPr lang="en-US" dirty="0"/>
              <a:t>Natural Experiment</a:t>
            </a:r>
          </a:p>
        </p:txBody>
      </p:sp>
    </p:spTree>
    <p:extLst>
      <p:ext uri="{BB962C8B-B14F-4D97-AF65-F5344CB8AC3E}">
        <p14:creationId xmlns:p14="http://schemas.microsoft.com/office/powerpoint/2010/main" val="2562077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48190" y="1048047"/>
            <a:ext cx="7047619" cy="4761905"/>
          </a:xfrm>
          <a:prstGeom prst="rect">
            <a:avLst/>
          </a:prstGeom>
        </p:spPr>
      </p:pic>
      <p:sp>
        <p:nvSpPr>
          <p:cNvPr id="2" name="Rectangle 1"/>
          <p:cNvSpPr/>
          <p:nvPr/>
        </p:nvSpPr>
        <p:spPr>
          <a:xfrm>
            <a:off x="2667000" y="1295400"/>
            <a:ext cx="381000" cy="3505200"/>
          </a:xfrm>
          <a:prstGeom prst="rect">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914400" y="609600"/>
            <a:ext cx="4020652" cy="523220"/>
          </a:xfrm>
          <a:prstGeom prst="rect">
            <a:avLst/>
          </a:prstGeom>
          <a:noFill/>
        </p:spPr>
        <p:txBody>
          <a:bodyPr wrap="none" rtlCol="0">
            <a:spAutoFit/>
          </a:bodyPr>
          <a:lstStyle/>
          <a:p>
            <a:r>
              <a:rPr lang="en-US" sz="1400" dirty="0">
                <a:solidFill>
                  <a:srgbClr val="FF0000"/>
                </a:solidFill>
              </a:rPr>
              <a:t>RD: compare groups just above and below cutoff</a:t>
            </a:r>
          </a:p>
          <a:p>
            <a:r>
              <a:rPr lang="en-US" sz="1400" dirty="0">
                <a:solidFill>
                  <a:srgbClr val="FF0000"/>
                </a:solidFill>
              </a:rPr>
              <a:t>if rule strictly enforced should be quasi-random</a:t>
            </a:r>
          </a:p>
        </p:txBody>
      </p:sp>
    </p:spTree>
    <p:extLst>
      <p:ext uri="{BB962C8B-B14F-4D97-AF65-F5344CB8AC3E}">
        <p14:creationId xmlns:p14="http://schemas.microsoft.com/office/powerpoint/2010/main" val="332623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3"/>
          <p:cNvSpPr>
            <a:spLocks noGrp="1" noChangeArrowheads="1"/>
          </p:cNvSpPr>
          <p:nvPr>
            <p:ph type="body" idx="1"/>
          </p:nvPr>
        </p:nvSpPr>
        <p:spPr>
          <a:xfrm>
            <a:off x="593725" y="2005013"/>
            <a:ext cx="8001000" cy="4267200"/>
          </a:xfrm>
        </p:spPr>
        <p:txBody>
          <a:bodyPr>
            <a:normAutofit/>
          </a:bodyPr>
          <a:lstStyle/>
          <a:p>
            <a:pPr eaLnBrk="1" hangingPunct="1">
              <a:lnSpc>
                <a:spcPts val="2900"/>
              </a:lnSpc>
            </a:pPr>
            <a:r>
              <a:rPr lang="de-DE" sz="1800" b="1" dirty="0"/>
              <a:t>Econometric model of job training and worker productivity</a:t>
            </a:r>
            <a:endParaRPr lang="de-DE" sz="1800" dirty="0"/>
          </a:p>
          <a:p>
            <a:pPr eaLnBrk="1" hangingPunct="1">
              <a:lnSpc>
                <a:spcPts val="3300"/>
              </a:lnSpc>
            </a:pPr>
            <a:endParaRPr lang="de-DE" sz="1800" b="1" dirty="0"/>
          </a:p>
          <a:p>
            <a:pPr eaLnBrk="1" hangingPunct="1">
              <a:lnSpc>
                <a:spcPts val="3300"/>
              </a:lnSpc>
            </a:pPr>
            <a:endParaRPr lang="de-DE" sz="1800" b="1" dirty="0"/>
          </a:p>
          <a:p>
            <a:pPr eaLnBrk="1" hangingPunct="1">
              <a:lnSpc>
                <a:spcPts val="3300"/>
              </a:lnSpc>
            </a:pPr>
            <a:endParaRPr lang="de-DE" sz="1800" b="1" dirty="0"/>
          </a:p>
          <a:p>
            <a:pPr eaLnBrk="1" hangingPunct="1">
              <a:lnSpc>
                <a:spcPts val="3300"/>
              </a:lnSpc>
            </a:pPr>
            <a:endParaRPr lang="de-DE" sz="1800" b="1" dirty="0"/>
          </a:p>
          <a:p>
            <a:pPr eaLnBrk="1" hangingPunct="1">
              <a:lnSpc>
                <a:spcPts val="3300"/>
              </a:lnSpc>
            </a:pPr>
            <a:endParaRPr lang="de-DE" sz="1800" b="1" dirty="0"/>
          </a:p>
        </p:txBody>
      </p:sp>
      <p:pic>
        <p:nvPicPr>
          <p:cNvPr id="9219" name="Grafik 14" descr="TP_tmp.png"/>
          <p:cNvPicPr>
            <a:picLocks noChangeAspect="1"/>
          </p:cNvPicPr>
          <p:nvPr>
            <p:custDataLst>
              <p:tags r:id="rId1"/>
            </p:custDataLst>
          </p:nvPr>
        </p:nvPicPr>
        <p:blipFill>
          <a:blip r:embed="rId4" cstate="screen">
            <a:extLst>
              <a:ext uri="{28A0092B-C50C-407E-A947-70E740481C1C}">
                <a14:useLocalDpi xmlns:a14="http://schemas.microsoft.com/office/drawing/2010/main" val="0"/>
              </a:ext>
            </a:extLst>
          </a:blip>
          <a:srcRect/>
          <a:stretch>
            <a:fillRect/>
          </a:stretch>
        </p:blipFill>
        <p:spPr bwMode="auto">
          <a:xfrm>
            <a:off x="628650" y="2844800"/>
            <a:ext cx="593090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feld 16"/>
          <p:cNvSpPr txBox="1"/>
          <p:nvPr/>
        </p:nvSpPr>
        <p:spPr>
          <a:xfrm>
            <a:off x="300038" y="3575050"/>
            <a:ext cx="1174750" cy="307975"/>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pPr>
              <a:defRPr/>
            </a:pPr>
            <a:r>
              <a:rPr lang="de-DE" sz="1400" dirty="0" err="1"/>
              <a:t>Hourly</a:t>
            </a:r>
            <a:r>
              <a:rPr lang="de-DE" sz="1400" dirty="0"/>
              <a:t> wage</a:t>
            </a:r>
          </a:p>
        </p:txBody>
      </p:sp>
      <p:sp>
        <p:nvSpPr>
          <p:cNvPr id="9221" name="Textfeld 17"/>
          <p:cNvSpPr txBox="1">
            <a:spLocks noChangeArrowheads="1"/>
          </p:cNvSpPr>
          <p:nvPr/>
        </p:nvSpPr>
        <p:spPr bwMode="auto">
          <a:xfrm>
            <a:off x="1651000" y="3538538"/>
            <a:ext cx="13843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eaLnBrk="1" hangingPunct="1"/>
            <a:r>
              <a:rPr lang="de-DE" sz="1400"/>
              <a:t>Years of formal</a:t>
            </a:r>
          </a:p>
          <a:p>
            <a:pPr eaLnBrk="1" hangingPunct="1"/>
            <a:r>
              <a:rPr lang="de-DE" sz="1400"/>
              <a:t>education</a:t>
            </a:r>
          </a:p>
        </p:txBody>
      </p:sp>
      <p:sp>
        <p:nvSpPr>
          <p:cNvPr id="9222" name="Textfeld 18"/>
          <p:cNvSpPr txBox="1">
            <a:spLocks noChangeArrowheads="1"/>
          </p:cNvSpPr>
          <p:nvPr/>
        </p:nvSpPr>
        <p:spPr bwMode="auto">
          <a:xfrm>
            <a:off x="3038475" y="3575050"/>
            <a:ext cx="14906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eaLnBrk="1" hangingPunct="1"/>
            <a:r>
              <a:rPr lang="de-DE" sz="1400"/>
              <a:t>Years of work-</a:t>
            </a:r>
          </a:p>
          <a:p>
            <a:pPr eaLnBrk="1" hangingPunct="1"/>
            <a:r>
              <a:rPr lang="de-DE" sz="1400"/>
              <a:t>force experience</a:t>
            </a:r>
          </a:p>
        </p:txBody>
      </p:sp>
      <p:sp>
        <p:nvSpPr>
          <p:cNvPr id="9223" name="Textfeld 19"/>
          <p:cNvSpPr txBox="1">
            <a:spLocks noChangeArrowheads="1"/>
          </p:cNvSpPr>
          <p:nvPr/>
        </p:nvSpPr>
        <p:spPr bwMode="auto">
          <a:xfrm>
            <a:off x="4645025" y="3575050"/>
            <a:ext cx="12827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eaLnBrk="1" hangingPunct="1"/>
            <a:r>
              <a:rPr lang="de-DE" sz="1400"/>
              <a:t>Weeks spent</a:t>
            </a:r>
          </a:p>
          <a:p>
            <a:pPr eaLnBrk="1" hangingPunct="1"/>
            <a:r>
              <a:rPr lang="de-DE" sz="1400"/>
              <a:t>in job training</a:t>
            </a:r>
          </a:p>
        </p:txBody>
      </p:sp>
      <p:cxnSp>
        <p:nvCxnSpPr>
          <p:cNvPr id="21" name="Gerade Verbindung mit Pfeil 20"/>
          <p:cNvCxnSpPr/>
          <p:nvPr/>
        </p:nvCxnSpPr>
        <p:spPr>
          <a:xfrm rot="5400000" flipH="1" flipV="1">
            <a:off x="555625" y="3136901"/>
            <a:ext cx="401637" cy="328612"/>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Gerade Verbindung mit Pfeil 22"/>
          <p:cNvCxnSpPr/>
          <p:nvPr/>
        </p:nvCxnSpPr>
        <p:spPr>
          <a:xfrm rot="5400000" flipH="1" flipV="1">
            <a:off x="2344738" y="3100388"/>
            <a:ext cx="474662" cy="474662"/>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4" name="Gerade Verbindung mit Pfeil 23"/>
          <p:cNvCxnSpPr/>
          <p:nvPr/>
        </p:nvCxnSpPr>
        <p:spPr>
          <a:xfrm rot="5400000" flipH="1" flipV="1">
            <a:off x="3622675" y="3173413"/>
            <a:ext cx="511175" cy="365125"/>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6" name="Gerade Verbindung mit Pfeil 25"/>
          <p:cNvCxnSpPr/>
          <p:nvPr/>
        </p:nvCxnSpPr>
        <p:spPr>
          <a:xfrm rot="5400000" flipH="1" flipV="1">
            <a:off x="5046663" y="3173412"/>
            <a:ext cx="547688" cy="328613"/>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3" name="Ellipse 42"/>
          <p:cNvSpPr/>
          <p:nvPr/>
        </p:nvSpPr>
        <p:spPr>
          <a:xfrm>
            <a:off x="6324600" y="2771775"/>
            <a:ext cx="365125" cy="36512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44" name="Textfeld 43"/>
          <p:cNvSpPr txBox="1"/>
          <p:nvPr/>
        </p:nvSpPr>
        <p:spPr>
          <a:xfrm>
            <a:off x="7018338" y="2698750"/>
            <a:ext cx="1806575" cy="523875"/>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pPr>
              <a:defRPr/>
            </a:pPr>
            <a:r>
              <a:rPr lang="de-DE" sz="1400" dirty="0" err="1"/>
              <a:t>Unobserved</a:t>
            </a:r>
            <a:r>
              <a:rPr lang="de-DE" sz="1400" dirty="0"/>
              <a:t>  </a:t>
            </a:r>
            <a:r>
              <a:rPr lang="de-DE" sz="1400" dirty="0" err="1"/>
              <a:t>deter</a:t>
            </a:r>
            <a:r>
              <a:rPr lang="de-DE" sz="1400" dirty="0"/>
              <a:t>-</a:t>
            </a:r>
          </a:p>
          <a:p>
            <a:pPr>
              <a:defRPr/>
            </a:pPr>
            <a:r>
              <a:rPr lang="de-DE" sz="1400" dirty="0" err="1"/>
              <a:t>minants</a:t>
            </a:r>
            <a:r>
              <a:rPr lang="de-DE" sz="1400" dirty="0"/>
              <a:t> </a:t>
            </a:r>
            <a:r>
              <a:rPr lang="de-DE" sz="1400" dirty="0" err="1"/>
              <a:t>of</a:t>
            </a:r>
            <a:r>
              <a:rPr lang="de-DE" sz="1400" dirty="0"/>
              <a:t> </a:t>
            </a:r>
            <a:r>
              <a:rPr lang="de-DE" sz="1400" dirty="0" err="1"/>
              <a:t>the</a:t>
            </a:r>
            <a:r>
              <a:rPr lang="de-DE" sz="1400" dirty="0"/>
              <a:t> wage</a:t>
            </a:r>
          </a:p>
        </p:txBody>
      </p:sp>
      <p:cxnSp>
        <p:nvCxnSpPr>
          <p:cNvPr id="46" name="Gerade Verbindung mit Pfeil 45"/>
          <p:cNvCxnSpPr/>
          <p:nvPr/>
        </p:nvCxnSpPr>
        <p:spPr>
          <a:xfrm rot="10800000" flipV="1">
            <a:off x="6689725" y="2735263"/>
            <a:ext cx="255588" cy="109537"/>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0" name="Textfeld 49"/>
          <p:cNvSpPr txBox="1"/>
          <p:nvPr/>
        </p:nvSpPr>
        <p:spPr>
          <a:xfrm>
            <a:off x="6653213" y="3429000"/>
            <a:ext cx="1844675" cy="738188"/>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pPr>
              <a:defRPr/>
            </a:pPr>
            <a:r>
              <a:rPr lang="de-DE" sz="1400" dirty="0"/>
              <a:t>e.g. </a:t>
            </a:r>
            <a:r>
              <a:rPr lang="de-DE" sz="1400" dirty="0" err="1"/>
              <a:t>innate</a:t>
            </a:r>
            <a:r>
              <a:rPr lang="de-DE" sz="1400" dirty="0"/>
              <a:t> </a:t>
            </a:r>
            <a:r>
              <a:rPr lang="de-DE" sz="1400" dirty="0" err="1"/>
              <a:t>ability</a:t>
            </a:r>
            <a:r>
              <a:rPr lang="de-DE" sz="1400" dirty="0"/>
              <a:t>,</a:t>
            </a:r>
          </a:p>
          <a:p>
            <a:pPr>
              <a:defRPr/>
            </a:pPr>
            <a:r>
              <a:rPr lang="de-DE" sz="1400" dirty="0" err="1"/>
              <a:t>quality</a:t>
            </a:r>
            <a:r>
              <a:rPr lang="de-DE" sz="1400" dirty="0"/>
              <a:t> </a:t>
            </a:r>
            <a:r>
              <a:rPr lang="de-DE" sz="1400" dirty="0" err="1"/>
              <a:t>of</a:t>
            </a:r>
            <a:r>
              <a:rPr lang="de-DE" sz="1400" dirty="0"/>
              <a:t> </a:t>
            </a:r>
            <a:r>
              <a:rPr lang="de-DE" sz="1400" dirty="0" err="1"/>
              <a:t>education</a:t>
            </a:r>
            <a:r>
              <a:rPr lang="de-DE" sz="1400" dirty="0"/>
              <a:t>,</a:t>
            </a:r>
          </a:p>
          <a:p>
            <a:pPr>
              <a:defRPr/>
            </a:pPr>
            <a:r>
              <a:rPr lang="de-DE" sz="1400" dirty="0" err="1"/>
              <a:t>family</a:t>
            </a:r>
            <a:r>
              <a:rPr lang="de-DE" sz="1400" dirty="0"/>
              <a:t> </a:t>
            </a:r>
            <a:r>
              <a:rPr lang="de-DE" sz="1400" dirty="0" err="1"/>
              <a:t>background</a:t>
            </a:r>
            <a:r>
              <a:rPr lang="de-DE" sz="1400" dirty="0"/>
              <a:t> …</a:t>
            </a:r>
          </a:p>
        </p:txBody>
      </p:sp>
      <p:sp>
        <p:nvSpPr>
          <p:cNvPr id="20" name="Rectangle 2"/>
          <p:cNvSpPr>
            <a:spLocks noGrp="1" noChangeArrowheads="1"/>
          </p:cNvSpPr>
          <p:nvPr>
            <p:ph type="title"/>
          </p:nvPr>
        </p:nvSpPr>
        <p:spPr>
          <a:xfrm>
            <a:off x="457200" y="762000"/>
            <a:ext cx="8229600" cy="1066800"/>
          </a:xfrm>
        </p:spPr>
        <p:txBody>
          <a:bodyPr>
            <a:normAutofit/>
          </a:bodyPr>
          <a:lstStyle/>
          <a:p>
            <a:pPr eaLnBrk="1" hangingPunct="1"/>
            <a:r>
              <a:rPr lang="de-DE" dirty="0"/>
              <a:t>What kind of </a:t>
            </a:r>
            <a:r>
              <a:rPr lang="de-DE" i="1" dirty="0"/>
              <a:t>econometric</a:t>
            </a:r>
            <a:r>
              <a:rPr lang="de-DE" dirty="0"/>
              <a:t> models?</a:t>
            </a:r>
          </a:p>
        </p:txBody>
      </p:sp>
    </p:spTree>
    <p:extLst>
      <p:ext uri="{BB962C8B-B14F-4D97-AF65-F5344CB8AC3E}">
        <p14:creationId xmlns:p14="http://schemas.microsoft.com/office/powerpoint/2010/main" val="2334068144"/>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957388"/>
            <a:ext cx="6096000" cy="3767328"/>
          </a:xfrm>
          <a:prstGeom prst="rect">
            <a:avLst/>
          </a:prstGeom>
          <a:noFill/>
          <a:ln w="9525">
            <a:noFill/>
            <a:miter lim="800000"/>
            <a:headEnd/>
            <a:tailEnd/>
          </a:ln>
          <a:effectLst/>
        </p:spPr>
      </p:pic>
      <p:sp>
        <p:nvSpPr>
          <p:cNvPr id="3" name="Title 1"/>
          <p:cNvSpPr txBox="1">
            <a:spLocks/>
          </p:cNvSpPr>
          <p:nvPr/>
        </p:nvSpPr>
        <p:spPr>
          <a:xfrm>
            <a:off x="457200" y="838200"/>
            <a:ext cx="8229600" cy="1066800"/>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a:ln>
                  <a:noFill/>
                </a:ln>
                <a:solidFill>
                  <a:schemeClr val="tx2"/>
                </a:solidFill>
                <a:effectLst/>
                <a:uLnTx/>
                <a:uFillTx/>
                <a:latin typeface="+mj-lt"/>
                <a:ea typeface="+mj-ea"/>
                <a:cs typeface="+mj-cs"/>
              </a:rPr>
              <a:t>The scientific method</a:t>
            </a:r>
          </a:p>
        </p:txBody>
      </p:sp>
      <p:sp>
        <p:nvSpPr>
          <p:cNvPr id="4" name="Right Arrow 3"/>
          <p:cNvSpPr/>
          <p:nvPr/>
        </p:nvSpPr>
        <p:spPr>
          <a:xfrm rot="19953738">
            <a:off x="2158176" y="5728044"/>
            <a:ext cx="1143000" cy="3856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09600" y="6248400"/>
            <a:ext cx="1829347" cy="369332"/>
          </a:xfrm>
          <a:prstGeom prst="rect">
            <a:avLst/>
          </a:prstGeom>
          <a:noFill/>
        </p:spPr>
        <p:txBody>
          <a:bodyPr wrap="none" rtlCol="0">
            <a:spAutoFit/>
          </a:bodyPr>
          <a:lstStyle/>
          <a:p>
            <a:r>
              <a:rPr lang="en-US" b="1" dirty="0"/>
              <a:t>Econometrics</a:t>
            </a:r>
          </a:p>
        </p:txBody>
      </p:sp>
      <p:sp>
        <p:nvSpPr>
          <p:cNvPr id="6" name="Right Arrow 5"/>
          <p:cNvSpPr/>
          <p:nvPr/>
        </p:nvSpPr>
        <p:spPr>
          <a:xfrm rot="9417442">
            <a:off x="5363886" y="1579908"/>
            <a:ext cx="1143000" cy="3856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6553200" y="1371600"/>
            <a:ext cx="1917513" cy="369332"/>
          </a:xfrm>
          <a:prstGeom prst="rect">
            <a:avLst/>
          </a:prstGeom>
          <a:noFill/>
        </p:spPr>
        <p:txBody>
          <a:bodyPr wrap="none" rtlCol="0">
            <a:spAutoFit/>
          </a:bodyPr>
          <a:lstStyle/>
          <a:p>
            <a:r>
              <a:rPr lang="en-US" b="1" dirty="0"/>
              <a:t>Theory classes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457200" y="838200"/>
            <a:ext cx="8229600" cy="1066800"/>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chemeClr val="tx2"/>
                </a:solidFill>
                <a:effectLst/>
                <a:uLnTx/>
                <a:uFillTx/>
                <a:latin typeface="+mj-lt"/>
                <a:ea typeface="+mj-ea"/>
                <a:cs typeface="+mj-cs"/>
              </a:rPr>
              <a:t>Brief Epistemology Point:</a:t>
            </a:r>
          </a:p>
          <a:p>
            <a:pPr marL="0" marR="0" lvl="0" indent="0" algn="l" defTabSz="914400" rtl="0" eaLnBrk="1" fontAlgn="auto" latinLnBrk="0" hangingPunct="1">
              <a:lnSpc>
                <a:spcPct val="100000"/>
              </a:lnSpc>
              <a:spcBef>
                <a:spcPct val="0"/>
              </a:spcBef>
              <a:spcAft>
                <a:spcPts val="0"/>
              </a:spcAft>
              <a:buClrTx/>
              <a:buSzTx/>
              <a:buFontTx/>
              <a:buNone/>
              <a:tabLst/>
              <a:defRPr/>
            </a:pPr>
            <a:r>
              <a:rPr lang="en-US" sz="3200" dirty="0">
                <a:solidFill>
                  <a:schemeClr val="tx2"/>
                </a:solidFill>
                <a:latin typeface="+mj-lt"/>
                <a:ea typeface="+mj-ea"/>
                <a:cs typeface="+mj-cs"/>
              </a:rPr>
              <a:t>Types of Human Knowledge</a:t>
            </a:r>
            <a:endParaRPr kumimoji="0" lang="en-US" sz="3200" b="0" i="0" u="none" strike="noStrike" kern="1200" cap="none" spc="0" normalizeH="0" baseline="0" noProof="0" dirty="0">
              <a:ln>
                <a:noFill/>
              </a:ln>
              <a:solidFill>
                <a:schemeClr val="tx2"/>
              </a:solidFill>
              <a:effectLst/>
              <a:uLnTx/>
              <a:uFillTx/>
              <a:latin typeface="+mj-lt"/>
              <a:ea typeface="+mj-ea"/>
              <a:cs typeface="+mj-cs"/>
            </a:endParaRPr>
          </a:p>
        </p:txBody>
      </p:sp>
      <p:sp>
        <p:nvSpPr>
          <p:cNvPr id="4" name="TextBox 3"/>
          <p:cNvSpPr txBox="1"/>
          <p:nvPr/>
        </p:nvSpPr>
        <p:spPr>
          <a:xfrm>
            <a:off x="381000" y="2819400"/>
            <a:ext cx="3139000" cy="923330"/>
          </a:xfrm>
          <a:prstGeom prst="rect">
            <a:avLst/>
          </a:prstGeom>
          <a:noFill/>
        </p:spPr>
        <p:txBody>
          <a:bodyPr wrap="none" rtlCol="0">
            <a:spAutoFit/>
          </a:bodyPr>
          <a:lstStyle/>
          <a:p>
            <a:pPr algn="ctr"/>
            <a:r>
              <a:rPr lang="en-US" b="1" dirty="0"/>
              <a:t>Objective</a:t>
            </a:r>
          </a:p>
          <a:p>
            <a:pPr algn="ctr"/>
            <a:r>
              <a:rPr lang="en-US" dirty="0"/>
              <a:t>(measurable physical reality)</a:t>
            </a:r>
          </a:p>
          <a:p>
            <a:pPr algn="ctr"/>
            <a:endParaRPr lang="en-US" dirty="0"/>
          </a:p>
        </p:txBody>
      </p:sp>
      <p:sp>
        <p:nvSpPr>
          <p:cNvPr id="7" name="TextBox 6"/>
          <p:cNvSpPr txBox="1"/>
          <p:nvPr/>
        </p:nvSpPr>
        <p:spPr>
          <a:xfrm>
            <a:off x="6553200" y="2819400"/>
            <a:ext cx="2323072" cy="923330"/>
          </a:xfrm>
          <a:prstGeom prst="rect">
            <a:avLst/>
          </a:prstGeom>
          <a:noFill/>
        </p:spPr>
        <p:txBody>
          <a:bodyPr wrap="none" rtlCol="0">
            <a:spAutoFit/>
          </a:bodyPr>
          <a:lstStyle/>
          <a:p>
            <a:pPr algn="ctr"/>
            <a:r>
              <a:rPr lang="en-US" b="1" dirty="0"/>
              <a:t>Subjective</a:t>
            </a:r>
          </a:p>
          <a:p>
            <a:pPr algn="ctr"/>
            <a:r>
              <a:rPr lang="en-US" dirty="0"/>
              <a:t>(internal experience)</a:t>
            </a:r>
          </a:p>
          <a:p>
            <a:pPr algn="ctr"/>
            <a:endParaRPr lang="en-US" dirty="0"/>
          </a:p>
        </p:txBody>
      </p:sp>
      <p:sp>
        <p:nvSpPr>
          <p:cNvPr id="8" name="TextBox 7"/>
          <p:cNvSpPr txBox="1"/>
          <p:nvPr/>
        </p:nvSpPr>
        <p:spPr>
          <a:xfrm>
            <a:off x="2819400" y="4495800"/>
            <a:ext cx="4381328" cy="646331"/>
          </a:xfrm>
          <a:prstGeom prst="rect">
            <a:avLst/>
          </a:prstGeom>
          <a:noFill/>
        </p:spPr>
        <p:txBody>
          <a:bodyPr wrap="none" rtlCol="0">
            <a:spAutoFit/>
          </a:bodyPr>
          <a:lstStyle/>
          <a:p>
            <a:pPr algn="ctr"/>
            <a:r>
              <a:rPr lang="en-US" b="1" dirty="0">
                <a:solidFill>
                  <a:srgbClr val="FF0000"/>
                </a:solidFill>
              </a:rPr>
              <a:t>Intersubjective</a:t>
            </a:r>
          </a:p>
          <a:p>
            <a:pPr algn="ctr"/>
            <a:r>
              <a:rPr lang="en-US" dirty="0"/>
              <a:t>(Inter-experientially agreed upon reality)</a:t>
            </a:r>
          </a:p>
        </p:txBody>
      </p:sp>
      <p:cxnSp>
        <p:nvCxnSpPr>
          <p:cNvPr id="9" name="Straight Arrow Connector 8"/>
          <p:cNvCxnSpPr/>
          <p:nvPr/>
        </p:nvCxnSpPr>
        <p:spPr>
          <a:xfrm>
            <a:off x="3810000" y="2971800"/>
            <a:ext cx="22098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3733800" y="3200400"/>
            <a:ext cx="22860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flipV="1">
            <a:off x="2819400" y="3657600"/>
            <a:ext cx="700600" cy="8382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2514600" y="3700165"/>
            <a:ext cx="762000" cy="79563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6705600" y="3505200"/>
            <a:ext cx="685800" cy="6858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a:off x="6934200" y="3581400"/>
            <a:ext cx="780536" cy="8382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1185496" y="5895201"/>
            <a:ext cx="6773008" cy="646331"/>
          </a:xfrm>
          <a:prstGeom prst="rect">
            <a:avLst/>
          </a:prstGeom>
          <a:noFill/>
        </p:spPr>
        <p:txBody>
          <a:bodyPr wrap="none" rtlCol="0">
            <a:spAutoFit/>
          </a:bodyPr>
          <a:lstStyle/>
          <a:p>
            <a:pPr algn="ctr"/>
            <a:r>
              <a:rPr lang="en-US" dirty="0"/>
              <a:t>Econometrics works well with objective knowledge, and can help</a:t>
            </a:r>
          </a:p>
          <a:p>
            <a:pPr algn="ctr"/>
            <a:r>
              <a:rPr lang="en-US" dirty="0"/>
              <a:t>with some questions about intersubjective knowledge</a:t>
            </a:r>
          </a:p>
        </p:txBody>
      </p:sp>
    </p:spTree>
    <p:extLst>
      <p:ext uri="{BB962C8B-B14F-4D97-AF65-F5344CB8AC3E}">
        <p14:creationId xmlns:p14="http://schemas.microsoft.com/office/powerpoint/2010/main" val="3306636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par>
                                <p:cTn id="17" presetID="10"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1828800"/>
            <a:ext cx="2057400" cy="3092823"/>
          </a:xfrm>
          <a:prstGeom prst="rect">
            <a:avLst/>
          </a:prstGeom>
        </p:spPr>
      </p:pic>
      <p:pic>
        <p:nvPicPr>
          <p:cNvPr id="3076" name="Picture 4" descr="Image result for information theory boo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1645023"/>
            <a:ext cx="2009297" cy="32766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84326" y="1645023"/>
            <a:ext cx="2302473" cy="3312115"/>
          </a:xfrm>
          <a:prstGeom prst="rect">
            <a:avLst/>
          </a:prstGeom>
        </p:spPr>
      </p:pic>
    </p:spTree>
    <p:extLst>
      <p:ext uri="{BB962C8B-B14F-4D97-AF65-F5344CB8AC3E}">
        <p14:creationId xmlns:p14="http://schemas.microsoft.com/office/powerpoint/2010/main" val="2762655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3200" y="457200"/>
            <a:ext cx="4024725" cy="12306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60" y="1697325"/>
            <a:ext cx="9100840" cy="4560600"/>
          </a:xfrm>
          <a:prstGeom prst="rect">
            <a:avLst/>
          </a:prstGeom>
        </p:spPr>
      </p:pic>
      <p:sp>
        <p:nvSpPr>
          <p:cNvPr id="5" name="TextBox 4"/>
          <p:cNvSpPr txBox="1"/>
          <p:nvPr/>
        </p:nvSpPr>
        <p:spPr>
          <a:xfrm>
            <a:off x="2057400" y="6400800"/>
            <a:ext cx="4390946" cy="369332"/>
          </a:xfrm>
          <a:prstGeom prst="rect">
            <a:avLst/>
          </a:prstGeom>
          <a:noFill/>
        </p:spPr>
        <p:txBody>
          <a:bodyPr wrap="none" rtlCol="0">
            <a:spAutoFit/>
          </a:bodyPr>
          <a:lstStyle/>
          <a:p>
            <a:r>
              <a:rPr lang="en-US" dirty="0">
                <a:hlinkClick r:id="rId4"/>
              </a:rPr>
              <a:t>http://tuvalu.santafe.edu/~simon/it.pdf</a:t>
            </a:r>
            <a:r>
              <a:rPr lang="en-US" dirty="0"/>
              <a:t> </a:t>
            </a:r>
          </a:p>
        </p:txBody>
      </p:sp>
    </p:spTree>
    <p:extLst>
      <p:ext uri="{BB962C8B-B14F-4D97-AF65-F5344CB8AC3E}">
        <p14:creationId xmlns:p14="http://schemas.microsoft.com/office/powerpoint/2010/main" val="1374765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609600"/>
            <a:ext cx="8229600" cy="1069848"/>
          </a:xfrm>
        </p:spPr>
        <p:txBody>
          <a:bodyPr/>
          <a:lstStyle/>
          <a:p>
            <a:r>
              <a:rPr lang="en-US" dirty="0"/>
              <a:t>Ex: A Galton Board</a:t>
            </a:r>
          </a:p>
        </p:txBody>
      </p:sp>
      <p:sp>
        <p:nvSpPr>
          <p:cNvPr id="3" name="TextBox 2"/>
          <p:cNvSpPr txBox="1"/>
          <p:nvPr/>
        </p:nvSpPr>
        <p:spPr>
          <a:xfrm>
            <a:off x="1219200" y="1494782"/>
            <a:ext cx="5447325" cy="369332"/>
          </a:xfrm>
          <a:prstGeom prst="rect">
            <a:avLst/>
          </a:prstGeom>
          <a:noFill/>
        </p:spPr>
        <p:txBody>
          <a:bodyPr wrap="none" rtlCol="0">
            <a:spAutoFit/>
          </a:bodyPr>
          <a:lstStyle/>
          <a:p>
            <a:r>
              <a:rPr lang="en-US" dirty="0">
                <a:hlinkClick r:id="rId2"/>
              </a:rPr>
              <a:t>https://www.youtube.com/watch?v=Vo9Esp1yaC8</a:t>
            </a:r>
            <a:r>
              <a:rPr lang="en-US" dirty="0"/>
              <a:t> </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306944" y="1864114"/>
            <a:ext cx="6377712" cy="4460486"/>
          </a:xfrm>
          <a:prstGeom prst="rect">
            <a:avLst/>
          </a:prstGeom>
        </p:spPr>
      </p:pic>
    </p:spTree>
    <p:extLst>
      <p:ext uri="{BB962C8B-B14F-4D97-AF65-F5344CB8AC3E}">
        <p14:creationId xmlns:p14="http://schemas.microsoft.com/office/powerpoint/2010/main" val="15018651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066800"/>
          </a:xfrm>
        </p:spPr>
        <p:txBody>
          <a:bodyPr/>
          <a:lstStyle/>
          <a:p>
            <a:r>
              <a:rPr lang="en-US" dirty="0"/>
              <a:t>Types of data</a:t>
            </a:r>
          </a:p>
        </p:txBody>
      </p:sp>
      <p:sp>
        <p:nvSpPr>
          <p:cNvPr id="3" name="Content Placeholder 2"/>
          <p:cNvSpPr>
            <a:spLocks noGrp="1"/>
          </p:cNvSpPr>
          <p:nvPr>
            <p:ph idx="1"/>
          </p:nvPr>
        </p:nvSpPr>
        <p:spPr>
          <a:xfrm>
            <a:off x="457200" y="1600200"/>
            <a:ext cx="8229600" cy="4974336"/>
          </a:xfrm>
        </p:spPr>
        <p:txBody>
          <a:bodyPr>
            <a:normAutofit fontScale="70000" lnSpcReduction="20000"/>
          </a:bodyPr>
          <a:lstStyle/>
          <a:p>
            <a:r>
              <a:rPr lang="en-US" dirty="0"/>
              <a:t>Econometric analysis requires </a:t>
            </a:r>
            <a:r>
              <a:rPr lang="en-US" dirty="0">
                <a:solidFill>
                  <a:srgbClr val="FF0000"/>
                </a:solidFill>
              </a:rPr>
              <a:t>data</a:t>
            </a:r>
          </a:p>
          <a:p>
            <a:pPr lvl="1"/>
            <a:r>
              <a:rPr lang="en-US" dirty="0"/>
              <a:t>Data are </a:t>
            </a:r>
            <a:r>
              <a:rPr lang="en-US" dirty="0">
                <a:solidFill>
                  <a:srgbClr val="FF0000"/>
                </a:solidFill>
              </a:rPr>
              <a:t>repeated</a:t>
            </a:r>
            <a:r>
              <a:rPr lang="en-US" dirty="0"/>
              <a:t> measurements or observations which can be </a:t>
            </a:r>
            <a:r>
              <a:rPr lang="en-US" dirty="0">
                <a:solidFill>
                  <a:srgbClr val="FF0000"/>
                </a:solidFill>
              </a:rPr>
              <a:t>grouped </a:t>
            </a:r>
            <a:r>
              <a:rPr lang="en-US" dirty="0"/>
              <a:t>or </a:t>
            </a:r>
            <a:r>
              <a:rPr lang="en-US" dirty="0">
                <a:solidFill>
                  <a:srgbClr val="FF0000"/>
                </a:solidFill>
              </a:rPr>
              <a:t>associated </a:t>
            </a:r>
            <a:r>
              <a:rPr lang="en-US" dirty="0"/>
              <a:t>in meaningful ways</a:t>
            </a:r>
          </a:p>
          <a:p>
            <a:endParaRPr lang="en-US" dirty="0"/>
          </a:p>
          <a:p>
            <a:r>
              <a:rPr lang="en-US" dirty="0"/>
              <a:t>In general, we distinguish between economic data based on how </a:t>
            </a:r>
            <a:r>
              <a:rPr lang="en-US" dirty="0">
                <a:solidFill>
                  <a:srgbClr val="FF0000"/>
                </a:solidFill>
              </a:rPr>
              <a:t>units of observation </a:t>
            </a:r>
            <a:r>
              <a:rPr lang="en-US" dirty="0"/>
              <a:t>are represented relative to </a:t>
            </a:r>
            <a:r>
              <a:rPr lang="en-US" dirty="0">
                <a:solidFill>
                  <a:srgbClr val="FF0000"/>
                </a:solidFill>
              </a:rPr>
              <a:t>time</a:t>
            </a:r>
          </a:p>
          <a:p>
            <a:pPr lvl="1"/>
            <a:r>
              <a:rPr lang="en-US" dirty="0">
                <a:solidFill>
                  <a:srgbClr val="FF0000"/>
                </a:solidFill>
              </a:rPr>
              <a:t>Cross-sectional data</a:t>
            </a:r>
          </a:p>
          <a:p>
            <a:pPr lvl="2"/>
            <a:r>
              <a:rPr lang="en-US" dirty="0"/>
              <a:t>Multiple units of obs., no variation in time</a:t>
            </a:r>
          </a:p>
          <a:p>
            <a:pPr lvl="1"/>
            <a:r>
              <a:rPr lang="en-US" dirty="0">
                <a:solidFill>
                  <a:srgbClr val="FF0000"/>
                </a:solidFill>
              </a:rPr>
              <a:t>Time series data</a:t>
            </a:r>
          </a:p>
          <a:p>
            <a:pPr lvl="2"/>
            <a:r>
              <a:rPr lang="en-US" dirty="0"/>
              <a:t>Single unit of obs., observed across multiple times</a:t>
            </a:r>
          </a:p>
          <a:p>
            <a:pPr lvl="1"/>
            <a:r>
              <a:rPr lang="en-US" dirty="0">
                <a:solidFill>
                  <a:srgbClr val="FF0000"/>
                </a:solidFill>
              </a:rPr>
              <a:t>Pooled cross sections</a:t>
            </a:r>
          </a:p>
          <a:p>
            <a:pPr lvl="2"/>
            <a:r>
              <a:rPr lang="en-US" dirty="0"/>
              <a:t>Multiple unit of obs., multiple times, but different obs. each time</a:t>
            </a:r>
          </a:p>
          <a:p>
            <a:pPr lvl="1"/>
            <a:r>
              <a:rPr lang="en-US" dirty="0">
                <a:solidFill>
                  <a:srgbClr val="FF0000"/>
                </a:solidFill>
              </a:rPr>
              <a:t>Panel/Longitudinal data</a:t>
            </a:r>
          </a:p>
          <a:p>
            <a:pPr lvl="2"/>
            <a:r>
              <a:rPr lang="en-US" dirty="0"/>
              <a:t>Multiple units of obs. with multiple time obs. for each</a:t>
            </a:r>
          </a:p>
          <a:p>
            <a:endParaRPr lang="en-US" dirty="0"/>
          </a:p>
          <a:p>
            <a:r>
              <a:rPr lang="en-US" dirty="0"/>
              <a:t>Econometric methods depend </a:t>
            </a:r>
            <a:r>
              <a:rPr lang="en-US" i="1" dirty="0"/>
              <a:t>heavily</a:t>
            </a:r>
            <a:r>
              <a:rPr lang="en-US" dirty="0"/>
              <a:t> on the type of data used</a:t>
            </a:r>
          </a:p>
          <a:p>
            <a:pPr lvl="1"/>
            <a:r>
              <a:rPr lang="en-US" dirty="0"/>
              <a:t>Use of inappropriate methods may lead to misleading results</a:t>
            </a:r>
          </a:p>
          <a:p>
            <a:pPr lvl="2"/>
            <a:r>
              <a:rPr lang="en-US" dirty="0"/>
              <a:t>This will be a big theme in this and later classes (see: panel data)</a:t>
            </a:r>
          </a:p>
          <a:p>
            <a:pPr lvl="1"/>
            <a:endParaRPr lang="en-US" dirty="0"/>
          </a:p>
        </p:txBody>
      </p:sp>
    </p:spTree>
    <p:extLst>
      <p:ext uri="{BB962C8B-B14F-4D97-AF65-F5344CB8AC3E}">
        <p14:creationId xmlns:p14="http://schemas.microsoft.com/office/powerpoint/2010/main" val="126961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066800"/>
          </a:xfrm>
        </p:spPr>
        <p:txBody>
          <a:bodyPr/>
          <a:lstStyle/>
          <a:p>
            <a:r>
              <a:rPr lang="en-US" dirty="0"/>
              <a:t>Types of Data</a:t>
            </a:r>
          </a:p>
        </p:txBody>
      </p:sp>
      <p:sp>
        <p:nvSpPr>
          <p:cNvPr id="3" name="Content Placeholder 2"/>
          <p:cNvSpPr>
            <a:spLocks noGrp="1"/>
          </p:cNvSpPr>
          <p:nvPr>
            <p:ph idx="1"/>
          </p:nvPr>
        </p:nvSpPr>
        <p:spPr>
          <a:xfrm>
            <a:off x="457200" y="1600200"/>
            <a:ext cx="8229600" cy="4974336"/>
          </a:xfrm>
        </p:spPr>
        <p:txBody>
          <a:bodyPr>
            <a:normAutofit/>
          </a:bodyPr>
          <a:lstStyle/>
          <a:p>
            <a:r>
              <a:rPr lang="en-US" b="1" i="1" dirty="0">
                <a:solidFill>
                  <a:srgbClr val="FF0000"/>
                </a:solidFill>
              </a:rPr>
              <a:t>Cross-sectional</a:t>
            </a:r>
            <a:r>
              <a:rPr lang="en-US" b="1" i="1" dirty="0"/>
              <a:t> data </a:t>
            </a:r>
          </a:p>
          <a:p>
            <a:pPr lvl="1"/>
            <a:r>
              <a:rPr lang="en-US" dirty="0"/>
              <a:t>individual observations at a single point in time</a:t>
            </a:r>
          </a:p>
          <a:p>
            <a:pPr lvl="2"/>
            <a:r>
              <a:rPr lang="en-US" dirty="0"/>
              <a:t>E.g., individuals, households, firms, cities, states, countries, diseases, labor markets, types of bird egg etc. </a:t>
            </a:r>
          </a:p>
          <a:p>
            <a:pPr lvl="3"/>
            <a:r>
              <a:rPr lang="en-US" dirty="0"/>
              <a:t>viewed at / over a single point of time/given period</a:t>
            </a:r>
          </a:p>
          <a:p>
            <a:pPr lvl="1"/>
            <a:endParaRPr lang="en-US" dirty="0"/>
          </a:p>
          <a:p>
            <a:pPr lvl="1"/>
            <a:r>
              <a:rPr lang="en-US" dirty="0"/>
              <a:t>In general, any data that have no repeated observations across time are cross-sectional</a:t>
            </a:r>
          </a:p>
          <a:p>
            <a:pPr lvl="3"/>
            <a:endParaRPr lang="en-US" dirty="0"/>
          </a:p>
          <a:p>
            <a:pPr lvl="1"/>
            <a:endParaRPr lang="en-US" dirty="0"/>
          </a:p>
          <a:p>
            <a:pPr lvl="1"/>
            <a:r>
              <a:rPr lang="en-US" dirty="0"/>
              <a:t>Typical applications: really, any basic data work</a:t>
            </a:r>
          </a:p>
          <a:p>
            <a:pPr lvl="3"/>
            <a:endParaRPr lang="en-US" dirty="0"/>
          </a:p>
          <a:p>
            <a:pPr lvl="1"/>
            <a:endParaRPr lang="en-US" dirty="0"/>
          </a:p>
        </p:txBody>
      </p:sp>
    </p:spTree>
    <p:extLst>
      <p:ext uri="{BB962C8B-B14F-4D97-AF65-F5344CB8AC3E}">
        <p14:creationId xmlns:p14="http://schemas.microsoft.com/office/powerpoint/2010/main" val="676312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16"/>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12775" y="2636838"/>
            <a:ext cx="687705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Ellipse 4"/>
          <p:cNvSpPr/>
          <p:nvPr/>
        </p:nvSpPr>
        <p:spPr>
          <a:xfrm>
            <a:off x="1008063" y="4292600"/>
            <a:ext cx="401637" cy="25558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12292" name="Textfeld 5"/>
          <p:cNvSpPr txBox="1">
            <a:spLocks noChangeArrowheads="1"/>
          </p:cNvSpPr>
          <p:nvPr/>
        </p:nvSpPr>
        <p:spPr bwMode="auto">
          <a:xfrm>
            <a:off x="1547813" y="6021388"/>
            <a:ext cx="18716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eaLnBrk="1" hangingPunct="1"/>
            <a:r>
              <a:rPr lang="de-DE" sz="1400"/>
              <a:t>Observation number</a:t>
            </a:r>
          </a:p>
        </p:txBody>
      </p:sp>
      <p:cxnSp>
        <p:nvCxnSpPr>
          <p:cNvPr id="7" name="Gerade Verbindung mit Pfeil 6"/>
          <p:cNvCxnSpPr/>
          <p:nvPr/>
        </p:nvCxnSpPr>
        <p:spPr>
          <a:xfrm flipH="1" flipV="1">
            <a:off x="1295400" y="4616450"/>
            <a:ext cx="647700" cy="144145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Ellipse 13"/>
          <p:cNvSpPr/>
          <p:nvPr/>
        </p:nvSpPr>
        <p:spPr>
          <a:xfrm>
            <a:off x="2087563" y="4292600"/>
            <a:ext cx="504825" cy="25558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12295" name="Textfeld 14"/>
          <p:cNvSpPr txBox="1">
            <a:spLocks noChangeArrowheads="1"/>
          </p:cNvSpPr>
          <p:nvPr/>
        </p:nvSpPr>
        <p:spPr bwMode="auto">
          <a:xfrm>
            <a:off x="4211638" y="6021388"/>
            <a:ext cx="11747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eaLnBrk="1" hangingPunct="1"/>
            <a:r>
              <a:rPr lang="de-DE" sz="1400"/>
              <a:t>Hourly wage</a:t>
            </a:r>
          </a:p>
        </p:txBody>
      </p:sp>
      <p:cxnSp>
        <p:nvCxnSpPr>
          <p:cNvPr id="16" name="Gerade Verbindung mit Pfeil 15"/>
          <p:cNvCxnSpPr/>
          <p:nvPr/>
        </p:nvCxnSpPr>
        <p:spPr>
          <a:xfrm flipH="1" flipV="1">
            <a:off x="2555875" y="4581525"/>
            <a:ext cx="1871663" cy="1439863"/>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6" name="Ellipse 25"/>
          <p:cNvSpPr/>
          <p:nvPr/>
        </p:nvSpPr>
        <p:spPr>
          <a:xfrm>
            <a:off x="5400675" y="4292600"/>
            <a:ext cx="401638" cy="25558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27" name="Ellipse 26"/>
          <p:cNvSpPr/>
          <p:nvPr/>
        </p:nvSpPr>
        <p:spPr>
          <a:xfrm>
            <a:off x="6516688" y="4292600"/>
            <a:ext cx="401637" cy="25558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12299" name="Textfeld 27"/>
          <p:cNvSpPr txBox="1">
            <a:spLocks noChangeArrowheads="1"/>
          </p:cNvSpPr>
          <p:nvPr/>
        </p:nvSpPr>
        <p:spPr bwMode="auto">
          <a:xfrm>
            <a:off x="7343775" y="3536950"/>
            <a:ext cx="16446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eaLnBrk="1" hangingPunct="1"/>
            <a:r>
              <a:rPr lang="de-DE" sz="1400"/>
              <a:t>Indicator variables</a:t>
            </a:r>
          </a:p>
          <a:p>
            <a:pPr eaLnBrk="1" hangingPunct="1"/>
            <a:r>
              <a:rPr lang="de-DE" sz="1400"/>
              <a:t>(1=yes, 0=no)</a:t>
            </a:r>
          </a:p>
        </p:txBody>
      </p:sp>
      <p:cxnSp>
        <p:nvCxnSpPr>
          <p:cNvPr id="29" name="Gerade Verbindung mit Pfeil 28"/>
          <p:cNvCxnSpPr>
            <a:stCxn id="12299" idx="1"/>
          </p:cNvCxnSpPr>
          <p:nvPr/>
        </p:nvCxnSpPr>
        <p:spPr>
          <a:xfrm flipH="1">
            <a:off x="5795963" y="3798888"/>
            <a:ext cx="1547812" cy="493712"/>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3" name="Gerade Verbindung mit Pfeil 32"/>
          <p:cNvCxnSpPr>
            <a:stCxn id="12299" idx="1"/>
          </p:cNvCxnSpPr>
          <p:nvPr/>
        </p:nvCxnSpPr>
        <p:spPr>
          <a:xfrm flipH="1">
            <a:off x="6804025" y="3798888"/>
            <a:ext cx="539750" cy="458787"/>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Rectangle 3"/>
          <p:cNvSpPr txBox="1">
            <a:spLocks noChangeArrowheads="1"/>
          </p:cNvSpPr>
          <p:nvPr/>
        </p:nvSpPr>
        <p:spPr bwMode="auto">
          <a:xfrm>
            <a:off x="612775" y="2005013"/>
            <a:ext cx="7981950" cy="4267200"/>
          </a:xfrm>
          <a:prstGeom prst="rect">
            <a:avLst/>
          </a:prstGeom>
          <a:noFill/>
          <a:ln w="9525">
            <a:noFill/>
            <a:miter lim="800000"/>
            <a:headEnd/>
            <a:tailEnd/>
          </a:ln>
        </p:spPr>
        <p:txBody>
          <a:bodyPr/>
          <a:lstStyle/>
          <a:p>
            <a:pPr marL="342900" indent="-342900">
              <a:lnSpc>
                <a:spcPts val="2900"/>
              </a:lnSpc>
              <a:spcBef>
                <a:spcPct val="20000"/>
              </a:spcBef>
              <a:buClr>
                <a:schemeClr val="folHlink"/>
              </a:buClr>
              <a:buSzPct val="60000"/>
              <a:buFont typeface="Wingdings" pitchFamily="2" charset="2"/>
              <a:buBlip>
                <a:blip r:embed="rId4"/>
              </a:buBlip>
              <a:defRPr/>
            </a:pPr>
            <a:r>
              <a:rPr lang="de-DE" b="1" kern="0" dirty="0">
                <a:latin typeface="+mn-lt"/>
                <a:cs typeface="+mn-cs"/>
              </a:rPr>
              <a:t>Cross-sectional data set on wages and other characteristics</a:t>
            </a:r>
            <a:endParaRPr lang="de-DE" kern="0" dirty="0">
              <a:latin typeface="+mn-lt"/>
              <a:cs typeface="+mn-cs"/>
            </a:endParaRPr>
          </a:p>
          <a:p>
            <a:pPr marL="742950" lvl="1" indent="-285750">
              <a:lnSpc>
                <a:spcPts val="3300"/>
              </a:lnSpc>
              <a:spcBef>
                <a:spcPct val="20000"/>
              </a:spcBef>
              <a:buClr>
                <a:schemeClr val="hlink"/>
              </a:buClr>
              <a:buSzPct val="55000"/>
              <a:buFont typeface="Wingdings" pitchFamily="2" charset="2"/>
              <a:buBlip>
                <a:blip r:embed="rId5"/>
              </a:buBlip>
              <a:defRPr/>
            </a:pPr>
            <a:endParaRPr lang="de-DE" kern="0" dirty="0">
              <a:latin typeface="+mn-lt"/>
              <a:cs typeface="+mn-cs"/>
            </a:endParaRPr>
          </a:p>
        </p:txBody>
      </p:sp>
      <p:sp>
        <p:nvSpPr>
          <p:cNvPr id="17" name="Rectangle 2"/>
          <p:cNvSpPr>
            <a:spLocks noGrp="1" noChangeArrowheads="1"/>
          </p:cNvSpPr>
          <p:nvPr>
            <p:ph type="title"/>
          </p:nvPr>
        </p:nvSpPr>
        <p:spPr>
          <a:xfrm>
            <a:off x="457200" y="762000"/>
            <a:ext cx="8229600" cy="1066800"/>
          </a:xfrm>
        </p:spPr>
        <p:txBody>
          <a:bodyPr>
            <a:normAutofit fontScale="90000"/>
          </a:bodyPr>
          <a:lstStyle/>
          <a:p>
            <a:pPr eaLnBrk="1" hangingPunct="1"/>
            <a:r>
              <a:rPr lang="de-DE" dirty="0"/>
              <a:t>Cross sectional data: </a:t>
            </a:r>
            <a:br>
              <a:rPr lang="de-DE" dirty="0"/>
            </a:br>
            <a:r>
              <a:rPr lang="de-DE" dirty="0"/>
              <a:t>One observation per unit of obs</a:t>
            </a:r>
          </a:p>
        </p:txBody>
      </p:sp>
    </p:spTree>
    <p:extLst>
      <p:ext uri="{BB962C8B-B14F-4D97-AF65-F5344CB8AC3E}">
        <p14:creationId xmlns:p14="http://schemas.microsoft.com/office/powerpoint/2010/main" val="3908220377"/>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38200"/>
            <a:ext cx="8229600" cy="6019800"/>
          </a:xfrm>
        </p:spPr>
        <p:txBody>
          <a:bodyPr>
            <a:normAutofit fontScale="70000" lnSpcReduction="20000"/>
          </a:bodyPr>
          <a:lstStyle/>
          <a:p>
            <a:r>
              <a:rPr lang="en-US" dirty="0"/>
              <a:t>Today we’ll cover:</a:t>
            </a:r>
          </a:p>
          <a:p>
            <a:pPr lvl="1"/>
            <a:r>
              <a:rPr lang="en-US" dirty="0"/>
              <a:t>The identification revolution</a:t>
            </a:r>
          </a:p>
          <a:p>
            <a:pPr lvl="2"/>
            <a:r>
              <a:rPr lang="en-US" dirty="0"/>
              <a:t>Angrist and </a:t>
            </a:r>
            <a:r>
              <a:rPr lang="en-US" dirty="0" err="1"/>
              <a:t>Pischke</a:t>
            </a:r>
            <a:r>
              <a:rPr lang="en-US" dirty="0"/>
              <a:t> – 2010 – Taking the Con Out of Econometrics</a:t>
            </a:r>
          </a:p>
          <a:p>
            <a:pPr lvl="2"/>
            <a:r>
              <a:rPr lang="en-US" dirty="0"/>
              <a:t>Angrist and </a:t>
            </a:r>
            <a:r>
              <a:rPr lang="en-US" dirty="0" err="1"/>
              <a:t>Pischke</a:t>
            </a:r>
            <a:r>
              <a:rPr lang="en-US" dirty="0"/>
              <a:t> – 2017 – Undergraduate Econometrics Instruction</a:t>
            </a:r>
          </a:p>
          <a:p>
            <a:pPr lvl="2"/>
            <a:endParaRPr lang="en-US" dirty="0"/>
          </a:p>
          <a:p>
            <a:r>
              <a:rPr lang="en-US" dirty="0"/>
              <a:t>Readings for next class:</a:t>
            </a:r>
          </a:p>
          <a:p>
            <a:pPr lvl="1"/>
            <a:r>
              <a:rPr lang="en-US" dirty="0"/>
              <a:t>Goldsmith-Pinkham – 2025 – notes for Lecture 1 - Potential Outcomes, Directed </a:t>
            </a:r>
            <a:r>
              <a:rPr lang="en-US" dirty="0" err="1"/>
              <a:t>Acylic</a:t>
            </a:r>
            <a:r>
              <a:rPr lang="en-US" dirty="0"/>
              <a:t> Graphs, and Structural Models</a:t>
            </a:r>
          </a:p>
          <a:p>
            <a:pPr lvl="1"/>
            <a:r>
              <a:rPr lang="en-US" dirty="0"/>
              <a:t>Goldsmith-Pinkham – 2024 – notes for Lecture 2 - Research Design, Randomization and Design-Based Inference</a:t>
            </a:r>
          </a:p>
          <a:p>
            <a:pPr lvl="1"/>
            <a:r>
              <a:rPr lang="en-US" dirty="0"/>
              <a:t>Romer - 2016 - The Trouble with Macroeconomics</a:t>
            </a:r>
          </a:p>
          <a:p>
            <a:pPr lvl="1"/>
            <a:r>
              <a:rPr lang="en-US" i="1" dirty="0"/>
              <a:t>Supplemental: </a:t>
            </a:r>
          </a:p>
          <a:p>
            <a:pPr lvl="2"/>
            <a:r>
              <a:rPr lang="en-US" dirty="0"/>
              <a:t>Card - 2021 - slides from Nobel speech - Model‐Based or Design‐Based?</a:t>
            </a:r>
          </a:p>
          <a:p>
            <a:pPr lvl="2"/>
            <a:r>
              <a:rPr lang="en-US" dirty="0"/>
              <a:t>Seeing Theory: </a:t>
            </a:r>
            <a:r>
              <a:rPr lang="en-US" dirty="0">
                <a:hlinkClick r:id="rId3"/>
              </a:rPr>
              <a:t>https://seeing-theory.brown.edu/</a:t>
            </a:r>
            <a:r>
              <a:rPr lang="en-US" dirty="0"/>
              <a:t> </a:t>
            </a:r>
          </a:p>
          <a:p>
            <a:pPr lvl="2"/>
            <a:r>
              <a:rPr lang="en-US" dirty="0"/>
              <a:t>Shapiro - 2022 - Four Steps to an Applied Micro Paper</a:t>
            </a:r>
          </a:p>
          <a:p>
            <a:pPr lvl="2"/>
            <a:endParaRPr lang="en-US" dirty="0"/>
          </a:p>
          <a:p>
            <a:r>
              <a:rPr lang="en-US" dirty="0"/>
              <a:t>Note: </a:t>
            </a:r>
            <a:r>
              <a:rPr lang="en-US" dirty="0">
                <a:solidFill>
                  <a:srgbClr val="FF0000"/>
                </a:solidFill>
              </a:rPr>
              <a:t>Centennial Chair’s Address next Thursday, Aug 28</a:t>
            </a:r>
            <a:r>
              <a:rPr lang="en-US" baseline="30000" dirty="0">
                <a:solidFill>
                  <a:srgbClr val="FF0000"/>
                </a:solidFill>
              </a:rPr>
              <a:t>th</a:t>
            </a:r>
            <a:r>
              <a:rPr lang="en-US" dirty="0">
                <a:solidFill>
                  <a:srgbClr val="FF0000"/>
                </a:solidFill>
              </a:rPr>
              <a:t>, Xavier auditorium, 3pm</a:t>
            </a:r>
          </a:p>
          <a:p>
            <a:endParaRPr lang="en-US" dirty="0"/>
          </a:p>
          <a:p>
            <a:r>
              <a:rPr lang="en-US" dirty="0"/>
              <a:t>Problem set #1 assigned on Canvas</a:t>
            </a:r>
          </a:p>
          <a:p>
            <a:pPr lvl="1"/>
            <a:r>
              <a:rPr lang="en-US" dirty="0"/>
              <a:t>Due next Friday August 29</a:t>
            </a:r>
            <a:r>
              <a:rPr lang="en-US" baseline="30000" dirty="0"/>
              <a:t>th</a:t>
            </a:r>
            <a:r>
              <a:rPr lang="en-US" dirty="0"/>
              <a:t> </a:t>
            </a:r>
          </a:p>
        </p:txBody>
      </p:sp>
    </p:spTree>
    <p:extLst>
      <p:ext uri="{BB962C8B-B14F-4D97-AF65-F5344CB8AC3E}">
        <p14:creationId xmlns:p14="http://schemas.microsoft.com/office/powerpoint/2010/main" val="9123664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14"/>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84213" y="2603500"/>
            <a:ext cx="7124700" cy="283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Rectangle 3"/>
          <p:cNvSpPr>
            <a:spLocks noGrp="1" noChangeArrowheads="1"/>
          </p:cNvSpPr>
          <p:nvPr>
            <p:ph type="body" idx="1"/>
          </p:nvPr>
        </p:nvSpPr>
        <p:spPr>
          <a:xfrm>
            <a:off x="611188" y="1676400"/>
            <a:ext cx="7983537" cy="4267200"/>
          </a:xfrm>
        </p:spPr>
        <p:txBody>
          <a:bodyPr/>
          <a:lstStyle/>
          <a:p>
            <a:pPr eaLnBrk="1" hangingPunct="1">
              <a:lnSpc>
                <a:spcPts val="2900"/>
              </a:lnSpc>
            </a:pPr>
            <a:r>
              <a:rPr lang="de-DE" sz="1800" b="1"/>
              <a:t>Cross-sectional data on growth rates and country characteristics</a:t>
            </a:r>
            <a:endParaRPr lang="de-DE" sz="1800"/>
          </a:p>
          <a:p>
            <a:pPr lvl="1" eaLnBrk="1" hangingPunct="1">
              <a:lnSpc>
                <a:spcPts val="3300"/>
              </a:lnSpc>
            </a:pPr>
            <a:endParaRPr lang="de-DE" sz="1800" dirty="0"/>
          </a:p>
        </p:txBody>
      </p:sp>
      <p:sp>
        <p:nvSpPr>
          <p:cNvPr id="5" name="Ellipse 4"/>
          <p:cNvSpPr/>
          <p:nvPr/>
        </p:nvSpPr>
        <p:spPr>
          <a:xfrm>
            <a:off x="5327650" y="4041775"/>
            <a:ext cx="401638" cy="25558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13317" name="Textfeld 5"/>
          <p:cNvSpPr txBox="1">
            <a:spLocks noChangeArrowheads="1"/>
          </p:cNvSpPr>
          <p:nvPr/>
        </p:nvSpPr>
        <p:spPr bwMode="auto">
          <a:xfrm>
            <a:off x="7056438" y="5589588"/>
            <a:ext cx="14509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eaLnBrk="1" hangingPunct="1"/>
            <a:r>
              <a:rPr lang="de-DE" sz="1400"/>
              <a:t>Adult secondary</a:t>
            </a:r>
          </a:p>
          <a:p>
            <a:pPr eaLnBrk="1" hangingPunct="1"/>
            <a:r>
              <a:rPr lang="de-DE" sz="1400"/>
              <a:t>education rates</a:t>
            </a:r>
          </a:p>
        </p:txBody>
      </p:sp>
      <p:cxnSp>
        <p:nvCxnSpPr>
          <p:cNvPr id="7" name="Gerade Verbindung mit Pfeil 6"/>
          <p:cNvCxnSpPr/>
          <p:nvPr/>
        </p:nvCxnSpPr>
        <p:spPr>
          <a:xfrm flipH="1" flipV="1">
            <a:off x="6948488" y="4365625"/>
            <a:ext cx="539750" cy="1223963"/>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Ellipse 13"/>
          <p:cNvSpPr/>
          <p:nvPr/>
        </p:nvSpPr>
        <p:spPr>
          <a:xfrm>
            <a:off x="3887788" y="4041775"/>
            <a:ext cx="504825" cy="25558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13320" name="Textfeld 14"/>
          <p:cNvSpPr txBox="1">
            <a:spLocks noChangeArrowheads="1"/>
          </p:cNvSpPr>
          <p:nvPr/>
        </p:nvSpPr>
        <p:spPr bwMode="auto">
          <a:xfrm>
            <a:off x="4500563" y="5589588"/>
            <a:ext cx="21177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eaLnBrk="1" hangingPunct="1"/>
            <a:r>
              <a:rPr lang="de-DE" sz="1400"/>
              <a:t>Government consumtion</a:t>
            </a:r>
          </a:p>
          <a:p>
            <a:pPr eaLnBrk="1" hangingPunct="1"/>
            <a:r>
              <a:rPr lang="de-DE" sz="1400"/>
              <a:t>as percentage of GDP</a:t>
            </a:r>
          </a:p>
        </p:txBody>
      </p:sp>
      <p:sp>
        <p:nvSpPr>
          <p:cNvPr id="26" name="Ellipse 25"/>
          <p:cNvSpPr/>
          <p:nvPr/>
        </p:nvSpPr>
        <p:spPr>
          <a:xfrm>
            <a:off x="6696075" y="4041775"/>
            <a:ext cx="401638" cy="25558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13322" name="Textfeld 27"/>
          <p:cNvSpPr txBox="1">
            <a:spLocks noChangeArrowheads="1"/>
          </p:cNvSpPr>
          <p:nvPr/>
        </p:nvSpPr>
        <p:spPr bwMode="auto">
          <a:xfrm>
            <a:off x="2411413" y="5589588"/>
            <a:ext cx="1685925"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eaLnBrk="1" hangingPunct="1"/>
            <a:r>
              <a:rPr lang="de-DE" sz="1400"/>
              <a:t>Growth rate of real</a:t>
            </a:r>
          </a:p>
          <a:p>
            <a:pPr eaLnBrk="1" hangingPunct="1"/>
            <a:r>
              <a:rPr lang="de-DE" sz="1400"/>
              <a:t>per capita GDP</a:t>
            </a:r>
          </a:p>
        </p:txBody>
      </p:sp>
      <p:cxnSp>
        <p:nvCxnSpPr>
          <p:cNvPr id="29" name="Gerade Verbindung mit Pfeil 28"/>
          <p:cNvCxnSpPr/>
          <p:nvPr/>
        </p:nvCxnSpPr>
        <p:spPr>
          <a:xfrm flipV="1">
            <a:off x="3059113" y="4329113"/>
            <a:ext cx="900112" cy="12954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3" name="Gerade Verbindung mit Pfeil 32"/>
          <p:cNvCxnSpPr/>
          <p:nvPr/>
        </p:nvCxnSpPr>
        <p:spPr>
          <a:xfrm flipV="1">
            <a:off x="4932363" y="4365625"/>
            <a:ext cx="468312" cy="125888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Rectangle 2"/>
          <p:cNvSpPr txBox="1">
            <a:spLocks noChangeArrowheads="1"/>
          </p:cNvSpPr>
          <p:nvPr/>
        </p:nvSpPr>
        <p:spPr>
          <a:xfrm>
            <a:off x="609600" y="609600"/>
            <a:ext cx="8229600" cy="1066800"/>
          </a:xfrm>
          <a:prstGeom prst="rect">
            <a:avLst/>
          </a:prstGeom>
        </p:spPr>
        <p:txBody>
          <a:bodyPr vert="horz" anchor="ctr">
            <a:normAutofit fontScale="900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4000" b="0" i="0" u="none" strike="noStrike" kern="1200" cap="none" spc="0" normalizeH="0" baseline="0" noProof="0" dirty="0">
                <a:ln>
                  <a:noFill/>
                </a:ln>
                <a:solidFill>
                  <a:schemeClr val="tx2"/>
                </a:solidFill>
                <a:effectLst/>
                <a:uLnTx/>
                <a:uFillTx/>
                <a:latin typeface="+mj-lt"/>
                <a:ea typeface="+mj-ea"/>
                <a:cs typeface="+mj-cs"/>
              </a:rPr>
              <a:t>Cross sectional data: </a:t>
            </a:r>
            <a:br>
              <a:rPr kumimoji="0" lang="de-DE" sz="4000" b="0" i="0" u="none" strike="noStrike" kern="1200" cap="none" spc="0" normalizeH="0" baseline="0" noProof="0" dirty="0">
                <a:ln>
                  <a:noFill/>
                </a:ln>
                <a:solidFill>
                  <a:schemeClr val="tx2"/>
                </a:solidFill>
                <a:effectLst/>
                <a:uLnTx/>
                <a:uFillTx/>
                <a:latin typeface="+mj-lt"/>
                <a:ea typeface="+mj-ea"/>
                <a:cs typeface="+mj-cs"/>
              </a:rPr>
            </a:br>
            <a:r>
              <a:rPr kumimoji="0" lang="de-DE" sz="4000" b="0" i="0" u="none" strike="noStrike" kern="1200" cap="none" spc="0" normalizeH="0" baseline="0" noProof="0" dirty="0">
                <a:ln>
                  <a:noFill/>
                </a:ln>
                <a:solidFill>
                  <a:schemeClr val="tx2"/>
                </a:solidFill>
                <a:effectLst/>
                <a:uLnTx/>
                <a:uFillTx/>
                <a:latin typeface="+mj-lt"/>
                <a:ea typeface="+mj-ea"/>
                <a:cs typeface="+mj-cs"/>
              </a:rPr>
              <a:t>One observation per unit of obs</a:t>
            </a:r>
          </a:p>
        </p:txBody>
      </p:sp>
    </p:spTree>
    <p:extLst>
      <p:ext uri="{BB962C8B-B14F-4D97-AF65-F5344CB8AC3E}">
        <p14:creationId xmlns:p14="http://schemas.microsoft.com/office/powerpoint/2010/main" val="1961953875"/>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lh4.ggpht.com/fhuebler/SOlg-H7CGHI/AAAAAAAAAcE/FA0YL9QsEMQ/20081005-c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838200"/>
            <a:ext cx="8153400" cy="57073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75132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5400" y="1295400"/>
            <a:ext cx="6400800" cy="4262351"/>
          </a:xfrm>
          <a:prstGeom prst="rect">
            <a:avLst/>
          </a:prstGeom>
        </p:spPr>
      </p:pic>
    </p:spTree>
    <p:extLst>
      <p:ext uri="{BB962C8B-B14F-4D97-AF65-F5344CB8AC3E}">
        <p14:creationId xmlns:p14="http://schemas.microsoft.com/office/powerpoint/2010/main" val="30532224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00" y="762000"/>
            <a:ext cx="6705600" cy="5307756"/>
          </a:xfrm>
          <a:prstGeom prst="rect">
            <a:avLst/>
          </a:prstGeom>
        </p:spPr>
      </p:pic>
    </p:spTree>
    <p:extLst>
      <p:ext uri="{BB962C8B-B14F-4D97-AF65-F5344CB8AC3E}">
        <p14:creationId xmlns:p14="http://schemas.microsoft.com/office/powerpoint/2010/main" val="19776782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0200" y="685800"/>
            <a:ext cx="5867400" cy="5810017"/>
          </a:xfrm>
          <a:prstGeom prst="rect">
            <a:avLst/>
          </a:prstGeom>
        </p:spPr>
      </p:pic>
    </p:spTree>
    <p:extLst>
      <p:ext uri="{BB962C8B-B14F-4D97-AF65-F5344CB8AC3E}">
        <p14:creationId xmlns:p14="http://schemas.microsoft.com/office/powerpoint/2010/main" val="26278196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066800"/>
          </a:xfrm>
        </p:spPr>
        <p:txBody>
          <a:bodyPr/>
          <a:lstStyle/>
          <a:p>
            <a:r>
              <a:rPr lang="en-US" dirty="0"/>
              <a:t>Types of Data</a:t>
            </a:r>
          </a:p>
        </p:txBody>
      </p:sp>
      <p:sp>
        <p:nvSpPr>
          <p:cNvPr id="3" name="Content Placeholder 2"/>
          <p:cNvSpPr>
            <a:spLocks noGrp="1"/>
          </p:cNvSpPr>
          <p:nvPr>
            <p:ph idx="1"/>
          </p:nvPr>
        </p:nvSpPr>
        <p:spPr>
          <a:xfrm>
            <a:off x="457200" y="1600200"/>
            <a:ext cx="8229600" cy="4974336"/>
          </a:xfrm>
        </p:spPr>
        <p:txBody>
          <a:bodyPr>
            <a:normAutofit fontScale="92500" lnSpcReduction="20000"/>
          </a:bodyPr>
          <a:lstStyle/>
          <a:p>
            <a:r>
              <a:rPr lang="en-US" b="1" dirty="0">
                <a:solidFill>
                  <a:srgbClr val="FF0000"/>
                </a:solidFill>
              </a:rPr>
              <a:t>Time series </a:t>
            </a:r>
            <a:r>
              <a:rPr lang="en-US" b="1" dirty="0"/>
              <a:t>data</a:t>
            </a:r>
          </a:p>
          <a:p>
            <a:pPr lvl="1"/>
            <a:r>
              <a:rPr lang="en-US" dirty="0"/>
              <a:t>One or more variables </a:t>
            </a:r>
            <a:r>
              <a:rPr lang="en-US" dirty="0">
                <a:solidFill>
                  <a:srgbClr val="FF0000"/>
                </a:solidFill>
              </a:rPr>
              <a:t>describing the state of the world over time</a:t>
            </a:r>
          </a:p>
          <a:p>
            <a:pPr lvl="2"/>
            <a:r>
              <a:rPr lang="en-US" dirty="0"/>
              <a:t>E.g., stock prices, money supply, consumer price index,  gross domestic product, annual homicide rates, automobile sales, atmospheric carbon dioxide concentrations, global fish stocks…</a:t>
            </a:r>
          </a:p>
          <a:p>
            <a:pPr lvl="2"/>
            <a:endParaRPr lang="en-US" dirty="0"/>
          </a:p>
          <a:p>
            <a:pPr lvl="1"/>
            <a:r>
              <a:rPr lang="en-US" dirty="0">
                <a:solidFill>
                  <a:srgbClr val="FF0000"/>
                </a:solidFill>
              </a:rPr>
              <a:t>Ordering of observations conveys important information</a:t>
            </a:r>
          </a:p>
          <a:p>
            <a:pPr lvl="2"/>
            <a:endParaRPr lang="en-US" dirty="0"/>
          </a:p>
          <a:p>
            <a:pPr lvl="1"/>
            <a:r>
              <a:rPr lang="en-US" dirty="0"/>
              <a:t>Typical features of time series: trends, seasonality, serial correlation</a:t>
            </a:r>
          </a:p>
          <a:p>
            <a:pPr lvl="1"/>
            <a:endParaRPr lang="en-US" dirty="0"/>
          </a:p>
          <a:p>
            <a:pPr lvl="1"/>
            <a:r>
              <a:rPr lang="en-US" dirty="0"/>
              <a:t>Typical applications: </a:t>
            </a:r>
          </a:p>
          <a:p>
            <a:pPr lvl="2"/>
            <a:r>
              <a:rPr lang="en-US" dirty="0"/>
              <a:t>macroeconomics, finance, forecasting and prediction</a:t>
            </a:r>
          </a:p>
          <a:p>
            <a:endParaRPr lang="en-US" dirty="0"/>
          </a:p>
          <a:p>
            <a:pPr lvl="1"/>
            <a:endParaRPr lang="en-US" dirty="0"/>
          </a:p>
        </p:txBody>
      </p:sp>
    </p:spTree>
    <p:extLst>
      <p:ext uri="{BB962C8B-B14F-4D97-AF65-F5344CB8AC3E}">
        <p14:creationId xmlns:p14="http://schemas.microsoft.com/office/powerpoint/2010/main" val="657134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Grp="1" noChangeArrowheads="1"/>
          </p:cNvSpPr>
          <p:nvPr>
            <p:ph type="body" idx="1"/>
          </p:nvPr>
        </p:nvSpPr>
        <p:spPr>
          <a:xfrm>
            <a:off x="611188" y="2005013"/>
            <a:ext cx="7983537" cy="4267200"/>
          </a:xfrm>
        </p:spPr>
        <p:txBody>
          <a:bodyPr/>
          <a:lstStyle/>
          <a:p>
            <a:pPr eaLnBrk="1" hangingPunct="1">
              <a:lnSpc>
                <a:spcPts val="2900"/>
              </a:lnSpc>
            </a:pPr>
            <a:r>
              <a:rPr lang="de-DE" sz="1800" b="1"/>
              <a:t>Time series data on minimum wages and related variables</a:t>
            </a:r>
            <a:endParaRPr lang="de-DE" sz="1800"/>
          </a:p>
        </p:txBody>
      </p:sp>
      <p:pic>
        <p:nvPicPr>
          <p:cNvPr id="15363" name="Picture 17"/>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76263" y="2546350"/>
            <a:ext cx="7240587" cy="288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Ellipse 4"/>
          <p:cNvSpPr/>
          <p:nvPr/>
        </p:nvSpPr>
        <p:spPr>
          <a:xfrm>
            <a:off x="4427538" y="3716338"/>
            <a:ext cx="504825" cy="25558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15365" name="Textfeld 5"/>
          <p:cNvSpPr txBox="1">
            <a:spLocks noChangeArrowheads="1"/>
          </p:cNvSpPr>
          <p:nvPr/>
        </p:nvSpPr>
        <p:spPr bwMode="auto">
          <a:xfrm>
            <a:off x="5651500" y="5589588"/>
            <a:ext cx="14351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eaLnBrk="1" hangingPunct="1"/>
            <a:r>
              <a:rPr lang="de-DE" sz="1400"/>
              <a:t>Unemployment </a:t>
            </a:r>
          </a:p>
          <a:p>
            <a:pPr eaLnBrk="1" hangingPunct="1"/>
            <a:r>
              <a:rPr lang="de-DE" sz="1400"/>
              <a:t>rate</a:t>
            </a:r>
          </a:p>
        </p:txBody>
      </p:sp>
      <p:cxnSp>
        <p:nvCxnSpPr>
          <p:cNvPr id="7" name="Gerade Verbindung mit Pfeil 6"/>
          <p:cNvCxnSpPr/>
          <p:nvPr/>
        </p:nvCxnSpPr>
        <p:spPr>
          <a:xfrm flipH="1" flipV="1">
            <a:off x="5940425" y="4041775"/>
            <a:ext cx="539750" cy="158273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Ellipse 13"/>
          <p:cNvSpPr/>
          <p:nvPr/>
        </p:nvSpPr>
        <p:spPr>
          <a:xfrm>
            <a:off x="3276600" y="3716338"/>
            <a:ext cx="474663" cy="25558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15368" name="Textfeld 14"/>
          <p:cNvSpPr txBox="1">
            <a:spLocks noChangeArrowheads="1"/>
          </p:cNvSpPr>
          <p:nvPr/>
        </p:nvSpPr>
        <p:spPr bwMode="auto">
          <a:xfrm>
            <a:off x="2735263" y="5589588"/>
            <a:ext cx="126365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eaLnBrk="1" hangingPunct="1"/>
            <a:r>
              <a:rPr lang="de-DE" sz="1400"/>
              <a:t>Average </a:t>
            </a:r>
          </a:p>
          <a:p>
            <a:pPr eaLnBrk="1" hangingPunct="1"/>
            <a:r>
              <a:rPr lang="de-DE" sz="1400"/>
              <a:t>coverage rate</a:t>
            </a:r>
          </a:p>
        </p:txBody>
      </p:sp>
      <p:sp>
        <p:nvSpPr>
          <p:cNvPr id="26" name="Ellipse 25"/>
          <p:cNvSpPr/>
          <p:nvPr/>
        </p:nvSpPr>
        <p:spPr>
          <a:xfrm>
            <a:off x="5616575" y="3716338"/>
            <a:ext cx="468313" cy="25558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15370" name="Textfeld 27"/>
          <p:cNvSpPr txBox="1">
            <a:spLocks noChangeArrowheads="1"/>
          </p:cNvSpPr>
          <p:nvPr/>
        </p:nvSpPr>
        <p:spPr bwMode="auto">
          <a:xfrm>
            <a:off x="468313" y="5589588"/>
            <a:ext cx="1755775"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eaLnBrk="1" hangingPunct="1"/>
            <a:r>
              <a:rPr lang="de-DE" sz="1400"/>
              <a:t>Average minimum </a:t>
            </a:r>
          </a:p>
          <a:p>
            <a:pPr eaLnBrk="1" hangingPunct="1"/>
            <a:r>
              <a:rPr lang="de-DE" sz="1400"/>
              <a:t>wage for given year</a:t>
            </a:r>
          </a:p>
        </p:txBody>
      </p:sp>
      <p:cxnSp>
        <p:nvCxnSpPr>
          <p:cNvPr id="29" name="Gerade Verbindung mit Pfeil 28"/>
          <p:cNvCxnSpPr/>
          <p:nvPr/>
        </p:nvCxnSpPr>
        <p:spPr>
          <a:xfrm flipV="1">
            <a:off x="1223963" y="3933825"/>
            <a:ext cx="2052637" cy="169068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3" name="Gerade Verbindung mit Pfeil 32"/>
          <p:cNvCxnSpPr/>
          <p:nvPr/>
        </p:nvCxnSpPr>
        <p:spPr>
          <a:xfrm flipV="1">
            <a:off x="3527425" y="4005263"/>
            <a:ext cx="1044575" cy="1655762"/>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 name="Ellipse 16"/>
          <p:cNvSpPr/>
          <p:nvPr/>
        </p:nvSpPr>
        <p:spPr>
          <a:xfrm>
            <a:off x="6624638" y="3716338"/>
            <a:ext cx="684212" cy="25558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cxnSp>
        <p:nvCxnSpPr>
          <p:cNvPr id="18" name="Gerade Verbindung mit Pfeil 17"/>
          <p:cNvCxnSpPr/>
          <p:nvPr/>
        </p:nvCxnSpPr>
        <p:spPr>
          <a:xfrm flipH="1" flipV="1">
            <a:off x="7164388" y="4005263"/>
            <a:ext cx="792162" cy="1584325"/>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375" name="Textfeld 19"/>
          <p:cNvSpPr txBox="1">
            <a:spLocks noChangeArrowheads="1"/>
          </p:cNvSpPr>
          <p:nvPr/>
        </p:nvSpPr>
        <p:spPr bwMode="auto">
          <a:xfrm>
            <a:off x="7451725" y="5589588"/>
            <a:ext cx="13112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eaLnBrk="1" hangingPunct="1"/>
            <a:r>
              <a:rPr lang="de-DE" sz="1400"/>
              <a:t>Gross national</a:t>
            </a:r>
          </a:p>
          <a:p>
            <a:pPr eaLnBrk="1" hangingPunct="1"/>
            <a:r>
              <a:rPr lang="de-DE" sz="1400"/>
              <a:t>product</a:t>
            </a:r>
          </a:p>
        </p:txBody>
      </p:sp>
      <p:sp>
        <p:nvSpPr>
          <p:cNvPr id="16" name="Rectangle 2"/>
          <p:cNvSpPr>
            <a:spLocks noGrp="1" noChangeArrowheads="1"/>
          </p:cNvSpPr>
          <p:nvPr>
            <p:ph type="title"/>
          </p:nvPr>
        </p:nvSpPr>
        <p:spPr>
          <a:xfrm>
            <a:off x="457200" y="762000"/>
            <a:ext cx="8229600" cy="1066800"/>
          </a:xfrm>
        </p:spPr>
        <p:txBody>
          <a:bodyPr>
            <a:normAutofit/>
          </a:bodyPr>
          <a:lstStyle/>
          <a:p>
            <a:pPr eaLnBrk="1" hangingPunct="1"/>
            <a:r>
              <a:rPr lang="de-DE" dirty="0"/>
              <a:t>Types of data</a:t>
            </a:r>
          </a:p>
        </p:txBody>
      </p:sp>
    </p:spTree>
    <p:extLst>
      <p:ext uri="{BB962C8B-B14F-4D97-AF65-F5344CB8AC3E}">
        <p14:creationId xmlns:p14="http://schemas.microsoft.com/office/powerpoint/2010/main" val="2820013462"/>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252046"/>
            <a:ext cx="8305800" cy="63890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688087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DP and GDP per capita from 1700 to compare the rise of Japan, China and  USA | NextBigFuture.com">
            <a:extLst>
              <a:ext uri="{FF2B5EF4-FFF2-40B4-BE49-F238E27FC236}">
                <a16:creationId xmlns:a16="http://schemas.microsoft.com/office/drawing/2014/main" id="{DE72897A-5838-0DEF-DDF6-787BD1104B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9063"/>
            <a:ext cx="9144000" cy="6619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18483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0" y="6400800"/>
            <a:ext cx="7513595" cy="369332"/>
          </a:xfrm>
          <a:prstGeom prst="rect">
            <a:avLst/>
          </a:prstGeom>
          <a:noFill/>
        </p:spPr>
        <p:txBody>
          <a:bodyPr wrap="none" rtlCol="0">
            <a:spAutoFit/>
          </a:bodyPr>
          <a:lstStyle/>
          <a:p>
            <a:r>
              <a:rPr lang="en-US" dirty="0"/>
              <a:t>What does this graph tell us about El-Niño years? La </a:t>
            </a:r>
            <a:r>
              <a:rPr lang="en-US" dirty="0" err="1"/>
              <a:t>Niñas</a:t>
            </a:r>
            <a:r>
              <a:rPr lang="en-US" dirty="0"/>
              <a:t>? Volcanoes?</a:t>
            </a:r>
          </a:p>
        </p:txBody>
      </p:sp>
      <p:pic>
        <p:nvPicPr>
          <p:cNvPr id="6" name="Picture 5">
            <a:extLst>
              <a:ext uri="{FF2B5EF4-FFF2-40B4-BE49-F238E27FC236}">
                <a16:creationId xmlns:a16="http://schemas.microsoft.com/office/drawing/2014/main" id="{8129C954-C7E0-47EB-8773-83E17BDD5A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363222"/>
            <a:ext cx="8534400" cy="5808978"/>
          </a:xfrm>
          <a:prstGeom prst="rect">
            <a:avLst/>
          </a:prstGeom>
        </p:spPr>
      </p:pic>
    </p:spTree>
    <p:extLst>
      <p:ext uri="{BB962C8B-B14F-4D97-AF65-F5344CB8AC3E}">
        <p14:creationId xmlns:p14="http://schemas.microsoft.com/office/powerpoint/2010/main" val="803978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0"/>
            <a:ext cx="9144000" cy="1036320"/>
          </a:xfrm>
          <a:prstGeom prst="rect">
            <a:avLst/>
          </a:prstGeom>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7972" y="1371600"/>
            <a:ext cx="9181972" cy="4754880"/>
          </a:xfrm>
          <a:prstGeom prst="rect">
            <a:avLst/>
          </a:prstGeom>
        </p:spPr>
      </p:pic>
      <p:pic>
        <p:nvPicPr>
          <p:cNvPr id="9" name="Picture 8"/>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304800" y="1371600"/>
            <a:ext cx="2881744" cy="2438400"/>
          </a:xfrm>
          <a:prstGeom prst="rect">
            <a:avLst/>
          </a:prstGeom>
        </p:spPr>
      </p:pic>
      <p:pic>
        <p:nvPicPr>
          <p:cNvPr id="10" name="Picture 9"/>
          <p:cNvPicPr>
            <a:picLocks noChangeAspect="1"/>
          </p:cNvPicPr>
          <p:nvPr/>
        </p:nvPicPr>
        <p:blipFill rotWithShape="1">
          <a:blip r:embed="rId5" cstate="email">
            <a:extLst>
              <a:ext uri="{28A0092B-C50C-407E-A947-70E740481C1C}">
                <a14:useLocalDpi xmlns:a14="http://schemas.microsoft.com/office/drawing/2010/main" val="0"/>
              </a:ext>
            </a:extLst>
          </a:blip>
          <a:srcRect/>
          <a:stretch/>
        </p:blipFill>
        <p:spPr>
          <a:xfrm>
            <a:off x="1409700" y="4916"/>
            <a:ext cx="6324600" cy="6400801"/>
          </a:xfrm>
          <a:prstGeom prst="rect">
            <a:avLst/>
          </a:prstGeom>
        </p:spPr>
      </p:pic>
      <p:sp>
        <p:nvSpPr>
          <p:cNvPr id="11" name="TextBox 10"/>
          <p:cNvSpPr txBox="1"/>
          <p:nvPr/>
        </p:nvSpPr>
        <p:spPr>
          <a:xfrm>
            <a:off x="228600" y="6477000"/>
            <a:ext cx="8238153" cy="246221"/>
          </a:xfrm>
          <a:prstGeom prst="rect">
            <a:avLst/>
          </a:prstGeom>
          <a:noFill/>
        </p:spPr>
        <p:txBody>
          <a:bodyPr wrap="none" rtlCol="0">
            <a:spAutoFit/>
          </a:bodyPr>
          <a:lstStyle/>
          <a:p>
            <a:r>
              <a:rPr lang="en-US" sz="1000" dirty="0">
                <a:hlinkClick r:id="rId6"/>
              </a:rPr>
              <a:t>https://www.technologyreview.com/s/610090/stravas-privacy-pr-nightmare-shows-why-you-cant-trust-social-fitness-apps-to-protect-your/</a:t>
            </a:r>
            <a:r>
              <a:rPr lang="en-US" sz="1000" dirty="0"/>
              <a:t> </a:t>
            </a:r>
          </a:p>
        </p:txBody>
      </p:sp>
    </p:spTree>
    <p:extLst>
      <p:ext uri="{BB962C8B-B14F-4D97-AF65-F5344CB8AC3E}">
        <p14:creationId xmlns:p14="http://schemas.microsoft.com/office/powerpoint/2010/main" val="3915753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Types of data</a:t>
            </a:r>
          </a:p>
        </p:txBody>
      </p:sp>
      <p:sp>
        <p:nvSpPr>
          <p:cNvPr id="3" name="Content Placeholder 2"/>
          <p:cNvSpPr>
            <a:spLocks noGrp="1"/>
          </p:cNvSpPr>
          <p:nvPr>
            <p:ph idx="1"/>
          </p:nvPr>
        </p:nvSpPr>
        <p:spPr/>
        <p:txBody>
          <a:bodyPr>
            <a:normAutofit fontScale="85000" lnSpcReduction="20000"/>
          </a:bodyPr>
          <a:lstStyle/>
          <a:p>
            <a:r>
              <a:rPr lang="en-US" dirty="0">
                <a:solidFill>
                  <a:srgbClr val="FF0000"/>
                </a:solidFill>
              </a:rPr>
              <a:t>Pooled cross sectional </a:t>
            </a:r>
            <a:r>
              <a:rPr lang="en-US" dirty="0"/>
              <a:t>data</a:t>
            </a:r>
          </a:p>
          <a:p>
            <a:pPr lvl="1"/>
            <a:r>
              <a:rPr lang="en-US" dirty="0"/>
              <a:t>Two or more cross sections, each associated with different time periods, combined into one data set</a:t>
            </a:r>
          </a:p>
          <a:p>
            <a:endParaRPr lang="en-US" dirty="0"/>
          </a:p>
          <a:p>
            <a:r>
              <a:rPr lang="en-US" dirty="0"/>
              <a:t>Example:</a:t>
            </a:r>
          </a:p>
          <a:p>
            <a:pPr lvl="1"/>
            <a:r>
              <a:rPr lang="en-US" dirty="0"/>
              <a:t>Evaluate effect of change in property taxes on house prices</a:t>
            </a:r>
          </a:p>
          <a:p>
            <a:pPr lvl="2"/>
            <a:r>
              <a:rPr lang="en-US" i="1" dirty="0"/>
              <a:t>Random sample </a:t>
            </a:r>
            <a:r>
              <a:rPr lang="en-US" dirty="0"/>
              <a:t>of house prices for the year 1993</a:t>
            </a:r>
          </a:p>
          <a:p>
            <a:pPr lvl="2"/>
            <a:r>
              <a:rPr lang="en-US" dirty="0"/>
              <a:t>A </a:t>
            </a:r>
            <a:r>
              <a:rPr lang="en-US" i="1" dirty="0"/>
              <a:t>new</a:t>
            </a:r>
            <a:r>
              <a:rPr lang="en-US" dirty="0"/>
              <a:t> random sample of house prices for the year 1995</a:t>
            </a:r>
          </a:p>
          <a:p>
            <a:pPr lvl="3"/>
            <a:r>
              <a:rPr lang="en-US" dirty="0"/>
              <a:t>i.e., you’re not expecting to see the same house more than once</a:t>
            </a:r>
          </a:p>
          <a:p>
            <a:pPr lvl="1"/>
            <a:r>
              <a:rPr lang="en-US" dirty="0"/>
              <a:t>Compare before/after (1993: before reform, 1995: after reform)</a:t>
            </a:r>
          </a:p>
          <a:p>
            <a:pPr lvl="2"/>
            <a:r>
              <a:rPr lang="en-US" dirty="0"/>
              <a:t>Perhaps we might use a national sample where multiple different property tax laws changed in different ways to better </a:t>
            </a:r>
            <a:r>
              <a:rPr lang="en-US" i="1" dirty="0"/>
              <a:t>identify</a:t>
            </a:r>
            <a:r>
              <a:rPr lang="en-US" dirty="0"/>
              <a:t> that relationship</a:t>
            </a:r>
          </a:p>
          <a:p>
            <a:endParaRPr lang="en-US" dirty="0"/>
          </a:p>
          <a:p>
            <a:pPr lvl="1"/>
            <a:endParaRPr lang="en-US" dirty="0"/>
          </a:p>
        </p:txBody>
      </p:sp>
    </p:spTree>
    <p:extLst>
      <p:ext uri="{BB962C8B-B14F-4D97-AF65-F5344CB8AC3E}">
        <p14:creationId xmlns:p14="http://schemas.microsoft.com/office/powerpoint/2010/main" val="3704477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3"/>
          <p:cNvSpPr>
            <a:spLocks noGrp="1" noChangeArrowheads="1"/>
          </p:cNvSpPr>
          <p:nvPr>
            <p:ph type="body" idx="1"/>
          </p:nvPr>
        </p:nvSpPr>
        <p:spPr>
          <a:xfrm>
            <a:off x="611188" y="2041525"/>
            <a:ext cx="8001000" cy="4267200"/>
          </a:xfrm>
        </p:spPr>
        <p:txBody>
          <a:bodyPr/>
          <a:lstStyle/>
          <a:p>
            <a:pPr eaLnBrk="1" hangingPunct="1">
              <a:lnSpc>
                <a:spcPts val="2700"/>
              </a:lnSpc>
            </a:pPr>
            <a:r>
              <a:rPr lang="de-DE" sz="1800" b="1"/>
              <a:t>Pooled cross sections on housing prices</a:t>
            </a:r>
            <a:endParaRPr lang="de-DE" sz="1800"/>
          </a:p>
          <a:p>
            <a:pPr lvl="1" eaLnBrk="1" hangingPunct="1">
              <a:lnSpc>
                <a:spcPts val="3300"/>
              </a:lnSpc>
            </a:pPr>
            <a:endParaRPr lang="de-DE" sz="1800"/>
          </a:p>
        </p:txBody>
      </p:sp>
      <p:pic>
        <p:nvPicPr>
          <p:cNvPr id="17411" name="Picture 17"/>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76263" y="2565400"/>
            <a:ext cx="5837237" cy="370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Ellipse 4"/>
          <p:cNvSpPr/>
          <p:nvPr/>
        </p:nvSpPr>
        <p:spPr>
          <a:xfrm>
            <a:off x="3995738" y="3465513"/>
            <a:ext cx="468312" cy="25558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17413" name="Textfeld 5"/>
          <p:cNvSpPr txBox="1">
            <a:spLocks noChangeArrowheads="1"/>
          </p:cNvSpPr>
          <p:nvPr/>
        </p:nvSpPr>
        <p:spPr bwMode="auto">
          <a:xfrm>
            <a:off x="7056438" y="3213100"/>
            <a:ext cx="19224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eaLnBrk="1" hangingPunct="1"/>
            <a:r>
              <a:rPr lang="de-DE" sz="1400"/>
              <a:t>Number of bathrooms</a:t>
            </a:r>
          </a:p>
        </p:txBody>
      </p:sp>
      <p:cxnSp>
        <p:nvCxnSpPr>
          <p:cNvPr id="7" name="Gerade Verbindung mit Pfeil 6"/>
          <p:cNvCxnSpPr/>
          <p:nvPr/>
        </p:nvCxnSpPr>
        <p:spPr>
          <a:xfrm flipH="1">
            <a:off x="6084888" y="3395663"/>
            <a:ext cx="1008062" cy="212725"/>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Ellipse 13"/>
          <p:cNvSpPr/>
          <p:nvPr/>
        </p:nvSpPr>
        <p:spPr>
          <a:xfrm>
            <a:off x="3167063" y="3249613"/>
            <a:ext cx="474662" cy="25558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17416" name="Textfeld 14"/>
          <p:cNvSpPr txBox="1">
            <a:spLocks noChangeArrowheads="1"/>
          </p:cNvSpPr>
          <p:nvPr/>
        </p:nvSpPr>
        <p:spPr bwMode="auto">
          <a:xfrm>
            <a:off x="7056438" y="2457450"/>
            <a:ext cx="12731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eaLnBrk="1" hangingPunct="1"/>
            <a:r>
              <a:rPr lang="de-DE" sz="1400"/>
              <a:t>Size of house</a:t>
            </a:r>
          </a:p>
          <a:p>
            <a:pPr eaLnBrk="1" hangingPunct="1"/>
            <a:r>
              <a:rPr lang="de-DE" sz="1400"/>
              <a:t>in square feet</a:t>
            </a:r>
          </a:p>
        </p:txBody>
      </p:sp>
      <p:sp>
        <p:nvSpPr>
          <p:cNvPr id="26" name="Ellipse 25"/>
          <p:cNvSpPr/>
          <p:nvPr/>
        </p:nvSpPr>
        <p:spPr>
          <a:xfrm>
            <a:off x="5651500" y="3500438"/>
            <a:ext cx="401638" cy="25558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17418" name="Textfeld 27"/>
          <p:cNvSpPr txBox="1">
            <a:spLocks noChangeArrowheads="1"/>
          </p:cNvSpPr>
          <p:nvPr/>
        </p:nvSpPr>
        <p:spPr bwMode="auto">
          <a:xfrm>
            <a:off x="5940425" y="2133600"/>
            <a:ext cx="11493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eaLnBrk="1" hangingPunct="1"/>
            <a:r>
              <a:rPr lang="de-DE" sz="1400"/>
              <a:t>Property tax</a:t>
            </a:r>
          </a:p>
        </p:txBody>
      </p:sp>
      <p:cxnSp>
        <p:nvCxnSpPr>
          <p:cNvPr id="29" name="Gerade Verbindung mit Pfeil 28"/>
          <p:cNvCxnSpPr/>
          <p:nvPr/>
        </p:nvCxnSpPr>
        <p:spPr>
          <a:xfrm flipH="1">
            <a:off x="3671888" y="2384425"/>
            <a:ext cx="2305050" cy="936625"/>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3" name="Gerade Verbindung mit Pfeil 32"/>
          <p:cNvCxnSpPr>
            <a:stCxn id="17416" idx="1"/>
          </p:cNvCxnSpPr>
          <p:nvPr/>
        </p:nvCxnSpPr>
        <p:spPr>
          <a:xfrm flipH="1">
            <a:off x="4500563" y="2719388"/>
            <a:ext cx="2555875" cy="817562"/>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4" name="Gerade Verbindung 33"/>
          <p:cNvCxnSpPr/>
          <p:nvPr/>
        </p:nvCxnSpPr>
        <p:spPr>
          <a:xfrm flipV="1">
            <a:off x="503238" y="4652963"/>
            <a:ext cx="7119937" cy="0"/>
          </a:xfrm>
          <a:prstGeom prst="line">
            <a:avLst/>
          </a:prstGeom>
          <a:ln w="254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7422" name="Textfeld 37"/>
          <p:cNvSpPr txBox="1">
            <a:spLocks noChangeArrowheads="1"/>
          </p:cNvSpPr>
          <p:nvPr/>
        </p:nvSpPr>
        <p:spPr bwMode="auto">
          <a:xfrm>
            <a:off x="6300788" y="4257675"/>
            <a:ext cx="12795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eaLnBrk="1" hangingPunct="1"/>
            <a:r>
              <a:rPr lang="de-DE" sz="1400"/>
              <a:t>Before reform</a:t>
            </a:r>
          </a:p>
        </p:txBody>
      </p:sp>
      <p:sp>
        <p:nvSpPr>
          <p:cNvPr id="17423" name="Textfeld 38"/>
          <p:cNvSpPr txBox="1">
            <a:spLocks noChangeArrowheads="1"/>
          </p:cNvSpPr>
          <p:nvPr/>
        </p:nvSpPr>
        <p:spPr bwMode="auto">
          <a:xfrm>
            <a:off x="6337300" y="4732338"/>
            <a:ext cx="11509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eaLnBrk="1" hangingPunct="1"/>
            <a:r>
              <a:rPr lang="de-DE" sz="1400"/>
              <a:t>After reform</a:t>
            </a:r>
          </a:p>
        </p:txBody>
      </p:sp>
      <p:sp>
        <p:nvSpPr>
          <p:cNvPr id="16" name="Rectangle 2"/>
          <p:cNvSpPr>
            <a:spLocks noGrp="1" noChangeArrowheads="1"/>
          </p:cNvSpPr>
          <p:nvPr>
            <p:ph type="title"/>
          </p:nvPr>
        </p:nvSpPr>
        <p:spPr>
          <a:xfrm>
            <a:off x="457200" y="762000"/>
            <a:ext cx="8229600" cy="1066800"/>
          </a:xfrm>
        </p:spPr>
        <p:txBody>
          <a:bodyPr>
            <a:normAutofit/>
          </a:bodyPr>
          <a:lstStyle/>
          <a:p>
            <a:pPr eaLnBrk="1" hangingPunct="1"/>
            <a:r>
              <a:rPr lang="de-DE" dirty="0"/>
              <a:t>Types of data</a:t>
            </a:r>
          </a:p>
        </p:txBody>
      </p:sp>
    </p:spTree>
    <p:extLst>
      <p:ext uri="{BB962C8B-B14F-4D97-AF65-F5344CB8AC3E}">
        <p14:creationId xmlns:p14="http://schemas.microsoft.com/office/powerpoint/2010/main" val="820315876"/>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02739" y="1295400"/>
            <a:ext cx="8231661" cy="5486400"/>
          </a:xfrm>
          <a:prstGeom prst="rect">
            <a:avLst/>
          </a:prstGeom>
        </p:spPr>
      </p:pic>
      <p:sp>
        <p:nvSpPr>
          <p:cNvPr id="2" name="Title 1"/>
          <p:cNvSpPr>
            <a:spLocks noGrp="1"/>
          </p:cNvSpPr>
          <p:nvPr>
            <p:ph type="title"/>
          </p:nvPr>
        </p:nvSpPr>
        <p:spPr>
          <a:xfrm>
            <a:off x="457200" y="609600"/>
            <a:ext cx="8229600" cy="1066800"/>
          </a:xfrm>
        </p:spPr>
        <p:txBody>
          <a:bodyPr>
            <a:normAutofit/>
          </a:bodyPr>
          <a:lstStyle/>
          <a:p>
            <a:r>
              <a:rPr lang="en-US" sz="3200" dirty="0"/>
              <a:t>Most survey data are pooled cross sections</a:t>
            </a:r>
          </a:p>
        </p:txBody>
      </p:sp>
    </p:spTree>
    <p:extLst>
      <p:ext uri="{BB962C8B-B14F-4D97-AF65-F5344CB8AC3E}">
        <p14:creationId xmlns:p14="http://schemas.microsoft.com/office/powerpoint/2010/main" val="36438235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066800"/>
          </a:xfrm>
        </p:spPr>
        <p:txBody>
          <a:bodyPr>
            <a:normAutofit/>
          </a:bodyPr>
          <a:lstStyle/>
          <a:p>
            <a:r>
              <a:rPr lang="en-US" sz="3200" dirty="0"/>
              <a:t>Most survey data are pooled cross sections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1828800"/>
            <a:ext cx="7772400" cy="4744597"/>
          </a:xfrm>
          <a:prstGeom prst="rect">
            <a:avLst/>
          </a:prstGeom>
        </p:spPr>
      </p:pic>
    </p:spTree>
    <p:extLst>
      <p:ext uri="{BB962C8B-B14F-4D97-AF65-F5344CB8AC3E}">
        <p14:creationId xmlns:p14="http://schemas.microsoft.com/office/powerpoint/2010/main" val="28378075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066800"/>
          </a:xfrm>
        </p:spPr>
        <p:txBody>
          <a:bodyPr/>
          <a:lstStyle/>
          <a:p>
            <a:r>
              <a:rPr lang="en-US" dirty="0"/>
              <a:t>Types of data</a:t>
            </a:r>
          </a:p>
        </p:txBody>
      </p:sp>
      <p:sp>
        <p:nvSpPr>
          <p:cNvPr id="3" name="Content Placeholder 2"/>
          <p:cNvSpPr>
            <a:spLocks noGrp="1"/>
          </p:cNvSpPr>
          <p:nvPr>
            <p:ph idx="1"/>
          </p:nvPr>
        </p:nvSpPr>
        <p:spPr>
          <a:xfrm>
            <a:off x="457200" y="1447800"/>
            <a:ext cx="8229600" cy="5126736"/>
          </a:xfrm>
        </p:spPr>
        <p:txBody>
          <a:bodyPr>
            <a:normAutofit fontScale="92500"/>
          </a:bodyPr>
          <a:lstStyle/>
          <a:p>
            <a:r>
              <a:rPr lang="en-US" dirty="0">
                <a:solidFill>
                  <a:srgbClr val="FF0000"/>
                </a:solidFill>
              </a:rPr>
              <a:t>Panel</a:t>
            </a:r>
            <a:r>
              <a:rPr lang="en-US" dirty="0"/>
              <a:t>, or </a:t>
            </a:r>
            <a:r>
              <a:rPr lang="en-US" dirty="0">
                <a:solidFill>
                  <a:srgbClr val="FF0000"/>
                </a:solidFill>
              </a:rPr>
              <a:t>longitudinal</a:t>
            </a:r>
            <a:r>
              <a:rPr lang="en-US" dirty="0"/>
              <a:t>, data</a:t>
            </a:r>
          </a:p>
          <a:p>
            <a:pPr lvl="1"/>
            <a:r>
              <a:rPr lang="en-US" dirty="0"/>
              <a:t>Many observations, each observed multiple times</a:t>
            </a:r>
            <a:endParaRPr lang="en-US" b="1" i="1" dirty="0"/>
          </a:p>
          <a:p>
            <a:pPr lvl="2"/>
            <a:r>
              <a:rPr lang="en-US" dirty="0"/>
              <a:t>Can be used to account for time-invariant </a:t>
            </a:r>
            <a:r>
              <a:rPr lang="en-US" dirty="0" err="1"/>
              <a:t>unobservables</a:t>
            </a:r>
            <a:endParaRPr lang="en-US" dirty="0"/>
          </a:p>
          <a:p>
            <a:pPr lvl="3"/>
            <a:r>
              <a:rPr lang="en-US" dirty="0"/>
              <a:t>E.g., by comparing a something against itself over time and looking at changes</a:t>
            </a:r>
          </a:p>
          <a:p>
            <a:pPr lvl="2"/>
            <a:r>
              <a:rPr lang="en-US" dirty="0"/>
              <a:t>Can be used to model dynamic responses </a:t>
            </a:r>
          </a:p>
          <a:p>
            <a:pPr lvl="2"/>
            <a:endParaRPr lang="en-US" dirty="0"/>
          </a:p>
          <a:p>
            <a:r>
              <a:rPr lang="en-US" dirty="0"/>
              <a:t>Example:</a:t>
            </a:r>
          </a:p>
          <a:p>
            <a:pPr lvl="1"/>
            <a:r>
              <a:rPr lang="en-US" dirty="0"/>
              <a:t>City crime statistics</a:t>
            </a:r>
          </a:p>
          <a:p>
            <a:pPr lvl="2"/>
            <a:r>
              <a:rPr lang="en-US" dirty="0"/>
              <a:t>Time-invariant unobserved city characteristics may be modeled</a:t>
            </a:r>
          </a:p>
          <a:p>
            <a:pPr lvl="2"/>
            <a:r>
              <a:rPr lang="en-US" dirty="0"/>
              <a:t>Effect of policies on crime rates may exhibit time lag</a:t>
            </a:r>
          </a:p>
          <a:p>
            <a:pPr lvl="2"/>
            <a:r>
              <a:rPr lang="en-US" dirty="0"/>
              <a:t>National vs. regional effects can be explored</a:t>
            </a:r>
          </a:p>
          <a:p>
            <a:endParaRPr lang="en-US" dirty="0"/>
          </a:p>
          <a:p>
            <a:pPr lvl="1"/>
            <a:endParaRPr lang="en-US" dirty="0"/>
          </a:p>
        </p:txBody>
      </p:sp>
    </p:spTree>
    <p:extLst>
      <p:ext uri="{BB962C8B-B14F-4D97-AF65-F5344CB8AC3E}">
        <p14:creationId xmlns:p14="http://schemas.microsoft.com/office/powerpoint/2010/main" val="2939930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3"/>
          <p:cNvSpPr>
            <a:spLocks noGrp="1" noChangeArrowheads="1"/>
          </p:cNvSpPr>
          <p:nvPr>
            <p:ph type="body" idx="1"/>
          </p:nvPr>
        </p:nvSpPr>
        <p:spPr>
          <a:xfrm>
            <a:off x="593725" y="2005013"/>
            <a:ext cx="8001000" cy="4267200"/>
          </a:xfrm>
        </p:spPr>
        <p:txBody>
          <a:bodyPr/>
          <a:lstStyle/>
          <a:p>
            <a:pPr eaLnBrk="1" hangingPunct="1">
              <a:lnSpc>
                <a:spcPts val="2900"/>
              </a:lnSpc>
            </a:pPr>
            <a:r>
              <a:rPr lang="de-DE" sz="1800" b="1"/>
              <a:t>Two-year panel data on city crime statistics</a:t>
            </a:r>
            <a:endParaRPr lang="de-DE" sz="1800"/>
          </a:p>
          <a:p>
            <a:pPr lvl="1" eaLnBrk="1" hangingPunct="1">
              <a:lnSpc>
                <a:spcPts val="3300"/>
              </a:lnSpc>
            </a:pPr>
            <a:endParaRPr lang="de-DE" sz="1800"/>
          </a:p>
        </p:txBody>
      </p:sp>
      <p:pic>
        <p:nvPicPr>
          <p:cNvPr id="19459" name="Picture 14"/>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03238" y="2678113"/>
            <a:ext cx="6248400" cy="323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hteck 19"/>
          <p:cNvSpPr/>
          <p:nvPr/>
        </p:nvSpPr>
        <p:spPr>
          <a:xfrm>
            <a:off x="755650" y="3644900"/>
            <a:ext cx="5580063" cy="54768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19461" name="Textfeld 22"/>
          <p:cNvSpPr txBox="1">
            <a:spLocks noChangeArrowheads="1"/>
          </p:cNvSpPr>
          <p:nvPr/>
        </p:nvSpPr>
        <p:spPr bwMode="auto">
          <a:xfrm>
            <a:off x="6875463" y="2924175"/>
            <a:ext cx="20272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eaLnBrk="1" hangingPunct="1"/>
            <a:r>
              <a:rPr lang="de-DE" sz="1400"/>
              <a:t>Each city has two time </a:t>
            </a:r>
          </a:p>
          <a:p>
            <a:pPr eaLnBrk="1" hangingPunct="1"/>
            <a:r>
              <a:rPr lang="de-DE" sz="1400"/>
              <a:t>series observations</a:t>
            </a:r>
          </a:p>
        </p:txBody>
      </p:sp>
      <p:sp>
        <p:nvSpPr>
          <p:cNvPr id="8" name="Ellipse 7"/>
          <p:cNvSpPr/>
          <p:nvPr/>
        </p:nvSpPr>
        <p:spPr>
          <a:xfrm>
            <a:off x="5940425" y="4905375"/>
            <a:ext cx="401638" cy="25558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9" name="Ellipse 8"/>
          <p:cNvSpPr/>
          <p:nvPr/>
        </p:nvSpPr>
        <p:spPr>
          <a:xfrm>
            <a:off x="5940425" y="5157788"/>
            <a:ext cx="401638" cy="25558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19464" name="Textfeld 9"/>
          <p:cNvSpPr txBox="1">
            <a:spLocks noChangeArrowheads="1"/>
          </p:cNvSpPr>
          <p:nvPr/>
        </p:nvSpPr>
        <p:spPr bwMode="auto">
          <a:xfrm>
            <a:off x="7127875" y="3933825"/>
            <a:ext cx="1287463"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eaLnBrk="1" hangingPunct="1"/>
            <a:r>
              <a:rPr lang="de-DE" sz="1400"/>
              <a:t>Number of </a:t>
            </a:r>
          </a:p>
          <a:p>
            <a:pPr eaLnBrk="1" hangingPunct="1"/>
            <a:r>
              <a:rPr lang="de-DE" sz="1400"/>
              <a:t>police in 1986</a:t>
            </a:r>
          </a:p>
        </p:txBody>
      </p:sp>
      <p:sp>
        <p:nvSpPr>
          <p:cNvPr id="19465" name="Textfeld 10"/>
          <p:cNvSpPr txBox="1">
            <a:spLocks noChangeArrowheads="1"/>
          </p:cNvSpPr>
          <p:nvPr/>
        </p:nvSpPr>
        <p:spPr bwMode="auto">
          <a:xfrm>
            <a:off x="7164388" y="4868863"/>
            <a:ext cx="13430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eaLnBrk="1" hangingPunct="1"/>
            <a:r>
              <a:rPr lang="de-DE" sz="1400"/>
              <a:t>Number of</a:t>
            </a:r>
          </a:p>
          <a:p>
            <a:pPr eaLnBrk="1" hangingPunct="1"/>
            <a:r>
              <a:rPr lang="de-DE" sz="1400"/>
              <a:t> police in 1990</a:t>
            </a:r>
          </a:p>
        </p:txBody>
      </p:sp>
      <p:cxnSp>
        <p:nvCxnSpPr>
          <p:cNvPr id="12" name="Gerade Verbindung mit Pfeil 11"/>
          <p:cNvCxnSpPr/>
          <p:nvPr/>
        </p:nvCxnSpPr>
        <p:spPr>
          <a:xfrm flipH="1">
            <a:off x="6372225" y="3357563"/>
            <a:ext cx="539750" cy="250825"/>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Gerade Verbindung mit Pfeil 12"/>
          <p:cNvCxnSpPr/>
          <p:nvPr/>
        </p:nvCxnSpPr>
        <p:spPr>
          <a:xfrm flipH="1">
            <a:off x="6335713" y="4113213"/>
            <a:ext cx="828675" cy="792162"/>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Gerade Verbindung mit Pfeil 14"/>
          <p:cNvCxnSpPr/>
          <p:nvPr/>
        </p:nvCxnSpPr>
        <p:spPr>
          <a:xfrm flipH="1">
            <a:off x="6372225" y="5049838"/>
            <a:ext cx="828675" cy="179387"/>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Rectangle 2"/>
          <p:cNvSpPr>
            <a:spLocks noGrp="1" noChangeArrowheads="1"/>
          </p:cNvSpPr>
          <p:nvPr>
            <p:ph type="title"/>
          </p:nvPr>
        </p:nvSpPr>
        <p:spPr>
          <a:xfrm>
            <a:off x="457200" y="762000"/>
            <a:ext cx="8229600" cy="1066800"/>
          </a:xfrm>
        </p:spPr>
        <p:txBody>
          <a:bodyPr>
            <a:normAutofit/>
          </a:bodyPr>
          <a:lstStyle/>
          <a:p>
            <a:pPr eaLnBrk="1" hangingPunct="1"/>
            <a:r>
              <a:rPr lang="de-DE" dirty="0"/>
              <a:t>Types of data</a:t>
            </a:r>
          </a:p>
        </p:txBody>
      </p:sp>
    </p:spTree>
    <p:extLst>
      <p:ext uri="{BB962C8B-B14F-4D97-AF65-F5344CB8AC3E}">
        <p14:creationId xmlns:p14="http://schemas.microsoft.com/office/powerpoint/2010/main" val="1644891568"/>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7563" y="912813"/>
            <a:ext cx="7507287" cy="5792787"/>
          </a:xfrm>
          <a:prstGeom prst="rect">
            <a:avLst/>
          </a:prstGeom>
          <a:noFill/>
          <a:ln w="9525">
            <a:noFill/>
            <a:miter lim="800000"/>
            <a:headEnd/>
            <a:tailEnd/>
          </a:ln>
          <a:effectLst/>
        </p:spPr>
      </p:pic>
    </p:spTree>
    <p:extLst>
      <p:ext uri="{BB962C8B-B14F-4D97-AF65-F5344CB8AC3E}">
        <p14:creationId xmlns:p14="http://schemas.microsoft.com/office/powerpoint/2010/main" val="11264544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A46B39F-4278-4D20-983B-6C80590BAE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228600"/>
            <a:ext cx="6934200" cy="5753958"/>
          </a:xfrm>
          <a:prstGeom prst="rect">
            <a:avLst/>
          </a:prstGeom>
        </p:spPr>
      </p:pic>
      <p:pic>
        <p:nvPicPr>
          <p:cNvPr id="7" name="Picture 6">
            <a:extLst>
              <a:ext uri="{FF2B5EF4-FFF2-40B4-BE49-F238E27FC236}">
                <a16:creationId xmlns:a16="http://schemas.microsoft.com/office/drawing/2014/main" id="{150CB225-2170-443A-ADF7-EDB080BEA1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1725" y="6077808"/>
            <a:ext cx="4400550" cy="456533"/>
          </a:xfrm>
          <a:prstGeom prst="rect">
            <a:avLst/>
          </a:prstGeom>
        </p:spPr>
      </p:pic>
    </p:spTree>
    <p:extLst>
      <p:ext uri="{BB962C8B-B14F-4D97-AF65-F5344CB8AC3E}">
        <p14:creationId xmlns:p14="http://schemas.microsoft.com/office/powerpoint/2010/main" val="41247255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066800"/>
          </a:xfrm>
        </p:spPr>
        <p:txBody>
          <a:bodyPr>
            <a:noAutofit/>
          </a:bodyPr>
          <a:lstStyle/>
          <a:p>
            <a:r>
              <a:rPr lang="en-US" sz="2800" dirty="0"/>
              <a:t>The distinction between pooled cross section / panel / time series data can get blurry</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1828800"/>
            <a:ext cx="7772400" cy="4744597"/>
          </a:xfrm>
          <a:prstGeom prst="rect">
            <a:avLst/>
          </a:prstGeom>
        </p:spPr>
      </p:pic>
    </p:spTree>
    <p:extLst>
      <p:ext uri="{BB962C8B-B14F-4D97-AF65-F5344CB8AC3E}">
        <p14:creationId xmlns:p14="http://schemas.microsoft.com/office/powerpoint/2010/main" val="24158333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685800"/>
            <a:ext cx="8229600" cy="1066800"/>
          </a:xfrm>
          <a:prstGeom prst="rect">
            <a:avLst/>
          </a:prstGeom>
        </p:spPr>
        <p:txBody>
          <a:bodyPr/>
          <a:lstStyle>
            <a:lvl1pPr algn="l" rtl="0" eaLnBrk="1" latinLnBrk="0" hangingPunct="1">
              <a:spcBef>
                <a:spcPct val="0"/>
              </a:spcBef>
              <a:buNone/>
              <a:defRPr kumimoji="0" sz="4000" kern="1200">
                <a:solidFill>
                  <a:schemeClr val="tx2"/>
                </a:solidFill>
                <a:latin typeface="+mj-lt"/>
                <a:ea typeface="+mj-ea"/>
                <a:cs typeface="+mj-cs"/>
              </a:defRPr>
            </a:lvl1pPr>
          </a:lstStyle>
          <a:p>
            <a:r>
              <a:rPr lang="en-US" sz="3200" dirty="0"/>
              <a:t>Causal inference methods are especially important in time series and panel data</a:t>
            </a:r>
          </a:p>
        </p:txBody>
      </p:sp>
      <p:pic>
        <p:nvPicPr>
          <p:cNvPr id="2050" name="Picture 2" descr="Correlation Does Not Imply Causation: 5 Real-World Examples - Statology">
            <a:extLst>
              <a:ext uri="{FF2B5EF4-FFF2-40B4-BE49-F238E27FC236}">
                <a16:creationId xmlns:a16="http://schemas.microsoft.com/office/drawing/2014/main" id="{2266D26F-B173-A697-422C-84F57C9EBD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774246"/>
            <a:ext cx="7010400" cy="50837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49787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072850" cy="5105400"/>
          </a:xfrm>
          <a:prstGeom prst="rect">
            <a:avLst/>
          </a:prstGeom>
        </p:spPr>
      </p:pic>
      <p:sp>
        <p:nvSpPr>
          <p:cNvPr id="3" name="Rectangle 14"/>
          <p:cNvSpPr txBox="1">
            <a:spLocks noChangeArrowheads="1"/>
          </p:cNvSpPr>
          <p:nvPr/>
        </p:nvSpPr>
        <p:spPr>
          <a:xfrm>
            <a:off x="287338" y="5181600"/>
            <a:ext cx="8770937" cy="1600200"/>
          </a:xfrm>
          <a:prstGeom prst="rect">
            <a:avLst/>
          </a:prstGeom>
        </p:spPr>
        <p:txBody>
          <a:bodyPr vert="horz">
            <a:normAutofit fontScale="92500" lnSpcReduction="10000"/>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r>
              <a:rPr lang="en-US" sz="2400" dirty="0"/>
              <a:t>In what ways is the Strava map a good </a:t>
            </a:r>
            <a:r>
              <a:rPr lang="en-US" sz="2400" dirty="0">
                <a:solidFill>
                  <a:srgbClr val="FF0000"/>
                </a:solidFill>
              </a:rPr>
              <a:t>estimator</a:t>
            </a:r>
            <a:r>
              <a:rPr lang="en-US" sz="2400" dirty="0"/>
              <a:t> for the distribution of population over space?</a:t>
            </a:r>
            <a:endParaRPr lang="en-US" sz="1400" dirty="0"/>
          </a:p>
          <a:p>
            <a:pPr lvl="1"/>
            <a:r>
              <a:rPr lang="en-US" sz="2200" dirty="0"/>
              <a:t>What </a:t>
            </a:r>
            <a:r>
              <a:rPr lang="en-US" sz="2200" i="1" dirty="0"/>
              <a:t>other </a:t>
            </a:r>
            <a:r>
              <a:rPr lang="en-US" sz="2200" dirty="0">
                <a:solidFill>
                  <a:srgbClr val="FF0000"/>
                </a:solidFill>
              </a:rPr>
              <a:t>parameters</a:t>
            </a:r>
            <a:r>
              <a:rPr lang="en-US" sz="2200" dirty="0"/>
              <a:t> might be influencing the </a:t>
            </a:r>
            <a:r>
              <a:rPr lang="en-US" sz="2200" dirty="0" err="1"/>
              <a:t>Strava</a:t>
            </a:r>
            <a:r>
              <a:rPr lang="en-US" sz="2200" dirty="0"/>
              <a:t> map?</a:t>
            </a:r>
          </a:p>
          <a:p>
            <a:pPr lvl="2"/>
            <a:r>
              <a:rPr lang="en-US" sz="2000" dirty="0"/>
              <a:t>What statistical problems could result if we tried to use the </a:t>
            </a:r>
            <a:r>
              <a:rPr lang="en-US" sz="2000" dirty="0" err="1"/>
              <a:t>Strava</a:t>
            </a:r>
            <a:r>
              <a:rPr lang="en-US" sz="2000" dirty="0"/>
              <a:t> map as a </a:t>
            </a:r>
            <a:r>
              <a:rPr lang="en-US" sz="2000" dirty="0">
                <a:solidFill>
                  <a:srgbClr val="FF0000"/>
                </a:solidFill>
              </a:rPr>
              <a:t>proxy</a:t>
            </a:r>
            <a:r>
              <a:rPr lang="en-US" sz="2000" dirty="0"/>
              <a:t> for population?</a:t>
            </a:r>
          </a:p>
        </p:txBody>
      </p:sp>
      <p:sp>
        <p:nvSpPr>
          <p:cNvPr id="4" name="Rectangle 13"/>
          <p:cNvSpPr txBox="1">
            <a:spLocks noChangeArrowheads="1"/>
          </p:cNvSpPr>
          <p:nvPr/>
        </p:nvSpPr>
        <p:spPr>
          <a:xfrm>
            <a:off x="609600" y="152400"/>
            <a:ext cx="8229600" cy="1066800"/>
          </a:xfrm>
          <a:prstGeom prst="rect">
            <a:avLst/>
          </a:prstGeom>
        </p:spPr>
        <p:txBody>
          <a:bodyPr vert="horz" anchor="ctr">
            <a:normAutofit/>
          </a:bodyPr>
          <a:lstStyle>
            <a:lvl1pPr algn="l" rtl="0" eaLnBrk="1" latinLnBrk="0" hangingPunct="1">
              <a:spcBef>
                <a:spcPct val="0"/>
              </a:spcBef>
              <a:buNone/>
              <a:defRPr kumimoji="0" sz="4000" kern="1200">
                <a:solidFill>
                  <a:schemeClr val="tx2"/>
                </a:solidFill>
                <a:latin typeface="+mj-lt"/>
                <a:ea typeface="+mj-ea"/>
                <a:cs typeface="+mj-cs"/>
              </a:defRPr>
            </a:lvl1pPr>
          </a:lstStyle>
          <a:p>
            <a:r>
              <a:rPr lang="en-US" dirty="0">
                <a:solidFill>
                  <a:schemeClr val="bg1"/>
                </a:solidFill>
              </a:rPr>
              <a:t>Warm up</a:t>
            </a:r>
          </a:p>
        </p:txBody>
      </p:sp>
    </p:spTree>
    <p:extLst>
      <p:ext uri="{BB962C8B-B14F-4D97-AF65-F5344CB8AC3E}">
        <p14:creationId xmlns:p14="http://schemas.microsoft.com/office/powerpoint/2010/main" val="27955051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066800"/>
          </a:xfrm>
        </p:spPr>
        <p:txBody>
          <a:bodyPr/>
          <a:lstStyle/>
          <a:p>
            <a:r>
              <a:rPr lang="en-US" dirty="0"/>
              <a:t>Causal Inference vs. Association</a:t>
            </a:r>
          </a:p>
        </p:txBody>
      </p:sp>
      <p:sp>
        <p:nvSpPr>
          <p:cNvPr id="3" name="Content Placeholder 2"/>
          <p:cNvSpPr>
            <a:spLocks noGrp="1"/>
          </p:cNvSpPr>
          <p:nvPr>
            <p:ph idx="1"/>
          </p:nvPr>
        </p:nvSpPr>
        <p:spPr>
          <a:xfrm>
            <a:off x="457200" y="1371600"/>
            <a:ext cx="8229600" cy="5410200"/>
          </a:xfrm>
        </p:spPr>
        <p:txBody>
          <a:bodyPr>
            <a:normAutofit fontScale="77500" lnSpcReduction="20000"/>
          </a:bodyPr>
          <a:lstStyle/>
          <a:p>
            <a:r>
              <a:rPr lang="en-US" dirty="0"/>
              <a:t>A major aspect of econometrics that distinguishes it from general statistics is a strong emphasis on </a:t>
            </a:r>
            <a:r>
              <a:rPr lang="en-US" i="1" dirty="0"/>
              <a:t>causal inference</a:t>
            </a:r>
          </a:p>
          <a:p>
            <a:pPr lvl="1"/>
            <a:r>
              <a:rPr lang="en-US" dirty="0">
                <a:solidFill>
                  <a:srgbClr val="FF0000"/>
                </a:solidFill>
              </a:rPr>
              <a:t>Causal inference</a:t>
            </a:r>
            <a:r>
              <a:rPr lang="en-US" dirty="0"/>
              <a:t>: evaluating whether a change one variable (</a:t>
            </a:r>
            <a:r>
              <a:rPr lang="en-US" i="1" dirty="0"/>
              <a:t>x</a:t>
            </a:r>
            <a:r>
              <a:rPr lang="en-US" dirty="0"/>
              <a:t>) will lead to a change in another variable (</a:t>
            </a:r>
            <a:r>
              <a:rPr lang="en-US" i="1" dirty="0"/>
              <a:t>y</a:t>
            </a:r>
            <a:r>
              <a:rPr lang="en-US" dirty="0"/>
              <a:t>) assuming nothing else changes (</a:t>
            </a:r>
            <a:r>
              <a:rPr lang="en-US" i="1" dirty="0"/>
              <a:t>ceteris paribus</a:t>
            </a:r>
            <a:r>
              <a:rPr lang="en-US" dirty="0"/>
              <a:t>)</a:t>
            </a:r>
          </a:p>
          <a:p>
            <a:pPr lvl="1"/>
            <a:endParaRPr lang="en-US" dirty="0"/>
          </a:p>
          <a:p>
            <a:r>
              <a:rPr lang="en-US" dirty="0"/>
              <a:t>Why do we care about </a:t>
            </a:r>
            <a:r>
              <a:rPr lang="en-US" dirty="0">
                <a:solidFill>
                  <a:srgbClr val="FF0000"/>
                </a:solidFill>
              </a:rPr>
              <a:t>causality</a:t>
            </a:r>
            <a:r>
              <a:rPr lang="en-US" dirty="0"/>
              <a:t>? </a:t>
            </a:r>
          </a:p>
          <a:p>
            <a:pPr lvl="1"/>
            <a:r>
              <a:rPr lang="en-US" dirty="0"/>
              <a:t>A lot of times as econometricians we’re explicitly trying to </a:t>
            </a:r>
            <a:r>
              <a:rPr lang="en-US" dirty="0">
                <a:solidFill>
                  <a:srgbClr val="FF0000"/>
                </a:solidFill>
              </a:rPr>
              <a:t>evaluate</a:t>
            </a:r>
            <a:r>
              <a:rPr lang="en-US" dirty="0"/>
              <a:t> a policy to enact</a:t>
            </a:r>
          </a:p>
          <a:p>
            <a:pPr lvl="2"/>
            <a:r>
              <a:rPr lang="en-US" dirty="0"/>
              <a:t>Thus we want to know what will happen if we change one variable</a:t>
            </a:r>
          </a:p>
          <a:p>
            <a:pPr lvl="1"/>
            <a:r>
              <a:rPr lang="en-US" dirty="0"/>
              <a:t>More generally, the statistical tools we have can tell us a lot about how two variables </a:t>
            </a:r>
            <a:r>
              <a:rPr lang="en-US" i="1" dirty="0" err="1">
                <a:solidFill>
                  <a:srgbClr val="FF0000"/>
                </a:solidFill>
              </a:rPr>
              <a:t>covary</a:t>
            </a:r>
            <a:endParaRPr lang="en-US" dirty="0">
              <a:solidFill>
                <a:srgbClr val="FF0000"/>
              </a:solidFill>
            </a:endParaRPr>
          </a:p>
          <a:p>
            <a:pPr lvl="2"/>
            <a:r>
              <a:rPr lang="en-US" dirty="0"/>
              <a:t>But correlation doesn’t imply causation, and reliably performing </a:t>
            </a:r>
            <a:r>
              <a:rPr lang="en-US" dirty="0">
                <a:solidFill>
                  <a:srgbClr val="FF0000"/>
                </a:solidFill>
              </a:rPr>
              <a:t>causal inference </a:t>
            </a:r>
            <a:r>
              <a:rPr lang="en-US" dirty="0"/>
              <a:t>requires designing research appropriately</a:t>
            </a:r>
          </a:p>
          <a:p>
            <a:pPr lvl="3"/>
            <a:r>
              <a:rPr lang="en-US" dirty="0"/>
              <a:t>This can be very hard if not impossible in practice</a:t>
            </a:r>
          </a:p>
          <a:p>
            <a:pPr lvl="1"/>
            <a:r>
              <a:rPr lang="en-US" dirty="0"/>
              <a:t>A particular concern is when our two variables x and y are </a:t>
            </a:r>
            <a:r>
              <a:rPr lang="en-US" dirty="0">
                <a:solidFill>
                  <a:srgbClr val="FF0000"/>
                </a:solidFill>
              </a:rPr>
              <a:t>endogenous</a:t>
            </a:r>
            <a:r>
              <a:rPr lang="en-US" dirty="0"/>
              <a:t>, or jointly determined</a:t>
            </a:r>
          </a:p>
          <a:p>
            <a:pPr lvl="2"/>
            <a:r>
              <a:rPr lang="en-US" dirty="0"/>
              <a:t>i.e. x and y co-influence each other</a:t>
            </a:r>
          </a:p>
          <a:p>
            <a:pPr lvl="3"/>
            <a:r>
              <a:rPr lang="en-US" dirty="0"/>
              <a:t>or there’s a third variable Z that affects both</a:t>
            </a:r>
          </a:p>
          <a:p>
            <a:pPr lvl="4"/>
            <a:r>
              <a:rPr lang="en-US" dirty="0"/>
              <a:t>or something more insidious…</a:t>
            </a:r>
          </a:p>
          <a:p>
            <a:pPr lvl="1"/>
            <a:endParaRPr lang="en-US" dirty="0"/>
          </a:p>
        </p:txBody>
      </p:sp>
    </p:spTree>
    <p:extLst>
      <p:ext uri="{BB962C8B-B14F-4D97-AF65-F5344CB8AC3E}">
        <p14:creationId xmlns:p14="http://schemas.microsoft.com/office/powerpoint/2010/main" val="3966236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685800"/>
            <a:ext cx="8229600" cy="1066800"/>
          </a:xfrm>
          <a:prstGeom prst="rect">
            <a:avLst/>
          </a:prstGeom>
        </p:spPr>
        <p:txBody>
          <a:bodyPr/>
          <a:lstStyle>
            <a:lvl1pPr algn="l" rtl="0" eaLnBrk="1" latinLnBrk="0" hangingPunct="1">
              <a:spcBef>
                <a:spcPct val="0"/>
              </a:spcBef>
              <a:buNone/>
              <a:defRPr kumimoji="0" sz="4000" kern="1200">
                <a:solidFill>
                  <a:schemeClr val="tx2"/>
                </a:solidFill>
                <a:latin typeface="+mj-lt"/>
                <a:ea typeface="+mj-ea"/>
                <a:cs typeface="+mj-cs"/>
              </a:defRPr>
            </a:lvl1pPr>
          </a:lstStyle>
          <a:p>
            <a:r>
              <a:rPr lang="en-US" dirty="0"/>
              <a:t>Causal Inference Matters </a:t>
            </a:r>
          </a:p>
        </p:txBody>
      </p:sp>
      <p:pic>
        <p:nvPicPr>
          <p:cNvPr id="4098" name="Picture 2" descr="Image result for spurious time seri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828800"/>
            <a:ext cx="6400800" cy="41637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53862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524" y="0"/>
            <a:ext cx="5624944" cy="44196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253344" y="152400"/>
            <a:ext cx="47625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Imag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52400" y="3505200"/>
            <a:ext cx="47625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Image"/>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057776" y="3467100"/>
            <a:ext cx="3934716" cy="33147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6200" y="6504801"/>
            <a:ext cx="4445448" cy="276999"/>
          </a:xfrm>
          <a:prstGeom prst="rect">
            <a:avLst/>
          </a:prstGeom>
          <a:noFill/>
        </p:spPr>
        <p:txBody>
          <a:bodyPr wrap="none" rtlCol="0">
            <a:spAutoFit/>
          </a:bodyPr>
          <a:lstStyle/>
          <a:p>
            <a:r>
              <a:rPr lang="en-US" sz="1200" dirty="0">
                <a:hlinkClick r:id="rId6"/>
              </a:rPr>
              <a:t>https://twitter.com/latifnasser/status/1323333293467525126</a:t>
            </a:r>
            <a:r>
              <a:rPr lang="en-US" sz="1200" dirty="0"/>
              <a:t> </a:t>
            </a:r>
          </a:p>
        </p:txBody>
      </p:sp>
    </p:spTree>
    <p:extLst>
      <p:ext uri="{BB962C8B-B14F-4D97-AF65-F5344CB8AC3E}">
        <p14:creationId xmlns:p14="http://schemas.microsoft.com/office/powerpoint/2010/main" val="1130934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 calcmode="lin" valueType="num">
                                      <p:cBhvr additive="base">
                                        <p:cTn id="7" dur="500" fill="hold"/>
                                        <p:tgtEl>
                                          <p:spTgt spid="3076"/>
                                        </p:tgtEl>
                                        <p:attrNameLst>
                                          <p:attrName>ppt_x</p:attrName>
                                        </p:attrNameLst>
                                      </p:cBhvr>
                                      <p:tavLst>
                                        <p:tav tm="0">
                                          <p:val>
                                            <p:strVal val="#ppt_x"/>
                                          </p:val>
                                        </p:tav>
                                        <p:tav tm="100000">
                                          <p:val>
                                            <p:strVal val="#ppt_x"/>
                                          </p:val>
                                        </p:tav>
                                      </p:tavLst>
                                    </p:anim>
                                    <p:anim calcmode="lin" valueType="num">
                                      <p:cBhvr additive="base">
                                        <p:cTn id="8" dur="500" fill="hold"/>
                                        <p:tgtEl>
                                          <p:spTgt spid="307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078"/>
                                        </p:tgtEl>
                                        <p:attrNameLst>
                                          <p:attrName>style.visibility</p:attrName>
                                        </p:attrNameLst>
                                      </p:cBhvr>
                                      <p:to>
                                        <p:strVal val="visible"/>
                                      </p:to>
                                    </p:set>
                                    <p:anim calcmode="lin" valueType="num">
                                      <p:cBhvr additive="base">
                                        <p:cTn id="13" dur="500" fill="hold"/>
                                        <p:tgtEl>
                                          <p:spTgt spid="3078"/>
                                        </p:tgtEl>
                                        <p:attrNameLst>
                                          <p:attrName>ppt_x</p:attrName>
                                        </p:attrNameLst>
                                      </p:cBhvr>
                                      <p:tavLst>
                                        <p:tav tm="0">
                                          <p:val>
                                            <p:strVal val="#ppt_x"/>
                                          </p:val>
                                        </p:tav>
                                        <p:tav tm="100000">
                                          <p:val>
                                            <p:strVal val="#ppt_x"/>
                                          </p:val>
                                        </p:tav>
                                      </p:tavLst>
                                    </p:anim>
                                    <p:anim calcmode="lin" valueType="num">
                                      <p:cBhvr additive="base">
                                        <p:cTn id="14" dur="500" fill="hold"/>
                                        <p:tgtEl>
                                          <p:spTgt spid="307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080"/>
                                        </p:tgtEl>
                                        <p:attrNameLst>
                                          <p:attrName>style.visibility</p:attrName>
                                        </p:attrNameLst>
                                      </p:cBhvr>
                                      <p:to>
                                        <p:strVal val="visible"/>
                                      </p:to>
                                    </p:set>
                                    <p:anim calcmode="lin" valueType="num">
                                      <p:cBhvr additive="base">
                                        <p:cTn id="19" dur="500" fill="hold"/>
                                        <p:tgtEl>
                                          <p:spTgt spid="3080"/>
                                        </p:tgtEl>
                                        <p:attrNameLst>
                                          <p:attrName>ppt_x</p:attrName>
                                        </p:attrNameLst>
                                      </p:cBhvr>
                                      <p:tavLst>
                                        <p:tav tm="0">
                                          <p:val>
                                            <p:strVal val="#ppt_x"/>
                                          </p:val>
                                        </p:tav>
                                        <p:tav tm="100000">
                                          <p:val>
                                            <p:strVal val="#ppt_x"/>
                                          </p:val>
                                        </p:tav>
                                      </p:tavLst>
                                    </p:anim>
                                    <p:anim calcmode="lin" valueType="num">
                                      <p:cBhvr additive="base">
                                        <p:cTn id="20" dur="500" fill="hold"/>
                                        <p:tgtEl>
                                          <p:spTgt spid="308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EB15CC0-41DD-5554-00C5-15BEE0BD2706}"/>
              </a:ext>
            </a:extLst>
          </p:cNvPr>
          <p:cNvPicPr>
            <a:picLocks noChangeAspect="1"/>
          </p:cNvPicPr>
          <p:nvPr/>
        </p:nvPicPr>
        <p:blipFill>
          <a:blip r:embed="rId2"/>
          <a:stretch>
            <a:fillRect/>
          </a:stretch>
        </p:blipFill>
        <p:spPr>
          <a:xfrm>
            <a:off x="857250" y="641195"/>
            <a:ext cx="7429500" cy="4445000"/>
          </a:xfrm>
          <a:prstGeom prst="rect">
            <a:avLst/>
          </a:prstGeom>
        </p:spPr>
      </p:pic>
      <p:sp>
        <p:nvSpPr>
          <p:cNvPr id="5" name="Rectangle 3">
            <a:extLst>
              <a:ext uri="{FF2B5EF4-FFF2-40B4-BE49-F238E27FC236}">
                <a16:creationId xmlns:a16="http://schemas.microsoft.com/office/drawing/2014/main" id="{ADA944BF-EEC8-E9FC-E9FB-4B01749BDB39}"/>
              </a:ext>
            </a:extLst>
          </p:cNvPr>
          <p:cNvSpPr txBox="1">
            <a:spLocks noChangeArrowheads="1"/>
          </p:cNvSpPr>
          <p:nvPr/>
        </p:nvSpPr>
        <p:spPr>
          <a:xfrm>
            <a:off x="35312" y="5486400"/>
            <a:ext cx="8956288" cy="1295400"/>
          </a:xfrm>
          <a:prstGeom prst="rect">
            <a:avLst/>
          </a:prstGeom>
        </p:spPr>
        <p:txBody>
          <a:bodyPr vert="horz">
            <a:normAutofit/>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a:lnSpc>
                <a:spcPct val="90000"/>
              </a:lnSpc>
            </a:pPr>
            <a:r>
              <a:rPr lang="en-US" sz="2400" b="1" dirty="0">
                <a:solidFill>
                  <a:srgbClr val="FF0000"/>
                </a:solidFill>
              </a:rPr>
              <a:t>Fundamental Problem of Causal Inference:</a:t>
            </a:r>
            <a:r>
              <a:rPr lang="en-US" sz="2400" dirty="0"/>
              <a:t>  we can </a:t>
            </a:r>
            <a:r>
              <a:rPr lang="en-US" sz="2400" i="1" dirty="0"/>
              <a:t>never </a:t>
            </a:r>
            <a:r>
              <a:rPr lang="en-US" sz="2400" dirty="0"/>
              <a:t>observe both </a:t>
            </a:r>
            <a:r>
              <a:rPr lang="en-US" sz="2400" i="1" dirty="0"/>
              <a:t>Y</a:t>
            </a:r>
            <a:r>
              <a:rPr lang="en-US" sz="2400" i="1" baseline="-25000" dirty="0"/>
              <a:t>i</a:t>
            </a:r>
            <a:r>
              <a:rPr lang="en-US" sz="2400" dirty="0"/>
              <a:t>(D=0) and </a:t>
            </a:r>
            <a:r>
              <a:rPr lang="en-US" sz="2400" i="1" dirty="0"/>
              <a:t>Y</a:t>
            </a:r>
            <a:r>
              <a:rPr lang="en-US" sz="2400" i="1" baseline="-25000" dirty="0"/>
              <a:t>i</a:t>
            </a:r>
            <a:r>
              <a:rPr lang="en-US" sz="2400" dirty="0"/>
              <a:t>(D=1) for same </a:t>
            </a:r>
            <a:r>
              <a:rPr lang="en-US" sz="2400" i="1" dirty="0" err="1"/>
              <a:t>i</a:t>
            </a:r>
            <a:endParaRPr lang="en-US" sz="2400" i="1" dirty="0"/>
          </a:p>
          <a:p>
            <a:pPr lvl="1">
              <a:lnSpc>
                <a:spcPct val="90000"/>
              </a:lnSpc>
            </a:pPr>
            <a:r>
              <a:rPr lang="en-US" sz="2200" b="1" dirty="0"/>
              <a:t>i.e., </a:t>
            </a:r>
            <a:r>
              <a:rPr lang="en-US" sz="2200" b="1" dirty="0">
                <a:solidFill>
                  <a:srgbClr val="FF0000"/>
                </a:solidFill>
              </a:rPr>
              <a:t>counterfactuals</a:t>
            </a:r>
            <a:r>
              <a:rPr lang="en-US" sz="2200" b="1" dirty="0"/>
              <a:t> are fundamentally unobservable</a:t>
            </a:r>
          </a:p>
          <a:p>
            <a:pPr>
              <a:lnSpc>
                <a:spcPct val="90000"/>
              </a:lnSpc>
            </a:pPr>
            <a:endParaRPr lang="en-US" sz="2400" dirty="0"/>
          </a:p>
          <a:p>
            <a:pPr lvl="1">
              <a:lnSpc>
                <a:spcPct val="90000"/>
              </a:lnSpc>
            </a:pPr>
            <a:endParaRPr lang="en-US" sz="2400" dirty="0"/>
          </a:p>
        </p:txBody>
      </p:sp>
    </p:spTree>
    <p:extLst>
      <p:ext uri="{BB962C8B-B14F-4D97-AF65-F5344CB8AC3E}">
        <p14:creationId xmlns:p14="http://schemas.microsoft.com/office/powerpoint/2010/main" val="1559203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15EBB8-0A81-2D94-44FE-0B2AA671084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2EE3C54-88C6-CC9C-5998-C11CBF1D633B}"/>
              </a:ext>
            </a:extLst>
          </p:cNvPr>
          <p:cNvSpPr>
            <a:spLocks noGrp="1"/>
          </p:cNvSpPr>
          <p:nvPr>
            <p:ph idx="1"/>
          </p:nvPr>
        </p:nvSpPr>
        <p:spPr/>
        <p:txBody>
          <a:bodyPr/>
          <a:lstStyle/>
          <a:p>
            <a:endParaRPr lang="en-US"/>
          </a:p>
        </p:txBody>
      </p:sp>
      <p:grpSp>
        <p:nvGrpSpPr>
          <p:cNvPr id="4" name="Group 2">
            <a:extLst>
              <a:ext uri="{FF2B5EF4-FFF2-40B4-BE49-F238E27FC236}">
                <a16:creationId xmlns:a16="http://schemas.microsoft.com/office/drawing/2014/main" id="{B6295D25-DDF2-F4FF-9854-4312657C808C}"/>
              </a:ext>
            </a:extLst>
          </p:cNvPr>
          <p:cNvGrpSpPr>
            <a:grpSpLocks/>
          </p:cNvGrpSpPr>
          <p:nvPr/>
        </p:nvGrpSpPr>
        <p:grpSpPr bwMode="auto">
          <a:xfrm>
            <a:off x="3429000" y="228600"/>
            <a:ext cx="2276475" cy="1828800"/>
            <a:chOff x="2160" y="144"/>
            <a:chExt cx="1434" cy="1152"/>
          </a:xfrm>
        </p:grpSpPr>
        <p:pic>
          <p:nvPicPr>
            <p:cNvPr id="5" name="Picture 3" descr="C:\Program Files\Microsoft Office\Clipart\standard\stddir1\bd00001_.wmf">
              <a:extLst>
                <a:ext uri="{FF2B5EF4-FFF2-40B4-BE49-F238E27FC236}">
                  <a16:creationId xmlns:a16="http://schemas.microsoft.com/office/drawing/2014/main" id="{F8FC59FA-E158-C722-231F-C6D4CF76CE9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92" y="336"/>
              <a:ext cx="242" cy="48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Program Files\Microsoft Office\Clipart\standard\stddir1\bd00002_.wmf">
              <a:extLst>
                <a:ext uri="{FF2B5EF4-FFF2-40B4-BE49-F238E27FC236}">
                  <a16:creationId xmlns:a16="http://schemas.microsoft.com/office/drawing/2014/main" id="{B4919159-C6EE-24F7-4D45-49FD3DFA660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64" y="288"/>
              <a:ext cx="242" cy="48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descr="C:\Program Files\Microsoft Office\Clipart\standard\stddir1\bd00003_.wmf">
              <a:extLst>
                <a:ext uri="{FF2B5EF4-FFF2-40B4-BE49-F238E27FC236}">
                  <a16:creationId xmlns:a16="http://schemas.microsoft.com/office/drawing/2014/main" id="{826F6CC0-6385-E152-CD22-D83555646BB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92" y="720"/>
              <a:ext cx="234" cy="48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C:\Program Files\Microsoft Office\Clipart\standard\stddir1\bd00001_.wmf">
              <a:extLst>
                <a:ext uri="{FF2B5EF4-FFF2-40B4-BE49-F238E27FC236}">
                  <a16:creationId xmlns:a16="http://schemas.microsoft.com/office/drawing/2014/main" id="{807E817C-E67C-864F-BE74-4B11879E01D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00" y="192"/>
              <a:ext cx="242" cy="48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7" descr="C:\Program Files\Microsoft Office\Clipart\standard\stddir1\bd00002_.wmf">
              <a:extLst>
                <a:ext uri="{FF2B5EF4-FFF2-40B4-BE49-F238E27FC236}">
                  <a16:creationId xmlns:a16="http://schemas.microsoft.com/office/drawing/2014/main" id="{273F6A21-C522-8BEE-2768-DE3099D07DC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36" y="144"/>
              <a:ext cx="242" cy="48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C:\Program Files\Microsoft Office\Clipart\standard\stddir1\bd00003_.wmf">
              <a:extLst>
                <a:ext uri="{FF2B5EF4-FFF2-40B4-BE49-F238E27FC236}">
                  <a16:creationId xmlns:a16="http://schemas.microsoft.com/office/drawing/2014/main" id="{ED8998EB-247E-9DB3-47A4-D6F9D261722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95" y="288"/>
              <a:ext cx="234" cy="48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9" descr="C:\Program Files\Microsoft Office\Clipart\standard\stddir1\bd00004_.wmf">
              <a:extLst>
                <a:ext uri="{FF2B5EF4-FFF2-40B4-BE49-F238E27FC236}">
                  <a16:creationId xmlns:a16="http://schemas.microsoft.com/office/drawing/2014/main" id="{3E2C5DF2-1756-EE53-706C-A855D5A3591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20" y="288"/>
              <a:ext cx="234" cy="48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0" descr="C:\Program Files\Microsoft Office\Clipart\standard\stddir1\bd00001_.wmf">
              <a:extLst>
                <a:ext uri="{FF2B5EF4-FFF2-40B4-BE49-F238E27FC236}">
                  <a16:creationId xmlns:a16="http://schemas.microsoft.com/office/drawing/2014/main" id="{4B6F102A-4062-11D3-CF07-AA57AE059A9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60" y="720"/>
              <a:ext cx="242" cy="48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1" descr="C:\Program Files\Microsoft Office\Clipart\standard\stddir1\bd00003_.wmf">
              <a:extLst>
                <a:ext uri="{FF2B5EF4-FFF2-40B4-BE49-F238E27FC236}">
                  <a16:creationId xmlns:a16="http://schemas.microsoft.com/office/drawing/2014/main" id="{356D0FCB-5E13-E897-FE7B-E3B7B542E69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56" y="384"/>
              <a:ext cx="234" cy="48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2" descr="C:\Program Files\Microsoft Office\Clipart\standard\stddir1\bd00003_.wmf">
              <a:extLst>
                <a:ext uri="{FF2B5EF4-FFF2-40B4-BE49-F238E27FC236}">
                  <a16:creationId xmlns:a16="http://schemas.microsoft.com/office/drawing/2014/main" id="{0ED49C95-392A-6EE8-DE73-FD365A87273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60" y="672"/>
              <a:ext cx="234" cy="48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3" descr="C:\Program Files\Microsoft Office\Clipart\standard\stddir1\bd00002_.wmf">
              <a:extLst>
                <a:ext uri="{FF2B5EF4-FFF2-40B4-BE49-F238E27FC236}">
                  <a16:creationId xmlns:a16="http://schemas.microsoft.com/office/drawing/2014/main" id="{17332DE1-E178-56CA-8612-8905100E0BA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48" y="576"/>
              <a:ext cx="242" cy="48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4" descr="C:\Program Files\Microsoft Office\Clipart\standard\stddir1\bd00002_.wmf">
              <a:extLst>
                <a:ext uri="{FF2B5EF4-FFF2-40B4-BE49-F238E27FC236}">
                  <a16:creationId xmlns:a16="http://schemas.microsoft.com/office/drawing/2014/main" id="{BA9D2C49-EF3F-6ADC-931E-AA55B15962C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24" y="432"/>
              <a:ext cx="242" cy="48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5" descr="C:\Program Files\Microsoft Office\Clipart\standard\stddir1\bd00004_.wmf">
              <a:extLst>
                <a:ext uri="{FF2B5EF4-FFF2-40B4-BE49-F238E27FC236}">
                  <a16:creationId xmlns:a16="http://schemas.microsoft.com/office/drawing/2014/main" id="{C4D77F99-C1FF-ABE4-1923-B4C2001AB6D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90" y="432"/>
              <a:ext cx="234" cy="48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6" descr="C:\Program Files\Microsoft Office\Clipart\standard\stddir1\bd00004_.wmf">
              <a:extLst>
                <a:ext uri="{FF2B5EF4-FFF2-40B4-BE49-F238E27FC236}">
                  <a16:creationId xmlns:a16="http://schemas.microsoft.com/office/drawing/2014/main" id="{C6702D8B-C529-E245-C37F-1A6CB793131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68" y="720"/>
              <a:ext cx="234" cy="48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7" descr="C:\Program Files\Microsoft Office\Clipart\standard\stddir1\bd00004_.wmf">
              <a:extLst>
                <a:ext uri="{FF2B5EF4-FFF2-40B4-BE49-F238E27FC236}">
                  <a16:creationId xmlns:a16="http://schemas.microsoft.com/office/drawing/2014/main" id="{3304FE36-E41C-6BBC-95CE-34BC84315D2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90" y="816"/>
              <a:ext cx="234" cy="480"/>
            </a:xfrm>
            <a:prstGeom prst="rect">
              <a:avLst/>
            </a:prstGeom>
            <a:noFill/>
            <a:extLst>
              <a:ext uri="{909E8E84-426E-40DD-AFC4-6F175D3DCCD1}">
                <a14:hiddenFill xmlns:a14="http://schemas.microsoft.com/office/drawing/2010/main">
                  <a:solidFill>
                    <a:srgbClr val="FFFFFF"/>
                  </a:solidFill>
                </a14:hiddenFill>
              </a:ext>
            </a:extLst>
          </p:spPr>
        </p:pic>
      </p:grpSp>
      <p:pic>
        <p:nvPicPr>
          <p:cNvPr id="20" name="Picture 18" descr="C:\Program Files\Microsoft Office\Clipart\standard\stddir1\bd00001_.wmf">
            <a:extLst>
              <a:ext uri="{FF2B5EF4-FFF2-40B4-BE49-F238E27FC236}">
                <a16:creationId xmlns:a16="http://schemas.microsoft.com/office/drawing/2014/main" id="{FED2CE39-600F-9A35-1832-57EE0B24038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48200" y="1066800"/>
            <a:ext cx="384175" cy="762000"/>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Group 19">
            <a:extLst>
              <a:ext uri="{FF2B5EF4-FFF2-40B4-BE49-F238E27FC236}">
                <a16:creationId xmlns:a16="http://schemas.microsoft.com/office/drawing/2014/main" id="{D1987140-EE79-C55E-7F78-EF35287225DD}"/>
              </a:ext>
            </a:extLst>
          </p:cNvPr>
          <p:cNvGrpSpPr>
            <a:grpSpLocks/>
          </p:cNvGrpSpPr>
          <p:nvPr/>
        </p:nvGrpSpPr>
        <p:grpSpPr bwMode="auto">
          <a:xfrm>
            <a:off x="5562600" y="3810000"/>
            <a:ext cx="2133600" cy="2819400"/>
            <a:chOff x="720" y="960"/>
            <a:chExt cx="818" cy="1008"/>
          </a:xfrm>
        </p:grpSpPr>
        <p:pic>
          <p:nvPicPr>
            <p:cNvPr id="22" name="Picture 20" descr="C:\Program Files\Microsoft Office\Clipart\standard\stddir1\bd00001_.wmf">
              <a:extLst>
                <a:ext uri="{FF2B5EF4-FFF2-40B4-BE49-F238E27FC236}">
                  <a16:creationId xmlns:a16="http://schemas.microsoft.com/office/drawing/2014/main" id="{6BFC89A9-2BBC-38C8-E5D1-19FE35A41DA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0" y="1392"/>
              <a:ext cx="242" cy="48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1" descr="C:\Program Files\Microsoft Office\Clipart\standard\stddir1\bd00004_.wmf">
              <a:extLst>
                <a:ext uri="{FF2B5EF4-FFF2-40B4-BE49-F238E27FC236}">
                  <a16:creationId xmlns:a16="http://schemas.microsoft.com/office/drawing/2014/main" id="{A41EB00C-28CA-CFD7-7F19-20769102BB9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6" y="1152"/>
              <a:ext cx="234" cy="48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2" descr="C:\Program Files\Microsoft Office\Clipart\standard\stddir1\bd00004_.wmf">
              <a:extLst>
                <a:ext uri="{FF2B5EF4-FFF2-40B4-BE49-F238E27FC236}">
                  <a16:creationId xmlns:a16="http://schemas.microsoft.com/office/drawing/2014/main" id="{9BD35D0E-7BF5-F60B-B55D-1BD7C6EDC6E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56" y="960"/>
              <a:ext cx="234" cy="48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3" descr="C:\Program Files\Microsoft Office\Clipart\standard\stddir1\bd00002_.wmf">
              <a:extLst>
                <a:ext uri="{FF2B5EF4-FFF2-40B4-BE49-F238E27FC236}">
                  <a16:creationId xmlns:a16="http://schemas.microsoft.com/office/drawing/2014/main" id="{0C16F07F-E478-54AA-6580-1919A7233E6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2" y="1200"/>
              <a:ext cx="242" cy="48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4" descr="C:\Program Files\Microsoft Office\Clipart\standard\stddir1\bd00002_.wmf">
              <a:extLst>
                <a:ext uri="{FF2B5EF4-FFF2-40B4-BE49-F238E27FC236}">
                  <a16:creationId xmlns:a16="http://schemas.microsoft.com/office/drawing/2014/main" id="{BE2049B3-983C-BE59-475A-092354BE6C6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96" y="1200"/>
              <a:ext cx="242" cy="48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5" descr="C:\Program Files\Microsoft Office\Clipart\standard\stddir1\bd00003_.wmf">
              <a:extLst>
                <a:ext uri="{FF2B5EF4-FFF2-40B4-BE49-F238E27FC236}">
                  <a16:creationId xmlns:a16="http://schemas.microsoft.com/office/drawing/2014/main" id="{7C78634C-7015-3890-7207-0133AB4D13A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4" y="1152"/>
              <a:ext cx="234" cy="48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6" descr="C:\Program Files\Microsoft Office\Clipart\standard\stddir1\bd00003_.wmf">
              <a:extLst>
                <a:ext uri="{FF2B5EF4-FFF2-40B4-BE49-F238E27FC236}">
                  <a16:creationId xmlns:a16="http://schemas.microsoft.com/office/drawing/2014/main" id="{1C13DB18-5D1F-800E-A78E-3595C761685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4" y="1488"/>
              <a:ext cx="234" cy="48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7" descr="C:\Program Files\Microsoft Office\Clipart\standard\stddir1\bd00001_.wmf">
              <a:extLst>
                <a:ext uri="{FF2B5EF4-FFF2-40B4-BE49-F238E27FC236}">
                  <a16:creationId xmlns:a16="http://schemas.microsoft.com/office/drawing/2014/main" id="{E61DE6B2-108E-AA08-E8BF-E7564D9D703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4" y="1392"/>
              <a:ext cx="242" cy="48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0" name="Group 28">
            <a:extLst>
              <a:ext uri="{FF2B5EF4-FFF2-40B4-BE49-F238E27FC236}">
                <a16:creationId xmlns:a16="http://schemas.microsoft.com/office/drawing/2014/main" id="{91C0CC87-F546-BB36-D88A-0BFE06120C97}"/>
              </a:ext>
            </a:extLst>
          </p:cNvPr>
          <p:cNvGrpSpPr>
            <a:grpSpLocks/>
          </p:cNvGrpSpPr>
          <p:nvPr/>
        </p:nvGrpSpPr>
        <p:grpSpPr bwMode="auto">
          <a:xfrm>
            <a:off x="2727325" y="1082675"/>
            <a:ext cx="3611563" cy="639763"/>
            <a:chOff x="1718" y="682"/>
            <a:chExt cx="2275" cy="403"/>
          </a:xfrm>
        </p:grpSpPr>
        <p:sp>
          <p:nvSpPr>
            <p:cNvPr id="31" name="Text Box 29">
              <a:extLst>
                <a:ext uri="{FF2B5EF4-FFF2-40B4-BE49-F238E27FC236}">
                  <a16:creationId xmlns:a16="http://schemas.microsoft.com/office/drawing/2014/main" id="{4B6C9B46-3E03-BC3C-6B0E-C9000E99EA00}"/>
                </a:ext>
              </a:extLst>
            </p:cNvPr>
            <p:cNvSpPr txBox="1">
              <a:spLocks noChangeArrowheads="1"/>
            </p:cNvSpPr>
            <p:nvPr/>
          </p:nvSpPr>
          <p:spPr bwMode="auto">
            <a:xfrm>
              <a:off x="1718" y="682"/>
              <a:ext cx="297"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3200">
                  <a:sym typeface="Wingdings 3" pitchFamily="18" charset="2"/>
                </a:rPr>
                <a:t></a:t>
              </a:r>
            </a:p>
          </p:txBody>
        </p:sp>
        <p:sp>
          <p:nvSpPr>
            <p:cNvPr id="32" name="Text Box 30">
              <a:extLst>
                <a:ext uri="{FF2B5EF4-FFF2-40B4-BE49-F238E27FC236}">
                  <a16:creationId xmlns:a16="http://schemas.microsoft.com/office/drawing/2014/main" id="{32BAD141-989F-6245-661C-C204035CA82B}"/>
                </a:ext>
              </a:extLst>
            </p:cNvPr>
            <p:cNvSpPr txBox="1">
              <a:spLocks noChangeArrowheads="1"/>
            </p:cNvSpPr>
            <p:nvPr/>
          </p:nvSpPr>
          <p:spPr bwMode="auto">
            <a:xfrm>
              <a:off x="3696" y="720"/>
              <a:ext cx="297"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3200">
                  <a:sym typeface="Wingdings 3" pitchFamily="18" charset="2"/>
                </a:rPr>
                <a:t></a:t>
              </a:r>
            </a:p>
          </p:txBody>
        </p:sp>
      </p:grpSp>
      <p:sp>
        <p:nvSpPr>
          <p:cNvPr id="33" name="Text Box 31">
            <a:extLst>
              <a:ext uri="{FF2B5EF4-FFF2-40B4-BE49-F238E27FC236}">
                <a16:creationId xmlns:a16="http://schemas.microsoft.com/office/drawing/2014/main" id="{D1FFBF5B-09A4-293C-5940-D7485E780546}"/>
              </a:ext>
            </a:extLst>
          </p:cNvPr>
          <p:cNvSpPr txBox="1">
            <a:spLocks noChangeArrowheads="1"/>
          </p:cNvSpPr>
          <p:nvPr/>
        </p:nvSpPr>
        <p:spPr bwMode="auto">
          <a:xfrm>
            <a:off x="7010400" y="3200400"/>
            <a:ext cx="13589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cs typeface="Times New Roman" pitchFamily="18" charset="0"/>
              </a:rPr>
              <a:t>Receives </a:t>
            </a:r>
          </a:p>
          <a:p>
            <a:r>
              <a:rPr lang="en-US">
                <a:cs typeface="Times New Roman" pitchFamily="18" charset="0"/>
              </a:rPr>
              <a:t>treatment</a:t>
            </a:r>
          </a:p>
        </p:txBody>
      </p:sp>
      <p:sp>
        <p:nvSpPr>
          <p:cNvPr id="34" name="Text Box 32">
            <a:extLst>
              <a:ext uri="{FF2B5EF4-FFF2-40B4-BE49-F238E27FC236}">
                <a16:creationId xmlns:a16="http://schemas.microsoft.com/office/drawing/2014/main" id="{3FB1979C-732A-0E74-2464-B446906A9A52}"/>
              </a:ext>
            </a:extLst>
          </p:cNvPr>
          <p:cNvSpPr txBox="1">
            <a:spLocks noChangeArrowheads="1"/>
          </p:cNvSpPr>
          <p:nvPr/>
        </p:nvSpPr>
        <p:spPr bwMode="auto">
          <a:xfrm>
            <a:off x="1219200" y="3581400"/>
            <a:ext cx="13589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cs typeface="Times New Roman" pitchFamily="18" charset="0"/>
              </a:rPr>
              <a:t>Receives </a:t>
            </a:r>
          </a:p>
          <a:p>
            <a:r>
              <a:rPr lang="en-US">
                <a:cs typeface="Times New Roman" pitchFamily="18" charset="0"/>
              </a:rPr>
              <a:t>placebo</a:t>
            </a:r>
          </a:p>
        </p:txBody>
      </p:sp>
      <p:grpSp>
        <p:nvGrpSpPr>
          <p:cNvPr id="35" name="Group 33">
            <a:extLst>
              <a:ext uri="{FF2B5EF4-FFF2-40B4-BE49-F238E27FC236}">
                <a16:creationId xmlns:a16="http://schemas.microsoft.com/office/drawing/2014/main" id="{DFC22B84-4F63-4921-44E6-09EECA783419}"/>
              </a:ext>
            </a:extLst>
          </p:cNvPr>
          <p:cNvGrpSpPr>
            <a:grpSpLocks/>
          </p:cNvGrpSpPr>
          <p:nvPr/>
        </p:nvGrpSpPr>
        <p:grpSpPr bwMode="auto">
          <a:xfrm>
            <a:off x="1295400" y="1219200"/>
            <a:ext cx="6861175" cy="1752600"/>
            <a:chOff x="816" y="768"/>
            <a:chExt cx="4322" cy="1104"/>
          </a:xfrm>
        </p:grpSpPr>
        <p:grpSp>
          <p:nvGrpSpPr>
            <p:cNvPr id="36" name="Group 34">
              <a:extLst>
                <a:ext uri="{FF2B5EF4-FFF2-40B4-BE49-F238E27FC236}">
                  <a16:creationId xmlns:a16="http://schemas.microsoft.com/office/drawing/2014/main" id="{48AB9AC2-2512-4FB9-989C-6765082E984A}"/>
                </a:ext>
              </a:extLst>
            </p:cNvPr>
            <p:cNvGrpSpPr>
              <a:grpSpLocks/>
            </p:cNvGrpSpPr>
            <p:nvPr/>
          </p:nvGrpSpPr>
          <p:grpSpPr bwMode="auto">
            <a:xfrm>
              <a:off x="4320" y="768"/>
              <a:ext cx="818" cy="1008"/>
              <a:chOff x="4320" y="768"/>
              <a:chExt cx="818" cy="1008"/>
            </a:xfrm>
          </p:grpSpPr>
          <p:pic>
            <p:nvPicPr>
              <p:cNvPr id="46" name="Picture 35" descr="C:\Program Files\Microsoft Office\Clipart\standard\stddir1\bd00001_.wmf">
                <a:extLst>
                  <a:ext uri="{FF2B5EF4-FFF2-40B4-BE49-F238E27FC236}">
                    <a16:creationId xmlns:a16="http://schemas.microsoft.com/office/drawing/2014/main" id="{754D4739-BE81-7590-CAC3-CD143F8263B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20" y="864"/>
                <a:ext cx="242" cy="480"/>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36" descr="C:\Program Files\Microsoft Office\Clipart\standard\stddir1\bd00004_.wmf">
                <a:extLst>
                  <a:ext uri="{FF2B5EF4-FFF2-40B4-BE49-F238E27FC236}">
                    <a16:creationId xmlns:a16="http://schemas.microsoft.com/office/drawing/2014/main" id="{8B0BB095-CEAE-E2EE-6872-9FB111A915D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60" y="768"/>
                <a:ext cx="234" cy="480"/>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37" descr="C:\Program Files\Microsoft Office\Clipart\standard\stddir1\bd00002_.wmf">
                <a:extLst>
                  <a:ext uri="{FF2B5EF4-FFF2-40B4-BE49-F238E27FC236}">
                    <a16:creationId xmlns:a16="http://schemas.microsoft.com/office/drawing/2014/main" id="{39FF262F-B701-62B7-AF45-05A61A6CB4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64" y="1104"/>
                <a:ext cx="242" cy="480"/>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38" descr="C:\Program Files\Microsoft Office\Clipart\standard\stddir1\bd00003_.wmf">
                <a:extLst>
                  <a:ext uri="{FF2B5EF4-FFF2-40B4-BE49-F238E27FC236}">
                    <a16:creationId xmlns:a16="http://schemas.microsoft.com/office/drawing/2014/main" id="{15E68451-ABCF-D14F-52AE-6FB8B2CF5A3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20" y="1104"/>
                <a:ext cx="234" cy="480"/>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39" descr="C:\Program Files\Microsoft Office\Clipart\standard\stddir1\bd00003_.wmf">
                <a:extLst>
                  <a:ext uri="{FF2B5EF4-FFF2-40B4-BE49-F238E27FC236}">
                    <a16:creationId xmlns:a16="http://schemas.microsoft.com/office/drawing/2014/main" id="{4C78960E-C932-964E-35CE-831BD5BE999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52" y="960"/>
                <a:ext cx="234" cy="48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40" descr="C:\Program Files\Microsoft Office\Clipart\standard\stddir1\bd00004_.wmf">
                <a:extLst>
                  <a:ext uri="{FF2B5EF4-FFF2-40B4-BE49-F238E27FC236}">
                    <a16:creationId xmlns:a16="http://schemas.microsoft.com/office/drawing/2014/main" id="{A793B878-E65F-94BC-2BBA-B2AE783FD73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04" y="1200"/>
                <a:ext cx="234" cy="480"/>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41" descr="C:\Program Files\Microsoft Office\Clipart\standard\stddir1\bd00001_.wmf">
                <a:extLst>
                  <a:ext uri="{FF2B5EF4-FFF2-40B4-BE49-F238E27FC236}">
                    <a16:creationId xmlns:a16="http://schemas.microsoft.com/office/drawing/2014/main" id="{7A4503B3-AF3F-67CB-AECA-6A37EBD5E40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96" y="1104"/>
                <a:ext cx="242" cy="48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42" descr="C:\Program Files\Microsoft Office\Clipart\standard\stddir1\bd00002_.wmf">
                <a:extLst>
                  <a:ext uri="{FF2B5EF4-FFF2-40B4-BE49-F238E27FC236}">
                    <a16:creationId xmlns:a16="http://schemas.microsoft.com/office/drawing/2014/main" id="{D33B77B5-C14A-220F-D88C-82E0717FE87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68" y="1296"/>
                <a:ext cx="242" cy="48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7" name="Group 43">
              <a:extLst>
                <a:ext uri="{FF2B5EF4-FFF2-40B4-BE49-F238E27FC236}">
                  <a16:creationId xmlns:a16="http://schemas.microsoft.com/office/drawing/2014/main" id="{C272173A-32F8-BCAA-5DFC-46785782E724}"/>
                </a:ext>
              </a:extLst>
            </p:cNvPr>
            <p:cNvGrpSpPr>
              <a:grpSpLocks/>
            </p:cNvGrpSpPr>
            <p:nvPr/>
          </p:nvGrpSpPr>
          <p:grpSpPr bwMode="auto">
            <a:xfrm>
              <a:off x="816" y="864"/>
              <a:ext cx="818" cy="1008"/>
              <a:chOff x="720" y="960"/>
              <a:chExt cx="818" cy="1008"/>
            </a:xfrm>
          </p:grpSpPr>
          <p:pic>
            <p:nvPicPr>
              <p:cNvPr id="38" name="Picture 44" descr="C:\Program Files\Microsoft Office\Clipart\standard\stddir1\bd00001_.wmf">
                <a:extLst>
                  <a:ext uri="{FF2B5EF4-FFF2-40B4-BE49-F238E27FC236}">
                    <a16:creationId xmlns:a16="http://schemas.microsoft.com/office/drawing/2014/main" id="{D1F7A486-3ABD-1D81-FEAC-0D748BA080F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0" y="1392"/>
                <a:ext cx="242" cy="48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45" descr="C:\Program Files\Microsoft Office\Clipart\standard\stddir1\bd00004_.wmf">
                <a:extLst>
                  <a:ext uri="{FF2B5EF4-FFF2-40B4-BE49-F238E27FC236}">
                    <a16:creationId xmlns:a16="http://schemas.microsoft.com/office/drawing/2014/main" id="{16405E08-8C82-3585-994A-1AD461F8848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6" y="1152"/>
                <a:ext cx="234" cy="48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46" descr="C:\Program Files\Microsoft Office\Clipart\standard\stddir1\bd00004_.wmf">
                <a:extLst>
                  <a:ext uri="{FF2B5EF4-FFF2-40B4-BE49-F238E27FC236}">
                    <a16:creationId xmlns:a16="http://schemas.microsoft.com/office/drawing/2014/main" id="{F434FDED-883F-DB9C-D24F-A2DF53408ED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56" y="960"/>
                <a:ext cx="234" cy="48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7" descr="C:\Program Files\Microsoft Office\Clipart\standard\stddir1\bd00002_.wmf">
                <a:extLst>
                  <a:ext uri="{FF2B5EF4-FFF2-40B4-BE49-F238E27FC236}">
                    <a16:creationId xmlns:a16="http://schemas.microsoft.com/office/drawing/2014/main" id="{FF54F087-779A-2EDC-0C4C-1DA6DE94E2A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2" y="1200"/>
                <a:ext cx="242" cy="48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8" descr="C:\Program Files\Microsoft Office\Clipart\standard\stddir1\bd00002_.wmf">
                <a:extLst>
                  <a:ext uri="{FF2B5EF4-FFF2-40B4-BE49-F238E27FC236}">
                    <a16:creationId xmlns:a16="http://schemas.microsoft.com/office/drawing/2014/main" id="{5CB7DC18-951A-44B1-D8AC-99AA6919501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96" y="1200"/>
                <a:ext cx="242" cy="48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9" descr="C:\Program Files\Microsoft Office\Clipart\standard\stddir1\bd00003_.wmf">
                <a:extLst>
                  <a:ext uri="{FF2B5EF4-FFF2-40B4-BE49-F238E27FC236}">
                    <a16:creationId xmlns:a16="http://schemas.microsoft.com/office/drawing/2014/main" id="{2E4FB802-0CC4-1471-D695-B47BD963817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4" y="1152"/>
                <a:ext cx="234" cy="480"/>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50" descr="C:\Program Files\Microsoft Office\Clipart\standard\stddir1\bd00003_.wmf">
                <a:extLst>
                  <a:ext uri="{FF2B5EF4-FFF2-40B4-BE49-F238E27FC236}">
                    <a16:creationId xmlns:a16="http://schemas.microsoft.com/office/drawing/2014/main" id="{FDF38CC9-C401-7CBF-E9E3-4DB45567EDF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4" y="1488"/>
                <a:ext cx="234" cy="480"/>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51" descr="C:\Program Files\Microsoft Office\Clipart\standard\stddir1\bd00001_.wmf">
                <a:extLst>
                  <a:ext uri="{FF2B5EF4-FFF2-40B4-BE49-F238E27FC236}">
                    <a16:creationId xmlns:a16="http://schemas.microsoft.com/office/drawing/2014/main" id="{864CC015-A3AC-85A0-93CA-66DC33B289F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4" y="1392"/>
                <a:ext cx="242" cy="480"/>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54" name="Group 52">
            <a:extLst>
              <a:ext uri="{FF2B5EF4-FFF2-40B4-BE49-F238E27FC236}">
                <a16:creationId xmlns:a16="http://schemas.microsoft.com/office/drawing/2014/main" id="{225CD1F6-589A-7BEA-C7DA-8F993CB70098}"/>
              </a:ext>
            </a:extLst>
          </p:cNvPr>
          <p:cNvGrpSpPr>
            <a:grpSpLocks/>
          </p:cNvGrpSpPr>
          <p:nvPr/>
        </p:nvGrpSpPr>
        <p:grpSpPr bwMode="auto">
          <a:xfrm>
            <a:off x="1371600" y="4724400"/>
            <a:ext cx="1298575" cy="1600200"/>
            <a:chOff x="4320" y="768"/>
            <a:chExt cx="818" cy="1008"/>
          </a:xfrm>
        </p:grpSpPr>
        <p:pic>
          <p:nvPicPr>
            <p:cNvPr id="55" name="Picture 53" descr="C:\Program Files\Microsoft Office\Clipart\standard\stddir1\bd00001_.wmf">
              <a:extLst>
                <a:ext uri="{FF2B5EF4-FFF2-40B4-BE49-F238E27FC236}">
                  <a16:creationId xmlns:a16="http://schemas.microsoft.com/office/drawing/2014/main" id="{73ABCF48-2188-AAA2-67FE-F9D59ECF2E4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20" y="864"/>
              <a:ext cx="242" cy="480"/>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54" descr="C:\Program Files\Microsoft Office\Clipart\standard\stddir1\bd00004_.wmf">
              <a:extLst>
                <a:ext uri="{FF2B5EF4-FFF2-40B4-BE49-F238E27FC236}">
                  <a16:creationId xmlns:a16="http://schemas.microsoft.com/office/drawing/2014/main" id="{CC937C78-3CD8-2F20-1231-C2851FD216A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60" y="768"/>
              <a:ext cx="234" cy="480"/>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55" descr="C:\Program Files\Microsoft Office\Clipart\standard\stddir1\bd00002_.wmf">
              <a:extLst>
                <a:ext uri="{FF2B5EF4-FFF2-40B4-BE49-F238E27FC236}">
                  <a16:creationId xmlns:a16="http://schemas.microsoft.com/office/drawing/2014/main" id="{E2F9BD73-017B-9D98-C2B6-46E145E24FF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64" y="1104"/>
              <a:ext cx="242" cy="480"/>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56" descr="C:\Program Files\Microsoft Office\Clipart\standard\stddir1\bd00003_.wmf">
              <a:extLst>
                <a:ext uri="{FF2B5EF4-FFF2-40B4-BE49-F238E27FC236}">
                  <a16:creationId xmlns:a16="http://schemas.microsoft.com/office/drawing/2014/main" id="{22C8E49B-1237-C70C-39E0-C79573E81B8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20" y="1104"/>
              <a:ext cx="234" cy="480"/>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57" descr="C:\Program Files\Microsoft Office\Clipart\standard\stddir1\bd00003_.wmf">
              <a:extLst>
                <a:ext uri="{FF2B5EF4-FFF2-40B4-BE49-F238E27FC236}">
                  <a16:creationId xmlns:a16="http://schemas.microsoft.com/office/drawing/2014/main" id="{A047B010-AD12-9FD8-6E94-890B4B0602E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52" y="960"/>
              <a:ext cx="234" cy="480"/>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58" descr="C:\Program Files\Microsoft Office\Clipart\standard\stddir1\bd00004_.wmf">
              <a:extLst>
                <a:ext uri="{FF2B5EF4-FFF2-40B4-BE49-F238E27FC236}">
                  <a16:creationId xmlns:a16="http://schemas.microsoft.com/office/drawing/2014/main" id="{EED37C1B-6C2D-9178-7562-25AD1B47294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04" y="1200"/>
              <a:ext cx="234" cy="480"/>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59" descr="C:\Program Files\Microsoft Office\Clipart\standard\stddir1\bd00001_.wmf">
              <a:extLst>
                <a:ext uri="{FF2B5EF4-FFF2-40B4-BE49-F238E27FC236}">
                  <a16:creationId xmlns:a16="http://schemas.microsoft.com/office/drawing/2014/main" id="{AB95467E-E9A5-CF10-A7FC-49D1D8D3A07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96" y="1104"/>
              <a:ext cx="242" cy="480"/>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60" descr="C:\Program Files\Microsoft Office\Clipart\standard\stddir1\bd00002_.wmf">
              <a:extLst>
                <a:ext uri="{FF2B5EF4-FFF2-40B4-BE49-F238E27FC236}">
                  <a16:creationId xmlns:a16="http://schemas.microsoft.com/office/drawing/2014/main" id="{33493672-2B48-F056-3BDA-6CFB911035E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68" y="1296"/>
              <a:ext cx="242" cy="480"/>
            </a:xfrm>
            <a:prstGeom prst="rect">
              <a:avLst/>
            </a:prstGeom>
            <a:noFill/>
            <a:extLst>
              <a:ext uri="{909E8E84-426E-40DD-AFC4-6F175D3DCCD1}">
                <a14:hiddenFill xmlns:a14="http://schemas.microsoft.com/office/drawing/2010/main">
                  <a:solidFill>
                    <a:srgbClr val="FFFFFF"/>
                  </a:solidFill>
                </a14:hiddenFill>
              </a:ext>
            </a:extLst>
          </p:spPr>
        </p:pic>
      </p:grpSp>
      <p:sp>
        <p:nvSpPr>
          <p:cNvPr id="63" name="Line 61">
            <a:extLst>
              <a:ext uri="{FF2B5EF4-FFF2-40B4-BE49-F238E27FC236}">
                <a16:creationId xmlns:a16="http://schemas.microsoft.com/office/drawing/2014/main" id="{6D9EE468-FF59-03FA-1148-64490CAF37B9}"/>
              </a:ext>
            </a:extLst>
          </p:cNvPr>
          <p:cNvSpPr>
            <a:spLocks noChangeShapeType="1"/>
          </p:cNvSpPr>
          <p:nvPr/>
        </p:nvSpPr>
        <p:spPr bwMode="auto">
          <a:xfrm>
            <a:off x="1752600" y="3048000"/>
            <a:ext cx="0" cy="304800"/>
          </a:xfrm>
          <a:prstGeom prst="line">
            <a:avLst/>
          </a:prstGeom>
          <a:noFill/>
          <a:ln w="34925">
            <a:solidFill>
              <a:schemeClr val="tx1"/>
            </a:solidFill>
            <a:round/>
            <a:headEnd/>
            <a:tailEnd type="triangle"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64" name="Line 62">
            <a:extLst>
              <a:ext uri="{FF2B5EF4-FFF2-40B4-BE49-F238E27FC236}">
                <a16:creationId xmlns:a16="http://schemas.microsoft.com/office/drawing/2014/main" id="{75B6DB95-F578-816B-D5CA-4EBFDE4F96F0}"/>
              </a:ext>
            </a:extLst>
          </p:cNvPr>
          <p:cNvSpPr>
            <a:spLocks noChangeShapeType="1"/>
          </p:cNvSpPr>
          <p:nvPr/>
        </p:nvSpPr>
        <p:spPr bwMode="auto">
          <a:xfrm>
            <a:off x="7543800" y="2819400"/>
            <a:ext cx="0" cy="304800"/>
          </a:xfrm>
          <a:prstGeom prst="line">
            <a:avLst/>
          </a:prstGeom>
          <a:noFill/>
          <a:ln w="34925">
            <a:solidFill>
              <a:schemeClr val="tx1"/>
            </a:solidFill>
            <a:round/>
            <a:headEnd/>
            <a:tailEnd type="triangle"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65" name="Line 63">
            <a:extLst>
              <a:ext uri="{FF2B5EF4-FFF2-40B4-BE49-F238E27FC236}">
                <a16:creationId xmlns:a16="http://schemas.microsoft.com/office/drawing/2014/main" id="{8E542B40-FA5F-85C2-178A-49D897B11612}"/>
              </a:ext>
            </a:extLst>
          </p:cNvPr>
          <p:cNvSpPr>
            <a:spLocks noChangeShapeType="1"/>
          </p:cNvSpPr>
          <p:nvPr/>
        </p:nvSpPr>
        <p:spPr bwMode="auto">
          <a:xfrm>
            <a:off x="1600200" y="4343400"/>
            <a:ext cx="0" cy="304800"/>
          </a:xfrm>
          <a:prstGeom prst="line">
            <a:avLst/>
          </a:prstGeom>
          <a:noFill/>
          <a:ln w="34925">
            <a:solidFill>
              <a:schemeClr val="tx1"/>
            </a:solidFill>
            <a:round/>
            <a:headEnd/>
            <a:tailEnd type="triangle"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66" name="Line 64">
            <a:extLst>
              <a:ext uri="{FF2B5EF4-FFF2-40B4-BE49-F238E27FC236}">
                <a16:creationId xmlns:a16="http://schemas.microsoft.com/office/drawing/2014/main" id="{E69B98B8-674B-2DFB-B155-15C72C4E2DB2}"/>
              </a:ext>
            </a:extLst>
          </p:cNvPr>
          <p:cNvSpPr>
            <a:spLocks noChangeShapeType="1"/>
          </p:cNvSpPr>
          <p:nvPr/>
        </p:nvSpPr>
        <p:spPr bwMode="auto">
          <a:xfrm rot="2750552">
            <a:off x="7468394" y="4037807"/>
            <a:ext cx="1587" cy="304800"/>
          </a:xfrm>
          <a:prstGeom prst="line">
            <a:avLst/>
          </a:prstGeom>
          <a:noFill/>
          <a:ln w="34925">
            <a:solidFill>
              <a:schemeClr val="tx1"/>
            </a:solidFill>
            <a:round/>
            <a:headEnd/>
            <a:tailEnd type="triangle"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67" name="Text Box 65">
            <a:extLst>
              <a:ext uri="{FF2B5EF4-FFF2-40B4-BE49-F238E27FC236}">
                <a16:creationId xmlns:a16="http://schemas.microsoft.com/office/drawing/2014/main" id="{E01EA51F-7B67-722A-5100-91DD2BFF4EB5}"/>
              </a:ext>
            </a:extLst>
          </p:cNvPr>
          <p:cNvSpPr txBox="1">
            <a:spLocks noChangeArrowheads="1"/>
          </p:cNvSpPr>
          <p:nvPr/>
        </p:nvSpPr>
        <p:spPr bwMode="auto">
          <a:xfrm>
            <a:off x="2914650" y="2133600"/>
            <a:ext cx="3287713"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cs typeface="Times New Roman" pitchFamily="18" charset="0"/>
              </a:rPr>
              <a:t> Random assignment into</a:t>
            </a:r>
          </a:p>
          <a:p>
            <a:pPr algn="ctr"/>
            <a:r>
              <a:rPr lang="en-US">
                <a:cs typeface="Times New Roman" pitchFamily="18" charset="0"/>
              </a:rPr>
              <a:t>treatment groups</a:t>
            </a:r>
          </a:p>
        </p:txBody>
      </p:sp>
      <p:sp>
        <p:nvSpPr>
          <p:cNvPr id="68" name="TextBox 67">
            <a:extLst>
              <a:ext uri="{FF2B5EF4-FFF2-40B4-BE49-F238E27FC236}">
                <a16:creationId xmlns:a16="http://schemas.microsoft.com/office/drawing/2014/main" id="{6320386F-D6DF-FBC5-3ABF-5E288B385770}"/>
              </a:ext>
            </a:extLst>
          </p:cNvPr>
          <p:cNvSpPr txBox="1"/>
          <p:nvPr/>
        </p:nvSpPr>
        <p:spPr>
          <a:xfrm>
            <a:off x="5611405" y="6553200"/>
            <a:ext cx="3456395" cy="276999"/>
          </a:xfrm>
          <a:prstGeom prst="rect">
            <a:avLst/>
          </a:prstGeom>
          <a:noFill/>
        </p:spPr>
        <p:txBody>
          <a:bodyPr wrap="none" rtlCol="0">
            <a:spAutoFit/>
          </a:bodyPr>
          <a:lstStyle/>
          <a:p>
            <a:r>
              <a:rPr lang="en-US" sz="1200" dirty="0"/>
              <a:t>Lecture notes adapted from Jennifer Hill (2007)</a:t>
            </a:r>
          </a:p>
        </p:txBody>
      </p:sp>
    </p:spTree>
    <p:extLst>
      <p:ext uri="{BB962C8B-B14F-4D97-AF65-F5344CB8AC3E}">
        <p14:creationId xmlns:p14="http://schemas.microsoft.com/office/powerpoint/2010/main" val="2839763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67">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67">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499"/>
                                          </p:stCondLst>
                                        </p:cTn>
                                        <p:tgtEl>
                                          <p:spTgt spid="3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6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34">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34">
                                            <p:txEl>
                                              <p:pRg st="1" end="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6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499"/>
                                          </p:stCondLst>
                                        </p:cTn>
                                        <p:tgtEl>
                                          <p:spTgt spid="5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499"/>
                                          </p:stCondLst>
                                        </p:cTn>
                                        <p:tgtEl>
                                          <p:spTgt spid="6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499"/>
                                          </p:stCondLst>
                                        </p:cTn>
                                        <p:tgtEl>
                                          <p:spTgt spid="33">
                                            <p:txEl>
                                              <p:pRg st="0" end="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499"/>
                                          </p:stCondLst>
                                        </p:cTn>
                                        <p:tgtEl>
                                          <p:spTgt spid="33">
                                            <p:txEl>
                                              <p:pRg st="1" end="1"/>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499"/>
                                          </p:stCondLst>
                                        </p:cTn>
                                        <p:tgtEl>
                                          <p:spTgt spid="2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499"/>
                                          </p:stCondLst>
                                        </p:cTn>
                                        <p:tgtEl>
                                          <p:spTgt spid="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build="p" autoUpdateAnimBg="0"/>
      <p:bldP spid="34" grpId="0" build="p" autoUpdateAnimBg="0"/>
      <p:bldP spid="63" grpId="0" animBg="1"/>
      <p:bldP spid="64" grpId="0" animBg="1"/>
      <p:bldP spid="65" grpId="0" animBg="1"/>
      <p:bldP spid="66" grpId="0" animBg="1"/>
      <p:bldP spid="67" grpId="0" build="p"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1520508" y="469490"/>
            <a:ext cx="6102983" cy="5830529"/>
          </a:xfrm>
          <a:prstGeom prst="rect">
            <a:avLst/>
          </a:prstGeom>
        </p:spPr>
      </p:pic>
      <p:sp>
        <p:nvSpPr>
          <p:cNvPr id="5" name="TextBox 4"/>
          <p:cNvSpPr txBox="1"/>
          <p:nvPr/>
        </p:nvSpPr>
        <p:spPr>
          <a:xfrm>
            <a:off x="1219200" y="6336268"/>
            <a:ext cx="2648482" cy="369332"/>
          </a:xfrm>
          <a:prstGeom prst="rect">
            <a:avLst/>
          </a:prstGeom>
          <a:noFill/>
        </p:spPr>
        <p:txBody>
          <a:bodyPr wrap="none" rtlCol="0">
            <a:spAutoFit/>
          </a:bodyPr>
          <a:lstStyle/>
          <a:p>
            <a:r>
              <a:rPr lang="en-US" dirty="0"/>
              <a:t>What’s wrong with this?</a:t>
            </a:r>
          </a:p>
        </p:txBody>
      </p:sp>
      <p:sp>
        <p:nvSpPr>
          <p:cNvPr id="6" name="TextBox 5"/>
          <p:cNvSpPr txBox="1"/>
          <p:nvPr/>
        </p:nvSpPr>
        <p:spPr>
          <a:xfrm>
            <a:off x="4572000" y="6324600"/>
            <a:ext cx="4445448" cy="369332"/>
          </a:xfrm>
          <a:prstGeom prst="rect">
            <a:avLst/>
          </a:prstGeom>
          <a:noFill/>
        </p:spPr>
        <p:txBody>
          <a:bodyPr wrap="none" rtlCol="0">
            <a:spAutoFit/>
          </a:bodyPr>
          <a:lstStyle/>
          <a:p>
            <a:r>
              <a:rPr lang="en-US" dirty="0"/>
              <a:t>…What determines consumption choices?</a:t>
            </a:r>
          </a:p>
        </p:txBody>
      </p:sp>
    </p:spTree>
    <p:extLst>
      <p:ext uri="{BB962C8B-B14F-4D97-AF65-F5344CB8AC3E}">
        <p14:creationId xmlns:p14="http://schemas.microsoft.com/office/powerpoint/2010/main" val="4271761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1295400" y="19665"/>
            <a:ext cx="6553200" cy="6553201"/>
          </a:xfrm>
          <a:prstGeom prst="rect">
            <a:avLst/>
          </a:prstGeom>
        </p:spPr>
      </p:pic>
      <p:pic>
        <p:nvPicPr>
          <p:cNvPr id="6" name="Picture 5"/>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1371600" y="1295400"/>
            <a:ext cx="6400800" cy="4953001"/>
          </a:xfrm>
          <a:prstGeom prst="rect">
            <a:avLst/>
          </a:prstGeom>
        </p:spPr>
      </p:pic>
      <p:pic>
        <p:nvPicPr>
          <p:cNvPr id="7" name="Picture 6"/>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990600" y="2291786"/>
            <a:ext cx="7010400" cy="3194614"/>
          </a:xfrm>
          <a:prstGeom prst="rect">
            <a:avLst/>
          </a:prstGeom>
        </p:spPr>
      </p:pic>
    </p:spTree>
    <p:extLst>
      <p:ext uri="{BB962C8B-B14F-4D97-AF65-F5344CB8AC3E}">
        <p14:creationId xmlns:p14="http://schemas.microsoft.com/office/powerpoint/2010/main" val="2268580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752600" y="304800"/>
            <a:ext cx="5943600" cy="6383868"/>
          </a:xfrm>
          <a:prstGeom prst="rect">
            <a:avLst/>
          </a:prstGeom>
        </p:spPr>
      </p:pic>
    </p:spTree>
    <p:extLst>
      <p:ext uri="{BB962C8B-B14F-4D97-AF65-F5344CB8AC3E}">
        <p14:creationId xmlns:p14="http://schemas.microsoft.com/office/powerpoint/2010/main" val="105028634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0999" y="533400"/>
            <a:ext cx="8229601" cy="5791200"/>
          </a:xfrm>
          <a:prstGeom prst="rect">
            <a:avLst/>
          </a:prstGeom>
          <a:noFill/>
          <a:ln w="9525">
            <a:noFill/>
            <a:miter lim="800000"/>
            <a:headEnd/>
            <a:tailEnd/>
          </a:ln>
          <a:effectLst/>
        </p:spPr>
      </p:pic>
    </p:spTree>
    <p:extLst>
      <p:ext uri="{BB962C8B-B14F-4D97-AF65-F5344CB8AC3E}">
        <p14:creationId xmlns:p14="http://schemas.microsoft.com/office/powerpoint/2010/main" val="49090726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609600" y="228600"/>
            <a:ext cx="8178799" cy="6400800"/>
          </a:xfrm>
          <a:prstGeom prst="rect">
            <a:avLst/>
          </a:prstGeom>
        </p:spPr>
      </p:pic>
    </p:spTree>
    <p:extLst>
      <p:ext uri="{BB962C8B-B14F-4D97-AF65-F5344CB8AC3E}">
        <p14:creationId xmlns:p14="http://schemas.microsoft.com/office/powerpoint/2010/main" val="30742598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03401C-FCA8-5B13-1675-198970679C87}"/>
            </a:ext>
          </a:extLst>
        </p:cNvPr>
        <p:cNvGrpSpPr/>
        <p:nvPr/>
      </p:nvGrpSpPr>
      <p:grpSpPr>
        <a:xfrm>
          <a:off x="0" y="0"/>
          <a:ext cx="0" cy="0"/>
          <a:chOff x="0" y="0"/>
          <a:chExt cx="0" cy="0"/>
        </a:xfrm>
      </p:grpSpPr>
      <p:sp>
        <p:nvSpPr>
          <p:cNvPr id="160771" name="Rectangle 3">
            <a:extLst>
              <a:ext uri="{FF2B5EF4-FFF2-40B4-BE49-F238E27FC236}">
                <a16:creationId xmlns:a16="http://schemas.microsoft.com/office/drawing/2014/main" id="{347757AA-770B-BAA3-8AFD-F647DF902528}"/>
              </a:ext>
            </a:extLst>
          </p:cNvPr>
          <p:cNvSpPr>
            <a:spLocks noGrp="1" noChangeArrowheads="1"/>
          </p:cNvSpPr>
          <p:nvPr>
            <p:ph type="body" idx="1"/>
          </p:nvPr>
        </p:nvSpPr>
        <p:spPr>
          <a:xfrm>
            <a:off x="457200" y="838200"/>
            <a:ext cx="8458200" cy="1295400"/>
          </a:xfrm>
        </p:spPr>
        <p:txBody>
          <a:bodyPr>
            <a:normAutofit lnSpcReduction="10000"/>
          </a:bodyPr>
          <a:lstStyle/>
          <a:p>
            <a:pPr>
              <a:lnSpc>
                <a:spcPct val="90000"/>
              </a:lnSpc>
            </a:pPr>
            <a:r>
              <a:rPr lang="en-US" sz="2400" b="1" dirty="0">
                <a:solidFill>
                  <a:srgbClr val="FF0000"/>
                </a:solidFill>
              </a:rPr>
              <a:t>Fundamental Problem of Causal Inference:</a:t>
            </a:r>
            <a:r>
              <a:rPr lang="en-US" sz="2400" dirty="0"/>
              <a:t>  we can </a:t>
            </a:r>
            <a:r>
              <a:rPr lang="en-US" sz="2400" i="1" dirty="0"/>
              <a:t>never </a:t>
            </a:r>
            <a:r>
              <a:rPr lang="en-US" sz="2400" dirty="0"/>
              <a:t>observe both </a:t>
            </a:r>
            <a:r>
              <a:rPr lang="en-US" sz="2400" i="1" dirty="0"/>
              <a:t>Y</a:t>
            </a:r>
            <a:r>
              <a:rPr lang="en-US" sz="2400" i="1" baseline="-25000" dirty="0"/>
              <a:t>i</a:t>
            </a:r>
            <a:r>
              <a:rPr lang="en-US" sz="2400" dirty="0"/>
              <a:t>(0) and </a:t>
            </a:r>
            <a:r>
              <a:rPr lang="en-US" sz="2400" i="1" dirty="0"/>
              <a:t>Y</a:t>
            </a:r>
            <a:r>
              <a:rPr lang="en-US" sz="2400" i="1" baseline="-25000" dirty="0"/>
              <a:t>i</a:t>
            </a:r>
            <a:r>
              <a:rPr lang="en-US" sz="2400" dirty="0"/>
              <a:t>(1)</a:t>
            </a:r>
          </a:p>
          <a:p>
            <a:pPr lvl="1">
              <a:lnSpc>
                <a:spcPct val="90000"/>
              </a:lnSpc>
            </a:pPr>
            <a:r>
              <a:rPr lang="en-US" sz="2200" b="1" dirty="0"/>
              <a:t>i.e., counterfactuals are fundamentally unobservable</a:t>
            </a:r>
          </a:p>
          <a:p>
            <a:pPr>
              <a:lnSpc>
                <a:spcPct val="90000"/>
              </a:lnSpc>
            </a:pPr>
            <a:endParaRPr lang="en-US" sz="2400" dirty="0"/>
          </a:p>
          <a:p>
            <a:pPr lvl="1">
              <a:lnSpc>
                <a:spcPct val="90000"/>
              </a:lnSpc>
            </a:pPr>
            <a:endParaRPr lang="en-US" sz="2400" dirty="0"/>
          </a:p>
        </p:txBody>
      </p:sp>
      <p:pic>
        <p:nvPicPr>
          <p:cNvPr id="4" name="Picture 2">
            <a:extLst>
              <a:ext uri="{FF2B5EF4-FFF2-40B4-BE49-F238E27FC236}">
                <a16:creationId xmlns:a16="http://schemas.microsoft.com/office/drawing/2014/main" id="{B762A4B6-56A8-9F87-A960-A4ABC59A627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33600" y="2166668"/>
            <a:ext cx="4526280" cy="4114800"/>
          </a:xfrm>
          <a:prstGeom prst="rect">
            <a:avLst/>
          </a:prstGeom>
          <a:noFill/>
          <a:ln w="9525">
            <a:noFill/>
            <a:miter lim="800000"/>
            <a:headEnd/>
            <a:tailEnd/>
          </a:ln>
          <a:effectLst/>
        </p:spPr>
      </p:pic>
    </p:spTree>
    <p:extLst>
      <p:ext uri="{BB962C8B-B14F-4D97-AF65-F5344CB8AC3E}">
        <p14:creationId xmlns:p14="http://schemas.microsoft.com/office/powerpoint/2010/main" val="74493789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Measles Cases in the USA, 1944-Present [OC] : dataisbeautifu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609600"/>
            <a:ext cx="8455025" cy="56366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774502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5G Doesn't Cause COVID-19! Here's Everything You Need to Debunk the |  designnews.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219200"/>
            <a:ext cx="8534400" cy="4267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575101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1066800"/>
          </a:xfrm>
        </p:spPr>
        <p:txBody>
          <a:bodyPr>
            <a:normAutofit fontScale="90000"/>
          </a:bodyPr>
          <a:lstStyle/>
          <a:p>
            <a:r>
              <a:rPr lang="en-US" dirty="0"/>
              <a:t>Empirical foundations of economics</a:t>
            </a:r>
          </a:p>
        </p:txBody>
      </p:sp>
      <p:sp>
        <p:nvSpPr>
          <p:cNvPr id="3" name="Content Placeholder 2"/>
          <p:cNvSpPr>
            <a:spLocks noGrp="1"/>
          </p:cNvSpPr>
          <p:nvPr>
            <p:ph idx="1"/>
          </p:nvPr>
        </p:nvSpPr>
        <p:spPr>
          <a:xfrm>
            <a:off x="457200" y="2036064"/>
            <a:ext cx="8229600" cy="4745736"/>
          </a:xfrm>
        </p:spPr>
        <p:txBody>
          <a:bodyPr>
            <a:normAutofit lnSpcReduction="10000"/>
          </a:bodyPr>
          <a:lstStyle/>
          <a:p>
            <a:r>
              <a:rPr lang="en-US" dirty="0"/>
              <a:t>Early stages: theory based on observation</a:t>
            </a:r>
          </a:p>
          <a:p>
            <a:endParaRPr lang="en-US" dirty="0"/>
          </a:p>
          <a:p>
            <a:endParaRPr lang="en-US" dirty="0"/>
          </a:p>
          <a:p>
            <a:endParaRPr lang="en-US" dirty="0"/>
          </a:p>
          <a:p>
            <a:endParaRPr lang="en-US" dirty="0"/>
          </a:p>
          <a:p>
            <a:endParaRPr lang="en-US" dirty="0"/>
          </a:p>
          <a:p>
            <a:endParaRPr lang="en-US" dirty="0"/>
          </a:p>
          <a:p>
            <a:r>
              <a:rPr lang="en-US" dirty="0"/>
              <a:t>This lasted for a while, and is a major contributor to common misunderstandings of what economics does or should do</a:t>
            </a:r>
          </a:p>
          <a:p>
            <a:pPr lvl="4"/>
            <a:r>
              <a:rPr lang="en-US" dirty="0"/>
              <a:t>(</a:t>
            </a:r>
            <a:r>
              <a:rPr lang="en-US" i="1" dirty="0" err="1"/>
              <a:t>coughcough</a:t>
            </a:r>
            <a:r>
              <a:rPr lang="en-US" i="1" dirty="0"/>
              <a:t> Austrian economists </a:t>
            </a:r>
            <a:r>
              <a:rPr lang="en-US" i="1" dirty="0" err="1"/>
              <a:t>coughcough</a:t>
            </a:r>
            <a:r>
              <a:rPr lang="en-US" dirty="0"/>
              <a:t>)</a:t>
            </a:r>
          </a:p>
          <a:p>
            <a:endParaRPr lang="en-US" dirty="0"/>
          </a:p>
        </p:txBody>
      </p:sp>
      <p:pic>
        <p:nvPicPr>
          <p:cNvPr id="7372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2667000"/>
            <a:ext cx="2270065" cy="2002998"/>
          </a:xfrm>
          <a:prstGeom prst="rect">
            <a:avLst/>
          </a:prstGeom>
          <a:noFill/>
          <a:ln w="9525">
            <a:noFill/>
            <a:miter lim="800000"/>
            <a:headEnd/>
            <a:tailEnd/>
          </a:ln>
          <a:effectLst/>
        </p:spPr>
      </p:pic>
      <p:pic>
        <p:nvPicPr>
          <p:cNvPr id="7373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2667000"/>
            <a:ext cx="2403597" cy="2057400"/>
          </a:xfrm>
          <a:prstGeom prst="rect">
            <a:avLst/>
          </a:prstGeom>
          <a:noFill/>
          <a:ln w="9525">
            <a:noFill/>
            <a:miter lim="800000"/>
            <a:headEnd/>
            <a:tailEnd/>
          </a:ln>
          <a:effectLst/>
        </p:spPr>
      </p:pic>
    </p:spTree>
    <p:extLst>
      <p:ext uri="{BB962C8B-B14F-4D97-AF65-F5344CB8AC3E}">
        <p14:creationId xmlns:p14="http://schemas.microsoft.com/office/powerpoint/2010/main" val="2622627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odels of the Univer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600200"/>
            <a:ext cx="4705350" cy="40481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Galileo and the Telescop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0623" y="1469135"/>
            <a:ext cx="4153377" cy="4114801"/>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2"/>
          <p:cNvSpPr txBox="1">
            <a:spLocks/>
          </p:cNvSpPr>
          <p:nvPr/>
        </p:nvSpPr>
        <p:spPr>
          <a:xfrm>
            <a:off x="457200" y="838200"/>
            <a:ext cx="8229600" cy="4745736"/>
          </a:xfrm>
          <a:prstGeom prst="rect">
            <a:avLst/>
          </a:prstGeom>
        </p:spPr>
        <p:txBody>
          <a:bodyPr>
            <a:normAutofit/>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r>
              <a:rPr lang="en-US" dirty="0"/>
              <a:t>Theories based on observation can be powerful!</a:t>
            </a:r>
          </a:p>
        </p:txBody>
      </p:sp>
      <p:sp>
        <p:nvSpPr>
          <p:cNvPr id="2" name="TextBox 1"/>
          <p:cNvSpPr txBox="1"/>
          <p:nvPr/>
        </p:nvSpPr>
        <p:spPr>
          <a:xfrm>
            <a:off x="937123" y="5763994"/>
            <a:ext cx="2983509" cy="646331"/>
          </a:xfrm>
          <a:prstGeom prst="rect">
            <a:avLst/>
          </a:prstGeom>
          <a:noFill/>
        </p:spPr>
        <p:txBody>
          <a:bodyPr wrap="none" rtlCol="0">
            <a:spAutoFit/>
          </a:bodyPr>
          <a:lstStyle/>
          <a:p>
            <a:pPr algn="ctr"/>
            <a:r>
              <a:rPr lang="en-US" dirty="0"/>
              <a:t>Ptolemy’s geocentric model</a:t>
            </a:r>
          </a:p>
          <a:p>
            <a:pPr algn="ctr"/>
            <a:r>
              <a:rPr lang="en-US" dirty="0"/>
              <a:t>(Europe pre-1500s)</a:t>
            </a:r>
          </a:p>
        </p:txBody>
      </p:sp>
      <p:sp>
        <p:nvSpPr>
          <p:cNvPr id="6" name="TextBox 5"/>
          <p:cNvSpPr txBox="1"/>
          <p:nvPr/>
        </p:nvSpPr>
        <p:spPr>
          <a:xfrm>
            <a:off x="5456518" y="5763994"/>
            <a:ext cx="3012363" cy="646331"/>
          </a:xfrm>
          <a:prstGeom prst="rect">
            <a:avLst/>
          </a:prstGeom>
          <a:noFill/>
        </p:spPr>
        <p:txBody>
          <a:bodyPr wrap="none" rtlCol="0">
            <a:spAutoFit/>
          </a:bodyPr>
          <a:lstStyle/>
          <a:p>
            <a:pPr algn="ctr"/>
            <a:r>
              <a:rPr lang="en-US" dirty="0"/>
              <a:t>Galileo’s heliocentric model</a:t>
            </a:r>
          </a:p>
          <a:p>
            <a:pPr algn="ctr"/>
            <a:r>
              <a:rPr lang="en-US" dirty="0"/>
              <a:t>(Europe pre-1500s)</a:t>
            </a:r>
          </a:p>
        </p:txBody>
      </p:sp>
    </p:spTree>
    <p:extLst>
      <p:ext uri="{BB962C8B-B14F-4D97-AF65-F5344CB8AC3E}">
        <p14:creationId xmlns:p14="http://schemas.microsoft.com/office/powerpoint/2010/main" val="2400817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28"/>
                                        </p:tgtEl>
                                        <p:attrNameLst>
                                          <p:attrName>style.visibility</p:attrName>
                                        </p:attrNameLst>
                                      </p:cBhvr>
                                      <p:to>
                                        <p:strVal val="visible"/>
                                      </p:to>
                                    </p:set>
                                    <p:anim calcmode="lin" valueType="num">
                                      <p:cBhvr additive="base">
                                        <p:cTn id="17" dur="500" fill="hold"/>
                                        <p:tgtEl>
                                          <p:spTgt spid="1028"/>
                                        </p:tgtEl>
                                        <p:attrNameLst>
                                          <p:attrName>ppt_x</p:attrName>
                                        </p:attrNameLst>
                                      </p:cBhvr>
                                      <p:tavLst>
                                        <p:tav tm="0">
                                          <p:val>
                                            <p:strVal val="#ppt_x"/>
                                          </p:val>
                                        </p:tav>
                                        <p:tav tm="100000">
                                          <p:val>
                                            <p:strVal val="#ppt_x"/>
                                          </p:val>
                                        </p:tav>
                                      </p:tavLst>
                                    </p:anim>
                                    <p:anim calcmode="lin" valueType="num">
                                      <p:cBhvr additive="base">
                                        <p:cTn id="18" dur="500" fill="hold"/>
                                        <p:tgtEl>
                                          <p:spTgt spid="1028"/>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066800"/>
          </a:xfrm>
        </p:spPr>
        <p:txBody>
          <a:bodyPr>
            <a:normAutofit fontScale="90000"/>
          </a:bodyPr>
          <a:lstStyle/>
          <a:p>
            <a:r>
              <a:rPr lang="en-US" dirty="0"/>
              <a:t>The beginnings of more robust empirics and econometrics</a:t>
            </a:r>
          </a:p>
        </p:txBody>
      </p:sp>
      <p:sp>
        <p:nvSpPr>
          <p:cNvPr id="3" name="Content Placeholder 2"/>
          <p:cNvSpPr>
            <a:spLocks noGrp="1"/>
          </p:cNvSpPr>
          <p:nvPr>
            <p:ph idx="1"/>
          </p:nvPr>
        </p:nvSpPr>
        <p:spPr>
          <a:xfrm>
            <a:off x="457200" y="1828800"/>
            <a:ext cx="8229600" cy="4745736"/>
          </a:xfrm>
        </p:spPr>
        <p:txBody>
          <a:bodyPr>
            <a:normAutofit fontScale="85000" lnSpcReduction="10000"/>
          </a:bodyPr>
          <a:lstStyle/>
          <a:p>
            <a:r>
              <a:rPr lang="en-US" dirty="0"/>
              <a:t>In the early-to-mid 1900s computational limitations were enormous but some progress was made</a:t>
            </a:r>
          </a:p>
          <a:p>
            <a:pPr lvl="1"/>
            <a:r>
              <a:rPr lang="en-US" dirty="0"/>
              <a:t>First </a:t>
            </a:r>
            <a:r>
              <a:rPr lang="en-US" dirty="0">
                <a:solidFill>
                  <a:srgbClr val="FF0000"/>
                </a:solidFill>
              </a:rPr>
              <a:t>instrumental variable</a:t>
            </a:r>
            <a:r>
              <a:rPr lang="en-US" dirty="0"/>
              <a:t> (“curve shifter” for determining supply and demand curves for linseed oil) proposed by P.G. Wright in 1928</a:t>
            </a:r>
          </a:p>
          <a:p>
            <a:endParaRPr lang="en-US" dirty="0"/>
          </a:p>
          <a:p>
            <a:r>
              <a:rPr lang="en-US" dirty="0"/>
              <a:t>Endogeneity was conceptually recognized but not necessarily regarded as that confounding</a:t>
            </a:r>
          </a:p>
          <a:p>
            <a:pPr lvl="1"/>
            <a:r>
              <a:rPr lang="en-US" dirty="0"/>
              <a:t>Theory was still motivating most research, and economists wanted to conceptualize basic aspects of complex systems like “the macroeconomy” or “labor markets”</a:t>
            </a:r>
          </a:p>
          <a:p>
            <a:pPr lvl="1"/>
            <a:endParaRPr lang="en-US" dirty="0"/>
          </a:p>
          <a:p>
            <a:r>
              <a:rPr lang="en-US" dirty="0"/>
              <a:t>In this sense they were acting more like the “natural philosopher” precursors to modern scientists</a:t>
            </a:r>
          </a:p>
          <a:p>
            <a:pPr lvl="1"/>
            <a:endParaRPr lang="en-US" dirty="0"/>
          </a:p>
        </p:txBody>
      </p:sp>
    </p:spTree>
    <p:extLst>
      <p:ext uri="{BB962C8B-B14F-4D97-AF65-F5344CB8AC3E}">
        <p14:creationId xmlns:p14="http://schemas.microsoft.com/office/powerpoint/2010/main" val="2989376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descr="Image result for solow growth mode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066800"/>
            <a:ext cx="5943600" cy="48092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334670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86349" y="264599"/>
            <a:ext cx="7971301" cy="6328801"/>
          </a:xfrm>
          <a:prstGeom prst="rect">
            <a:avLst/>
          </a:prstGeom>
        </p:spPr>
      </p:pic>
    </p:spTree>
    <p:extLst>
      <p:ext uri="{BB962C8B-B14F-4D97-AF65-F5344CB8AC3E}">
        <p14:creationId xmlns:p14="http://schemas.microsoft.com/office/powerpoint/2010/main" val="51011046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066800"/>
          </a:xfrm>
        </p:spPr>
        <p:txBody>
          <a:bodyPr>
            <a:normAutofit fontScale="90000"/>
          </a:bodyPr>
          <a:lstStyle/>
          <a:p>
            <a:r>
              <a:rPr lang="en-US" dirty="0"/>
              <a:t>The mid-1900s: empirical economics’ dark ages</a:t>
            </a:r>
          </a:p>
        </p:txBody>
      </p:sp>
      <p:sp>
        <p:nvSpPr>
          <p:cNvPr id="3" name="Content Placeholder 2"/>
          <p:cNvSpPr>
            <a:spLocks noGrp="1"/>
          </p:cNvSpPr>
          <p:nvPr>
            <p:ph idx="1"/>
          </p:nvPr>
        </p:nvSpPr>
        <p:spPr>
          <a:xfrm>
            <a:off x="457200" y="1828800"/>
            <a:ext cx="8229600" cy="4745736"/>
          </a:xfrm>
        </p:spPr>
        <p:txBody>
          <a:bodyPr>
            <a:normAutofit fontScale="92500" lnSpcReduction="20000"/>
          </a:bodyPr>
          <a:lstStyle/>
          <a:p>
            <a:r>
              <a:rPr lang="en-US" dirty="0"/>
              <a:t>Attempts at dealing with </a:t>
            </a:r>
            <a:r>
              <a:rPr lang="en-US" dirty="0" err="1"/>
              <a:t>endogeneity</a:t>
            </a:r>
            <a:r>
              <a:rPr lang="en-US" dirty="0"/>
              <a:t> in economics were limited throughout much of the 1950s, 60s, and 70s</a:t>
            </a:r>
          </a:p>
          <a:p>
            <a:pPr lvl="1"/>
            <a:r>
              <a:rPr lang="en-US" dirty="0"/>
              <a:t>Some exceptions:</a:t>
            </a:r>
          </a:p>
          <a:p>
            <a:pPr lvl="2"/>
            <a:r>
              <a:rPr lang="en-US" dirty="0"/>
              <a:t>Sensitivity analysis (what we call robustness checks)</a:t>
            </a:r>
          </a:p>
          <a:p>
            <a:pPr lvl="1"/>
            <a:r>
              <a:rPr lang="en-US" dirty="0"/>
              <a:t>Structural approaches</a:t>
            </a:r>
          </a:p>
          <a:p>
            <a:pPr lvl="2"/>
            <a:r>
              <a:rPr lang="en-US" dirty="0"/>
              <a:t>E.g., Heckman’s correction </a:t>
            </a:r>
          </a:p>
          <a:p>
            <a:endParaRPr lang="en-US" dirty="0"/>
          </a:p>
          <a:p>
            <a:r>
              <a:rPr lang="en-US" dirty="0"/>
              <a:t>But, in general when it came to causal inference, </a:t>
            </a:r>
            <a:r>
              <a:rPr lang="en-US" dirty="0" err="1"/>
              <a:t>mo</a:t>
            </a:r>
            <a:r>
              <a:rPr lang="en-US" dirty="0"/>
              <a:t>’ metrics, mo’ problems</a:t>
            </a:r>
          </a:p>
          <a:p>
            <a:pPr lvl="1"/>
            <a:r>
              <a:rPr lang="en-US" dirty="0"/>
              <a:t>As in, there was a proliferation of techniques which were “fancy” but rested on strong and often absurd assumptions</a:t>
            </a:r>
          </a:p>
          <a:p>
            <a:endParaRPr lang="en-US" dirty="0"/>
          </a:p>
        </p:txBody>
      </p:sp>
    </p:spTree>
    <p:extLst>
      <p:ext uri="{BB962C8B-B14F-4D97-AF65-F5344CB8AC3E}">
        <p14:creationId xmlns:p14="http://schemas.microsoft.com/office/powerpoint/2010/main" val="3295384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24979"/>
            <a:ext cx="5105400" cy="6504421"/>
          </a:xfrm>
          <a:prstGeom prst="rect">
            <a:avLst/>
          </a:prstGeom>
          <a:noFill/>
          <a:ln w="9525">
            <a:noFill/>
            <a:miter lim="800000"/>
            <a:headEnd/>
            <a:tailEnd/>
          </a:ln>
          <a:effectLst/>
        </p:spPr>
      </p:pic>
      <p:sp>
        <p:nvSpPr>
          <p:cNvPr id="6" name="Rectangle 5"/>
          <p:cNvSpPr/>
          <p:nvPr/>
        </p:nvSpPr>
        <p:spPr>
          <a:xfrm>
            <a:off x="1981200" y="315684"/>
            <a:ext cx="2209800" cy="304800"/>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1868" y="4495800"/>
            <a:ext cx="3482132" cy="1531938"/>
          </a:xfrm>
          <a:prstGeom prst="rect">
            <a:avLst/>
          </a:prstGeom>
          <a:noFill/>
          <a:ln w="9525">
            <a:noFill/>
            <a:miter lim="800000"/>
            <a:headEnd/>
            <a:tailEnd/>
          </a:ln>
          <a:effectLst/>
        </p:spPr>
      </p:pic>
    </p:spTree>
    <p:extLst>
      <p:ext uri="{BB962C8B-B14F-4D97-AF65-F5344CB8AC3E}">
        <p14:creationId xmlns:p14="http://schemas.microsoft.com/office/powerpoint/2010/main" val="1710313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066800"/>
          </a:xfrm>
        </p:spPr>
        <p:txBody>
          <a:bodyPr>
            <a:normAutofit fontScale="90000"/>
          </a:bodyPr>
          <a:lstStyle/>
          <a:p>
            <a:r>
              <a:rPr lang="en-US" dirty="0"/>
              <a:t>The early 80s crisis: </a:t>
            </a:r>
            <a:br>
              <a:rPr lang="en-US" dirty="0"/>
            </a:br>
            <a:r>
              <a:rPr lang="en-US" dirty="0" err="1"/>
              <a:t>Leamer</a:t>
            </a:r>
            <a:r>
              <a:rPr lang="en-US" dirty="0"/>
              <a:t> on empirics</a:t>
            </a:r>
          </a:p>
        </p:txBody>
      </p:sp>
      <p:sp>
        <p:nvSpPr>
          <p:cNvPr id="3" name="Content Placeholder 2"/>
          <p:cNvSpPr>
            <a:spLocks noGrp="1"/>
          </p:cNvSpPr>
          <p:nvPr>
            <p:ph idx="1"/>
          </p:nvPr>
        </p:nvSpPr>
        <p:spPr>
          <a:xfrm>
            <a:off x="457200" y="1828800"/>
            <a:ext cx="8229600" cy="4745736"/>
          </a:xfrm>
        </p:spPr>
        <p:txBody>
          <a:bodyPr>
            <a:normAutofit fontScale="92500" lnSpcReduction="10000"/>
          </a:bodyPr>
          <a:lstStyle/>
          <a:p>
            <a:r>
              <a:rPr lang="en-US" dirty="0"/>
              <a:t>Edward </a:t>
            </a:r>
            <a:r>
              <a:rPr lang="en-US" dirty="0" err="1"/>
              <a:t>Leamer</a:t>
            </a:r>
            <a:r>
              <a:rPr lang="en-US" dirty="0"/>
              <a:t> (1983): </a:t>
            </a:r>
          </a:p>
          <a:p>
            <a:pPr lvl="1"/>
            <a:r>
              <a:rPr lang="en-US" dirty="0"/>
              <a:t>“Hardly anyone takes data analysis seriously. Or perhaps more accurately, hardly anyone takes anyone else’s data analysis seriously.”</a:t>
            </a:r>
          </a:p>
          <a:p>
            <a:pPr lvl="2"/>
            <a:r>
              <a:rPr lang="en-US" dirty="0"/>
              <a:t>“Naïve regressions”</a:t>
            </a:r>
          </a:p>
          <a:p>
            <a:endParaRPr lang="en-US" dirty="0"/>
          </a:p>
          <a:p>
            <a:r>
              <a:rPr lang="en-US" dirty="0"/>
              <a:t>Consequences could be severe</a:t>
            </a:r>
          </a:p>
          <a:p>
            <a:pPr lvl="1"/>
            <a:r>
              <a:rPr lang="en-US" dirty="0"/>
              <a:t>Isaac Ehrlich on capital punishment in mid 1970s</a:t>
            </a:r>
          </a:p>
          <a:p>
            <a:pPr lvl="2"/>
            <a:r>
              <a:rPr lang="en-US" dirty="0"/>
              <a:t>“showed” that capital punishment was a major deterrent using one panel of 35 annual country level observations and one year of national cross section</a:t>
            </a:r>
          </a:p>
          <a:p>
            <a:pPr lvl="3"/>
            <a:r>
              <a:rPr lang="en-US" dirty="0"/>
              <a:t>But those are crime and punishment are endogenously determined…</a:t>
            </a:r>
          </a:p>
          <a:p>
            <a:endParaRPr lang="en-US" dirty="0"/>
          </a:p>
        </p:txBody>
      </p:sp>
    </p:spTree>
    <p:extLst>
      <p:ext uri="{BB962C8B-B14F-4D97-AF65-F5344CB8AC3E}">
        <p14:creationId xmlns:p14="http://schemas.microsoft.com/office/powerpoint/2010/main" val="1576597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90800"/>
            <a:ext cx="8229600" cy="1069848"/>
          </a:xfrm>
        </p:spPr>
        <p:txBody>
          <a:bodyPr/>
          <a:lstStyle/>
          <a:p>
            <a:pPr algn="ctr"/>
            <a:r>
              <a:rPr lang="en-US" dirty="0"/>
              <a:t>Introductions</a:t>
            </a:r>
          </a:p>
        </p:txBody>
      </p:sp>
      <p:sp>
        <p:nvSpPr>
          <p:cNvPr id="3" name="TextBox 2"/>
          <p:cNvSpPr txBox="1"/>
          <p:nvPr/>
        </p:nvSpPr>
        <p:spPr>
          <a:xfrm>
            <a:off x="1524000" y="3810000"/>
            <a:ext cx="6588663" cy="1200329"/>
          </a:xfrm>
          <a:prstGeom prst="rect">
            <a:avLst/>
          </a:prstGeom>
          <a:noFill/>
        </p:spPr>
        <p:txBody>
          <a:bodyPr wrap="none" rtlCol="0">
            <a:spAutoFit/>
          </a:bodyPr>
          <a:lstStyle/>
          <a:p>
            <a:pPr marL="342900" indent="-342900">
              <a:buFont typeface="+mj-lt"/>
              <a:buAutoNum type="arabicPeriod"/>
            </a:pPr>
            <a:r>
              <a:rPr lang="en-US" dirty="0"/>
              <a:t>what we should call you</a:t>
            </a:r>
          </a:p>
          <a:p>
            <a:pPr marL="342900" indent="-342900">
              <a:buFont typeface="+mj-lt"/>
              <a:buAutoNum type="arabicPeriod"/>
            </a:pPr>
            <a:r>
              <a:rPr lang="en-US" dirty="0"/>
              <a:t>“where you’re from” (whatever version!)</a:t>
            </a:r>
          </a:p>
          <a:p>
            <a:pPr marL="342900" indent="-342900">
              <a:buFont typeface="+mj-lt"/>
              <a:buAutoNum type="arabicPeriod"/>
            </a:pPr>
            <a:r>
              <a:rPr lang="en-US" dirty="0"/>
              <a:t>what program you’re in, and what you did over the summer</a:t>
            </a:r>
          </a:p>
          <a:p>
            <a:pPr marL="342900" indent="-342900">
              <a:buFont typeface="+mj-lt"/>
              <a:buAutoNum type="arabicPeriod"/>
            </a:pPr>
            <a:endParaRPr lang="en-US" dirty="0"/>
          </a:p>
        </p:txBody>
      </p:sp>
    </p:spTree>
    <p:extLst>
      <p:ext uri="{BB962C8B-B14F-4D97-AF65-F5344CB8AC3E}">
        <p14:creationId xmlns:p14="http://schemas.microsoft.com/office/powerpoint/2010/main" val="349424490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l="7181" t="21795"/>
          <a:stretch/>
        </p:blipFill>
        <p:spPr>
          <a:xfrm>
            <a:off x="457200" y="838200"/>
            <a:ext cx="8133735" cy="4648201"/>
          </a:xfrm>
          <a:prstGeom prst="rect">
            <a:avLst/>
          </a:prstGeom>
        </p:spPr>
      </p:pic>
    </p:spTree>
    <p:extLst>
      <p:ext uri="{BB962C8B-B14F-4D97-AF65-F5344CB8AC3E}">
        <p14:creationId xmlns:p14="http://schemas.microsoft.com/office/powerpoint/2010/main" val="384106793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72" name="Rectangle 13"/>
          <p:cNvSpPr>
            <a:spLocks noGrp="1" noChangeArrowheads="1"/>
          </p:cNvSpPr>
          <p:nvPr>
            <p:ph type="title" idx="4294967295"/>
          </p:nvPr>
        </p:nvSpPr>
        <p:spPr>
          <a:xfrm>
            <a:off x="457200" y="685800"/>
            <a:ext cx="8229600" cy="1066800"/>
          </a:xfrm>
        </p:spPr>
        <p:txBody>
          <a:bodyPr>
            <a:normAutofit/>
          </a:bodyPr>
          <a:lstStyle/>
          <a:p>
            <a:pPr eaLnBrk="1" hangingPunct="1"/>
            <a:r>
              <a:rPr lang="en-US" dirty="0"/>
              <a:t>Hypothesis Testing</a:t>
            </a:r>
          </a:p>
        </p:txBody>
      </p:sp>
      <p:sp>
        <p:nvSpPr>
          <p:cNvPr id="120846" name="Rectangle 14"/>
          <p:cNvSpPr>
            <a:spLocks noGrp="1" noChangeArrowheads="1"/>
          </p:cNvSpPr>
          <p:nvPr>
            <p:ph type="body" idx="4294967295"/>
          </p:nvPr>
        </p:nvSpPr>
        <p:spPr>
          <a:xfrm>
            <a:off x="287338" y="1752600"/>
            <a:ext cx="8770937" cy="5105400"/>
          </a:xfrm>
        </p:spPr>
        <p:txBody>
          <a:bodyPr>
            <a:normAutofit fontScale="77500" lnSpcReduction="20000"/>
          </a:bodyPr>
          <a:lstStyle/>
          <a:p>
            <a:r>
              <a:rPr lang="en-US" sz="2400" dirty="0"/>
              <a:t>Hypothesis testing tells us </a:t>
            </a:r>
            <a:r>
              <a:rPr lang="en-US" sz="2400" i="1" dirty="0"/>
              <a:t>how likely it was </a:t>
            </a:r>
            <a:r>
              <a:rPr lang="en-US" sz="2400" dirty="0"/>
              <a:t>for us to see the difference we observe between an estimate and its test value</a:t>
            </a:r>
          </a:p>
          <a:p>
            <a:pPr lvl="1"/>
            <a:r>
              <a:rPr lang="en-US" sz="2200" dirty="0"/>
              <a:t>based on the empirical distribution of the </a:t>
            </a:r>
            <a:r>
              <a:rPr lang="en-US" sz="2200" dirty="0">
                <a:solidFill>
                  <a:srgbClr val="FF0000"/>
                </a:solidFill>
              </a:rPr>
              <a:t>estimator</a:t>
            </a:r>
            <a:r>
              <a:rPr lang="en-US" sz="2200" dirty="0"/>
              <a:t> given what we know from the Central Limit Theorem</a:t>
            </a:r>
          </a:p>
          <a:p>
            <a:pPr lvl="1"/>
            <a:endParaRPr lang="en-US" sz="2200" dirty="0"/>
          </a:p>
          <a:p>
            <a:r>
              <a:rPr lang="en-US" sz="2400" dirty="0"/>
              <a:t>We y decide ex-ante what a threshold “rejection” probability will be when doing hypothesis testing</a:t>
            </a:r>
          </a:p>
          <a:p>
            <a:pPr lvl="1"/>
            <a:r>
              <a:rPr lang="en-US" sz="2200" dirty="0"/>
              <a:t>This is </a:t>
            </a:r>
            <a:r>
              <a:rPr lang="el-GR" sz="2200" dirty="0"/>
              <a:t>α</a:t>
            </a:r>
            <a:r>
              <a:rPr lang="en-US" sz="2200" dirty="0"/>
              <a:t>, the </a:t>
            </a:r>
            <a:r>
              <a:rPr lang="en-US" sz="2200" dirty="0">
                <a:solidFill>
                  <a:srgbClr val="FF0000"/>
                </a:solidFill>
              </a:rPr>
              <a:t>power</a:t>
            </a:r>
            <a:r>
              <a:rPr lang="en-US" sz="2200" dirty="0"/>
              <a:t> of the test</a:t>
            </a:r>
          </a:p>
          <a:p>
            <a:pPr lvl="2"/>
            <a:r>
              <a:rPr lang="en-US" sz="2000" dirty="0"/>
              <a:t>As a general rule of thumb, we often choose to set </a:t>
            </a:r>
            <a:r>
              <a:rPr lang="el-GR" sz="2000" dirty="0"/>
              <a:t>α</a:t>
            </a:r>
            <a:r>
              <a:rPr lang="en-US" sz="2000" dirty="0"/>
              <a:t> to 5% or 1% before we run a test</a:t>
            </a:r>
          </a:p>
          <a:p>
            <a:pPr lvl="2"/>
            <a:endParaRPr lang="en-US" sz="2000" dirty="0"/>
          </a:p>
          <a:p>
            <a:r>
              <a:rPr lang="en-US" sz="2400" dirty="0"/>
              <a:t>In testing, we distinguish between two possible mistakes</a:t>
            </a:r>
          </a:p>
          <a:p>
            <a:pPr lvl="1"/>
            <a:r>
              <a:rPr lang="en-US" sz="2200" dirty="0">
                <a:solidFill>
                  <a:srgbClr val="FF0000"/>
                </a:solidFill>
              </a:rPr>
              <a:t>Type 1 Error</a:t>
            </a:r>
            <a:r>
              <a:rPr lang="en-US" sz="2200" dirty="0"/>
              <a:t>: accepting a false hypothesis as true </a:t>
            </a:r>
          </a:p>
          <a:p>
            <a:pPr lvl="2"/>
            <a:r>
              <a:rPr lang="en-US" sz="2000" dirty="0"/>
              <a:t>“</a:t>
            </a:r>
            <a:r>
              <a:rPr lang="en-US" sz="2000" dirty="0">
                <a:solidFill>
                  <a:srgbClr val="FF0000"/>
                </a:solidFill>
              </a:rPr>
              <a:t>False positive</a:t>
            </a:r>
            <a:r>
              <a:rPr lang="en-US" sz="2000" dirty="0"/>
              <a:t>”</a:t>
            </a:r>
          </a:p>
          <a:p>
            <a:pPr lvl="1"/>
            <a:r>
              <a:rPr lang="en-US" sz="2200" dirty="0">
                <a:solidFill>
                  <a:srgbClr val="FF0000"/>
                </a:solidFill>
              </a:rPr>
              <a:t>Type 2 Error</a:t>
            </a:r>
            <a:r>
              <a:rPr lang="en-US" sz="2200" dirty="0"/>
              <a:t>: failing to reject a false hypothesis</a:t>
            </a:r>
          </a:p>
          <a:p>
            <a:pPr lvl="2"/>
            <a:r>
              <a:rPr lang="en-US" sz="2000" dirty="0"/>
              <a:t>“</a:t>
            </a:r>
            <a:r>
              <a:rPr lang="en-US" sz="2000" dirty="0">
                <a:solidFill>
                  <a:srgbClr val="FF0000"/>
                </a:solidFill>
              </a:rPr>
              <a:t>False negative</a:t>
            </a:r>
            <a:r>
              <a:rPr lang="en-US" sz="2000" dirty="0"/>
              <a:t>”</a:t>
            </a:r>
          </a:p>
          <a:p>
            <a:pPr lvl="1"/>
            <a:r>
              <a:rPr lang="en-US" sz="2200" dirty="0"/>
              <a:t>Generally, we’re more concerned with Type 1, as it represents a mistake in the collective pursuit of knowledge, whereas Type 2 errors are simply continued lack of evidence</a:t>
            </a:r>
          </a:p>
          <a:p>
            <a:pPr lvl="2"/>
            <a:endParaRPr lang="en-US" sz="2000" dirty="0"/>
          </a:p>
          <a:p>
            <a:r>
              <a:rPr lang="en-US" sz="2400" dirty="0"/>
              <a:t>More generally: </a:t>
            </a:r>
            <a:r>
              <a:rPr lang="en-US" sz="2400" dirty="0">
                <a:solidFill>
                  <a:srgbClr val="FF0000"/>
                </a:solidFill>
              </a:rPr>
              <a:t>dichotomous hypothesis testing is bad science</a:t>
            </a:r>
          </a:p>
          <a:p>
            <a:pPr lvl="1"/>
            <a:endParaRPr lang="en-US" sz="2400" dirty="0"/>
          </a:p>
        </p:txBody>
      </p:sp>
    </p:spTree>
    <p:extLst>
      <p:ext uri="{BB962C8B-B14F-4D97-AF65-F5344CB8AC3E}">
        <p14:creationId xmlns:p14="http://schemas.microsoft.com/office/powerpoint/2010/main" val="2197014263"/>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084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0846">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084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0846">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0846">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0846">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0846">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0846">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20846">
                                            <p:txEl>
                                              <p:pRg st="11" end="1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20846">
                                            <p:txEl>
                                              <p:pRg st="12" end="12"/>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20846">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What are Type I and Type II Errors? | Simply Psychology">
            <a:extLst>
              <a:ext uri="{FF2B5EF4-FFF2-40B4-BE49-F238E27FC236}">
                <a16:creationId xmlns:a16="http://schemas.microsoft.com/office/drawing/2014/main" id="{C7A1F16F-A813-4042-9885-0F4F6BEE01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6225" y="257175"/>
            <a:ext cx="8591550" cy="6343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029226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Sensitivity and specificity - Wikiped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808" y="1447800"/>
            <a:ext cx="5486398" cy="41148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Sensitivity and specificity - Wikiped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314325"/>
            <a:ext cx="3248025" cy="5905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6538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124"/>
                                        </p:tgtEl>
                                        <p:attrNameLst>
                                          <p:attrName>style.visibility</p:attrName>
                                        </p:attrNameLst>
                                      </p:cBhvr>
                                      <p:to>
                                        <p:strVal val="visible"/>
                                      </p:to>
                                    </p:set>
                                    <p:anim calcmode="lin" valueType="num">
                                      <p:cBhvr additive="base">
                                        <p:cTn id="7" dur="500" fill="hold"/>
                                        <p:tgtEl>
                                          <p:spTgt spid="5124"/>
                                        </p:tgtEl>
                                        <p:attrNameLst>
                                          <p:attrName>ppt_x</p:attrName>
                                        </p:attrNameLst>
                                      </p:cBhvr>
                                      <p:tavLst>
                                        <p:tav tm="0">
                                          <p:val>
                                            <p:strVal val="#ppt_x"/>
                                          </p:val>
                                        </p:tav>
                                        <p:tav tm="100000">
                                          <p:val>
                                            <p:strVal val="#ppt_x"/>
                                          </p:val>
                                        </p:tav>
                                      </p:tavLst>
                                    </p:anim>
                                    <p:anim calcmode="lin" valueType="num">
                                      <p:cBhvr additive="base">
                                        <p:cTn id="8" dur="500" fill="hold"/>
                                        <p:tgtEl>
                                          <p:spTgt spid="51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52400" y="11983"/>
            <a:ext cx="8871878" cy="6855542"/>
          </a:xfrm>
          <a:prstGeom prst="rect">
            <a:avLst/>
          </a:prstGeom>
        </p:spPr>
      </p:pic>
      <p:sp>
        <p:nvSpPr>
          <p:cNvPr id="5" name="TextBox 4"/>
          <p:cNvSpPr txBox="1"/>
          <p:nvPr/>
        </p:nvSpPr>
        <p:spPr>
          <a:xfrm>
            <a:off x="5867400" y="152400"/>
            <a:ext cx="1636987" cy="369332"/>
          </a:xfrm>
          <a:prstGeom prst="rect">
            <a:avLst/>
          </a:prstGeom>
          <a:noFill/>
        </p:spPr>
        <p:txBody>
          <a:bodyPr wrap="none" rtlCol="0">
            <a:spAutoFit/>
          </a:bodyPr>
          <a:lstStyle/>
          <a:p>
            <a:r>
              <a:rPr lang="en-US" dirty="0" err="1"/>
              <a:t>Erhlich</a:t>
            </a:r>
            <a:r>
              <a:rPr lang="en-US" dirty="0"/>
              <a:t> (1973)</a:t>
            </a:r>
          </a:p>
        </p:txBody>
      </p:sp>
    </p:spTree>
    <p:extLst>
      <p:ext uri="{BB962C8B-B14F-4D97-AF65-F5344CB8AC3E}">
        <p14:creationId xmlns:p14="http://schemas.microsoft.com/office/powerpoint/2010/main" val="253854258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066800"/>
          </a:xfrm>
        </p:spPr>
        <p:txBody>
          <a:bodyPr>
            <a:normAutofit/>
          </a:bodyPr>
          <a:lstStyle/>
          <a:p>
            <a:r>
              <a:rPr lang="en-US" dirty="0"/>
              <a:t>Causal Frameworks and RCTs</a:t>
            </a:r>
          </a:p>
        </p:txBody>
      </p:sp>
      <p:sp>
        <p:nvSpPr>
          <p:cNvPr id="3" name="Content Placeholder 2"/>
          <p:cNvSpPr>
            <a:spLocks noGrp="1"/>
          </p:cNvSpPr>
          <p:nvPr>
            <p:ph idx="1"/>
          </p:nvPr>
        </p:nvSpPr>
        <p:spPr>
          <a:xfrm>
            <a:off x="457200" y="1600200"/>
            <a:ext cx="8229600" cy="4974336"/>
          </a:xfrm>
        </p:spPr>
        <p:txBody>
          <a:bodyPr>
            <a:normAutofit fontScale="77500" lnSpcReduction="20000"/>
          </a:bodyPr>
          <a:lstStyle/>
          <a:p>
            <a:r>
              <a:rPr lang="en-US" dirty="0"/>
              <a:t>By early 80s there was a sizeable literature bringing ideas from the medical literature surrounding RCTs into the social sciences</a:t>
            </a:r>
          </a:p>
          <a:p>
            <a:pPr lvl="1"/>
            <a:r>
              <a:rPr lang="en-US" dirty="0"/>
              <a:t>Rubin’s Causal Framework</a:t>
            </a:r>
          </a:p>
          <a:p>
            <a:pPr lvl="2"/>
            <a:r>
              <a:rPr lang="en-US" dirty="0"/>
              <a:t>“Treatment” vs. “Control” corresponds, at the population level when appropriately randomized, to the difference between two counterfactual states of the world</a:t>
            </a:r>
          </a:p>
          <a:p>
            <a:pPr lvl="3"/>
            <a:r>
              <a:rPr lang="en-US" dirty="0"/>
              <a:t>This interpretation requires, among other things, independence of other possibly influential factors on assignment of treatment, hence randomization</a:t>
            </a:r>
          </a:p>
          <a:p>
            <a:pPr lvl="2"/>
            <a:endParaRPr lang="en-US" dirty="0"/>
          </a:p>
          <a:p>
            <a:r>
              <a:rPr lang="en-US" dirty="0"/>
              <a:t>By the mid 80s this understanding was seeping into economics:</a:t>
            </a:r>
          </a:p>
          <a:p>
            <a:pPr lvl="1"/>
            <a:r>
              <a:rPr lang="en-US" dirty="0" err="1"/>
              <a:t>Zvi</a:t>
            </a:r>
            <a:r>
              <a:rPr lang="en-US" dirty="0"/>
              <a:t> </a:t>
            </a:r>
            <a:r>
              <a:rPr lang="en-US" dirty="0" err="1"/>
              <a:t>Griliches</a:t>
            </a:r>
            <a:r>
              <a:rPr lang="en-US" dirty="0"/>
              <a:t> (1986, p. 1466) at the beginning of a chapter on data in The Handbook of Econometrics: </a:t>
            </a:r>
          </a:p>
          <a:p>
            <a:pPr lvl="2"/>
            <a:r>
              <a:rPr lang="en-US" dirty="0"/>
              <a:t>“If the data were perfect, collected from well-designed randomized experiments, there would hardly be room for a separate field of econometrics.” </a:t>
            </a:r>
          </a:p>
          <a:p>
            <a:pPr lvl="1"/>
            <a:endParaRPr lang="en-US" dirty="0"/>
          </a:p>
        </p:txBody>
      </p:sp>
    </p:spTree>
    <p:extLst>
      <p:ext uri="{BB962C8B-B14F-4D97-AF65-F5344CB8AC3E}">
        <p14:creationId xmlns:p14="http://schemas.microsoft.com/office/powerpoint/2010/main" val="228605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xfrm>
            <a:off x="457200" y="685800"/>
            <a:ext cx="8229600" cy="1066800"/>
          </a:xfrm>
        </p:spPr>
        <p:txBody>
          <a:bodyPr>
            <a:normAutofit/>
          </a:bodyPr>
          <a:lstStyle/>
          <a:p>
            <a:r>
              <a:rPr lang="en-US" dirty="0"/>
              <a:t>RCTs: the gold standard</a:t>
            </a:r>
          </a:p>
        </p:txBody>
      </p:sp>
      <p:sp>
        <p:nvSpPr>
          <p:cNvPr id="2" name="Content Placeholder 1"/>
          <p:cNvSpPr>
            <a:spLocks noGrp="1"/>
          </p:cNvSpPr>
          <p:nvPr>
            <p:ph idx="1"/>
          </p:nvPr>
        </p:nvSpPr>
        <p:spPr>
          <a:xfrm>
            <a:off x="457200" y="1905000"/>
            <a:ext cx="8229600" cy="4669536"/>
          </a:xfrm>
        </p:spPr>
        <p:txBody>
          <a:bodyPr>
            <a:normAutofit fontScale="62500" lnSpcReduction="20000"/>
          </a:bodyPr>
          <a:lstStyle/>
          <a:p>
            <a:r>
              <a:rPr lang="en-US" dirty="0"/>
              <a:t>Randomized experiments are conceptually ideal (“the gold standard”) for answering causal questions because randomization creates different groups that are, on average, virtually identical to each other</a:t>
            </a:r>
          </a:p>
          <a:p>
            <a:pPr lvl="1"/>
            <a:r>
              <a:rPr lang="en-US" dirty="0"/>
              <a:t>Identical groups receive different treatments (</a:t>
            </a:r>
            <a:r>
              <a:rPr lang="en-US" dirty="0" err="1"/>
              <a:t>eg</a:t>
            </a:r>
            <a:r>
              <a:rPr lang="en-US" dirty="0"/>
              <a:t> treatment or control)</a:t>
            </a:r>
          </a:p>
          <a:p>
            <a:pPr lvl="1"/>
            <a:r>
              <a:rPr lang="en-US" dirty="0"/>
              <a:t>If the groups have different outcomes, we can safely attribute these differences in outcomes to the different treatments </a:t>
            </a:r>
          </a:p>
          <a:p>
            <a:pPr lvl="2"/>
            <a:r>
              <a:rPr lang="en-US" dirty="0"/>
              <a:t>rather than any other characteristics of the experimental subjects, because they were on average, the same</a:t>
            </a:r>
          </a:p>
          <a:p>
            <a:pPr lvl="3"/>
            <a:r>
              <a:rPr lang="en-US" dirty="0"/>
              <a:t>… checking to make sure you randomized right and that’s true is called “checking for balance in treatment”</a:t>
            </a:r>
          </a:p>
          <a:p>
            <a:endParaRPr lang="en-US" dirty="0"/>
          </a:p>
          <a:p>
            <a:r>
              <a:rPr lang="en-US" dirty="0"/>
              <a:t>Randomized experiments can use quite complicated assignment rules, but in general we can think of most randomization as being done either on individuals or in clusters</a:t>
            </a:r>
          </a:p>
          <a:p>
            <a:pPr lvl="1"/>
            <a:r>
              <a:rPr lang="en-US" dirty="0"/>
              <a:t>If you care only about individual effects we tend to randomize at the individual level</a:t>
            </a:r>
          </a:p>
          <a:p>
            <a:pPr lvl="2"/>
            <a:r>
              <a:rPr lang="en-US" dirty="0"/>
              <a:t>E.g., does medicine X cure disease Y</a:t>
            </a:r>
          </a:p>
          <a:p>
            <a:pPr lvl="1"/>
            <a:r>
              <a:rPr lang="en-US" dirty="0"/>
              <a:t>When we care about how groups of individuals interact we do cluster randomization</a:t>
            </a:r>
          </a:p>
          <a:p>
            <a:pPr lvl="2"/>
            <a:r>
              <a:rPr lang="en-US" dirty="0"/>
              <a:t>E.g., does vaccine X prevent outbreaks of disease Y</a:t>
            </a:r>
          </a:p>
          <a:p>
            <a:pPr lvl="1"/>
            <a:endParaRPr lang="en-US" dirty="0"/>
          </a:p>
        </p:txBody>
      </p:sp>
    </p:spTree>
    <p:extLst>
      <p:ext uri="{BB962C8B-B14F-4D97-AF65-F5344CB8AC3E}">
        <p14:creationId xmlns:p14="http://schemas.microsoft.com/office/powerpoint/2010/main" val="3116432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99330" name="Group 2"/>
          <p:cNvGrpSpPr>
            <a:grpSpLocks/>
          </p:cNvGrpSpPr>
          <p:nvPr/>
        </p:nvGrpSpPr>
        <p:grpSpPr bwMode="auto">
          <a:xfrm>
            <a:off x="3429000" y="228600"/>
            <a:ext cx="2276475" cy="1828800"/>
            <a:chOff x="2160" y="144"/>
            <a:chExt cx="1434" cy="1152"/>
          </a:xfrm>
        </p:grpSpPr>
        <p:pic>
          <p:nvPicPr>
            <p:cNvPr id="99331" name="Picture 3" descr="C:\Program Files\Microsoft Office\Clipart\standard\stddir1\bd00001_.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92" y="336"/>
              <a:ext cx="242" cy="480"/>
            </a:xfrm>
            <a:prstGeom prst="rect">
              <a:avLst/>
            </a:prstGeom>
            <a:noFill/>
            <a:extLst>
              <a:ext uri="{909E8E84-426E-40DD-AFC4-6F175D3DCCD1}">
                <a14:hiddenFill xmlns:a14="http://schemas.microsoft.com/office/drawing/2010/main">
                  <a:solidFill>
                    <a:srgbClr val="FFFFFF"/>
                  </a:solidFill>
                </a14:hiddenFill>
              </a:ext>
            </a:extLst>
          </p:spPr>
        </p:pic>
        <p:pic>
          <p:nvPicPr>
            <p:cNvPr id="99332" name="Picture 4" descr="C:\Program Files\Microsoft Office\Clipart\standard\stddir1\bd00002_.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64" y="288"/>
              <a:ext cx="242" cy="480"/>
            </a:xfrm>
            <a:prstGeom prst="rect">
              <a:avLst/>
            </a:prstGeom>
            <a:noFill/>
            <a:extLst>
              <a:ext uri="{909E8E84-426E-40DD-AFC4-6F175D3DCCD1}">
                <a14:hiddenFill xmlns:a14="http://schemas.microsoft.com/office/drawing/2010/main">
                  <a:solidFill>
                    <a:srgbClr val="FFFFFF"/>
                  </a:solidFill>
                </a14:hiddenFill>
              </a:ext>
            </a:extLst>
          </p:spPr>
        </p:pic>
        <p:pic>
          <p:nvPicPr>
            <p:cNvPr id="99333" name="Picture 5" descr="C:\Program Files\Microsoft Office\Clipart\standard\stddir1\bd00003_.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92" y="720"/>
              <a:ext cx="234" cy="480"/>
            </a:xfrm>
            <a:prstGeom prst="rect">
              <a:avLst/>
            </a:prstGeom>
            <a:noFill/>
            <a:extLst>
              <a:ext uri="{909E8E84-426E-40DD-AFC4-6F175D3DCCD1}">
                <a14:hiddenFill xmlns:a14="http://schemas.microsoft.com/office/drawing/2010/main">
                  <a:solidFill>
                    <a:srgbClr val="FFFFFF"/>
                  </a:solidFill>
                </a14:hiddenFill>
              </a:ext>
            </a:extLst>
          </p:spPr>
        </p:pic>
        <p:pic>
          <p:nvPicPr>
            <p:cNvPr id="99334" name="Picture 6" descr="C:\Program Files\Microsoft Office\Clipart\standard\stddir1\bd00001_.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00" y="192"/>
              <a:ext cx="242" cy="480"/>
            </a:xfrm>
            <a:prstGeom prst="rect">
              <a:avLst/>
            </a:prstGeom>
            <a:noFill/>
            <a:extLst>
              <a:ext uri="{909E8E84-426E-40DD-AFC4-6F175D3DCCD1}">
                <a14:hiddenFill xmlns:a14="http://schemas.microsoft.com/office/drawing/2010/main">
                  <a:solidFill>
                    <a:srgbClr val="FFFFFF"/>
                  </a:solidFill>
                </a14:hiddenFill>
              </a:ext>
            </a:extLst>
          </p:spPr>
        </p:pic>
        <p:pic>
          <p:nvPicPr>
            <p:cNvPr id="99335" name="Picture 7" descr="C:\Program Files\Microsoft Office\Clipart\standard\stddir1\bd00002_.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36" y="144"/>
              <a:ext cx="242" cy="480"/>
            </a:xfrm>
            <a:prstGeom prst="rect">
              <a:avLst/>
            </a:prstGeom>
            <a:noFill/>
            <a:extLst>
              <a:ext uri="{909E8E84-426E-40DD-AFC4-6F175D3DCCD1}">
                <a14:hiddenFill xmlns:a14="http://schemas.microsoft.com/office/drawing/2010/main">
                  <a:solidFill>
                    <a:srgbClr val="FFFFFF"/>
                  </a:solidFill>
                </a14:hiddenFill>
              </a:ext>
            </a:extLst>
          </p:spPr>
        </p:pic>
        <p:pic>
          <p:nvPicPr>
            <p:cNvPr id="99336" name="Picture 8" descr="C:\Program Files\Microsoft Office\Clipart\standard\stddir1\bd00003_.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95" y="288"/>
              <a:ext cx="234" cy="480"/>
            </a:xfrm>
            <a:prstGeom prst="rect">
              <a:avLst/>
            </a:prstGeom>
            <a:noFill/>
            <a:extLst>
              <a:ext uri="{909E8E84-426E-40DD-AFC4-6F175D3DCCD1}">
                <a14:hiddenFill xmlns:a14="http://schemas.microsoft.com/office/drawing/2010/main">
                  <a:solidFill>
                    <a:srgbClr val="FFFFFF"/>
                  </a:solidFill>
                </a14:hiddenFill>
              </a:ext>
            </a:extLst>
          </p:spPr>
        </p:pic>
        <p:pic>
          <p:nvPicPr>
            <p:cNvPr id="99337" name="Picture 9" descr="C:\Program Files\Microsoft Office\Clipart\standard\stddir1\bd00004_.wm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20" y="288"/>
              <a:ext cx="234" cy="480"/>
            </a:xfrm>
            <a:prstGeom prst="rect">
              <a:avLst/>
            </a:prstGeom>
            <a:noFill/>
            <a:extLst>
              <a:ext uri="{909E8E84-426E-40DD-AFC4-6F175D3DCCD1}">
                <a14:hiddenFill xmlns:a14="http://schemas.microsoft.com/office/drawing/2010/main">
                  <a:solidFill>
                    <a:srgbClr val="FFFFFF"/>
                  </a:solidFill>
                </a14:hiddenFill>
              </a:ext>
            </a:extLst>
          </p:spPr>
        </p:pic>
        <p:pic>
          <p:nvPicPr>
            <p:cNvPr id="99338" name="Picture 10" descr="C:\Program Files\Microsoft Office\Clipart\standard\stddir1\bd00001_.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60" y="720"/>
              <a:ext cx="242" cy="480"/>
            </a:xfrm>
            <a:prstGeom prst="rect">
              <a:avLst/>
            </a:prstGeom>
            <a:noFill/>
            <a:extLst>
              <a:ext uri="{909E8E84-426E-40DD-AFC4-6F175D3DCCD1}">
                <a14:hiddenFill xmlns:a14="http://schemas.microsoft.com/office/drawing/2010/main">
                  <a:solidFill>
                    <a:srgbClr val="FFFFFF"/>
                  </a:solidFill>
                </a14:hiddenFill>
              </a:ext>
            </a:extLst>
          </p:spPr>
        </p:pic>
        <p:pic>
          <p:nvPicPr>
            <p:cNvPr id="99339" name="Picture 11" descr="C:\Program Files\Microsoft Office\Clipart\standard\stddir1\bd00003_.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56" y="384"/>
              <a:ext cx="234" cy="480"/>
            </a:xfrm>
            <a:prstGeom prst="rect">
              <a:avLst/>
            </a:prstGeom>
            <a:noFill/>
            <a:extLst>
              <a:ext uri="{909E8E84-426E-40DD-AFC4-6F175D3DCCD1}">
                <a14:hiddenFill xmlns:a14="http://schemas.microsoft.com/office/drawing/2010/main">
                  <a:solidFill>
                    <a:srgbClr val="FFFFFF"/>
                  </a:solidFill>
                </a14:hiddenFill>
              </a:ext>
            </a:extLst>
          </p:spPr>
        </p:pic>
        <p:pic>
          <p:nvPicPr>
            <p:cNvPr id="99340" name="Picture 12" descr="C:\Program Files\Microsoft Office\Clipart\standard\stddir1\bd00003_.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60" y="672"/>
              <a:ext cx="234" cy="480"/>
            </a:xfrm>
            <a:prstGeom prst="rect">
              <a:avLst/>
            </a:prstGeom>
            <a:noFill/>
            <a:extLst>
              <a:ext uri="{909E8E84-426E-40DD-AFC4-6F175D3DCCD1}">
                <a14:hiddenFill xmlns:a14="http://schemas.microsoft.com/office/drawing/2010/main">
                  <a:solidFill>
                    <a:srgbClr val="FFFFFF"/>
                  </a:solidFill>
                </a14:hiddenFill>
              </a:ext>
            </a:extLst>
          </p:spPr>
        </p:pic>
        <p:pic>
          <p:nvPicPr>
            <p:cNvPr id="99341" name="Picture 13" descr="C:\Program Files\Microsoft Office\Clipart\standard\stddir1\bd00002_.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48" y="576"/>
              <a:ext cx="242" cy="480"/>
            </a:xfrm>
            <a:prstGeom prst="rect">
              <a:avLst/>
            </a:prstGeom>
            <a:noFill/>
            <a:extLst>
              <a:ext uri="{909E8E84-426E-40DD-AFC4-6F175D3DCCD1}">
                <a14:hiddenFill xmlns:a14="http://schemas.microsoft.com/office/drawing/2010/main">
                  <a:solidFill>
                    <a:srgbClr val="FFFFFF"/>
                  </a:solidFill>
                </a14:hiddenFill>
              </a:ext>
            </a:extLst>
          </p:spPr>
        </p:pic>
        <p:pic>
          <p:nvPicPr>
            <p:cNvPr id="99342" name="Picture 14" descr="C:\Program Files\Microsoft Office\Clipart\standard\stddir1\bd00002_.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24" y="432"/>
              <a:ext cx="242" cy="480"/>
            </a:xfrm>
            <a:prstGeom prst="rect">
              <a:avLst/>
            </a:prstGeom>
            <a:noFill/>
            <a:extLst>
              <a:ext uri="{909E8E84-426E-40DD-AFC4-6F175D3DCCD1}">
                <a14:hiddenFill xmlns:a14="http://schemas.microsoft.com/office/drawing/2010/main">
                  <a:solidFill>
                    <a:srgbClr val="FFFFFF"/>
                  </a:solidFill>
                </a14:hiddenFill>
              </a:ext>
            </a:extLst>
          </p:spPr>
        </p:pic>
        <p:pic>
          <p:nvPicPr>
            <p:cNvPr id="99343" name="Picture 15" descr="C:\Program Files\Microsoft Office\Clipart\standard\stddir1\bd00004_.wm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90" y="432"/>
              <a:ext cx="234" cy="480"/>
            </a:xfrm>
            <a:prstGeom prst="rect">
              <a:avLst/>
            </a:prstGeom>
            <a:noFill/>
            <a:extLst>
              <a:ext uri="{909E8E84-426E-40DD-AFC4-6F175D3DCCD1}">
                <a14:hiddenFill xmlns:a14="http://schemas.microsoft.com/office/drawing/2010/main">
                  <a:solidFill>
                    <a:srgbClr val="FFFFFF"/>
                  </a:solidFill>
                </a14:hiddenFill>
              </a:ext>
            </a:extLst>
          </p:spPr>
        </p:pic>
        <p:pic>
          <p:nvPicPr>
            <p:cNvPr id="99344" name="Picture 16" descr="C:\Program Files\Microsoft Office\Clipart\standard\stddir1\bd00004_.wm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68" y="720"/>
              <a:ext cx="234" cy="480"/>
            </a:xfrm>
            <a:prstGeom prst="rect">
              <a:avLst/>
            </a:prstGeom>
            <a:noFill/>
            <a:extLst>
              <a:ext uri="{909E8E84-426E-40DD-AFC4-6F175D3DCCD1}">
                <a14:hiddenFill xmlns:a14="http://schemas.microsoft.com/office/drawing/2010/main">
                  <a:solidFill>
                    <a:srgbClr val="FFFFFF"/>
                  </a:solidFill>
                </a14:hiddenFill>
              </a:ext>
            </a:extLst>
          </p:spPr>
        </p:pic>
        <p:pic>
          <p:nvPicPr>
            <p:cNvPr id="99345" name="Picture 17" descr="C:\Program Files\Microsoft Office\Clipart\standard\stddir1\bd00004_.wm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90" y="816"/>
              <a:ext cx="234" cy="480"/>
            </a:xfrm>
            <a:prstGeom prst="rect">
              <a:avLst/>
            </a:prstGeom>
            <a:noFill/>
            <a:extLst>
              <a:ext uri="{909E8E84-426E-40DD-AFC4-6F175D3DCCD1}">
                <a14:hiddenFill xmlns:a14="http://schemas.microsoft.com/office/drawing/2010/main">
                  <a:solidFill>
                    <a:srgbClr val="FFFFFF"/>
                  </a:solidFill>
                </a14:hiddenFill>
              </a:ext>
            </a:extLst>
          </p:spPr>
        </p:pic>
      </p:grpSp>
      <p:pic>
        <p:nvPicPr>
          <p:cNvPr id="99346" name="Picture 18" descr="C:\Program Files\Microsoft Office\Clipart\standard\stddir1\bd00001_.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8200" y="1066800"/>
            <a:ext cx="384175" cy="762000"/>
          </a:xfrm>
          <a:prstGeom prst="rect">
            <a:avLst/>
          </a:prstGeom>
          <a:noFill/>
          <a:extLst>
            <a:ext uri="{909E8E84-426E-40DD-AFC4-6F175D3DCCD1}">
              <a14:hiddenFill xmlns:a14="http://schemas.microsoft.com/office/drawing/2010/main">
                <a:solidFill>
                  <a:srgbClr val="FFFFFF"/>
                </a:solidFill>
              </a14:hiddenFill>
            </a:ext>
          </a:extLst>
        </p:spPr>
      </p:pic>
      <p:grpSp>
        <p:nvGrpSpPr>
          <p:cNvPr id="99347" name="Group 19"/>
          <p:cNvGrpSpPr>
            <a:grpSpLocks/>
          </p:cNvGrpSpPr>
          <p:nvPr/>
        </p:nvGrpSpPr>
        <p:grpSpPr bwMode="auto">
          <a:xfrm>
            <a:off x="5562600" y="3810000"/>
            <a:ext cx="2133600" cy="2819400"/>
            <a:chOff x="720" y="960"/>
            <a:chExt cx="818" cy="1008"/>
          </a:xfrm>
        </p:grpSpPr>
        <p:pic>
          <p:nvPicPr>
            <p:cNvPr id="99348" name="Picture 20" descr="C:\Program Files\Microsoft Office\Clipart\standard\stddir1\bd00001_.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0" y="1392"/>
              <a:ext cx="242" cy="480"/>
            </a:xfrm>
            <a:prstGeom prst="rect">
              <a:avLst/>
            </a:prstGeom>
            <a:noFill/>
            <a:extLst>
              <a:ext uri="{909E8E84-426E-40DD-AFC4-6F175D3DCCD1}">
                <a14:hiddenFill xmlns:a14="http://schemas.microsoft.com/office/drawing/2010/main">
                  <a:solidFill>
                    <a:srgbClr val="FFFFFF"/>
                  </a:solidFill>
                </a14:hiddenFill>
              </a:ext>
            </a:extLst>
          </p:spPr>
        </p:pic>
        <p:pic>
          <p:nvPicPr>
            <p:cNvPr id="99349" name="Picture 21" descr="C:\Program Files\Microsoft Office\Clipart\standard\stddir1\bd00004_.wm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16" y="1152"/>
              <a:ext cx="234" cy="480"/>
            </a:xfrm>
            <a:prstGeom prst="rect">
              <a:avLst/>
            </a:prstGeom>
            <a:noFill/>
            <a:extLst>
              <a:ext uri="{909E8E84-426E-40DD-AFC4-6F175D3DCCD1}">
                <a14:hiddenFill xmlns:a14="http://schemas.microsoft.com/office/drawing/2010/main">
                  <a:solidFill>
                    <a:srgbClr val="FFFFFF"/>
                  </a:solidFill>
                </a14:hiddenFill>
              </a:ext>
            </a:extLst>
          </p:spPr>
        </p:pic>
        <p:pic>
          <p:nvPicPr>
            <p:cNvPr id="99350" name="Picture 22" descr="C:\Program Files\Microsoft Office\Clipart\standard\stddir1\bd00004_.wm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56" y="960"/>
              <a:ext cx="234" cy="480"/>
            </a:xfrm>
            <a:prstGeom prst="rect">
              <a:avLst/>
            </a:prstGeom>
            <a:noFill/>
            <a:extLst>
              <a:ext uri="{909E8E84-426E-40DD-AFC4-6F175D3DCCD1}">
                <a14:hiddenFill xmlns:a14="http://schemas.microsoft.com/office/drawing/2010/main">
                  <a:solidFill>
                    <a:srgbClr val="FFFFFF"/>
                  </a:solidFill>
                </a14:hiddenFill>
              </a:ext>
            </a:extLst>
          </p:spPr>
        </p:pic>
        <p:pic>
          <p:nvPicPr>
            <p:cNvPr id="99351" name="Picture 23" descr="C:\Program Files\Microsoft Office\Clipart\standard\stddir1\bd00002_.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2" y="1200"/>
              <a:ext cx="242" cy="480"/>
            </a:xfrm>
            <a:prstGeom prst="rect">
              <a:avLst/>
            </a:prstGeom>
            <a:noFill/>
            <a:extLst>
              <a:ext uri="{909E8E84-426E-40DD-AFC4-6F175D3DCCD1}">
                <a14:hiddenFill xmlns:a14="http://schemas.microsoft.com/office/drawing/2010/main">
                  <a:solidFill>
                    <a:srgbClr val="FFFFFF"/>
                  </a:solidFill>
                </a14:hiddenFill>
              </a:ext>
            </a:extLst>
          </p:spPr>
        </p:pic>
        <p:pic>
          <p:nvPicPr>
            <p:cNvPr id="99352" name="Picture 24" descr="C:\Program Files\Microsoft Office\Clipart\standard\stddir1\bd00002_.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96" y="1200"/>
              <a:ext cx="242" cy="480"/>
            </a:xfrm>
            <a:prstGeom prst="rect">
              <a:avLst/>
            </a:prstGeom>
            <a:noFill/>
            <a:extLst>
              <a:ext uri="{909E8E84-426E-40DD-AFC4-6F175D3DCCD1}">
                <a14:hiddenFill xmlns:a14="http://schemas.microsoft.com/office/drawing/2010/main">
                  <a:solidFill>
                    <a:srgbClr val="FFFFFF"/>
                  </a:solidFill>
                </a14:hiddenFill>
              </a:ext>
            </a:extLst>
          </p:spPr>
        </p:pic>
        <p:pic>
          <p:nvPicPr>
            <p:cNvPr id="99353" name="Picture 25" descr="C:\Program Files\Microsoft Office\Clipart\standard\stddir1\bd00003_.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04" y="1152"/>
              <a:ext cx="234" cy="480"/>
            </a:xfrm>
            <a:prstGeom prst="rect">
              <a:avLst/>
            </a:prstGeom>
            <a:noFill/>
            <a:extLst>
              <a:ext uri="{909E8E84-426E-40DD-AFC4-6F175D3DCCD1}">
                <a14:hiddenFill xmlns:a14="http://schemas.microsoft.com/office/drawing/2010/main">
                  <a:solidFill>
                    <a:srgbClr val="FFFFFF"/>
                  </a:solidFill>
                </a14:hiddenFill>
              </a:ext>
            </a:extLst>
          </p:spPr>
        </p:pic>
        <p:pic>
          <p:nvPicPr>
            <p:cNvPr id="99354" name="Picture 26" descr="C:\Program Files\Microsoft Office\Clipart\standard\stddir1\bd00003_.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4" y="1488"/>
              <a:ext cx="234" cy="480"/>
            </a:xfrm>
            <a:prstGeom prst="rect">
              <a:avLst/>
            </a:prstGeom>
            <a:noFill/>
            <a:extLst>
              <a:ext uri="{909E8E84-426E-40DD-AFC4-6F175D3DCCD1}">
                <a14:hiddenFill xmlns:a14="http://schemas.microsoft.com/office/drawing/2010/main">
                  <a:solidFill>
                    <a:srgbClr val="FFFFFF"/>
                  </a:solidFill>
                </a14:hiddenFill>
              </a:ext>
            </a:extLst>
          </p:spPr>
        </p:pic>
        <p:pic>
          <p:nvPicPr>
            <p:cNvPr id="99355" name="Picture 27" descr="C:\Program Files\Microsoft Office\Clipart\standard\stddir1\bd00001_.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4" y="1392"/>
              <a:ext cx="242" cy="48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9356" name="Group 28"/>
          <p:cNvGrpSpPr>
            <a:grpSpLocks/>
          </p:cNvGrpSpPr>
          <p:nvPr/>
        </p:nvGrpSpPr>
        <p:grpSpPr bwMode="auto">
          <a:xfrm>
            <a:off x="2727325" y="1082675"/>
            <a:ext cx="3611563" cy="639763"/>
            <a:chOff x="1718" y="682"/>
            <a:chExt cx="2275" cy="403"/>
          </a:xfrm>
        </p:grpSpPr>
        <p:sp>
          <p:nvSpPr>
            <p:cNvPr id="99357" name="Text Box 29"/>
            <p:cNvSpPr txBox="1">
              <a:spLocks noChangeArrowheads="1"/>
            </p:cNvSpPr>
            <p:nvPr/>
          </p:nvSpPr>
          <p:spPr bwMode="auto">
            <a:xfrm>
              <a:off x="1718" y="682"/>
              <a:ext cx="297"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3200">
                  <a:sym typeface="Wingdings 3" pitchFamily="18" charset="2"/>
                </a:rPr>
                <a:t></a:t>
              </a:r>
            </a:p>
          </p:txBody>
        </p:sp>
        <p:sp>
          <p:nvSpPr>
            <p:cNvPr id="99358" name="Text Box 30"/>
            <p:cNvSpPr txBox="1">
              <a:spLocks noChangeArrowheads="1"/>
            </p:cNvSpPr>
            <p:nvPr/>
          </p:nvSpPr>
          <p:spPr bwMode="auto">
            <a:xfrm>
              <a:off x="3696" y="720"/>
              <a:ext cx="297"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3200">
                  <a:sym typeface="Wingdings 3" pitchFamily="18" charset="2"/>
                </a:rPr>
                <a:t></a:t>
              </a:r>
            </a:p>
          </p:txBody>
        </p:sp>
      </p:grpSp>
      <p:sp>
        <p:nvSpPr>
          <p:cNvPr id="99359" name="Text Box 31"/>
          <p:cNvSpPr txBox="1">
            <a:spLocks noChangeArrowheads="1"/>
          </p:cNvSpPr>
          <p:nvPr/>
        </p:nvSpPr>
        <p:spPr bwMode="auto">
          <a:xfrm>
            <a:off x="7010400" y="3200400"/>
            <a:ext cx="13589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cs typeface="Times New Roman" pitchFamily="18" charset="0"/>
              </a:rPr>
              <a:t>Receives </a:t>
            </a:r>
          </a:p>
          <a:p>
            <a:r>
              <a:rPr lang="en-US">
                <a:cs typeface="Times New Roman" pitchFamily="18" charset="0"/>
              </a:rPr>
              <a:t>treatment</a:t>
            </a:r>
          </a:p>
        </p:txBody>
      </p:sp>
      <p:sp>
        <p:nvSpPr>
          <p:cNvPr id="99360" name="Text Box 32"/>
          <p:cNvSpPr txBox="1">
            <a:spLocks noChangeArrowheads="1"/>
          </p:cNvSpPr>
          <p:nvPr/>
        </p:nvSpPr>
        <p:spPr bwMode="auto">
          <a:xfrm>
            <a:off x="1219200" y="3581400"/>
            <a:ext cx="13589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cs typeface="Times New Roman" pitchFamily="18" charset="0"/>
              </a:rPr>
              <a:t>Receives </a:t>
            </a:r>
          </a:p>
          <a:p>
            <a:r>
              <a:rPr lang="en-US">
                <a:cs typeface="Times New Roman" pitchFamily="18" charset="0"/>
              </a:rPr>
              <a:t>placebo</a:t>
            </a:r>
          </a:p>
        </p:txBody>
      </p:sp>
      <p:grpSp>
        <p:nvGrpSpPr>
          <p:cNvPr id="99361" name="Group 33"/>
          <p:cNvGrpSpPr>
            <a:grpSpLocks/>
          </p:cNvGrpSpPr>
          <p:nvPr/>
        </p:nvGrpSpPr>
        <p:grpSpPr bwMode="auto">
          <a:xfrm>
            <a:off x="1295400" y="1219200"/>
            <a:ext cx="6861175" cy="1752600"/>
            <a:chOff x="816" y="768"/>
            <a:chExt cx="4322" cy="1104"/>
          </a:xfrm>
        </p:grpSpPr>
        <p:grpSp>
          <p:nvGrpSpPr>
            <p:cNvPr id="99362" name="Group 34"/>
            <p:cNvGrpSpPr>
              <a:grpSpLocks/>
            </p:cNvGrpSpPr>
            <p:nvPr/>
          </p:nvGrpSpPr>
          <p:grpSpPr bwMode="auto">
            <a:xfrm>
              <a:off x="4320" y="768"/>
              <a:ext cx="818" cy="1008"/>
              <a:chOff x="4320" y="768"/>
              <a:chExt cx="818" cy="1008"/>
            </a:xfrm>
          </p:grpSpPr>
          <p:pic>
            <p:nvPicPr>
              <p:cNvPr id="99363" name="Picture 35" descr="C:\Program Files\Microsoft Office\Clipart\standard\stddir1\bd00001_.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20" y="864"/>
                <a:ext cx="242" cy="480"/>
              </a:xfrm>
              <a:prstGeom prst="rect">
                <a:avLst/>
              </a:prstGeom>
              <a:noFill/>
              <a:extLst>
                <a:ext uri="{909E8E84-426E-40DD-AFC4-6F175D3DCCD1}">
                  <a14:hiddenFill xmlns:a14="http://schemas.microsoft.com/office/drawing/2010/main">
                    <a:solidFill>
                      <a:srgbClr val="FFFFFF"/>
                    </a:solidFill>
                  </a14:hiddenFill>
                </a:ext>
              </a:extLst>
            </p:spPr>
          </p:pic>
          <p:pic>
            <p:nvPicPr>
              <p:cNvPr id="99364" name="Picture 36" descr="C:\Program Files\Microsoft Office\Clipart\standard\stddir1\bd00004_.wm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60" y="768"/>
                <a:ext cx="234" cy="480"/>
              </a:xfrm>
              <a:prstGeom prst="rect">
                <a:avLst/>
              </a:prstGeom>
              <a:noFill/>
              <a:extLst>
                <a:ext uri="{909E8E84-426E-40DD-AFC4-6F175D3DCCD1}">
                  <a14:hiddenFill xmlns:a14="http://schemas.microsoft.com/office/drawing/2010/main">
                    <a:solidFill>
                      <a:srgbClr val="FFFFFF"/>
                    </a:solidFill>
                  </a14:hiddenFill>
                </a:ext>
              </a:extLst>
            </p:spPr>
          </p:pic>
          <p:pic>
            <p:nvPicPr>
              <p:cNvPr id="99365" name="Picture 37" descr="C:\Program Files\Microsoft Office\Clipart\standard\stddir1\bd00002_.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64" y="1104"/>
                <a:ext cx="242" cy="480"/>
              </a:xfrm>
              <a:prstGeom prst="rect">
                <a:avLst/>
              </a:prstGeom>
              <a:noFill/>
              <a:extLst>
                <a:ext uri="{909E8E84-426E-40DD-AFC4-6F175D3DCCD1}">
                  <a14:hiddenFill xmlns:a14="http://schemas.microsoft.com/office/drawing/2010/main">
                    <a:solidFill>
                      <a:srgbClr val="FFFFFF"/>
                    </a:solidFill>
                  </a14:hiddenFill>
                </a:ext>
              </a:extLst>
            </p:spPr>
          </p:pic>
          <p:pic>
            <p:nvPicPr>
              <p:cNvPr id="99366" name="Picture 38" descr="C:\Program Files\Microsoft Office\Clipart\standard\stddir1\bd00003_.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20" y="1104"/>
                <a:ext cx="234" cy="480"/>
              </a:xfrm>
              <a:prstGeom prst="rect">
                <a:avLst/>
              </a:prstGeom>
              <a:noFill/>
              <a:extLst>
                <a:ext uri="{909E8E84-426E-40DD-AFC4-6F175D3DCCD1}">
                  <a14:hiddenFill xmlns:a14="http://schemas.microsoft.com/office/drawing/2010/main">
                    <a:solidFill>
                      <a:srgbClr val="FFFFFF"/>
                    </a:solidFill>
                  </a14:hiddenFill>
                </a:ext>
              </a:extLst>
            </p:spPr>
          </p:pic>
          <p:pic>
            <p:nvPicPr>
              <p:cNvPr id="99367" name="Picture 39" descr="C:\Program Files\Microsoft Office\Clipart\standard\stddir1\bd00003_.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52" y="960"/>
                <a:ext cx="234" cy="480"/>
              </a:xfrm>
              <a:prstGeom prst="rect">
                <a:avLst/>
              </a:prstGeom>
              <a:noFill/>
              <a:extLst>
                <a:ext uri="{909E8E84-426E-40DD-AFC4-6F175D3DCCD1}">
                  <a14:hiddenFill xmlns:a14="http://schemas.microsoft.com/office/drawing/2010/main">
                    <a:solidFill>
                      <a:srgbClr val="FFFFFF"/>
                    </a:solidFill>
                  </a14:hiddenFill>
                </a:ext>
              </a:extLst>
            </p:spPr>
          </p:pic>
          <p:pic>
            <p:nvPicPr>
              <p:cNvPr id="99368" name="Picture 40" descr="C:\Program Files\Microsoft Office\Clipart\standard\stddir1\bd00004_.wm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04" y="1200"/>
                <a:ext cx="234" cy="480"/>
              </a:xfrm>
              <a:prstGeom prst="rect">
                <a:avLst/>
              </a:prstGeom>
              <a:noFill/>
              <a:extLst>
                <a:ext uri="{909E8E84-426E-40DD-AFC4-6F175D3DCCD1}">
                  <a14:hiddenFill xmlns:a14="http://schemas.microsoft.com/office/drawing/2010/main">
                    <a:solidFill>
                      <a:srgbClr val="FFFFFF"/>
                    </a:solidFill>
                  </a14:hiddenFill>
                </a:ext>
              </a:extLst>
            </p:spPr>
          </p:pic>
          <p:pic>
            <p:nvPicPr>
              <p:cNvPr id="99369" name="Picture 41" descr="C:\Program Files\Microsoft Office\Clipart\standard\stddir1\bd00001_.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96" y="1104"/>
                <a:ext cx="242" cy="480"/>
              </a:xfrm>
              <a:prstGeom prst="rect">
                <a:avLst/>
              </a:prstGeom>
              <a:noFill/>
              <a:extLst>
                <a:ext uri="{909E8E84-426E-40DD-AFC4-6F175D3DCCD1}">
                  <a14:hiddenFill xmlns:a14="http://schemas.microsoft.com/office/drawing/2010/main">
                    <a:solidFill>
                      <a:srgbClr val="FFFFFF"/>
                    </a:solidFill>
                  </a14:hiddenFill>
                </a:ext>
              </a:extLst>
            </p:spPr>
          </p:pic>
          <p:pic>
            <p:nvPicPr>
              <p:cNvPr id="99370" name="Picture 42" descr="C:\Program Files\Microsoft Office\Clipart\standard\stddir1\bd00002_.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68" y="1296"/>
                <a:ext cx="242" cy="48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9371" name="Group 43"/>
            <p:cNvGrpSpPr>
              <a:grpSpLocks/>
            </p:cNvGrpSpPr>
            <p:nvPr/>
          </p:nvGrpSpPr>
          <p:grpSpPr bwMode="auto">
            <a:xfrm>
              <a:off x="816" y="864"/>
              <a:ext cx="818" cy="1008"/>
              <a:chOff x="720" y="960"/>
              <a:chExt cx="818" cy="1008"/>
            </a:xfrm>
          </p:grpSpPr>
          <p:pic>
            <p:nvPicPr>
              <p:cNvPr id="99372" name="Picture 44" descr="C:\Program Files\Microsoft Office\Clipart\standard\stddir1\bd00001_.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0" y="1392"/>
                <a:ext cx="242" cy="480"/>
              </a:xfrm>
              <a:prstGeom prst="rect">
                <a:avLst/>
              </a:prstGeom>
              <a:noFill/>
              <a:extLst>
                <a:ext uri="{909E8E84-426E-40DD-AFC4-6F175D3DCCD1}">
                  <a14:hiddenFill xmlns:a14="http://schemas.microsoft.com/office/drawing/2010/main">
                    <a:solidFill>
                      <a:srgbClr val="FFFFFF"/>
                    </a:solidFill>
                  </a14:hiddenFill>
                </a:ext>
              </a:extLst>
            </p:spPr>
          </p:pic>
          <p:pic>
            <p:nvPicPr>
              <p:cNvPr id="99373" name="Picture 45" descr="C:\Program Files\Microsoft Office\Clipart\standard\stddir1\bd00004_.wm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16" y="1152"/>
                <a:ext cx="234" cy="480"/>
              </a:xfrm>
              <a:prstGeom prst="rect">
                <a:avLst/>
              </a:prstGeom>
              <a:noFill/>
              <a:extLst>
                <a:ext uri="{909E8E84-426E-40DD-AFC4-6F175D3DCCD1}">
                  <a14:hiddenFill xmlns:a14="http://schemas.microsoft.com/office/drawing/2010/main">
                    <a:solidFill>
                      <a:srgbClr val="FFFFFF"/>
                    </a:solidFill>
                  </a14:hiddenFill>
                </a:ext>
              </a:extLst>
            </p:spPr>
          </p:pic>
          <p:pic>
            <p:nvPicPr>
              <p:cNvPr id="99374" name="Picture 46" descr="C:\Program Files\Microsoft Office\Clipart\standard\stddir1\bd00004_.wm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56" y="960"/>
                <a:ext cx="234" cy="480"/>
              </a:xfrm>
              <a:prstGeom prst="rect">
                <a:avLst/>
              </a:prstGeom>
              <a:noFill/>
              <a:extLst>
                <a:ext uri="{909E8E84-426E-40DD-AFC4-6F175D3DCCD1}">
                  <a14:hiddenFill xmlns:a14="http://schemas.microsoft.com/office/drawing/2010/main">
                    <a:solidFill>
                      <a:srgbClr val="FFFFFF"/>
                    </a:solidFill>
                  </a14:hiddenFill>
                </a:ext>
              </a:extLst>
            </p:spPr>
          </p:pic>
          <p:pic>
            <p:nvPicPr>
              <p:cNvPr id="99375" name="Picture 47" descr="C:\Program Files\Microsoft Office\Clipart\standard\stddir1\bd00002_.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2" y="1200"/>
                <a:ext cx="242" cy="480"/>
              </a:xfrm>
              <a:prstGeom prst="rect">
                <a:avLst/>
              </a:prstGeom>
              <a:noFill/>
              <a:extLst>
                <a:ext uri="{909E8E84-426E-40DD-AFC4-6F175D3DCCD1}">
                  <a14:hiddenFill xmlns:a14="http://schemas.microsoft.com/office/drawing/2010/main">
                    <a:solidFill>
                      <a:srgbClr val="FFFFFF"/>
                    </a:solidFill>
                  </a14:hiddenFill>
                </a:ext>
              </a:extLst>
            </p:spPr>
          </p:pic>
          <p:pic>
            <p:nvPicPr>
              <p:cNvPr id="99376" name="Picture 48" descr="C:\Program Files\Microsoft Office\Clipart\standard\stddir1\bd00002_.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96" y="1200"/>
                <a:ext cx="242" cy="480"/>
              </a:xfrm>
              <a:prstGeom prst="rect">
                <a:avLst/>
              </a:prstGeom>
              <a:noFill/>
              <a:extLst>
                <a:ext uri="{909E8E84-426E-40DD-AFC4-6F175D3DCCD1}">
                  <a14:hiddenFill xmlns:a14="http://schemas.microsoft.com/office/drawing/2010/main">
                    <a:solidFill>
                      <a:srgbClr val="FFFFFF"/>
                    </a:solidFill>
                  </a14:hiddenFill>
                </a:ext>
              </a:extLst>
            </p:spPr>
          </p:pic>
          <p:pic>
            <p:nvPicPr>
              <p:cNvPr id="99377" name="Picture 49" descr="C:\Program Files\Microsoft Office\Clipart\standard\stddir1\bd00003_.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04" y="1152"/>
                <a:ext cx="234" cy="480"/>
              </a:xfrm>
              <a:prstGeom prst="rect">
                <a:avLst/>
              </a:prstGeom>
              <a:noFill/>
              <a:extLst>
                <a:ext uri="{909E8E84-426E-40DD-AFC4-6F175D3DCCD1}">
                  <a14:hiddenFill xmlns:a14="http://schemas.microsoft.com/office/drawing/2010/main">
                    <a:solidFill>
                      <a:srgbClr val="FFFFFF"/>
                    </a:solidFill>
                  </a14:hiddenFill>
                </a:ext>
              </a:extLst>
            </p:spPr>
          </p:pic>
          <p:pic>
            <p:nvPicPr>
              <p:cNvPr id="99378" name="Picture 50" descr="C:\Program Files\Microsoft Office\Clipart\standard\stddir1\bd00003_.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4" y="1488"/>
                <a:ext cx="234" cy="480"/>
              </a:xfrm>
              <a:prstGeom prst="rect">
                <a:avLst/>
              </a:prstGeom>
              <a:noFill/>
              <a:extLst>
                <a:ext uri="{909E8E84-426E-40DD-AFC4-6F175D3DCCD1}">
                  <a14:hiddenFill xmlns:a14="http://schemas.microsoft.com/office/drawing/2010/main">
                    <a:solidFill>
                      <a:srgbClr val="FFFFFF"/>
                    </a:solidFill>
                  </a14:hiddenFill>
                </a:ext>
              </a:extLst>
            </p:spPr>
          </p:pic>
          <p:pic>
            <p:nvPicPr>
              <p:cNvPr id="99379" name="Picture 51" descr="C:\Program Files\Microsoft Office\Clipart\standard\stddir1\bd00001_.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4" y="1392"/>
                <a:ext cx="242" cy="480"/>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99380" name="Group 52"/>
          <p:cNvGrpSpPr>
            <a:grpSpLocks/>
          </p:cNvGrpSpPr>
          <p:nvPr/>
        </p:nvGrpSpPr>
        <p:grpSpPr bwMode="auto">
          <a:xfrm>
            <a:off x="1371600" y="4724400"/>
            <a:ext cx="1298575" cy="1600200"/>
            <a:chOff x="4320" y="768"/>
            <a:chExt cx="818" cy="1008"/>
          </a:xfrm>
        </p:grpSpPr>
        <p:pic>
          <p:nvPicPr>
            <p:cNvPr id="99381" name="Picture 53" descr="C:\Program Files\Microsoft Office\Clipart\standard\stddir1\bd00001_.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20" y="864"/>
              <a:ext cx="242" cy="480"/>
            </a:xfrm>
            <a:prstGeom prst="rect">
              <a:avLst/>
            </a:prstGeom>
            <a:noFill/>
            <a:extLst>
              <a:ext uri="{909E8E84-426E-40DD-AFC4-6F175D3DCCD1}">
                <a14:hiddenFill xmlns:a14="http://schemas.microsoft.com/office/drawing/2010/main">
                  <a:solidFill>
                    <a:srgbClr val="FFFFFF"/>
                  </a:solidFill>
                </a14:hiddenFill>
              </a:ext>
            </a:extLst>
          </p:spPr>
        </p:pic>
        <p:pic>
          <p:nvPicPr>
            <p:cNvPr id="99382" name="Picture 54" descr="C:\Program Files\Microsoft Office\Clipart\standard\stddir1\bd00004_.wm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60" y="768"/>
              <a:ext cx="234" cy="480"/>
            </a:xfrm>
            <a:prstGeom prst="rect">
              <a:avLst/>
            </a:prstGeom>
            <a:noFill/>
            <a:extLst>
              <a:ext uri="{909E8E84-426E-40DD-AFC4-6F175D3DCCD1}">
                <a14:hiddenFill xmlns:a14="http://schemas.microsoft.com/office/drawing/2010/main">
                  <a:solidFill>
                    <a:srgbClr val="FFFFFF"/>
                  </a:solidFill>
                </a14:hiddenFill>
              </a:ext>
            </a:extLst>
          </p:spPr>
        </p:pic>
        <p:pic>
          <p:nvPicPr>
            <p:cNvPr id="99383" name="Picture 55" descr="C:\Program Files\Microsoft Office\Clipart\standard\stddir1\bd00002_.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64" y="1104"/>
              <a:ext cx="242" cy="480"/>
            </a:xfrm>
            <a:prstGeom prst="rect">
              <a:avLst/>
            </a:prstGeom>
            <a:noFill/>
            <a:extLst>
              <a:ext uri="{909E8E84-426E-40DD-AFC4-6F175D3DCCD1}">
                <a14:hiddenFill xmlns:a14="http://schemas.microsoft.com/office/drawing/2010/main">
                  <a:solidFill>
                    <a:srgbClr val="FFFFFF"/>
                  </a:solidFill>
                </a14:hiddenFill>
              </a:ext>
            </a:extLst>
          </p:spPr>
        </p:pic>
        <p:pic>
          <p:nvPicPr>
            <p:cNvPr id="99384" name="Picture 56" descr="C:\Program Files\Microsoft Office\Clipart\standard\stddir1\bd00003_.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20" y="1104"/>
              <a:ext cx="234" cy="480"/>
            </a:xfrm>
            <a:prstGeom prst="rect">
              <a:avLst/>
            </a:prstGeom>
            <a:noFill/>
            <a:extLst>
              <a:ext uri="{909E8E84-426E-40DD-AFC4-6F175D3DCCD1}">
                <a14:hiddenFill xmlns:a14="http://schemas.microsoft.com/office/drawing/2010/main">
                  <a:solidFill>
                    <a:srgbClr val="FFFFFF"/>
                  </a:solidFill>
                </a14:hiddenFill>
              </a:ext>
            </a:extLst>
          </p:spPr>
        </p:pic>
        <p:pic>
          <p:nvPicPr>
            <p:cNvPr id="99385" name="Picture 57" descr="C:\Program Files\Microsoft Office\Clipart\standard\stddir1\bd00003_.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52" y="960"/>
              <a:ext cx="234" cy="480"/>
            </a:xfrm>
            <a:prstGeom prst="rect">
              <a:avLst/>
            </a:prstGeom>
            <a:noFill/>
            <a:extLst>
              <a:ext uri="{909E8E84-426E-40DD-AFC4-6F175D3DCCD1}">
                <a14:hiddenFill xmlns:a14="http://schemas.microsoft.com/office/drawing/2010/main">
                  <a:solidFill>
                    <a:srgbClr val="FFFFFF"/>
                  </a:solidFill>
                </a14:hiddenFill>
              </a:ext>
            </a:extLst>
          </p:spPr>
        </p:pic>
        <p:pic>
          <p:nvPicPr>
            <p:cNvPr id="99386" name="Picture 58" descr="C:\Program Files\Microsoft Office\Clipart\standard\stddir1\bd00004_.wm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04" y="1200"/>
              <a:ext cx="234" cy="480"/>
            </a:xfrm>
            <a:prstGeom prst="rect">
              <a:avLst/>
            </a:prstGeom>
            <a:noFill/>
            <a:extLst>
              <a:ext uri="{909E8E84-426E-40DD-AFC4-6F175D3DCCD1}">
                <a14:hiddenFill xmlns:a14="http://schemas.microsoft.com/office/drawing/2010/main">
                  <a:solidFill>
                    <a:srgbClr val="FFFFFF"/>
                  </a:solidFill>
                </a14:hiddenFill>
              </a:ext>
            </a:extLst>
          </p:spPr>
        </p:pic>
        <p:pic>
          <p:nvPicPr>
            <p:cNvPr id="99387" name="Picture 59" descr="C:\Program Files\Microsoft Office\Clipart\standard\stddir1\bd00001_.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96" y="1104"/>
              <a:ext cx="242" cy="480"/>
            </a:xfrm>
            <a:prstGeom prst="rect">
              <a:avLst/>
            </a:prstGeom>
            <a:noFill/>
            <a:extLst>
              <a:ext uri="{909E8E84-426E-40DD-AFC4-6F175D3DCCD1}">
                <a14:hiddenFill xmlns:a14="http://schemas.microsoft.com/office/drawing/2010/main">
                  <a:solidFill>
                    <a:srgbClr val="FFFFFF"/>
                  </a:solidFill>
                </a14:hiddenFill>
              </a:ext>
            </a:extLst>
          </p:spPr>
        </p:pic>
        <p:pic>
          <p:nvPicPr>
            <p:cNvPr id="99388" name="Picture 60" descr="C:\Program Files\Microsoft Office\Clipart\standard\stddir1\bd00002_.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68" y="1296"/>
              <a:ext cx="242" cy="480"/>
            </a:xfrm>
            <a:prstGeom prst="rect">
              <a:avLst/>
            </a:prstGeom>
            <a:noFill/>
            <a:extLst>
              <a:ext uri="{909E8E84-426E-40DD-AFC4-6F175D3DCCD1}">
                <a14:hiddenFill xmlns:a14="http://schemas.microsoft.com/office/drawing/2010/main">
                  <a:solidFill>
                    <a:srgbClr val="FFFFFF"/>
                  </a:solidFill>
                </a14:hiddenFill>
              </a:ext>
            </a:extLst>
          </p:spPr>
        </p:pic>
      </p:grpSp>
      <p:sp>
        <p:nvSpPr>
          <p:cNvPr id="99389" name="Line 61"/>
          <p:cNvSpPr>
            <a:spLocks noChangeShapeType="1"/>
          </p:cNvSpPr>
          <p:nvPr/>
        </p:nvSpPr>
        <p:spPr bwMode="auto">
          <a:xfrm>
            <a:off x="1752600" y="3048000"/>
            <a:ext cx="0" cy="304800"/>
          </a:xfrm>
          <a:prstGeom prst="line">
            <a:avLst/>
          </a:prstGeom>
          <a:noFill/>
          <a:ln w="34925">
            <a:solidFill>
              <a:schemeClr val="tx1"/>
            </a:solidFill>
            <a:round/>
            <a:headEnd/>
            <a:tailEnd type="triangle"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99390" name="Line 62"/>
          <p:cNvSpPr>
            <a:spLocks noChangeShapeType="1"/>
          </p:cNvSpPr>
          <p:nvPr/>
        </p:nvSpPr>
        <p:spPr bwMode="auto">
          <a:xfrm>
            <a:off x="7543800" y="2819400"/>
            <a:ext cx="0" cy="304800"/>
          </a:xfrm>
          <a:prstGeom prst="line">
            <a:avLst/>
          </a:prstGeom>
          <a:noFill/>
          <a:ln w="34925">
            <a:solidFill>
              <a:schemeClr val="tx1"/>
            </a:solidFill>
            <a:round/>
            <a:headEnd/>
            <a:tailEnd type="triangle"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99391" name="Line 63"/>
          <p:cNvSpPr>
            <a:spLocks noChangeShapeType="1"/>
          </p:cNvSpPr>
          <p:nvPr/>
        </p:nvSpPr>
        <p:spPr bwMode="auto">
          <a:xfrm>
            <a:off x="1600200" y="4343400"/>
            <a:ext cx="0" cy="304800"/>
          </a:xfrm>
          <a:prstGeom prst="line">
            <a:avLst/>
          </a:prstGeom>
          <a:noFill/>
          <a:ln w="34925">
            <a:solidFill>
              <a:schemeClr val="tx1"/>
            </a:solidFill>
            <a:round/>
            <a:headEnd/>
            <a:tailEnd type="triangle"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99392" name="Line 64"/>
          <p:cNvSpPr>
            <a:spLocks noChangeShapeType="1"/>
          </p:cNvSpPr>
          <p:nvPr/>
        </p:nvSpPr>
        <p:spPr bwMode="auto">
          <a:xfrm rot="2750552">
            <a:off x="7468394" y="4037807"/>
            <a:ext cx="1587" cy="304800"/>
          </a:xfrm>
          <a:prstGeom prst="line">
            <a:avLst/>
          </a:prstGeom>
          <a:noFill/>
          <a:ln w="34925">
            <a:solidFill>
              <a:schemeClr val="tx1"/>
            </a:solidFill>
            <a:round/>
            <a:headEnd/>
            <a:tailEnd type="triangle"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99393" name="Text Box 65"/>
          <p:cNvSpPr txBox="1">
            <a:spLocks noChangeArrowheads="1"/>
          </p:cNvSpPr>
          <p:nvPr/>
        </p:nvSpPr>
        <p:spPr bwMode="auto">
          <a:xfrm>
            <a:off x="2914650" y="2133600"/>
            <a:ext cx="3287713"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cs typeface="Times New Roman" pitchFamily="18" charset="0"/>
              </a:rPr>
              <a:t> Random assignment into</a:t>
            </a:r>
          </a:p>
          <a:p>
            <a:pPr algn="ctr"/>
            <a:r>
              <a:rPr lang="en-US">
                <a:cs typeface="Times New Roman" pitchFamily="18" charset="0"/>
              </a:rPr>
              <a:t>treatment groups</a:t>
            </a:r>
          </a:p>
        </p:txBody>
      </p:sp>
    </p:spTree>
    <p:extLst>
      <p:ext uri="{BB962C8B-B14F-4D97-AF65-F5344CB8AC3E}">
        <p14:creationId xmlns:p14="http://schemas.microsoft.com/office/powerpoint/2010/main" val="408294619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9933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9935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99393">
                                            <p:txEl>
                                              <p:pRg st="0" end="0"/>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99393">
                                            <p:txEl>
                                              <p:pRg st="1" end="1"/>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499"/>
                                          </p:stCondLst>
                                        </p:cTn>
                                        <p:tgtEl>
                                          <p:spTgt spid="9936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99389"/>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99360">
                                            <p:txEl>
                                              <p:pRg st="0" end="0"/>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99360">
                                            <p:txEl>
                                              <p:pRg st="1" end="1"/>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99391"/>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499"/>
                                          </p:stCondLst>
                                        </p:cTn>
                                        <p:tgtEl>
                                          <p:spTgt spid="99380"/>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499"/>
                                          </p:stCondLst>
                                        </p:cTn>
                                        <p:tgtEl>
                                          <p:spTgt spid="99390"/>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499"/>
                                          </p:stCondLst>
                                        </p:cTn>
                                        <p:tgtEl>
                                          <p:spTgt spid="99359">
                                            <p:txEl>
                                              <p:pRg st="0" end="0"/>
                                            </p:txEl>
                                          </p:spTgt>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499"/>
                                          </p:stCondLst>
                                        </p:cTn>
                                        <p:tgtEl>
                                          <p:spTgt spid="99359">
                                            <p:txEl>
                                              <p:pRg st="1" end="1"/>
                                            </p:txEl>
                                          </p:spTgt>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nodeType="clickEffect">
                                  <p:stCondLst>
                                    <p:cond delay="0"/>
                                  </p:stCondLst>
                                  <p:childTnLst>
                                    <p:set>
                                      <p:cBhvr>
                                        <p:cTn id="58" dur="1" fill="hold">
                                          <p:stCondLst>
                                            <p:cond delay="499"/>
                                          </p:stCondLst>
                                        </p:cTn>
                                        <p:tgtEl>
                                          <p:spTgt spid="99347"/>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grpId="0" nodeType="clickEffect">
                                  <p:stCondLst>
                                    <p:cond delay="0"/>
                                  </p:stCondLst>
                                  <p:childTnLst>
                                    <p:set>
                                      <p:cBhvr>
                                        <p:cTn id="62" dur="1" fill="hold">
                                          <p:stCondLst>
                                            <p:cond delay="499"/>
                                          </p:stCondLst>
                                        </p:cTn>
                                        <p:tgtEl>
                                          <p:spTgt spid="993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59" grpId="0" build="p" autoUpdateAnimBg="0"/>
      <p:bldP spid="99360" grpId="0" build="p" autoUpdateAnimBg="0"/>
      <p:bldP spid="99389" grpId="0" animBg="1"/>
      <p:bldP spid="99390" grpId="0" animBg="1"/>
      <p:bldP spid="99391" grpId="0" animBg="1"/>
      <p:bldP spid="99392" grpId="0" animBg="1"/>
      <p:bldP spid="99393" grpId="0" build="p"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ChangeArrowheads="1"/>
          </p:cNvSpPr>
          <p:nvPr>
            <p:ph type="title"/>
          </p:nvPr>
        </p:nvSpPr>
        <p:spPr>
          <a:xfrm>
            <a:off x="609600" y="630237"/>
            <a:ext cx="7772400" cy="1143000"/>
          </a:xfrm>
        </p:spPr>
        <p:txBody>
          <a:bodyPr>
            <a:normAutofit/>
          </a:bodyPr>
          <a:lstStyle/>
          <a:p>
            <a:r>
              <a:rPr lang="en-US" sz="3400" dirty="0"/>
              <a:t>A completely randomized experiment</a:t>
            </a:r>
          </a:p>
        </p:txBody>
      </p:sp>
      <p:sp>
        <p:nvSpPr>
          <p:cNvPr id="174083" name="Rectangle 3"/>
          <p:cNvSpPr>
            <a:spLocks noGrp="1" noChangeArrowheads="1"/>
          </p:cNvSpPr>
          <p:nvPr>
            <p:ph type="body" idx="1"/>
          </p:nvPr>
        </p:nvSpPr>
        <p:spPr>
          <a:xfrm>
            <a:off x="609600" y="1925637"/>
            <a:ext cx="7772400" cy="4094163"/>
          </a:xfrm>
        </p:spPr>
        <p:txBody>
          <a:bodyPr>
            <a:normAutofit fontScale="77500" lnSpcReduction="20000"/>
          </a:bodyPr>
          <a:lstStyle/>
          <a:p>
            <a:pPr>
              <a:lnSpc>
                <a:spcPct val="90000"/>
              </a:lnSpc>
            </a:pPr>
            <a:r>
              <a:rPr lang="en-US" sz="2800" dirty="0"/>
              <a:t>In a completely randomized experiment with </a:t>
            </a:r>
            <a:r>
              <a:rPr lang="en-US" sz="2800" i="1" dirty="0"/>
              <a:t>n</a:t>
            </a:r>
            <a:r>
              <a:rPr lang="en-US" sz="2800" dirty="0"/>
              <a:t> study units and 2 treatment groups </a:t>
            </a:r>
          </a:p>
          <a:p>
            <a:pPr lvl="1">
              <a:lnSpc>
                <a:spcPct val="90000"/>
              </a:lnSpc>
            </a:pPr>
            <a:r>
              <a:rPr lang="en-US" sz="2600" dirty="0"/>
              <a:t>(i.e., treatment and control, indexed 1 and 0</a:t>
            </a:r>
            <a:r>
              <a:rPr lang="en-US" dirty="0"/>
              <a:t>)</a:t>
            </a:r>
          </a:p>
          <a:p>
            <a:pPr lvl="1">
              <a:lnSpc>
                <a:spcPct val="90000"/>
              </a:lnSpc>
            </a:pPr>
            <a:endParaRPr lang="en-US" dirty="0"/>
          </a:p>
          <a:p>
            <a:pPr>
              <a:lnSpc>
                <a:spcPct val="90000"/>
              </a:lnSpc>
            </a:pPr>
            <a:r>
              <a:rPr lang="en-US" dirty="0"/>
              <a:t>We designate being in the treatment group as having </a:t>
            </a:r>
            <a:r>
              <a:rPr lang="en-US" b="1" dirty="0">
                <a:solidFill>
                  <a:srgbClr val="FF0000"/>
                </a:solidFill>
              </a:rPr>
              <a:t>treatment indicator variable</a:t>
            </a:r>
            <a:r>
              <a:rPr lang="en-US" dirty="0"/>
              <a:t> Z = 1 (control is Z = 0)</a:t>
            </a:r>
            <a:endParaRPr lang="en-US" sz="2600" dirty="0"/>
          </a:p>
          <a:p>
            <a:pPr lvl="1">
              <a:lnSpc>
                <a:spcPct val="90000"/>
              </a:lnSpc>
            </a:pPr>
            <a:r>
              <a:rPr lang="en-US" i="1" dirty="0"/>
              <a:t>m</a:t>
            </a:r>
            <a:r>
              <a:rPr lang="en-US" i="1" baseline="-25000" dirty="0"/>
              <a:t>0</a:t>
            </a:r>
            <a:r>
              <a:rPr lang="en-US" dirty="0"/>
              <a:t> units are assigned to the control group </a:t>
            </a:r>
            <a:endParaRPr lang="en-US" sz="2400" dirty="0"/>
          </a:p>
          <a:p>
            <a:pPr lvl="1">
              <a:lnSpc>
                <a:spcPct val="90000"/>
              </a:lnSpc>
            </a:pPr>
            <a:r>
              <a:rPr lang="en-US" i="1" dirty="0"/>
              <a:t>m</a:t>
            </a:r>
            <a:r>
              <a:rPr lang="en-US" i="1" baseline="-25000" dirty="0"/>
              <a:t>1</a:t>
            </a:r>
            <a:r>
              <a:rPr lang="en-US" dirty="0"/>
              <a:t> units are assigned to the treatment group  </a:t>
            </a:r>
          </a:p>
          <a:p>
            <a:pPr lvl="1">
              <a:lnSpc>
                <a:spcPct val="90000"/>
              </a:lnSpc>
            </a:pPr>
            <a:r>
              <a:rPr lang="en-US" dirty="0"/>
              <a:t>each unit has the same probability of receiving the treatment as any other unit</a:t>
            </a:r>
          </a:p>
          <a:p>
            <a:pPr lvl="1">
              <a:lnSpc>
                <a:spcPct val="90000"/>
              </a:lnSpc>
            </a:pPr>
            <a:r>
              <a:rPr lang="en-US" dirty="0"/>
              <a:t>therefore all possible treatment allocations are equally likely</a:t>
            </a:r>
          </a:p>
          <a:p>
            <a:pPr lvl="1">
              <a:lnSpc>
                <a:spcPct val="90000"/>
              </a:lnSpc>
            </a:pPr>
            <a:endParaRPr lang="en-US" dirty="0"/>
          </a:p>
          <a:p>
            <a:pPr>
              <a:lnSpc>
                <a:spcPct val="90000"/>
              </a:lnSpc>
            </a:pPr>
            <a:r>
              <a:rPr lang="en-US" dirty="0"/>
              <a:t>A common </a:t>
            </a:r>
            <a:r>
              <a:rPr lang="en-US" dirty="0">
                <a:solidFill>
                  <a:srgbClr val="FF0000"/>
                </a:solidFill>
              </a:rPr>
              <a:t>estimate</a:t>
            </a:r>
            <a:r>
              <a:rPr lang="en-US" dirty="0"/>
              <a:t> of the </a:t>
            </a:r>
            <a:r>
              <a:rPr lang="en-US" dirty="0">
                <a:solidFill>
                  <a:srgbClr val="FF0000"/>
                </a:solidFill>
              </a:rPr>
              <a:t>effect of treatment </a:t>
            </a:r>
            <a:r>
              <a:rPr lang="en-US" dirty="0"/>
              <a:t>in this setting would be </a:t>
            </a:r>
          </a:p>
          <a:p>
            <a:pPr marL="109728" indent="0">
              <a:lnSpc>
                <a:spcPct val="90000"/>
              </a:lnSpc>
              <a:buNone/>
            </a:pPr>
            <a:endParaRPr lang="en-US" dirty="0"/>
          </a:p>
          <a:p>
            <a:pPr lvl="1">
              <a:lnSpc>
                <a:spcPct val="90000"/>
              </a:lnSpc>
            </a:pPr>
            <a:endParaRPr lang="en-US" sz="2800" dirty="0"/>
          </a:p>
        </p:txBody>
      </p:sp>
      <p:graphicFrame>
        <p:nvGraphicFramePr>
          <p:cNvPr id="174084" name="Object 4"/>
          <p:cNvGraphicFramePr>
            <a:graphicFrameLocks noChangeAspect="1"/>
          </p:cNvGraphicFramePr>
          <p:nvPr/>
        </p:nvGraphicFramePr>
        <p:xfrm>
          <a:off x="1981200" y="5580281"/>
          <a:ext cx="990600" cy="588963"/>
        </p:xfrm>
        <a:graphic>
          <a:graphicData uri="http://schemas.openxmlformats.org/presentationml/2006/ole">
            <mc:AlternateContent xmlns:mc="http://schemas.openxmlformats.org/markup-compatibility/2006">
              <mc:Choice xmlns:v="urn:schemas-microsoft-com:vml" Requires="v">
                <p:oleObj name="Equation" r:id="rId2" imgW="406224" imgH="241195" progId="Equation.3">
                  <p:embed/>
                </p:oleObj>
              </mc:Choice>
              <mc:Fallback>
                <p:oleObj name="Equation" r:id="rId2" imgW="406224" imgH="241195" progId="Equation.3">
                  <p:embed/>
                  <p:pic>
                    <p:nvPicPr>
                      <p:cNvPr id="174084" name="Object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5580281"/>
                        <a:ext cx="990600" cy="5889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extBox 1"/>
          <p:cNvSpPr txBox="1"/>
          <p:nvPr/>
        </p:nvSpPr>
        <p:spPr>
          <a:xfrm>
            <a:off x="3429000" y="5562600"/>
            <a:ext cx="5176417" cy="646331"/>
          </a:xfrm>
          <a:prstGeom prst="rect">
            <a:avLst/>
          </a:prstGeom>
          <a:noFill/>
        </p:spPr>
        <p:txBody>
          <a:bodyPr wrap="none" rtlCol="0">
            <a:spAutoFit/>
          </a:bodyPr>
          <a:lstStyle/>
          <a:p>
            <a:r>
              <a:rPr lang="en-US" dirty="0"/>
              <a:t>In a simple case this is yielded by the regression</a:t>
            </a:r>
          </a:p>
          <a:p>
            <a:r>
              <a:rPr lang="en-US" dirty="0"/>
              <a:t>of Y on our treatment indicator variable Z</a:t>
            </a:r>
          </a:p>
        </p:txBody>
      </p:sp>
    </p:spTree>
    <p:extLst>
      <p:ext uri="{BB962C8B-B14F-4D97-AF65-F5344CB8AC3E}">
        <p14:creationId xmlns:p14="http://schemas.microsoft.com/office/powerpoint/2010/main" val="4214842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408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408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408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408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408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408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408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74084"/>
                                        </p:tgtEl>
                                        <p:attrNameLst>
                                          <p:attrName>style.visibility</p:attrName>
                                        </p:attrNameLst>
                                      </p:cBhvr>
                                      <p:to>
                                        <p:strVal val="visible"/>
                                      </p:to>
                                    </p:set>
                                    <p:anim calcmode="lin" valueType="num">
                                      <p:cBhvr additive="base">
                                        <p:cTn id="35" dur="500" fill="hold"/>
                                        <p:tgtEl>
                                          <p:spTgt spid="174084"/>
                                        </p:tgtEl>
                                        <p:attrNameLst>
                                          <p:attrName>ppt_x</p:attrName>
                                        </p:attrNameLst>
                                      </p:cBhvr>
                                      <p:tavLst>
                                        <p:tav tm="0">
                                          <p:val>
                                            <p:strVal val="#ppt_x"/>
                                          </p:val>
                                        </p:tav>
                                        <p:tav tm="100000">
                                          <p:val>
                                            <p:strVal val="#ppt_x"/>
                                          </p:val>
                                        </p:tav>
                                      </p:tavLst>
                                    </p:anim>
                                    <p:anim calcmode="lin" valueType="num">
                                      <p:cBhvr additive="base">
                                        <p:cTn id="36" dur="500" fill="hold"/>
                                        <p:tgtEl>
                                          <p:spTgt spid="174084"/>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2"/>
                                        </p:tgtEl>
                                        <p:attrNameLst>
                                          <p:attrName>style.visibility</p:attrName>
                                        </p:attrNameLst>
                                      </p:cBhvr>
                                      <p:to>
                                        <p:strVal val="visible"/>
                                      </p:to>
                                    </p:set>
                                    <p:anim calcmode="lin" valueType="num">
                                      <p:cBhvr additive="base">
                                        <p:cTn id="41" dur="500" fill="hold"/>
                                        <p:tgtEl>
                                          <p:spTgt spid="2"/>
                                        </p:tgtEl>
                                        <p:attrNameLst>
                                          <p:attrName>ppt_x</p:attrName>
                                        </p:attrNameLst>
                                      </p:cBhvr>
                                      <p:tavLst>
                                        <p:tav tm="0">
                                          <p:val>
                                            <p:strVal val="#ppt_x"/>
                                          </p:val>
                                        </p:tav>
                                        <p:tav tm="100000">
                                          <p:val>
                                            <p:strVal val="#ppt_x"/>
                                          </p:val>
                                        </p:tav>
                                      </p:tavLst>
                                    </p:anim>
                                    <p:anim calcmode="lin" valueType="num">
                                      <p:cBhvr additive="base">
                                        <p:cTn id="4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609600"/>
            <a:ext cx="8229600" cy="1066800"/>
          </a:xfrm>
        </p:spPr>
        <p:txBody>
          <a:bodyPr/>
          <a:lstStyle/>
          <a:p>
            <a:r>
              <a:rPr lang="en-US" sz="3600" dirty="0">
                <a:solidFill>
                  <a:srgbClr val="424456"/>
                </a:solidFill>
              </a:rPr>
              <a:t>Average Treatment Effects</a:t>
            </a:r>
            <a:endParaRPr lang="en-US" dirty="0"/>
          </a:p>
        </p:txBody>
      </p:sp>
      <p:sp>
        <p:nvSpPr>
          <p:cNvPr id="4" name="Content Placeholder 3"/>
          <p:cNvSpPr>
            <a:spLocks noGrp="1"/>
          </p:cNvSpPr>
          <p:nvPr>
            <p:ph idx="1"/>
          </p:nvPr>
        </p:nvSpPr>
        <p:spPr>
          <a:xfrm>
            <a:off x="457200" y="1752600"/>
            <a:ext cx="8229600" cy="5105400"/>
          </a:xfrm>
        </p:spPr>
        <p:txBody>
          <a:bodyPr>
            <a:normAutofit fontScale="70000" lnSpcReduction="20000"/>
          </a:bodyPr>
          <a:lstStyle/>
          <a:p>
            <a:r>
              <a:rPr lang="en-US" dirty="0"/>
              <a:t>In an ideal world, we would be able to observe </a:t>
            </a:r>
            <a:r>
              <a:rPr lang="en-US" i="1" dirty="0"/>
              <a:t>both </a:t>
            </a:r>
            <a:r>
              <a:rPr lang="en-US" dirty="0"/>
              <a:t>counterfactual states for every individual and then compare them</a:t>
            </a:r>
          </a:p>
          <a:p>
            <a:pPr lvl="1"/>
            <a:r>
              <a:rPr lang="en-US" dirty="0"/>
              <a:t>i.e., </a:t>
            </a:r>
          </a:p>
          <a:p>
            <a:pPr lvl="2"/>
            <a:r>
              <a:rPr lang="en-US" dirty="0"/>
              <a:t>we could look at </a:t>
            </a:r>
            <a:r>
              <a:rPr lang="en-US" dirty="0" err="1"/>
              <a:t>Y</a:t>
            </a:r>
            <a:r>
              <a:rPr lang="en-US" baseline="-25000" dirty="0" err="1"/>
              <a:t>i</a:t>
            </a:r>
            <a:r>
              <a:rPr lang="en-US" dirty="0" err="1"/>
              <a:t>|Z</a:t>
            </a:r>
            <a:r>
              <a:rPr lang="en-US" baseline="-25000" dirty="0" err="1"/>
              <a:t>i</a:t>
            </a:r>
            <a:r>
              <a:rPr lang="en-US" dirty="0"/>
              <a:t> = 1 and </a:t>
            </a:r>
            <a:r>
              <a:rPr lang="en-US" dirty="0" err="1"/>
              <a:t>Y</a:t>
            </a:r>
            <a:r>
              <a:rPr lang="en-US" baseline="-25000" dirty="0" err="1"/>
              <a:t>i</a:t>
            </a:r>
            <a:r>
              <a:rPr lang="en-US" dirty="0" err="1"/>
              <a:t>|Z</a:t>
            </a:r>
            <a:r>
              <a:rPr lang="en-US" baseline="-25000" dirty="0" err="1"/>
              <a:t>i</a:t>
            </a:r>
            <a:r>
              <a:rPr lang="en-US" dirty="0"/>
              <a:t> = 0 for the same individual and calculate the unit treatment effect </a:t>
            </a:r>
            <a:r>
              <a:rPr lang="en-US" i="1" dirty="0"/>
              <a:t>for that individual</a:t>
            </a:r>
            <a:endParaRPr lang="en-US" dirty="0"/>
          </a:p>
          <a:p>
            <a:pPr lvl="1"/>
            <a:r>
              <a:rPr lang="en-US" dirty="0" err="1"/>
              <a:t>Buuuut</a:t>
            </a:r>
            <a:r>
              <a:rPr lang="en-US" dirty="0"/>
              <a:t> time travel is impossible so we can’t normally observe the same person at the same time both receiving treatment and not!</a:t>
            </a:r>
          </a:p>
          <a:p>
            <a:pPr lvl="2"/>
            <a:r>
              <a:rPr lang="en-US" dirty="0"/>
              <a:t>Right? Think about it if that’s not clear.</a:t>
            </a:r>
          </a:p>
          <a:p>
            <a:r>
              <a:rPr lang="en-US" dirty="0"/>
              <a:t>Given the fundamental problem of causal inference we </a:t>
            </a:r>
            <a:r>
              <a:rPr lang="en-US" b="1" dirty="0"/>
              <a:t>cannot </a:t>
            </a:r>
            <a:r>
              <a:rPr lang="en-US" dirty="0"/>
              <a:t>know the unit effects (the individual average difference between counterfactual state)</a:t>
            </a:r>
          </a:p>
          <a:p>
            <a:pPr lvl="1"/>
            <a:r>
              <a:rPr lang="en-US" dirty="0"/>
              <a:t>Moreover any attempt to ascertain the unit effects would require strong additional assumptions that are probably wrong</a:t>
            </a:r>
          </a:p>
          <a:p>
            <a:endParaRPr lang="en-US" dirty="0"/>
          </a:p>
          <a:p>
            <a:r>
              <a:rPr lang="en-US" dirty="0"/>
              <a:t>However, we </a:t>
            </a:r>
            <a:r>
              <a:rPr lang="en-US" b="1" i="1" dirty="0"/>
              <a:t>can</a:t>
            </a:r>
            <a:r>
              <a:rPr lang="en-US" dirty="0"/>
              <a:t> define average effects, e.g., the </a:t>
            </a:r>
            <a:r>
              <a:rPr lang="en-US" b="1" dirty="0">
                <a:solidFill>
                  <a:srgbClr val="FF0000"/>
                </a:solidFill>
              </a:rPr>
              <a:t>average treatment effect</a:t>
            </a:r>
            <a:r>
              <a:rPr lang="en-US" dirty="0"/>
              <a:t> (ATE):</a:t>
            </a:r>
          </a:p>
          <a:p>
            <a:pPr marL="704088" lvl="2" indent="0">
              <a:buNone/>
            </a:pPr>
            <a:r>
              <a:rPr lang="en-US" dirty="0"/>
              <a:t>		E[Y(1) - Y(0)] = E[Y(1)] - E[Y(0)]</a:t>
            </a:r>
          </a:p>
          <a:p>
            <a:r>
              <a:rPr lang="en-US" dirty="0"/>
              <a:t>The ATE tells us what, </a:t>
            </a:r>
            <a:r>
              <a:rPr lang="en-US" i="1" dirty="0"/>
              <a:t>on average</a:t>
            </a:r>
            <a:r>
              <a:rPr lang="en-US" dirty="0"/>
              <a:t>, our unit treatment effect is</a:t>
            </a:r>
          </a:p>
          <a:p>
            <a:pPr lvl="1"/>
            <a:r>
              <a:rPr lang="en-US" dirty="0"/>
              <a:t>i.e., the average difference between all the treated (Z=1) and control (Z=0) groups</a:t>
            </a:r>
          </a:p>
          <a:p>
            <a:endParaRPr lang="en-US" dirty="0"/>
          </a:p>
          <a:p>
            <a:pPr lvl="1"/>
            <a:endParaRPr lang="en-US" dirty="0"/>
          </a:p>
        </p:txBody>
      </p:sp>
    </p:spTree>
    <p:extLst>
      <p:ext uri="{BB962C8B-B14F-4D97-AF65-F5344CB8AC3E}">
        <p14:creationId xmlns:p14="http://schemas.microsoft.com/office/powerpoint/2010/main" val="3058070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0075" y="762000"/>
            <a:ext cx="8229600" cy="1066800"/>
          </a:xfrm>
        </p:spPr>
        <p:txBody>
          <a:bodyPr/>
          <a:lstStyle/>
          <a:p>
            <a:r>
              <a:rPr lang="en-US" dirty="0"/>
              <a:t>Econometrics</a:t>
            </a:r>
          </a:p>
        </p:txBody>
      </p:sp>
      <p:sp>
        <p:nvSpPr>
          <p:cNvPr id="3" name="Content Placeholder 2"/>
          <p:cNvSpPr>
            <a:spLocks noGrp="1"/>
          </p:cNvSpPr>
          <p:nvPr>
            <p:ph idx="1"/>
          </p:nvPr>
        </p:nvSpPr>
        <p:spPr>
          <a:xfrm>
            <a:off x="457200" y="1905000"/>
            <a:ext cx="8229600" cy="4669536"/>
          </a:xfrm>
        </p:spPr>
        <p:txBody>
          <a:bodyPr>
            <a:normAutofit fontScale="70000" lnSpcReduction="20000"/>
          </a:bodyPr>
          <a:lstStyle/>
          <a:p>
            <a:r>
              <a:rPr lang="en-US" dirty="0"/>
              <a:t>What is econometrics?</a:t>
            </a:r>
          </a:p>
          <a:p>
            <a:pPr lvl="1"/>
            <a:r>
              <a:rPr lang="en-US" dirty="0"/>
              <a:t>The </a:t>
            </a:r>
            <a:r>
              <a:rPr lang="en-US" dirty="0">
                <a:solidFill>
                  <a:srgbClr val="FF0000"/>
                </a:solidFill>
              </a:rPr>
              <a:t>statistics</a:t>
            </a:r>
            <a:r>
              <a:rPr lang="en-US" dirty="0"/>
              <a:t> used by economists</a:t>
            </a:r>
          </a:p>
          <a:p>
            <a:endParaRPr lang="en-US" dirty="0"/>
          </a:p>
          <a:p>
            <a:r>
              <a:rPr lang="en-US" dirty="0"/>
              <a:t>Why do we learn econometrics?</a:t>
            </a:r>
          </a:p>
          <a:p>
            <a:pPr lvl="1"/>
            <a:r>
              <a:rPr lang="en-US" dirty="0">
                <a:solidFill>
                  <a:srgbClr val="FF0000"/>
                </a:solidFill>
              </a:rPr>
              <a:t>Estimating</a:t>
            </a:r>
            <a:r>
              <a:rPr lang="en-US" dirty="0"/>
              <a:t> relationships between economic variables</a:t>
            </a:r>
          </a:p>
          <a:p>
            <a:pPr lvl="1"/>
            <a:r>
              <a:rPr lang="en-US" dirty="0">
                <a:solidFill>
                  <a:srgbClr val="FF0000"/>
                </a:solidFill>
              </a:rPr>
              <a:t>Testing</a:t>
            </a:r>
            <a:r>
              <a:rPr lang="en-US" dirty="0"/>
              <a:t> economic theories and hypotheses</a:t>
            </a:r>
          </a:p>
          <a:p>
            <a:pPr lvl="1"/>
            <a:r>
              <a:rPr lang="en-US" dirty="0">
                <a:solidFill>
                  <a:srgbClr val="FF0000"/>
                </a:solidFill>
              </a:rPr>
              <a:t>Forecasting</a:t>
            </a:r>
            <a:r>
              <a:rPr lang="en-US" dirty="0"/>
              <a:t> economic variables</a:t>
            </a:r>
          </a:p>
          <a:p>
            <a:pPr lvl="1"/>
            <a:r>
              <a:rPr lang="en-US" dirty="0">
                <a:solidFill>
                  <a:srgbClr val="FF0000"/>
                </a:solidFill>
              </a:rPr>
              <a:t>Evaluating</a:t>
            </a:r>
            <a:r>
              <a:rPr lang="en-US" dirty="0"/>
              <a:t> or implementing policies</a:t>
            </a:r>
          </a:p>
          <a:p>
            <a:pPr lvl="1"/>
            <a:r>
              <a:rPr lang="en-US" dirty="0">
                <a:solidFill>
                  <a:srgbClr val="FF0000"/>
                </a:solidFill>
              </a:rPr>
              <a:t>Understanding</a:t>
            </a:r>
            <a:r>
              <a:rPr lang="en-US" dirty="0"/>
              <a:t> others’ research</a:t>
            </a:r>
          </a:p>
          <a:p>
            <a:pPr lvl="2"/>
            <a:r>
              <a:rPr lang="en-US" dirty="0"/>
              <a:t>Etc.</a:t>
            </a:r>
          </a:p>
          <a:p>
            <a:endParaRPr lang="en-US" dirty="0"/>
          </a:p>
          <a:p>
            <a:r>
              <a:rPr lang="en-US" dirty="0"/>
              <a:t>Econometrics starts with an economic model of reality (e.g., something you’d learn in a theory class) and then generates testable econometric predictions which come from that model</a:t>
            </a:r>
          </a:p>
          <a:p>
            <a:pPr lvl="1"/>
            <a:r>
              <a:rPr lang="en-US" dirty="0"/>
              <a:t>Sometimes we explicitly define a theoretical mathematical model</a:t>
            </a:r>
          </a:p>
          <a:p>
            <a:pPr lvl="2"/>
            <a:r>
              <a:rPr lang="en-US" dirty="0"/>
              <a:t>Sometimes we simply articulate it verbally</a:t>
            </a:r>
          </a:p>
          <a:p>
            <a:pPr lvl="1"/>
            <a:r>
              <a:rPr lang="en-US" dirty="0"/>
              <a:t>Keep in mind, though: </a:t>
            </a:r>
            <a:r>
              <a:rPr lang="en-US" dirty="0">
                <a:solidFill>
                  <a:srgbClr val="FF0000"/>
                </a:solidFill>
              </a:rPr>
              <a:t>all models are wrong, some are useful</a:t>
            </a:r>
          </a:p>
          <a:p>
            <a:endParaRPr lang="en-US" dirty="0"/>
          </a:p>
          <a:p>
            <a:endParaRPr lang="en-US" dirty="0"/>
          </a:p>
          <a:p>
            <a:endParaRPr lang="en-US" dirty="0"/>
          </a:p>
          <a:p>
            <a:pPr lvl="1"/>
            <a:endParaRPr lang="en-US" dirty="0"/>
          </a:p>
        </p:txBody>
      </p:sp>
    </p:spTree>
    <p:extLst>
      <p:ext uri="{BB962C8B-B14F-4D97-AF65-F5344CB8AC3E}">
        <p14:creationId xmlns:p14="http://schemas.microsoft.com/office/powerpoint/2010/main" val="1693308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a:xfrm>
            <a:off x="457200" y="838200"/>
            <a:ext cx="8229600" cy="1066800"/>
          </a:xfrm>
        </p:spPr>
        <p:txBody>
          <a:bodyPr>
            <a:normAutofit fontScale="90000"/>
          </a:bodyPr>
          <a:lstStyle/>
          <a:p>
            <a:r>
              <a:rPr lang="en-US" dirty="0"/>
              <a:t>Randomized experiments: potential outcome notation</a:t>
            </a:r>
          </a:p>
        </p:txBody>
      </p:sp>
      <p:sp>
        <p:nvSpPr>
          <p:cNvPr id="101379" name="Rectangle 3"/>
          <p:cNvSpPr>
            <a:spLocks noGrp="1" noChangeArrowheads="1"/>
          </p:cNvSpPr>
          <p:nvPr>
            <p:ph type="body" idx="1"/>
          </p:nvPr>
        </p:nvSpPr>
        <p:spPr/>
        <p:txBody>
          <a:bodyPr>
            <a:normAutofit fontScale="92500" lnSpcReduction="20000"/>
          </a:bodyPr>
          <a:lstStyle/>
          <a:p>
            <a:r>
              <a:rPr lang="en-US" dirty="0"/>
              <a:t>For a given treatment, each person can be thought of as having two </a:t>
            </a:r>
            <a:r>
              <a:rPr lang="en-US" dirty="0">
                <a:solidFill>
                  <a:srgbClr val="FF0000"/>
                </a:solidFill>
              </a:rPr>
              <a:t>potential outcomes</a:t>
            </a:r>
            <a:r>
              <a:rPr lang="en-US" dirty="0"/>
              <a:t>, Y(0) and Y(1)</a:t>
            </a:r>
          </a:p>
          <a:p>
            <a:pPr lvl="1"/>
            <a:r>
              <a:rPr lang="en-US" dirty="0"/>
              <a:t>Y(0) is the outcome if the individual doesn’t receive the treatment (i.e. Z=0)</a:t>
            </a:r>
          </a:p>
          <a:p>
            <a:pPr lvl="1"/>
            <a:endParaRPr lang="en-US" dirty="0"/>
          </a:p>
          <a:p>
            <a:pPr lvl="1"/>
            <a:r>
              <a:rPr lang="en-US" dirty="0"/>
              <a:t>Y(1) is the outcome if he or she does receive the treatment (i.e. Z=1)</a:t>
            </a:r>
          </a:p>
          <a:p>
            <a:pPr lvl="1"/>
            <a:endParaRPr lang="en-US" dirty="0"/>
          </a:p>
          <a:p>
            <a:r>
              <a:rPr lang="en-US" dirty="0"/>
              <a:t>We may think of each of an individuals potential outcomes as being the </a:t>
            </a:r>
            <a:r>
              <a:rPr lang="en-US" b="1" i="1" dirty="0">
                <a:solidFill>
                  <a:srgbClr val="FF0000"/>
                </a:solidFill>
              </a:rPr>
              <a:t>counterfactual</a:t>
            </a:r>
            <a:r>
              <a:rPr lang="en-US" dirty="0"/>
              <a:t> of the other</a:t>
            </a:r>
          </a:p>
          <a:p>
            <a:pPr lvl="1"/>
            <a:r>
              <a:rPr lang="en-US" dirty="0"/>
              <a:t>As in, if it were not the case that the individual received treatment, they would have been in control</a:t>
            </a:r>
          </a:p>
          <a:p>
            <a:pPr lvl="1"/>
            <a:endParaRPr lang="en-US" dirty="0"/>
          </a:p>
        </p:txBody>
      </p:sp>
    </p:spTree>
    <p:extLst>
      <p:ext uri="{BB962C8B-B14F-4D97-AF65-F5344CB8AC3E}">
        <p14:creationId xmlns:p14="http://schemas.microsoft.com/office/powerpoint/2010/main" val="3111229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137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1379">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1379">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137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1" name="Rectangle 3"/>
          <p:cNvSpPr>
            <a:spLocks noGrp="1" noChangeArrowheads="1"/>
          </p:cNvSpPr>
          <p:nvPr>
            <p:ph type="body" idx="1"/>
          </p:nvPr>
        </p:nvSpPr>
        <p:spPr>
          <a:xfrm>
            <a:off x="457200" y="1905000"/>
            <a:ext cx="7772400" cy="4724400"/>
          </a:xfrm>
        </p:spPr>
        <p:txBody>
          <a:bodyPr>
            <a:normAutofit fontScale="92500" lnSpcReduction="10000"/>
          </a:bodyPr>
          <a:lstStyle/>
          <a:p>
            <a:pPr>
              <a:lnSpc>
                <a:spcPct val="90000"/>
              </a:lnSpc>
            </a:pPr>
            <a:r>
              <a:rPr lang="en-US" sz="2400" dirty="0"/>
              <a:t>We use these potential outcomes (Y(0), Y(1)) to define a causal effect for subject </a:t>
            </a:r>
            <a:r>
              <a:rPr lang="en-US" sz="2400" i="1" dirty="0" err="1"/>
              <a:t>i</a:t>
            </a:r>
            <a:r>
              <a:rPr lang="en-US" sz="2400" dirty="0"/>
              <a:t> as a comparison of potential outcomes, most often</a:t>
            </a:r>
          </a:p>
          <a:p>
            <a:pPr lvl="1">
              <a:lnSpc>
                <a:spcPct val="90000"/>
              </a:lnSpc>
            </a:pPr>
            <a:r>
              <a:rPr lang="en-US" sz="2200" i="1" dirty="0" err="1">
                <a:latin typeface="Symbol" pitchFamily="18" charset="2"/>
              </a:rPr>
              <a:t>t</a:t>
            </a:r>
            <a:r>
              <a:rPr lang="en-US" sz="2200" i="1" baseline="-25000" dirty="0" err="1">
                <a:latin typeface="Symbol" pitchFamily="18" charset="2"/>
              </a:rPr>
              <a:t>i</a:t>
            </a:r>
            <a:r>
              <a:rPr lang="en-US" sz="2200" i="1" dirty="0"/>
              <a:t> = Y</a:t>
            </a:r>
            <a:r>
              <a:rPr lang="en-US" sz="2200" i="1" baseline="-25000" dirty="0"/>
              <a:t>i</a:t>
            </a:r>
            <a:r>
              <a:rPr lang="en-US" sz="2200" dirty="0"/>
              <a:t>(1)</a:t>
            </a:r>
            <a:r>
              <a:rPr lang="en-US" sz="2200" i="1" dirty="0"/>
              <a:t> - Y</a:t>
            </a:r>
            <a:r>
              <a:rPr lang="en-US" sz="2200" i="1" baseline="-25000" dirty="0"/>
              <a:t>i</a:t>
            </a:r>
            <a:r>
              <a:rPr lang="en-US" sz="2200" dirty="0"/>
              <a:t>(0)</a:t>
            </a:r>
          </a:p>
          <a:p>
            <a:pPr>
              <a:lnSpc>
                <a:spcPct val="90000"/>
              </a:lnSpc>
            </a:pPr>
            <a:endParaRPr lang="en-US" sz="2400" dirty="0"/>
          </a:p>
          <a:p>
            <a:pPr>
              <a:lnSpc>
                <a:spcPct val="90000"/>
              </a:lnSpc>
            </a:pPr>
            <a:r>
              <a:rPr lang="en-US" sz="2400" dirty="0"/>
              <a:t>In theory a causal effect can be defined as any function of the potential outcomes such as</a:t>
            </a:r>
          </a:p>
          <a:p>
            <a:pPr lvl="1">
              <a:lnSpc>
                <a:spcPct val="90000"/>
              </a:lnSpc>
            </a:pPr>
            <a:r>
              <a:rPr lang="en-US" sz="2200" dirty="0"/>
              <a:t>g(</a:t>
            </a:r>
            <a:r>
              <a:rPr lang="en-US" sz="2200" i="1" dirty="0"/>
              <a:t>Y</a:t>
            </a:r>
            <a:r>
              <a:rPr lang="en-US" sz="2200" i="1" baseline="-25000" dirty="0"/>
              <a:t>i</a:t>
            </a:r>
            <a:r>
              <a:rPr lang="en-US" sz="2200" dirty="0"/>
              <a:t>(0),</a:t>
            </a:r>
            <a:r>
              <a:rPr lang="en-US" sz="2200" i="1" dirty="0"/>
              <a:t>Y</a:t>
            </a:r>
            <a:r>
              <a:rPr lang="en-US" sz="2200" i="1" baseline="-25000" dirty="0"/>
              <a:t>i</a:t>
            </a:r>
            <a:r>
              <a:rPr lang="en-US" sz="2200" dirty="0"/>
              <a:t>(1))=1  if  </a:t>
            </a:r>
            <a:r>
              <a:rPr lang="en-US" sz="2200" i="1" dirty="0"/>
              <a:t>Y</a:t>
            </a:r>
            <a:r>
              <a:rPr lang="en-US" sz="2200" i="1" baseline="-25000" dirty="0"/>
              <a:t>i</a:t>
            </a:r>
            <a:r>
              <a:rPr lang="en-US" sz="2200" dirty="0"/>
              <a:t>(1)</a:t>
            </a:r>
            <a:r>
              <a:rPr lang="en-US" sz="2200" i="1" dirty="0"/>
              <a:t>&gt;Y</a:t>
            </a:r>
            <a:r>
              <a:rPr lang="en-US" sz="2200" i="1" baseline="-25000" dirty="0"/>
              <a:t>i</a:t>
            </a:r>
            <a:r>
              <a:rPr lang="en-US" sz="2200" dirty="0"/>
              <a:t>(0)</a:t>
            </a:r>
            <a:endParaRPr lang="en-US" sz="2200" i="1" dirty="0"/>
          </a:p>
          <a:p>
            <a:pPr>
              <a:lnSpc>
                <a:spcPct val="90000"/>
              </a:lnSpc>
            </a:pPr>
            <a:endParaRPr lang="en-US" sz="2400" dirty="0"/>
          </a:p>
          <a:p>
            <a:pPr>
              <a:lnSpc>
                <a:spcPct val="90000"/>
              </a:lnSpc>
            </a:pPr>
            <a:r>
              <a:rPr lang="en-US" sz="2400" dirty="0"/>
              <a:t>Note that a unit can be an individual subject or a group of individuals, e.g., a classroom, a family etc.</a:t>
            </a:r>
          </a:p>
          <a:p>
            <a:pPr>
              <a:lnSpc>
                <a:spcPct val="90000"/>
              </a:lnSpc>
            </a:pPr>
            <a:endParaRPr lang="en-US" sz="2400" dirty="0"/>
          </a:p>
          <a:p>
            <a:pPr>
              <a:lnSpc>
                <a:spcPct val="90000"/>
              </a:lnSpc>
            </a:pPr>
            <a:r>
              <a:rPr lang="en-US" sz="2400" b="1" dirty="0">
                <a:solidFill>
                  <a:srgbClr val="FF0000"/>
                </a:solidFill>
              </a:rPr>
              <a:t>Fundamental Problem of Causal Inference:</a:t>
            </a:r>
            <a:r>
              <a:rPr lang="en-US" sz="2400" dirty="0"/>
              <a:t>  we can </a:t>
            </a:r>
            <a:r>
              <a:rPr lang="en-US" sz="2400" i="1" dirty="0"/>
              <a:t>never </a:t>
            </a:r>
            <a:r>
              <a:rPr lang="en-US" sz="2400" dirty="0"/>
              <a:t>observe both </a:t>
            </a:r>
            <a:r>
              <a:rPr lang="en-US" sz="2400" i="1" dirty="0"/>
              <a:t>Y</a:t>
            </a:r>
            <a:r>
              <a:rPr lang="en-US" sz="2400" i="1" baseline="-25000" dirty="0"/>
              <a:t>i</a:t>
            </a:r>
            <a:r>
              <a:rPr lang="en-US" sz="2400" dirty="0"/>
              <a:t>(0) and </a:t>
            </a:r>
            <a:r>
              <a:rPr lang="en-US" sz="2400" i="1" dirty="0"/>
              <a:t>Y</a:t>
            </a:r>
            <a:r>
              <a:rPr lang="en-US" sz="2400" i="1" baseline="-25000" dirty="0"/>
              <a:t>i</a:t>
            </a:r>
            <a:r>
              <a:rPr lang="en-US" sz="2400" dirty="0"/>
              <a:t>(1)</a:t>
            </a:r>
          </a:p>
          <a:p>
            <a:pPr lvl="1">
              <a:lnSpc>
                <a:spcPct val="90000"/>
              </a:lnSpc>
            </a:pPr>
            <a:r>
              <a:rPr lang="en-US" sz="2200" b="1" dirty="0"/>
              <a:t>i.e., counterfactuals are fundamentally unobservable</a:t>
            </a:r>
          </a:p>
          <a:p>
            <a:pPr>
              <a:lnSpc>
                <a:spcPct val="90000"/>
              </a:lnSpc>
            </a:pPr>
            <a:endParaRPr lang="en-US" sz="2400" dirty="0"/>
          </a:p>
          <a:p>
            <a:pPr lvl="1">
              <a:lnSpc>
                <a:spcPct val="90000"/>
              </a:lnSpc>
            </a:pPr>
            <a:endParaRPr lang="en-US" sz="2400" dirty="0"/>
          </a:p>
        </p:txBody>
      </p:sp>
      <p:sp>
        <p:nvSpPr>
          <p:cNvPr id="6" name="Rectangle 2"/>
          <p:cNvSpPr txBox="1">
            <a:spLocks noChangeArrowheads="1"/>
          </p:cNvSpPr>
          <p:nvPr/>
        </p:nvSpPr>
        <p:spPr>
          <a:xfrm>
            <a:off x="457200" y="838200"/>
            <a:ext cx="8229600" cy="1066800"/>
          </a:xfrm>
          <a:prstGeom prst="rect">
            <a:avLst/>
          </a:prstGeom>
        </p:spPr>
        <p:txBody>
          <a:bodyPr vert="horz" anchor="ctr">
            <a:normAutofit fontScale="90000" lnSpcReduction="20000"/>
          </a:bodyPr>
          <a:lstStyle>
            <a:lvl1pPr algn="l" rtl="0" eaLnBrk="1" latinLnBrk="0" hangingPunct="1">
              <a:spcBef>
                <a:spcPct val="0"/>
              </a:spcBef>
              <a:buNone/>
              <a:defRPr kumimoji="0" sz="4000" kern="1200">
                <a:solidFill>
                  <a:schemeClr val="tx2"/>
                </a:solidFill>
                <a:latin typeface="+mj-lt"/>
                <a:ea typeface="+mj-ea"/>
                <a:cs typeface="+mj-cs"/>
              </a:defRPr>
            </a:lvl1pPr>
          </a:lstStyle>
          <a:p>
            <a:r>
              <a:rPr lang="en-US" dirty="0"/>
              <a:t>Randomized experiments: potential outcome notation</a:t>
            </a:r>
          </a:p>
        </p:txBody>
      </p:sp>
    </p:spTree>
    <p:extLst>
      <p:ext uri="{BB962C8B-B14F-4D97-AF65-F5344CB8AC3E}">
        <p14:creationId xmlns:p14="http://schemas.microsoft.com/office/powerpoint/2010/main" val="2257691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077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0771">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0771">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0771">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0771">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0771">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1" name="Rectangle 3"/>
          <p:cNvSpPr>
            <a:spLocks noGrp="1" noChangeArrowheads="1"/>
          </p:cNvSpPr>
          <p:nvPr>
            <p:ph type="body" idx="1"/>
          </p:nvPr>
        </p:nvSpPr>
        <p:spPr>
          <a:xfrm>
            <a:off x="152400" y="656422"/>
            <a:ext cx="8839200" cy="1295400"/>
          </a:xfrm>
        </p:spPr>
        <p:txBody>
          <a:bodyPr>
            <a:normAutofit/>
          </a:bodyPr>
          <a:lstStyle/>
          <a:p>
            <a:pPr>
              <a:lnSpc>
                <a:spcPct val="90000"/>
              </a:lnSpc>
            </a:pPr>
            <a:r>
              <a:rPr lang="en-US" sz="2400" b="1" dirty="0">
                <a:solidFill>
                  <a:srgbClr val="FF0000"/>
                </a:solidFill>
              </a:rPr>
              <a:t>Fundamental Problem of Causal Inference:</a:t>
            </a:r>
            <a:r>
              <a:rPr lang="en-US" sz="2400" dirty="0"/>
              <a:t>  we can </a:t>
            </a:r>
            <a:r>
              <a:rPr lang="en-US" sz="2400" i="1" dirty="0"/>
              <a:t>never </a:t>
            </a:r>
            <a:r>
              <a:rPr lang="en-US" sz="2400" dirty="0"/>
              <a:t>observe both </a:t>
            </a:r>
            <a:r>
              <a:rPr lang="en-US" sz="2400" i="1" dirty="0"/>
              <a:t>Y</a:t>
            </a:r>
            <a:r>
              <a:rPr lang="en-US" sz="2400" i="1" baseline="-25000" dirty="0"/>
              <a:t>i</a:t>
            </a:r>
            <a:r>
              <a:rPr lang="en-US" sz="2400" dirty="0"/>
              <a:t>(0) and </a:t>
            </a:r>
            <a:r>
              <a:rPr lang="en-US" sz="2400" i="1" dirty="0"/>
              <a:t>Y</a:t>
            </a:r>
            <a:r>
              <a:rPr lang="en-US" sz="2400" i="1" baseline="-25000" dirty="0"/>
              <a:t>i</a:t>
            </a:r>
            <a:r>
              <a:rPr lang="en-US" sz="2400" dirty="0"/>
              <a:t>(1)</a:t>
            </a:r>
          </a:p>
          <a:p>
            <a:pPr lvl="1">
              <a:lnSpc>
                <a:spcPct val="90000"/>
              </a:lnSpc>
            </a:pPr>
            <a:r>
              <a:rPr lang="en-US" sz="2200" b="1" dirty="0"/>
              <a:t>i.e., counterfactuals are fundamentally unobservable</a:t>
            </a:r>
          </a:p>
          <a:p>
            <a:pPr>
              <a:lnSpc>
                <a:spcPct val="90000"/>
              </a:lnSpc>
            </a:pPr>
            <a:endParaRPr lang="en-US" sz="2400" dirty="0"/>
          </a:p>
          <a:p>
            <a:pPr lvl="1">
              <a:lnSpc>
                <a:spcPct val="90000"/>
              </a:lnSpc>
            </a:pPr>
            <a:endParaRPr lang="en-US" sz="2400" dirty="0"/>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00200" y="1752600"/>
            <a:ext cx="5029200" cy="4572000"/>
          </a:xfrm>
          <a:prstGeom prst="rect">
            <a:avLst/>
          </a:prstGeom>
          <a:noFill/>
          <a:ln w="9525">
            <a:noFill/>
            <a:miter lim="800000"/>
            <a:headEnd/>
            <a:tailEnd/>
          </a:ln>
          <a:effectLst/>
        </p:spPr>
      </p:pic>
      <p:sp>
        <p:nvSpPr>
          <p:cNvPr id="2" name="TextBox 1">
            <a:extLst>
              <a:ext uri="{FF2B5EF4-FFF2-40B4-BE49-F238E27FC236}">
                <a16:creationId xmlns:a16="http://schemas.microsoft.com/office/drawing/2014/main" id="{B30BCB0C-0AC5-0C95-8766-D73BA613B11B}"/>
              </a:ext>
            </a:extLst>
          </p:cNvPr>
          <p:cNvSpPr txBox="1"/>
          <p:nvPr/>
        </p:nvSpPr>
        <p:spPr>
          <a:xfrm>
            <a:off x="1219200" y="6336268"/>
            <a:ext cx="2648482" cy="369332"/>
          </a:xfrm>
          <a:prstGeom prst="rect">
            <a:avLst/>
          </a:prstGeom>
          <a:noFill/>
        </p:spPr>
        <p:txBody>
          <a:bodyPr wrap="none" rtlCol="0">
            <a:spAutoFit/>
          </a:bodyPr>
          <a:lstStyle/>
          <a:p>
            <a:r>
              <a:rPr lang="en-US" dirty="0"/>
              <a:t>What’s wrong with this?</a:t>
            </a:r>
          </a:p>
        </p:txBody>
      </p:sp>
      <p:sp>
        <p:nvSpPr>
          <p:cNvPr id="3" name="TextBox 2">
            <a:extLst>
              <a:ext uri="{FF2B5EF4-FFF2-40B4-BE49-F238E27FC236}">
                <a16:creationId xmlns:a16="http://schemas.microsoft.com/office/drawing/2014/main" id="{632EDECF-59A8-8D3E-A7E8-DCAAACF113C1}"/>
              </a:ext>
            </a:extLst>
          </p:cNvPr>
          <p:cNvSpPr txBox="1"/>
          <p:nvPr/>
        </p:nvSpPr>
        <p:spPr>
          <a:xfrm>
            <a:off x="4572000" y="6324600"/>
            <a:ext cx="4649030" cy="369332"/>
          </a:xfrm>
          <a:prstGeom prst="rect">
            <a:avLst/>
          </a:prstGeom>
          <a:noFill/>
        </p:spPr>
        <p:txBody>
          <a:bodyPr wrap="none" rtlCol="0">
            <a:spAutoFit/>
          </a:bodyPr>
          <a:lstStyle/>
          <a:p>
            <a:r>
              <a:rPr lang="en-US" dirty="0"/>
              <a:t>…What determines child music education?</a:t>
            </a:r>
          </a:p>
        </p:txBody>
      </p:sp>
    </p:spTree>
    <p:extLst>
      <p:ext uri="{BB962C8B-B14F-4D97-AF65-F5344CB8AC3E}">
        <p14:creationId xmlns:p14="http://schemas.microsoft.com/office/powerpoint/2010/main" val="933150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3865" y="2514600"/>
            <a:ext cx="4497386" cy="2980138"/>
          </a:xfrm>
          <a:prstGeom prst="rect">
            <a:avLst/>
          </a:prstGeom>
          <a:noFill/>
          <a:ln w="9525">
            <a:noFill/>
            <a:miter lim="800000"/>
            <a:headEnd/>
            <a:tailEnd/>
          </a:ln>
          <a:effectLst/>
        </p:spPr>
      </p:pic>
      <p:pic>
        <p:nvPicPr>
          <p:cNvPr id="1026" name="Picture 2"/>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613706" y="2514600"/>
            <a:ext cx="4488915" cy="29801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3"/>
          <p:cNvSpPr txBox="1">
            <a:spLocks noChangeArrowheads="1"/>
          </p:cNvSpPr>
          <p:nvPr/>
        </p:nvSpPr>
        <p:spPr>
          <a:xfrm>
            <a:off x="457200" y="838200"/>
            <a:ext cx="8458200" cy="1295400"/>
          </a:xfrm>
          <a:prstGeom prst="rect">
            <a:avLst/>
          </a:prstGeom>
        </p:spPr>
        <p:txBody>
          <a:bodyPr vert="horz">
            <a:normAutofit lnSpcReduction="10000"/>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a:lnSpc>
                <a:spcPct val="90000"/>
              </a:lnSpc>
            </a:pPr>
            <a:r>
              <a:rPr lang="en-US" sz="2400" b="1" dirty="0">
                <a:solidFill>
                  <a:srgbClr val="FF0000"/>
                </a:solidFill>
              </a:rPr>
              <a:t>Fundamental Problem of Causal Inference:</a:t>
            </a:r>
            <a:r>
              <a:rPr lang="en-US" sz="2400" dirty="0"/>
              <a:t>  we can </a:t>
            </a:r>
            <a:r>
              <a:rPr lang="en-US" sz="2400" i="1" dirty="0"/>
              <a:t>never </a:t>
            </a:r>
            <a:r>
              <a:rPr lang="en-US" sz="2400" dirty="0"/>
              <a:t>observe both </a:t>
            </a:r>
            <a:r>
              <a:rPr lang="en-US" sz="2400" i="1" dirty="0"/>
              <a:t>Y</a:t>
            </a:r>
            <a:r>
              <a:rPr lang="en-US" sz="2400" i="1" baseline="-25000" dirty="0"/>
              <a:t>i</a:t>
            </a:r>
            <a:r>
              <a:rPr lang="en-US" sz="2400" dirty="0"/>
              <a:t>(0) and </a:t>
            </a:r>
            <a:r>
              <a:rPr lang="en-US" sz="2400" i="1" dirty="0"/>
              <a:t>Y</a:t>
            </a:r>
            <a:r>
              <a:rPr lang="en-US" sz="2400" i="1" baseline="-25000" dirty="0"/>
              <a:t>i</a:t>
            </a:r>
            <a:r>
              <a:rPr lang="en-US" sz="2400" dirty="0"/>
              <a:t>(1)</a:t>
            </a:r>
          </a:p>
          <a:p>
            <a:pPr lvl="1">
              <a:lnSpc>
                <a:spcPct val="90000"/>
              </a:lnSpc>
            </a:pPr>
            <a:r>
              <a:rPr lang="en-US" sz="2200" b="1" dirty="0"/>
              <a:t>i.e., counterfactuals are fundamentally unobservable</a:t>
            </a:r>
          </a:p>
          <a:p>
            <a:pPr>
              <a:lnSpc>
                <a:spcPct val="90000"/>
              </a:lnSpc>
            </a:pPr>
            <a:endParaRPr lang="en-US" sz="2400" dirty="0"/>
          </a:p>
          <a:p>
            <a:pPr lvl="1">
              <a:lnSpc>
                <a:spcPct val="90000"/>
              </a:lnSpc>
            </a:pPr>
            <a:endParaRPr lang="en-US" sz="2400" dirty="0"/>
          </a:p>
        </p:txBody>
      </p:sp>
    </p:spTree>
    <p:extLst>
      <p:ext uri="{BB962C8B-B14F-4D97-AF65-F5344CB8AC3E}">
        <p14:creationId xmlns:p14="http://schemas.microsoft.com/office/powerpoint/2010/main" val="414753792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11870" t="27034" r="71253" b="8513"/>
          <a:stretch/>
        </p:blipFill>
        <p:spPr>
          <a:xfrm>
            <a:off x="1371600" y="1905000"/>
            <a:ext cx="4343400" cy="4665134"/>
          </a:xfrm>
          <a:prstGeom prst="rect">
            <a:avLst/>
          </a:prstGeom>
        </p:spPr>
      </p:pic>
      <p:sp>
        <p:nvSpPr>
          <p:cNvPr id="3" name="Rectangle 3"/>
          <p:cNvSpPr txBox="1">
            <a:spLocks noChangeArrowheads="1"/>
          </p:cNvSpPr>
          <p:nvPr/>
        </p:nvSpPr>
        <p:spPr>
          <a:xfrm>
            <a:off x="457200" y="838200"/>
            <a:ext cx="8458200" cy="1295400"/>
          </a:xfrm>
          <a:prstGeom prst="rect">
            <a:avLst/>
          </a:prstGeom>
        </p:spPr>
        <p:txBody>
          <a:bodyPr vert="horz">
            <a:normAutofit lnSpcReduction="10000"/>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a:lnSpc>
                <a:spcPct val="90000"/>
              </a:lnSpc>
            </a:pPr>
            <a:r>
              <a:rPr lang="en-US" sz="2400" b="1" dirty="0">
                <a:solidFill>
                  <a:srgbClr val="FF0000"/>
                </a:solidFill>
              </a:rPr>
              <a:t>Fundamental Problem of Causal Inference:</a:t>
            </a:r>
            <a:r>
              <a:rPr lang="en-US" sz="2400" dirty="0"/>
              <a:t>  we can </a:t>
            </a:r>
            <a:r>
              <a:rPr lang="en-US" sz="2400" i="1" dirty="0"/>
              <a:t>never </a:t>
            </a:r>
            <a:r>
              <a:rPr lang="en-US" sz="2400" dirty="0"/>
              <a:t>observe both </a:t>
            </a:r>
            <a:r>
              <a:rPr lang="en-US" sz="2400" i="1" dirty="0"/>
              <a:t>Y</a:t>
            </a:r>
            <a:r>
              <a:rPr lang="en-US" sz="2400" i="1" baseline="-25000" dirty="0"/>
              <a:t>i</a:t>
            </a:r>
            <a:r>
              <a:rPr lang="en-US" sz="2400" dirty="0"/>
              <a:t>(0) and </a:t>
            </a:r>
            <a:r>
              <a:rPr lang="en-US" sz="2400" i="1" dirty="0"/>
              <a:t>Y</a:t>
            </a:r>
            <a:r>
              <a:rPr lang="en-US" sz="2400" i="1" baseline="-25000" dirty="0"/>
              <a:t>i</a:t>
            </a:r>
            <a:r>
              <a:rPr lang="en-US" sz="2400" dirty="0"/>
              <a:t>(1)</a:t>
            </a:r>
          </a:p>
          <a:p>
            <a:pPr lvl="1">
              <a:lnSpc>
                <a:spcPct val="90000"/>
              </a:lnSpc>
            </a:pPr>
            <a:r>
              <a:rPr lang="en-US" sz="2200" b="1" dirty="0"/>
              <a:t>i.e., counterfactuals are fundamentally unobservable</a:t>
            </a:r>
          </a:p>
          <a:p>
            <a:pPr>
              <a:lnSpc>
                <a:spcPct val="90000"/>
              </a:lnSpc>
            </a:pPr>
            <a:endParaRPr lang="en-US" sz="2400" dirty="0"/>
          </a:p>
          <a:p>
            <a:pPr lvl="1">
              <a:lnSpc>
                <a:spcPct val="90000"/>
              </a:lnSpc>
            </a:pPr>
            <a:endParaRPr lang="en-US" sz="2400" dirty="0"/>
          </a:p>
        </p:txBody>
      </p:sp>
      <p:pic>
        <p:nvPicPr>
          <p:cNvPr id="17410" name="Picture 2" descr="https://pbs.twimg.com/media/D3Du-x1X0AAz2qV.png:lar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2112" y="1580151"/>
            <a:ext cx="6048375" cy="501855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33400" y="6570134"/>
            <a:ext cx="3975768" cy="246221"/>
          </a:xfrm>
          <a:prstGeom prst="rect">
            <a:avLst/>
          </a:prstGeom>
          <a:noFill/>
        </p:spPr>
        <p:txBody>
          <a:bodyPr wrap="none" rtlCol="0">
            <a:spAutoFit/>
          </a:bodyPr>
          <a:lstStyle/>
          <a:p>
            <a:r>
              <a:rPr lang="en-US" sz="1000" dirty="0">
                <a:hlinkClick r:id="rId4"/>
              </a:rPr>
              <a:t>https://twitter.com/graykimbrough/status/1112792224121741320</a:t>
            </a:r>
            <a:r>
              <a:rPr lang="en-US" sz="1000" dirty="0"/>
              <a:t> </a:t>
            </a:r>
          </a:p>
        </p:txBody>
      </p:sp>
    </p:spTree>
    <p:extLst>
      <p:ext uri="{BB962C8B-B14F-4D97-AF65-F5344CB8AC3E}">
        <p14:creationId xmlns:p14="http://schemas.microsoft.com/office/powerpoint/2010/main" val="2864559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410"/>
                                        </p:tgtEl>
                                        <p:attrNameLst>
                                          <p:attrName>style.visibility</p:attrName>
                                        </p:attrNameLst>
                                      </p:cBhvr>
                                      <p:to>
                                        <p:strVal val="visible"/>
                                      </p:to>
                                    </p:set>
                                    <p:animEffect transition="in" filter="fade">
                                      <p:cBhvr>
                                        <p:cTn id="7" dur="500"/>
                                        <p:tgtEl>
                                          <p:spTgt spid="174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14400" y="6248400"/>
            <a:ext cx="7825473" cy="430887"/>
          </a:xfrm>
          <a:prstGeom prst="rect">
            <a:avLst/>
          </a:prstGeom>
          <a:noFill/>
        </p:spPr>
        <p:txBody>
          <a:bodyPr wrap="square" rtlCol="0">
            <a:spAutoFit/>
          </a:bodyPr>
          <a:lstStyle/>
          <a:p>
            <a:r>
              <a:rPr lang="en-US" sz="2200" b="1" dirty="0"/>
              <a:t>ATE = E(Y|Z=1) – E(Y|Z=0) =            -             = -0.82</a:t>
            </a:r>
          </a:p>
        </p:txBody>
      </p:sp>
      <p:sp>
        <p:nvSpPr>
          <p:cNvPr id="7170" name="Rectangle 3"/>
          <p:cNvSpPr>
            <a:spLocks noGrp="1" noChangeArrowheads="1"/>
          </p:cNvSpPr>
          <p:nvPr>
            <p:ph type="body" idx="1"/>
          </p:nvPr>
        </p:nvSpPr>
        <p:spPr>
          <a:xfrm>
            <a:off x="304800" y="1676400"/>
            <a:ext cx="8140700" cy="556300"/>
          </a:xfrm>
        </p:spPr>
        <p:txBody>
          <a:bodyPr/>
          <a:lstStyle/>
          <a:p>
            <a:pPr eaLnBrk="1" hangingPunct="1">
              <a:lnSpc>
                <a:spcPts val="2900"/>
              </a:lnSpc>
            </a:pPr>
            <a:r>
              <a:rPr lang="de-DE" sz="1800" b="1" dirty="0"/>
              <a:t>Estimated efficacy of new cold medicine</a:t>
            </a:r>
          </a:p>
          <a:p>
            <a:pPr eaLnBrk="1" hangingPunct="1">
              <a:lnSpc>
                <a:spcPts val="2700"/>
              </a:lnSpc>
            </a:pPr>
            <a:endParaRPr lang="de-DE" sz="1800" b="1" dirty="0"/>
          </a:p>
        </p:txBody>
      </p:sp>
      <p:sp>
        <p:nvSpPr>
          <p:cNvPr id="38" name="Ellipse 37"/>
          <p:cNvSpPr/>
          <p:nvPr/>
        </p:nvSpPr>
        <p:spPr>
          <a:xfrm>
            <a:off x="4114800" y="2334538"/>
            <a:ext cx="985838" cy="36512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44" name="Textfeld 43"/>
          <p:cNvSpPr txBox="1"/>
          <p:nvPr/>
        </p:nvSpPr>
        <p:spPr>
          <a:xfrm>
            <a:off x="5703888" y="3247112"/>
            <a:ext cx="3287712" cy="523220"/>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defRPr/>
            </a:pPr>
            <a:r>
              <a:rPr lang="de-DE" sz="1400" dirty="0"/>
              <a:t>Everything else being equal people who got medicine got .82 fewer colds</a:t>
            </a:r>
          </a:p>
        </p:txBody>
      </p:sp>
      <p:cxnSp>
        <p:nvCxnSpPr>
          <p:cNvPr id="45" name="Gerade Verbindung mit Pfeil 44"/>
          <p:cNvCxnSpPr/>
          <p:nvPr/>
        </p:nvCxnSpPr>
        <p:spPr>
          <a:xfrm rot="10800000">
            <a:off x="5156867" y="2626638"/>
            <a:ext cx="2008188" cy="620712"/>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Title 1"/>
          <p:cNvSpPr>
            <a:spLocks noGrp="1"/>
          </p:cNvSpPr>
          <p:nvPr>
            <p:ph type="title"/>
          </p:nvPr>
        </p:nvSpPr>
        <p:spPr>
          <a:xfrm>
            <a:off x="457200" y="609600"/>
            <a:ext cx="8229600" cy="1066800"/>
          </a:xfrm>
        </p:spPr>
        <p:txBody>
          <a:bodyPr>
            <a:normAutofit/>
          </a:bodyPr>
          <a:lstStyle/>
          <a:p>
            <a:r>
              <a:rPr lang="en-US" dirty="0"/>
              <a:t>Interpreting coefficients</a:t>
            </a:r>
          </a:p>
        </p:txBody>
      </p:sp>
      <p:pic>
        <p:nvPicPr>
          <p:cNvPr id="1026" name="Picture 2" descr="http://library.downstate.edu/EBM2/random.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725" y="3147100"/>
            <a:ext cx="4762500" cy="28575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1195817" y="2318322"/>
            <a:ext cx="6652783" cy="704910"/>
            <a:chOff x="457200" y="2524022"/>
            <a:chExt cx="6652783" cy="704910"/>
          </a:xfrm>
        </p:grpSpPr>
        <p:sp>
          <p:nvSpPr>
            <p:cNvPr id="2" name="TextBox 1"/>
            <p:cNvSpPr txBox="1"/>
            <p:nvPr/>
          </p:nvSpPr>
          <p:spPr>
            <a:xfrm>
              <a:off x="457200" y="2524022"/>
              <a:ext cx="6652783" cy="400110"/>
            </a:xfrm>
            <a:prstGeom prst="rect">
              <a:avLst/>
            </a:prstGeom>
            <a:noFill/>
          </p:spPr>
          <p:txBody>
            <a:bodyPr wrap="none" rtlCol="0">
              <a:spAutoFit/>
            </a:bodyPr>
            <a:lstStyle/>
            <a:p>
              <a:r>
                <a:rPr lang="en-US" sz="2000" i="1" dirty="0"/>
                <a:t>number of colds  =  </a:t>
              </a:r>
              <a:r>
                <a:rPr lang="en-US" sz="2000" dirty="0"/>
                <a:t>0.52  –  0.82</a:t>
              </a:r>
              <a:r>
                <a:rPr lang="en-US" sz="2000" i="1" dirty="0"/>
                <a:t> (treated with medicine)</a:t>
              </a:r>
            </a:p>
          </p:txBody>
        </p:sp>
        <p:sp>
          <p:nvSpPr>
            <p:cNvPr id="12" name="TextBox 11"/>
            <p:cNvSpPr txBox="1"/>
            <p:nvPr/>
          </p:nvSpPr>
          <p:spPr>
            <a:xfrm>
              <a:off x="2590800" y="2828822"/>
              <a:ext cx="886781" cy="400110"/>
            </a:xfrm>
            <a:prstGeom prst="rect">
              <a:avLst/>
            </a:prstGeom>
            <a:noFill/>
          </p:spPr>
          <p:txBody>
            <a:bodyPr wrap="none" rtlCol="0">
              <a:spAutoFit/>
            </a:bodyPr>
            <a:lstStyle/>
            <a:p>
              <a:r>
                <a:rPr lang="en-US" sz="2000" dirty="0"/>
                <a:t>(0.23)</a:t>
              </a:r>
            </a:p>
          </p:txBody>
        </p:sp>
        <p:sp>
          <p:nvSpPr>
            <p:cNvPr id="13" name="TextBox 12"/>
            <p:cNvSpPr txBox="1"/>
            <p:nvPr/>
          </p:nvSpPr>
          <p:spPr>
            <a:xfrm>
              <a:off x="3520281" y="2828822"/>
              <a:ext cx="854721" cy="400110"/>
            </a:xfrm>
            <a:prstGeom prst="rect">
              <a:avLst/>
            </a:prstGeom>
            <a:noFill/>
          </p:spPr>
          <p:txBody>
            <a:bodyPr wrap="none" rtlCol="0">
              <a:spAutoFit/>
            </a:bodyPr>
            <a:lstStyle/>
            <a:p>
              <a:r>
                <a:rPr lang="en-US" sz="2000" dirty="0"/>
                <a:t>(0.31)</a:t>
              </a:r>
            </a:p>
          </p:txBody>
        </p:sp>
      </p:grpSp>
      <p:sp>
        <p:nvSpPr>
          <p:cNvPr id="17" name="Textfeld 43"/>
          <p:cNvSpPr txBox="1"/>
          <p:nvPr/>
        </p:nvSpPr>
        <p:spPr>
          <a:xfrm>
            <a:off x="5703888" y="3909100"/>
            <a:ext cx="3287712" cy="954107"/>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defRPr/>
            </a:pPr>
            <a:r>
              <a:rPr lang="de-DE" sz="1400" dirty="0"/>
              <a:t>The indicator variable here represents 1/0 depending on whether the individual was randomly assigned to the treatment group</a:t>
            </a:r>
          </a:p>
        </p:txBody>
      </p:sp>
      <p:sp>
        <p:nvSpPr>
          <p:cNvPr id="18" name="Textfeld 43"/>
          <p:cNvSpPr txBox="1"/>
          <p:nvPr/>
        </p:nvSpPr>
        <p:spPr>
          <a:xfrm>
            <a:off x="5703888" y="4953000"/>
            <a:ext cx="3287712" cy="738664"/>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defRPr/>
            </a:pPr>
            <a:r>
              <a:rPr lang="de-DE" sz="1400" dirty="0"/>
              <a:t>What‘s the omitted category on that indicator variable?</a:t>
            </a:r>
          </a:p>
          <a:p>
            <a:pPr>
              <a:defRPr/>
            </a:pPr>
            <a:endParaRPr lang="de-DE" sz="1400" dirty="0"/>
          </a:p>
        </p:txBody>
      </p:sp>
      <p:sp>
        <p:nvSpPr>
          <p:cNvPr id="4" name="TextBox 3"/>
          <p:cNvSpPr txBox="1"/>
          <p:nvPr/>
        </p:nvSpPr>
        <p:spPr>
          <a:xfrm>
            <a:off x="5943600" y="5377551"/>
            <a:ext cx="2917786" cy="307777"/>
          </a:xfrm>
          <a:prstGeom prst="rect">
            <a:avLst/>
          </a:prstGeom>
          <a:noFill/>
        </p:spPr>
        <p:txBody>
          <a:bodyPr wrap="none" rtlCol="0">
            <a:spAutoFit/>
          </a:bodyPr>
          <a:lstStyle/>
          <a:p>
            <a:r>
              <a:rPr lang="de-DE" sz="1400" i="1" dirty="0"/>
              <a:t> 1/0 for being in the control group</a:t>
            </a:r>
            <a:endParaRPr lang="en-US" sz="1400" dirty="0"/>
          </a:p>
        </p:txBody>
      </p:sp>
      <p:graphicFrame>
        <p:nvGraphicFramePr>
          <p:cNvPr id="19" name="Object 4"/>
          <p:cNvGraphicFramePr>
            <a:graphicFrameLocks noChangeAspect="1"/>
          </p:cNvGraphicFramePr>
          <p:nvPr/>
        </p:nvGraphicFramePr>
        <p:xfrm>
          <a:off x="5410200" y="6188018"/>
          <a:ext cx="647700" cy="555625"/>
        </p:xfrm>
        <a:graphic>
          <a:graphicData uri="http://schemas.openxmlformats.org/presentationml/2006/ole">
            <mc:AlternateContent xmlns:mc="http://schemas.openxmlformats.org/markup-compatibility/2006">
              <mc:Choice xmlns:v="urn:schemas-microsoft-com:vml" Requires="v">
                <p:oleObj name="Equation" r:id="rId4" imgW="266584" imgH="228501" progId="Equation.3">
                  <p:embed/>
                </p:oleObj>
              </mc:Choice>
              <mc:Fallback>
                <p:oleObj name="Equation" r:id="rId4" imgW="266584" imgH="228501" progId="Equation.3">
                  <p:embed/>
                  <p:pic>
                    <p:nvPicPr>
                      <p:cNvPr id="19"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0200" y="6188018"/>
                        <a:ext cx="647700" cy="5556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 name="Object 5"/>
          <p:cNvGraphicFramePr>
            <a:graphicFrameLocks noChangeAspect="1"/>
          </p:cNvGraphicFramePr>
          <p:nvPr/>
        </p:nvGraphicFramePr>
        <p:xfrm>
          <a:off x="6324600" y="6188018"/>
          <a:ext cx="677863" cy="585788"/>
        </p:xfrm>
        <a:graphic>
          <a:graphicData uri="http://schemas.openxmlformats.org/presentationml/2006/ole">
            <mc:AlternateContent xmlns:mc="http://schemas.openxmlformats.org/markup-compatibility/2006">
              <mc:Choice xmlns:v="urn:schemas-microsoft-com:vml" Requires="v">
                <p:oleObj name="Equation" r:id="rId6" imgW="279279" imgH="241195" progId="Equation.3">
                  <p:embed/>
                </p:oleObj>
              </mc:Choice>
              <mc:Fallback>
                <p:oleObj name="Equation" r:id="rId6" imgW="279279" imgH="241195" progId="Equation.3">
                  <p:embed/>
                  <p:pic>
                    <p:nvPicPr>
                      <p:cNvPr id="20"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24600" y="6188018"/>
                        <a:ext cx="677863" cy="5857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6185715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8"/>
                                        </p:tgtEl>
                                        <p:attrNameLst>
                                          <p:attrName>style.visibility</p:attrName>
                                        </p:attrNameLst>
                                      </p:cBhvr>
                                      <p:to>
                                        <p:strVal val="visible"/>
                                      </p:to>
                                    </p:set>
                                    <p:anim calcmode="lin" valueType="num">
                                      <p:cBhvr additive="base">
                                        <p:cTn id="13" dur="500" fill="hold"/>
                                        <p:tgtEl>
                                          <p:spTgt spid="38"/>
                                        </p:tgtEl>
                                        <p:attrNameLst>
                                          <p:attrName>ppt_x</p:attrName>
                                        </p:attrNameLst>
                                      </p:cBhvr>
                                      <p:tavLst>
                                        <p:tav tm="0">
                                          <p:val>
                                            <p:strVal val="#ppt_x"/>
                                          </p:val>
                                        </p:tav>
                                        <p:tav tm="100000">
                                          <p:val>
                                            <p:strVal val="#ppt_x"/>
                                          </p:val>
                                        </p:tav>
                                      </p:tavLst>
                                    </p:anim>
                                    <p:anim calcmode="lin" valueType="num">
                                      <p:cBhvr additive="base">
                                        <p:cTn id="14" dur="500" fill="hold"/>
                                        <p:tgtEl>
                                          <p:spTgt spid="38"/>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44"/>
                                        </p:tgtEl>
                                        <p:attrNameLst>
                                          <p:attrName>style.visibility</p:attrName>
                                        </p:attrNameLst>
                                      </p:cBhvr>
                                      <p:to>
                                        <p:strVal val="visible"/>
                                      </p:to>
                                    </p:set>
                                    <p:anim calcmode="lin" valueType="num">
                                      <p:cBhvr additive="base">
                                        <p:cTn id="17" dur="500" fill="hold"/>
                                        <p:tgtEl>
                                          <p:spTgt spid="44"/>
                                        </p:tgtEl>
                                        <p:attrNameLst>
                                          <p:attrName>ppt_x</p:attrName>
                                        </p:attrNameLst>
                                      </p:cBhvr>
                                      <p:tavLst>
                                        <p:tav tm="0">
                                          <p:val>
                                            <p:strVal val="#ppt_x"/>
                                          </p:val>
                                        </p:tav>
                                        <p:tav tm="100000">
                                          <p:val>
                                            <p:strVal val="#ppt_x"/>
                                          </p:val>
                                        </p:tav>
                                      </p:tavLst>
                                    </p:anim>
                                    <p:anim calcmode="lin" valueType="num">
                                      <p:cBhvr additive="base">
                                        <p:cTn id="18" dur="500" fill="hold"/>
                                        <p:tgtEl>
                                          <p:spTgt spid="44"/>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45"/>
                                        </p:tgtEl>
                                        <p:attrNameLst>
                                          <p:attrName>style.visibility</p:attrName>
                                        </p:attrNameLst>
                                      </p:cBhvr>
                                      <p:to>
                                        <p:strVal val="visible"/>
                                      </p:to>
                                    </p:set>
                                    <p:anim calcmode="lin" valueType="num">
                                      <p:cBhvr additive="base">
                                        <p:cTn id="21" dur="500" fill="hold"/>
                                        <p:tgtEl>
                                          <p:spTgt spid="45"/>
                                        </p:tgtEl>
                                        <p:attrNameLst>
                                          <p:attrName>ppt_x</p:attrName>
                                        </p:attrNameLst>
                                      </p:cBhvr>
                                      <p:tavLst>
                                        <p:tav tm="0">
                                          <p:val>
                                            <p:strVal val="#ppt_x"/>
                                          </p:val>
                                        </p:tav>
                                        <p:tav tm="100000">
                                          <p:val>
                                            <p:strVal val="#ppt_x"/>
                                          </p:val>
                                        </p:tav>
                                      </p:tavLst>
                                    </p:anim>
                                    <p:anim calcmode="lin" valueType="num">
                                      <p:cBhvr additive="base">
                                        <p:cTn id="22"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ppt_x"/>
                                          </p:val>
                                        </p:tav>
                                        <p:tav tm="100000">
                                          <p:val>
                                            <p:strVal val="#ppt_x"/>
                                          </p:val>
                                        </p:tav>
                                      </p:tavLst>
                                    </p:anim>
                                    <p:anim calcmode="lin" valueType="num">
                                      <p:cBhvr additive="base">
                                        <p:cTn id="2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additive="base">
                                        <p:cTn id="33" dur="500" fill="hold"/>
                                        <p:tgtEl>
                                          <p:spTgt spid="18"/>
                                        </p:tgtEl>
                                        <p:attrNameLst>
                                          <p:attrName>ppt_x</p:attrName>
                                        </p:attrNameLst>
                                      </p:cBhvr>
                                      <p:tavLst>
                                        <p:tav tm="0">
                                          <p:val>
                                            <p:strVal val="#ppt_x"/>
                                          </p:val>
                                        </p:tav>
                                        <p:tav tm="100000">
                                          <p:val>
                                            <p:strVal val="#ppt_x"/>
                                          </p:val>
                                        </p:tav>
                                      </p:tavLst>
                                    </p:anim>
                                    <p:anim calcmode="lin" valueType="num">
                                      <p:cBhvr additive="base">
                                        <p:cTn id="3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anim calcmode="lin" valueType="num">
                                      <p:cBhvr additive="base">
                                        <p:cTn id="39" dur="500" fill="hold"/>
                                        <p:tgtEl>
                                          <p:spTgt spid="4"/>
                                        </p:tgtEl>
                                        <p:attrNameLst>
                                          <p:attrName>ppt_x</p:attrName>
                                        </p:attrNameLst>
                                      </p:cBhvr>
                                      <p:tavLst>
                                        <p:tav tm="0">
                                          <p:val>
                                            <p:strVal val="#ppt_x"/>
                                          </p:val>
                                        </p:tav>
                                        <p:tav tm="100000">
                                          <p:val>
                                            <p:strVal val="#ppt_x"/>
                                          </p:val>
                                        </p:tav>
                                      </p:tavLst>
                                    </p:anim>
                                    <p:anim calcmode="lin" valueType="num">
                                      <p:cBhvr additive="base">
                                        <p:cTn id="4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fade">
                                      <p:cBhvr>
                                        <p:cTn id="45" dur="500"/>
                                        <p:tgtEl>
                                          <p:spTgt spid="5"/>
                                        </p:tgtEl>
                                      </p:cBhvr>
                                    </p:animEffect>
                                  </p:childTnLst>
                                </p:cTn>
                              </p:par>
                              <p:par>
                                <p:cTn id="46" presetID="10" presetClass="entr" presetSubtype="0" fill="hold"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500"/>
                                        <p:tgtEl>
                                          <p:spTgt spid="20"/>
                                        </p:tgtEl>
                                      </p:cBhvr>
                                    </p:animEffect>
                                  </p:childTnLst>
                                </p:cTn>
                              </p:par>
                              <p:par>
                                <p:cTn id="49" presetID="10" presetClass="entr" presetSubtype="0" fill="hold" nodeType="with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fade">
                                      <p:cBhvr>
                                        <p:cTn id="5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8" grpId="0" animBg="1"/>
      <p:bldP spid="44" grpId="0" animBg="1"/>
      <p:bldP spid="17" grpId="0" animBg="1"/>
      <p:bldP spid="18" grpId="0" animBg="1"/>
      <p:bldP spid="4"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066800"/>
          </a:xfrm>
        </p:spPr>
        <p:txBody>
          <a:bodyPr>
            <a:normAutofit/>
          </a:bodyPr>
          <a:lstStyle/>
          <a:p>
            <a:r>
              <a:rPr lang="en-US" dirty="0"/>
              <a:t>The identification revolution</a:t>
            </a:r>
          </a:p>
        </p:txBody>
      </p:sp>
      <p:sp>
        <p:nvSpPr>
          <p:cNvPr id="3" name="Content Placeholder 2"/>
          <p:cNvSpPr>
            <a:spLocks noGrp="1"/>
          </p:cNvSpPr>
          <p:nvPr>
            <p:ph idx="1"/>
          </p:nvPr>
        </p:nvSpPr>
        <p:spPr>
          <a:xfrm>
            <a:off x="457200" y="1524000"/>
            <a:ext cx="8229600" cy="5050536"/>
          </a:xfrm>
        </p:spPr>
        <p:txBody>
          <a:bodyPr>
            <a:normAutofit fontScale="70000" lnSpcReduction="20000"/>
          </a:bodyPr>
          <a:lstStyle/>
          <a:p>
            <a:r>
              <a:rPr lang="en-US" dirty="0"/>
              <a:t>By the mid 90s, empirical microeconomics in particular had started to realize that if it wanted to be taken seriously it needed to deal with </a:t>
            </a:r>
            <a:r>
              <a:rPr lang="en-US" dirty="0" err="1"/>
              <a:t>endogeneity</a:t>
            </a:r>
            <a:endParaRPr lang="en-US" dirty="0"/>
          </a:p>
          <a:p>
            <a:pPr lvl="2"/>
            <a:r>
              <a:rPr lang="en-US" dirty="0"/>
              <a:t>Once you understand </a:t>
            </a:r>
            <a:r>
              <a:rPr lang="en-US" dirty="0" err="1"/>
              <a:t>endogeneity</a:t>
            </a:r>
            <a:r>
              <a:rPr lang="en-US" dirty="0"/>
              <a:t> as an issue you can never look at an evaluation of an opt-in job training program again</a:t>
            </a:r>
          </a:p>
          <a:p>
            <a:r>
              <a:rPr lang="en-US" dirty="0"/>
              <a:t>Specifically, economists recognized the need for “well-identified” econometrics whenever interpreting something causally</a:t>
            </a:r>
          </a:p>
          <a:p>
            <a:pPr lvl="1"/>
            <a:r>
              <a:rPr lang="en-US" dirty="0"/>
              <a:t>“Well-identified” meaning that one can correctly “identify” what plays a causal role and what does not</a:t>
            </a:r>
          </a:p>
          <a:p>
            <a:r>
              <a:rPr lang="en-US" dirty="0"/>
              <a:t>This has been </a:t>
            </a:r>
            <a:r>
              <a:rPr lang="en-US" i="1" dirty="0"/>
              <a:t>heavily</a:t>
            </a:r>
            <a:r>
              <a:rPr lang="en-US" dirty="0"/>
              <a:t> driven by the rapid growth in cheap computing</a:t>
            </a:r>
          </a:p>
          <a:p>
            <a:pPr lvl="1"/>
            <a:r>
              <a:rPr lang="en-US" dirty="0"/>
              <a:t>Running a regular OLS regression with interesting results used to be enough to get published pretty well</a:t>
            </a:r>
          </a:p>
          <a:p>
            <a:pPr lvl="2"/>
            <a:r>
              <a:rPr lang="en-US" dirty="0"/>
              <a:t>Partly cause it was near the limit of technological feasibility</a:t>
            </a:r>
          </a:p>
          <a:p>
            <a:r>
              <a:rPr lang="en-US" dirty="0"/>
              <a:t>Most importantly, identification allows for a more objective appraisal of whether a policy or a intervention is likely to work</a:t>
            </a:r>
          </a:p>
          <a:p>
            <a:pPr lvl="1"/>
            <a:r>
              <a:rPr lang="en-US" dirty="0"/>
              <a:t>This approach is often referred to as </a:t>
            </a:r>
            <a:r>
              <a:rPr lang="en-US" b="1" dirty="0">
                <a:solidFill>
                  <a:srgbClr val="FF0000"/>
                </a:solidFill>
              </a:rPr>
              <a:t>quasi-experimental</a:t>
            </a:r>
            <a:endParaRPr lang="en-US" dirty="0"/>
          </a:p>
          <a:p>
            <a:pPr lvl="2"/>
            <a:r>
              <a:rPr lang="en-US" dirty="0"/>
              <a:t>As in, the work is sort of like experiments</a:t>
            </a:r>
          </a:p>
          <a:p>
            <a:pPr lvl="3"/>
            <a:r>
              <a:rPr lang="en-US" dirty="0"/>
              <a:t>Sometimes explicitly, like with RCTs</a:t>
            </a:r>
          </a:p>
          <a:p>
            <a:pPr lvl="3"/>
            <a:r>
              <a:rPr lang="en-US" dirty="0"/>
              <a:t>Sometimes only somewhat (“quasi-”), as with natural experiments</a:t>
            </a:r>
          </a:p>
        </p:txBody>
      </p:sp>
    </p:spTree>
    <p:extLst>
      <p:ext uri="{BB962C8B-B14F-4D97-AF65-F5344CB8AC3E}">
        <p14:creationId xmlns:p14="http://schemas.microsoft.com/office/powerpoint/2010/main" val="257045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1"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8640" y="76200"/>
            <a:ext cx="4114800" cy="1447800"/>
          </a:xfrm>
          <a:prstGeom prst="rect">
            <a:avLst/>
          </a:prstGeom>
          <a:noFill/>
          <a:ln w="9525">
            <a:noFill/>
            <a:miter lim="800000"/>
            <a:headEnd/>
            <a:tailEnd/>
          </a:ln>
          <a:effectLst/>
        </p:spPr>
      </p:pic>
      <p:pic>
        <p:nvPicPr>
          <p:cNvPr id="6" name="Picture 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 y="1432810"/>
            <a:ext cx="4267200" cy="990600"/>
          </a:xfrm>
          <a:prstGeom prst="rect">
            <a:avLst/>
          </a:prstGeom>
          <a:noFill/>
          <a:ln w="9525">
            <a:noFill/>
            <a:miter lim="800000"/>
            <a:headEnd/>
            <a:tailEnd/>
          </a:ln>
          <a:effectLst/>
        </p:spPr>
      </p:pic>
      <p:pic>
        <p:nvPicPr>
          <p:cNvPr id="8704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2590800"/>
            <a:ext cx="6019800" cy="4267200"/>
          </a:xfrm>
          <a:prstGeom prst="rect">
            <a:avLst/>
          </a:prstGeom>
          <a:noFill/>
          <a:ln w="9525">
            <a:noFill/>
            <a:miter lim="800000"/>
            <a:headEnd/>
            <a:tailEnd/>
          </a:ln>
          <a:effectLst/>
        </p:spPr>
      </p:pic>
    </p:spTree>
    <p:extLst>
      <p:ext uri="{BB962C8B-B14F-4D97-AF65-F5344CB8AC3E}">
        <p14:creationId xmlns:p14="http://schemas.microsoft.com/office/powerpoint/2010/main" val="249298981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Le prix Nobel d'économie 2019 attribué à un trio de chercheurs - La Vie éc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304800"/>
            <a:ext cx="6000750" cy="6000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836741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066800"/>
          </a:xfrm>
        </p:spPr>
        <p:txBody>
          <a:bodyPr/>
          <a:lstStyle/>
          <a:p>
            <a:r>
              <a:rPr lang="en-US" dirty="0"/>
              <a:t>What if we can’t randomize?</a:t>
            </a:r>
          </a:p>
        </p:txBody>
      </p:sp>
      <p:sp>
        <p:nvSpPr>
          <p:cNvPr id="3" name="Content Placeholder 2"/>
          <p:cNvSpPr>
            <a:spLocks noGrp="1"/>
          </p:cNvSpPr>
          <p:nvPr>
            <p:ph idx="1"/>
          </p:nvPr>
        </p:nvSpPr>
        <p:spPr>
          <a:xfrm>
            <a:off x="457200" y="1600200"/>
            <a:ext cx="8229600" cy="5257800"/>
          </a:xfrm>
        </p:spPr>
        <p:txBody>
          <a:bodyPr>
            <a:normAutofit fontScale="62500" lnSpcReduction="20000"/>
          </a:bodyPr>
          <a:lstStyle/>
          <a:p>
            <a:r>
              <a:rPr lang="en-US" dirty="0"/>
              <a:t>Your </a:t>
            </a:r>
            <a:r>
              <a:rPr lang="en-US" b="1" dirty="0">
                <a:solidFill>
                  <a:srgbClr val="FF0000"/>
                </a:solidFill>
              </a:rPr>
              <a:t>identification strategy</a:t>
            </a:r>
            <a:r>
              <a:rPr lang="en-US" dirty="0"/>
              <a:t> is how you plan to identify your parameter of interest</a:t>
            </a:r>
          </a:p>
          <a:p>
            <a:pPr lvl="1"/>
            <a:r>
              <a:rPr lang="en-US" dirty="0"/>
              <a:t>The simplest identification strategy is randomization</a:t>
            </a:r>
          </a:p>
          <a:p>
            <a:r>
              <a:rPr lang="en-US" dirty="0"/>
              <a:t>Unfortunately, randomized experiments are often implausible</a:t>
            </a:r>
          </a:p>
          <a:p>
            <a:pPr lvl="1"/>
            <a:r>
              <a:rPr lang="en-US" dirty="0"/>
              <a:t>Cost reasons - even small RCTs are expensive</a:t>
            </a:r>
          </a:p>
          <a:p>
            <a:pPr lvl="1"/>
            <a:r>
              <a:rPr lang="en-US" dirty="0"/>
              <a:t>Moral reasons - e.g., if you want to study conflict you can’t randomly try to provoke violence</a:t>
            </a:r>
          </a:p>
          <a:p>
            <a:pPr lvl="1"/>
            <a:r>
              <a:rPr lang="en-US" dirty="0"/>
              <a:t>Logistical reasons  - Like, we can’t randomly assign good institutions, or favorable geography, or prosocial norms, or…</a:t>
            </a:r>
          </a:p>
          <a:p>
            <a:r>
              <a:rPr lang="en-US" dirty="0"/>
              <a:t>In such situations we must find some way of inferring (with justification) that our variable of interest can be interpreted as being functionally random</a:t>
            </a:r>
          </a:p>
          <a:p>
            <a:r>
              <a:rPr lang="en-US" dirty="0"/>
              <a:t>So what can one do?</a:t>
            </a:r>
          </a:p>
          <a:p>
            <a:pPr lvl="1"/>
            <a:r>
              <a:rPr lang="en-US" dirty="0"/>
              <a:t>Classic: Control for confounding variables that influence treatment or outcomes, using theory as a guide (“</a:t>
            </a:r>
            <a:r>
              <a:rPr lang="en-US" dirty="0">
                <a:solidFill>
                  <a:srgbClr val="FF0000"/>
                </a:solidFill>
              </a:rPr>
              <a:t>structural modeling</a:t>
            </a:r>
            <a:r>
              <a:rPr lang="en-US" dirty="0"/>
              <a:t>” approach to research)</a:t>
            </a:r>
          </a:p>
          <a:p>
            <a:pPr lvl="2"/>
            <a:r>
              <a:rPr lang="en-US" dirty="0"/>
              <a:t>Becomes difficult because of GMA4</a:t>
            </a:r>
          </a:p>
          <a:p>
            <a:pPr lvl="3"/>
            <a:r>
              <a:rPr lang="en-US" dirty="0"/>
              <a:t>many things we care about are unobservable and complex</a:t>
            </a:r>
          </a:p>
          <a:p>
            <a:pPr lvl="4"/>
            <a:r>
              <a:rPr lang="en-US" dirty="0"/>
              <a:t>hence we can’t generally assume that the zero conditional mean assumption holds</a:t>
            </a:r>
          </a:p>
          <a:p>
            <a:pPr lvl="1"/>
            <a:r>
              <a:rPr lang="en-US" dirty="0"/>
              <a:t>New way: Come up with a new identification strategy using a natural source of variation, e.g., a natural experiment</a:t>
            </a:r>
          </a:p>
          <a:p>
            <a:pPr lvl="2"/>
            <a:r>
              <a:rPr lang="en-US" dirty="0"/>
              <a:t>E.g., difference in differences, instrumental variables, or regression discontinuity</a:t>
            </a:r>
          </a:p>
          <a:p>
            <a:pPr lvl="4"/>
            <a:r>
              <a:rPr lang="en-US" dirty="0"/>
              <a:t>Sounds great in practice, though you’ve got to find the experiment…</a:t>
            </a:r>
          </a:p>
          <a:p>
            <a:r>
              <a:rPr lang="en-US" dirty="0"/>
              <a:t>These identification strategies will be covered in greater detail in future courses, but I just want you all to at least know / see and recognize them</a:t>
            </a:r>
          </a:p>
          <a:p>
            <a:pPr lvl="1"/>
            <a:endParaRPr lang="en-US" dirty="0"/>
          </a:p>
        </p:txBody>
      </p:sp>
    </p:spTree>
    <p:extLst>
      <p:ext uri="{BB962C8B-B14F-4D97-AF65-F5344CB8AC3E}">
        <p14:creationId xmlns:p14="http://schemas.microsoft.com/office/powerpoint/2010/main" val="828152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3"/>
          <p:cNvSpPr>
            <a:spLocks noGrp="1" noChangeArrowheads="1"/>
          </p:cNvSpPr>
          <p:nvPr>
            <p:ph type="body" idx="1"/>
          </p:nvPr>
        </p:nvSpPr>
        <p:spPr>
          <a:xfrm>
            <a:off x="593725" y="2005013"/>
            <a:ext cx="8001000" cy="4267200"/>
          </a:xfrm>
        </p:spPr>
        <p:txBody>
          <a:bodyPr/>
          <a:lstStyle/>
          <a:p>
            <a:pPr eaLnBrk="1" hangingPunct="1">
              <a:lnSpc>
                <a:spcPts val="2900"/>
              </a:lnSpc>
            </a:pPr>
            <a:r>
              <a:rPr lang="de-DE" sz="1800" b="1" dirty="0"/>
              <a:t>Economic model of crime (Becker 1968)</a:t>
            </a:r>
          </a:p>
          <a:p>
            <a:pPr lvl="1" eaLnBrk="1" hangingPunct="1">
              <a:lnSpc>
                <a:spcPts val="3200"/>
              </a:lnSpc>
            </a:pPr>
            <a:r>
              <a:rPr lang="de-DE" sz="1800" dirty="0"/>
              <a:t>Derives equation for criminal activity based on utility maximization</a:t>
            </a:r>
          </a:p>
          <a:p>
            <a:pPr lvl="1" eaLnBrk="1" hangingPunct="1">
              <a:lnSpc>
                <a:spcPts val="3200"/>
              </a:lnSpc>
            </a:pPr>
            <a:endParaRPr lang="de-DE" sz="1800" dirty="0"/>
          </a:p>
          <a:p>
            <a:pPr lvl="1" eaLnBrk="1" hangingPunct="1">
              <a:lnSpc>
                <a:spcPts val="3200"/>
              </a:lnSpc>
            </a:pPr>
            <a:endParaRPr lang="de-DE" sz="1800" dirty="0"/>
          </a:p>
          <a:p>
            <a:pPr lvl="1" eaLnBrk="1" hangingPunct="1">
              <a:lnSpc>
                <a:spcPts val="3200"/>
              </a:lnSpc>
            </a:pPr>
            <a:endParaRPr lang="de-DE" sz="1800" dirty="0"/>
          </a:p>
          <a:p>
            <a:pPr lvl="1" eaLnBrk="1" hangingPunct="1">
              <a:lnSpc>
                <a:spcPts val="3200"/>
              </a:lnSpc>
            </a:pPr>
            <a:endParaRPr lang="de-DE" sz="1800" dirty="0"/>
          </a:p>
          <a:p>
            <a:pPr lvl="1" eaLnBrk="1" hangingPunct="1">
              <a:lnSpc>
                <a:spcPts val="3200"/>
              </a:lnSpc>
            </a:pPr>
            <a:endParaRPr lang="de-DE" sz="1800" dirty="0"/>
          </a:p>
          <a:p>
            <a:pPr lvl="1">
              <a:lnSpc>
                <a:spcPts val="3200"/>
              </a:lnSpc>
            </a:pPr>
            <a:r>
              <a:rPr lang="de-DE" sz="1800" dirty="0"/>
              <a:t>Functional form of relationship not specified</a:t>
            </a:r>
          </a:p>
          <a:p>
            <a:pPr lvl="1">
              <a:lnSpc>
                <a:spcPts val="3200"/>
              </a:lnSpc>
            </a:pPr>
            <a:r>
              <a:rPr lang="de-DE" sz="1800" dirty="0"/>
              <a:t>Equation could have been postulated without economic modeling</a:t>
            </a:r>
            <a:endParaRPr lang="de-DE" sz="1800" b="1" dirty="0"/>
          </a:p>
          <a:p>
            <a:pPr lvl="1" eaLnBrk="1" hangingPunct="1">
              <a:lnSpc>
                <a:spcPts val="3200"/>
              </a:lnSpc>
            </a:pPr>
            <a:endParaRPr lang="de-DE" sz="1800" b="1" dirty="0"/>
          </a:p>
        </p:txBody>
      </p:sp>
      <p:pic>
        <p:nvPicPr>
          <p:cNvPr id="6147" name="Grafik 4" descr="TP_tmp.png"/>
          <p:cNvPicPr>
            <a:picLocks noChangeAspect="1"/>
          </p:cNvPicPr>
          <p:nvPr>
            <p:custDataLst>
              <p:tags r:id="rId1"/>
            </p:custDataLst>
          </p:nvPr>
        </p:nvPicPr>
        <p:blipFill>
          <a:blip r:embed="rId4" cstate="screen">
            <a:extLst>
              <a:ext uri="{28A0092B-C50C-407E-A947-70E740481C1C}">
                <a14:useLocalDpi xmlns:a14="http://schemas.microsoft.com/office/drawing/2010/main" val="0"/>
              </a:ext>
            </a:extLst>
          </a:blip>
          <a:srcRect/>
          <a:stretch>
            <a:fillRect/>
          </a:stretch>
        </p:blipFill>
        <p:spPr bwMode="auto">
          <a:xfrm>
            <a:off x="2892425" y="3136900"/>
            <a:ext cx="330200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feld 6"/>
          <p:cNvSpPr txBox="1"/>
          <p:nvPr/>
        </p:nvSpPr>
        <p:spPr>
          <a:xfrm>
            <a:off x="555625" y="3209925"/>
            <a:ext cx="1544638" cy="523875"/>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pPr>
              <a:defRPr/>
            </a:pPr>
            <a:r>
              <a:rPr lang="de-DE" sz="1400" dirty="0" err="1"/>
              <a:t>Hours</a:t>
            </a:r>
            <a:r>
              <a:rPr lang="de-DE" sz="1400" dirty="0"/>
              <a:t> </a:t>
            </a:r>
            <a:r>
              <a:rPr lang="de-DE" sz="1400" dirty="0" err="1"/>
              <a:t>spent</a:t>
            </a:r>
            <a:r>
              <a:rPr lang="de-DE" sz="1400" dirty="0"/>
              <a:t> in</a:t>
            </a:r>
          </a:p>
          <a:p>
            <a:pPr>
              <a:defRPr/>
            </a:pPr>
            <a:r>
              <a:rPr lang="de-DE" sz="1400" dirty="0" err="1"/>
              <a:t>criminal</a:t>
            </a:r>
            <a:r>
              <a:rPr lang="de-DE" sz="1400" dirty="0"/>
              <a:t> </a:t>
            </a:r>
            <a:r>
              <a:rPr lang="de-DE" sz="1400" dirty="0" err="1"/>
              <a:t>activities</a:t>
            </a:r>
            <a:endParaRPr lang="de-DE" sz="1400" dirty="0"/>
          </a:p>
        </p:txBody>
      </p:sp>
      <p:sp>
        <p:nvSpPr>
          <p:cNvPr id="6149" name="Textfeld 7"/>
          <p:cNvSpPr txBox="1">
            <a:spLocks noChangeArrowheads="1"/>
          </p:cNvSpPr>
          <p:nvPr/>
        </p:nvSpPr>
        <p:spPr bwMode="auto">
          <a:xfrm>
            <a:off x="877792" y="4191000"/>
            <a:ext cx="178920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eaLnBrk="1" hangingPunct="1"/>
            <a:r>
              <a:rPr lang="de-DE" sz="1400" dirty="0"/>
              <a:t>Returns  to criminal </a:t>
            </a:r>
          </a:p>
          <a:p>
            <a:pPr eaLnBrk="1" hangingPunct="1"/>
            <a:r>
              <a:rPr lang="de-DE" sz="1400" dirty="0"/>
              <a:t>activities</a:t>
            </a:r>
          </a:p>
        </p:txBody>
      </p:sp>
      <p:sp>
        <p:nvSpPr>
          <p:cNvPr id="6150" name="Textfeld 8"/>
          <p:cNvSpPr txBox="1">
            <a:spLocks noChangeArrowheads="1"/>
          </p:cNvSpPr>
          <p:nvPr/>
        </p:nvSpPr>
        <p:spPr bwMode="auto">
          <a:xfrm>
            <a:off x="2454275" y="4414838"/>
            <a:ext cx="13303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eaLnBrk="1" hangingPunct="1"/>
            <a:r>
              <a:rPr lang="de-DE" sz="1400"/>
              <a:t>Wage for legal</a:t>
            </a:r>
          </a:p>
          <a:p>
            <a:pPr eaLnBrk="1" hangingPunct="1"/>
            <a:r>
              <a:rPr lang="de-DE" sz="1400"/>
              <a:t>employment</a:t>
            </a:r>
          </a:p>
        </p:txBody>
      </p:sp>
      <p:sp>
        <p:nvSpPr>
          <p:cNvPr id="6151" name="Textfeld 9"/>
          <p:cNvSpPr txBox="1">
            <a:spLocks noChangeArrowheads="1"/>
          </p:cNvSpPr>
          <p:nvPr/>
        </p:nvSpPr>
        <p:spPr bwMode="auto">
          <a:xfrm>
            <a:off x="3768725" y="4560888"/>
            <a:ext cx="7524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eaLnBrk="1" hangingPunct="1"/>
            <a:r>
              <a:rPr lang="de-DE" sz="1400"/>
              <a:t>Other</a:t>
            </a:r>
          </a:p>
          <a:p>
            <a:pPr eaLnBrk="1" hangingPunct="1"/>
            <a:r>
              <a:rPr lang="de-DE" sz="1400"/>
              <a:t>income</a:t>
            </a:r>
          </a:p>
        </p:txBody>
      </p:sp>
      <p:sp>
        <p:nvSpPr>
          <p:cNvPr id="6152" name="Textfeld 10"/>
          <p:cNvSpPr txBox="1">
            <a:spLocks noChangeArrowheads="1"/>
          </p:cNvSpPr>
          <p:nvPr/>
        </p:nvSpPr>
        <p:spPr bwMode="auto">
          <a:xfrm>
            <a:off x="4535488" y="4597400"/>
            <a:ext cx="13271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eaLnBrk="1" hangingPunct="1"/>
            <a:r>
              <a:rPr lang="de-DE" sz="1400"/>
              <a:t>Probability of</a:t>
            </a:r>
          </a:p>
          <a:p>
            <a:pPr eaLnBrk="1" hangingPunct="1"/>
            <a:r>
              <a:rPr lang="de-DE" sz="1400"/>
              <a:t>getting caught</a:t>
            </a:r>
          </a:p>
        </p:txBody>
      </p:sp>
      <p:cxnSp>
        <p:nvCxnSpPr>
          <p:cNvPr id="12" name="Gerade Verbindung mit Pfeil 11"/>
          <p:cNvCxnSpPr/>
          <p:nvPr/>
        </p:nvCxnSpPr>
        <p:spPr>
          <a:xfrm flipV="1">
            <a:off x="2271713" y="3355975"/>
            <a:ext cx="1387475" cy="83978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154" name="Textfeld 23"/>
          <p:cNvSpPr txBox="1">
            <a:spLocks noChangeArrowheads="1"/>
          </p:cNvSpPr>
          <p:nvPr/>
        </p:nvSpPr>
        <p:spPr bwMode="auto">
          <a:xfrm>
            <a:off x="5776913" y="4378325"/>
            <a:ext cx="1222375"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eaLnBrk="1" hangingPunct="1"/>
            <a:r>
              <a:rPr lang="de-DE" sz="1400"/>
              <a:t>Probability of</a:t>
            </a:r>
          </a:p>
          <a:p>
            <a:pPr eaLnBrk="1" hangingPunct="1"/>
            <a:r>
              <a:rPr lang="de-DE" sz="1400"/>
              <a:t>conviction if</a:t>
            </a:r>
          </a:p>
          <a:p>
            <a:pPr eaLnBrk="1" hangingPunct="1"/>
            <a:r>
              <a:rPr lang="de-DE" sz="1400"/>
              <a:t>caught</a:t>
            </a:r>
          </a:p>
        </p:txBody>
      </p:sp>
      <p:sp>
        <p:nvSpPr>
          <p:cNvPr id="6155" name="Textfeld 24"/>
          <p:cNvSpPr txBox="1">
            <a:spLocks noChangeArrowheads="1"/>
          </p:cNvSpPr>
          <p:nvPr/>
        </p:nvSpPr>
        <p:spPr bwMode="auto">
          <a:xfrm>
            <a:off x="6981825" y="4305300"/>
            <a:ext cx="8985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eaLnBrk="1" hangingPunct="1"/>
            <a:r>
              <a:rPr lang="de-DE" sz="1400"/>
              <a:t>Expected</a:t>
            </a:r>
          </a:p>
          <a:p>
            <a:pPr eaLnBrk="1" hangingPunct="1"/>
            <a:r>
              <a:rPr lang="de-DE" sz="1400"/>
              <a:t>sentence</a:t>
            </a:r>
          </a:p>
        </p:txBody>
      </p:sp>
      <p:sp>
        <p:nvSpPr>
          <p:cNvPr id="6156" name="Textfeld 25"/>
          <p:cNvSpPr txBox="1">
            <a:spLocks noChangeArrowheads="1"/>
          </p:cNvSpPr>
          <p:nvPr/>
        </p:nvSpPr>
        <p:spPr bwMode="auto">
          <a:xfrm>
            <a:off x="7821613" y="3867150"/>
            <a:ext cx="4857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eaLnBrk="1" hangingPunct="1"/>
            <a:r>
              <a:rPr lang="de-DE" sz="1400"/>
              <a:t>Age</a:t>
            </a:r>
          </a:p>
        </p:txBody>
      </p:sp>
      <p:cxnSp>
        <p:nvCxnSpPr>
          <p:cNvPr id="30" name="Gerade Verbindung mit Pfeil 29"/>
          <p:cNvCxnSpPr/>
          <p:nvPr/>
        </p:nvCxnSpPr>
        <p:spPr>
          <a:xfrm flipV="1">
            <a:off x="1943100" y="3276600"/>
            <a:ext cx="949325" cy="188913"/>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3" name="Gerade Verbindung mit Pfeil 32"/>
          <p:cNvCxnSpPr/>
          <p:nvPr/>
        </p:nvCxnSpPr>
        <p:spPr>
          <a:xfrm rot="5400000" flipH="1" flipV="1">
            <a:off x="3148013" y="3502025"/>
            <a:ext cx="1022350" cy="803275"/>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5" name="Gerade Verbindung mit Pfeil 34"/>
          <p:cNvCxnSpPr/>
          <p:nvPr/>
        </p:nvCxnSpPr>
        <p:spPr>
          <a:xfrm rot="5400000" flipH="1" flipV="1">
            <a:off x="3713956" y="3921920"/>
            <a:ext cx="1241425" cy="182562"/>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5" name="Gerade Verbindung mit Pfeil 44"/>
          <p:cNvCxnSpPr>
            <a:stCxn id="6152" idx="0"/>
          </p:cNvCxnSpPr>
          <p:nvPr/>
        </p:nvCxnSpPr>
        <p:spPr>
          <a:xfrm rot="16200000" flipV="1">
            <a:off x="4410870" y="3809206"/>
            <a:ext cx="1204912" cy="371475"/>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7" name="Gerade Verbindung mit Pfeil 46"/>
          <p:cNvCxnSpPr/>
          <p:nvPr/>
        </p:nvCxnSpPr>
        <p:spPr>
          <a:xfrm rot="16200000" flipV="1">
            <a:off x="5283994" y="3447256"/>
            <a:ext cx="949325" cy="912813"/>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9" name="Gerade Verbindung mit Pfeil 48"/>
          <p:cNvCxnSpPr/>
          <p:nvPr/>
        </p:nvCxnSpPr>
        <p:spPr>
          <a:xfrm rot="10800000">
            <a:off x="5776913" y="3429000"/>
            <a:ext cx="1460500" cy="912813"/>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1" name="Gerade Verbindung mit Pfeil 50"/>
          <p:cNvCxnSpPr>
            <a:stCxn id="6156" idx="1"/>
          </p:cNvCxnSpPr>
          <p:nvPr/>
        </p:nvCxnSpPr>
        <p:spPr>
          <a:xfrm rot="10800000">
            <a:off x="6105525" y="3355975"/>
            <a:ext cx="1716088" cy="665163"/>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0" name="Rectangle 2"/>
          <p:cNvSpPr>
            <a:spLocks noGrp="1" noChangeArrowheads="1"/>
          </p:cNvSpPr>
          <p:nvPr>
            <p:ph type="title"/>
          </p:nvPr>
        </p:nvSpPr>
        <p:spPr>
          <a:xfrm>
            <a:off x="457200" y="762000"/>
            <a:ext cx="8229600" cy="1066800"/>
          </a:xfrm>
        </p:spPr>
        <p:txBody>
          <a:bodyPr>
            <a:normAutofit/>
          </a:bodyPr>
          <a:lstStyle/>
          <a:p>
            <a:pPr eaLnBrk="1" hangingPunct="1"/>
            <a:r>
              <a:rPr lang="de-DE" dirty="0"/>
              <a:t>What kind of theory models?</a:t>
            </a:r>
          </a:p>
        </p:txBody>
      </p:sp>
    </p:spTree>
    <p:extLst>
      <p:ext uri="{BB962C8B-B14F-4D97-AF65-F5344CB8AC3E}">
        <p14:creationId xmlns:p14="http://schemas.microsoft.com/office/powerpoint/2010/main" val="170839755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6">
                                            <p:txEl>
                                              <p:pRg st="7" end="7"/>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4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066800"/>
          </a:xfrm>
        </p:spPr>
        <p:txBody>
          <a:bodyPr/>
          <a:lstStyle/>
          <a:p>
            <a:r>
              <a:rPr lang="en-US" dirty="0"/>
              <a:t>Internal vs. External Validity</a:t>
            </a:r>
          </a:p>
        </p:txBody>
      </p:sp>
      <p:sp>
        <p:nvSpPr>
          <p:cNvPr id="3" name="Content Placeholder 2"/>
          <p:cNvSpPr>
            <a:spLocks noGrp="1"/>
          </p:cNvSpPr>
          <p:nvPr>
            <p:ph idx="1"/>
          </p:nvPr>
        </p:nvSpPr>
        <p:spPr>
          <a:xfrm>
            <a:off x="457200" y="1524000"/>
            <a:ext cx="8229600" cy="5050536"/>
          </a:xfrm>
        </p:spPr>
        <p:txBody>
          <a:bodyPr>
            <a:normAutofit fontScale="62500" lnSpcReduction="20000"/>
          </a:bodyPr>
          <a:lstStyle/>
          <a:p>
            <a:r>
              <a:rPr lang="en-US" dirty="0"/>
              <a:t>Concerns about identification within an econometric model are often referred to as concerns over the </a:t>
            </a:r>
            <a:r>
              <a:rPr lang="en-US" b="1" dirty="0">
                <a:solidFill>
                  <a:srgbClr val="FF0000"/>
                </a:solidFill>
              </a:rPr>
              <a:t>internal validity </a:t>
            </a:r>
            <a:r>
              <a:rPr lang="en-US" dirty="0"/>
              <a:t>of the model</a:t>
            </a:r>
          </a:p>
          <a:p>
            <a:endParaRPr lang="en-US" dirty="0"/>
          </a:p>
          <a:p>
            <a:r>
              <a:rPr lang="en-US" dirty="0"/>
              <a:t>We say that an econometric model is </a:t>
            </a:r>
            <a:r>
              <a:rPr lang="en-US" b="1" dirty="0">
                <a:solidFill>
                  <a:srgbClr val="FF0000"/>
                </a:solidFill>
              </a:rPr>
              <a:t>internally valid </a:t>
            </a:r>
            <a:r>
              <a:rPr lang="en-US" dirty="0"/>
              <a:t>if we believe that our coefficients of interest are appropriately specified and identified </a:t>
            </a:r>
            <a:r>
              <a:rPr lang="en-US" i="1" dirty="0"/>
              <a:t>for the specific sample we are using</a:t>
            </a:r>
            <a:endParaRPr lang="en-US" dirty="0"/>
          </a:p>
          <a:p>
            <a:pPr lvl="1"/>
            <a:r>
              <a:rPr lang="en-US" dirty="0"/>
              <a:t>e.g., </a:t>
            </a:r>
          </a:p>
          <a:p>
            <a:pPr lvl="2"/>
            <a:r>
              <a:rPr lang="en-US" dirty="0"/>
              <a:t>a randomized control trial of a school uniforms grant program in rural Zambia may show that it having a uniform increases attendance by 15%</a:t>
            </a:r>
          </a:p>
          <a:p>
            <a:pPr lvl="3"/>
            <a:r>
              <a:rPr lang="en-US" dirty="0"/>
              <a:t>And assuming that all your identifying assumptions hold, you can be pretty sure that that was the average effect of granting the uniforms</a:t>
            </a:r>
          </a:p>
          <a:p>
            <a:r>
              <a:rPr lang="en-US" dirty="0"/>
              <a:t>We say the a model is </a:t>
            </a:r>
            <a:r>
              <a:rPr lang="en-US" b="1" dirty="0">
                <a:solidFill>
                  <a:srgbClr val="FF0000"/>
                </a:solidFill>
              </a:rPr>
              <a:t>externally valid </a:t>
            </a:r>
            <a:r>
              <a:rPr lang="en-US" dirty="0"/>
              <a:t>if we believe that our identified coefficient of interest can be generalized to </a:t>
            </a:r>
            <a:r>
              <a:rPr lang="en-US" i="1" dirty="0"/>
              <a:t>outside our sample</a:t>
            </a:r>
            <a:endParaRPr lang="en-US" dirty="0"/>
          </a:p>
          <a:p>
            <a:pPr lvl="1"/>
            <a:r>
              <a:rPr lang="en-US" dirty="0"/>
              <a:t>e.g.,</a:t>
            </a:r>
          </a:p>
          <a:p>
            <a:pPr lvl="2"/>
            <a:r>
              <a:rPr lang="en-US" dirty="0"/>
              <a:t>while we may know that uniforms increase attendance for our sample in rural Zambia, we can’t necessarily infer what will happen in other contexts, such as another country, or children of a different age, or children in urban areas</a:t>
            </a:r>
          </a:p>
          <a:p>
            <a:endParaRPr lang="en-US" dirty="0"/>
          </a:p>
          <a:p>
            <a:r>
              <a:rPr lang="en-US" dirty="0"/>
              <a:t>The tension between doing well identified work and externally valid work is fairly unique to the social sciences, since in most of the natural sciences controlled experiments allow one to skip wracking one’s brain over internal validity and skip straight to external validity</a:t>
            </a:r>
          </a:p>
          <a:p>
            <a:endParaRPr lang="en-US" b="1" dirty="0">
              <a:solidFill>
                <a:srgbClr val="FF0000"/>
              </a:solidFill>
            </a:endParaRPr>
          </a:p>
        </p:txBody>
      </p:sp>
    </p:spTree>
    <p:extLst>
      <p:ext uri="{BB962C8B-B14F-4D97-AF65-F5344CB8AC3E}">
        <p14:creationId xmlns:p14="http://schemas.microsoft.com/office/powerpoint/2010/main" val="890493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1066800"/>
          </a:xfrm>
        </p:spPr>
        <p:txBody>
          <a:bodyPr/>
          <a:lstStyle/>
          <a:p>
            <a:r>
              <a:rPr lang="en-US" dirty="0"/>
              <a:t>Identification strategies</a:t>
            </a:r>
          </a:p>
        </p:txBody>
      </p:sp>
      <p:sp>
        <p:nvSpPr>
          <p:cNvPr id="3" name="Content Placeholder 2"/>
          <p:cNvSpPr>
            <a:spLocks noGrp="1"/>
          </p:cNvSpPr>
          <p:nvPr>
            <p:ph idx="1"/>
          </p:nvPr>
        </p:nvSpPr>
        <p:spPr>
          <a:xfrm>
            <a:off x="457200" y="1676400"/>
            <a:ext cx="8229600" cy="5181600"/>
          </a:xfrm>
        </p:spPr>
        <p:txBody>
          <a:bodyPr>
            <a:normAutofit fontScale="70000" lnSpcReduction="20000"/>
          </a:bodyPr>
          <a:lstStyle/>
          <a:p>
            <a:r>
              <a:rPr lang="en-US" dirty="0"/>
              <a:t>At the end of the day, all parameter estimation comes back to tensions between and underlying model and random variation</a:t>
            </a:r>
          </a:p>
          <a:p>
            <a:pPr lvl="1"/>
            <a:r>
              <a:rPr lang="en-US" dirty="0"/>
              <a:t>We can think of this a being the divide between older-style and post-identification revolution econometrics</a:t>
            </a:r>
          </a:p>
          <a:p>
            <a:r>
              <a:rPr lang="en-US" dirty="0"/>
              <a:t>Model-based</a:t>
            </a:r>
          </a:p>
          <a:p>
            <a:pPr lvl="1"/>
            <a:r>
              <a:rPr lang="en-US" dirty="0"/>
              <a:t>Controlling for confounders</a:t>
            </a:r>
          </a:p>
          <a:p>
            <a:pPr lvl="1"/>
            <a:r>
              <a:rPr lang="en-US" dirty="0"/>
              <a:t>Matching / synthetic controls</a:t>
            </a:r>
          </a:p>
          <a:p>
            <a:pPr lvl="1"/>
            <a:r>
              <a:rPr lang="en-US" dirty="0"/>
              <a:t>Fixed effects</a:t>
            </a:r>
          </a:p>
          <a:p>
            <a:pPr lvl="2"/>
            <a:r>
              <a:rPr lang="en-US" dirty="0"/>
              <a:t>All model-based identification strategies are only as good as their underlying model!</a:t>
            </a:r>
          </a:p>
          <a:p>
            <a:pPr lvl="3"/>
            <a:r>
              <a:rPr lang="en-US" dirty="0"/>
              <a:t>See, e.g., </a:t>
            </a:r>
            <a:r>
              <a:rPr lang="en-US" dirty="0" err="1"/>
              <a:t>Romer</a:t>
            </a:r>
            <a:r>
              <a:rPr lang="en-US" dirty="0"/>
              <a:t> (2016)</a:t>
            </a:r>
          </a:p>
          <a:p>
            <a:r>
              <a:rPr lang="en-US" dirty="0"/>
              <a:t>Randomization-based</a:t>
            </a:r>
          </a:p>
          <a:p>
            <a:pPr lvl="1"/>
            <a:r>
              <a:rPr lang="en-US" dirty="0"/>
              <a:t>RCTs (randomized control trials)</a:t>
            </a:r>
          </a:p>
          <a:p>
            <a:pPr lvl="1"/>
            <a:r>
              <a:rPr lang="en-US" dirty="0"/>
              <a:t>Difference in differences</a:t>
            </a:r>
          </a:p>
          <a:p>
            <a:pPr lvl="1"/>
            <a:r>
              <a:rPr lang="en-US" dirty="0"/>
              <a:t>Instrumental variables</a:t>
            </a:r>
          </a:p>
          <a:p>
            <a:pPr lvl="1"/>
            <a:r>
              <a:rPr lang="en-US" dirty="0"/>
              <a:t>Regression discontinuity</a:t>
            </a:r>
          </a:p>
          <a:p>
            <a:pPr lvl="2"/>
            <a:r>
              <a:rPr lang="en-US" dirty="0"/>
              <a:t>All randomization-based identification strategies are only as good as the random variation (and where and how you can find it!)</a:t>
            </a:r>
          </a:p>
          <a:p>
            <a:r>
              <a:rPr lang="en-US" dirty="0"/>
              <a:t>All real research ultimately needs to rely on both </a:t>
            </a:r>
          </a:p>
          <a:p>
            <a:endParaRPr lang="en-US" dirty="0"/>
          </a:p>
        </p:txBody>
      </p:sp>
    </p:spTree>
    <p:extLst>
      <p:ext uri="{BB962C8B-B14F-4D97-AF65-F5344CB8AC3E}">
        <p14:creationId xmlns:p14="http://schemas.microsoft.com/office/powerpoint/2010/main" val="614061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1066800"/>
          </a:xfrm>
        </p:spPr>
        <p:txBody>
          <a:bodyPr/>
          <a:lstStyle/>
          <a:p>
            <a:r>
              <a:rPr lang="en-US" dirty="0"/>
              <a:t>Controlling for confounders</a:t>
            </a:r>
          </a:p>
        </p:txBody>
      </p:sp>
      <p:sp>
        <p:nvSpPr>
          <p:cNvPr id="3" name="Content Placeholder 2"/>
          <p:cNvSpPr>
            <a:spLocks noGrp="1"/>
          </p:cNvSpPr>
          <p:nvPr>
            <p:ph idx="1"/>
          </p:nvPr>
        </p:nvSpPr>
        <p:spPr>
          <a:xfrm>
            <a:off x="457200" y="1676400"/>
            <a:ext cx="8229600" cy="4898136"/>
          </a:xfrm>
        </p:spPr>
        <p:txBody>
          <a:bodyPr>
            <a:normAutofit fontScale="70000" lnSpcReduction="20000"/>
          </a:bodyPr>
          <a:lstStyle/>
          <a:p>
            <a:r>
              <a:rPr lang="en-US" dirty="0"/>
              <a:t>It is sometimes the case that our treatment variable Z may be interpreted as exogenous </a:t>
            </a:r>
            <a:r>
              <a:rPr lang="en-US" i="1" dirty="0"/>
              <a:t>conditional on some other variables X</a:t>
            </a:r>
            <a:r>
              <a:rPr lang="en-US" i="1" baseline="-25000" dirty="0"/>
              <a:t>1</a:t>
            </a:r>
            <a:r>
              <a:rPr lang="en-US" i="1" dirty="0"/>
              <a:t>, X</a:t>
            </a:r>
            <a:r>
              <a:rPr lang="en-US" i="1" baseline="-25000" dirty="0"/>
              <a:t>2</a:t>
            </a:r>
            <a:r>
              <a:rPr lang="en-US" i="1" dirty="0"/>
              <a:t>, etc.</a:t>
            </a:r>
            <a:r>
              <a:rPr lang="en-US" dirty="0"/>
              <a:t> </a:t>
            </a:r>
          </a:p>
          <a:p>
            <a:r>
              <a:rPr lang="en-US" dirty="0"/>
              <a:t>In this situation we may include our other X variables in our model</a:t>
            </a:r>
          </a:p>
          <a:p>
            <a:pPr lvl="1"/>
            <a:r>
              <a:rPr lang="en-US" dirty="0"/>
              <a:t>Assuming everything has been well specified this should allow one to interpret the coefficient on Z causally</a:t>
            </a:r>
          </a:p>
          <a:p>
            <a:r>
              <a:rPr lang="en-US" dirty="0"/>
              <a:t>Generally speaking it is difficult to argue that all relevant confounders have been included in your model, and moreover that the relationship between confounders and treatment is linear, appropriately specified, etc.</a:t>
            </a:r>
          </a:p>
          <a:p>
            <a:pPr lvl="1"/>
            <a:r>
              <a:rPr lang="en-US" dirty="0"/>
              <a:t>Ex: say you want to know the impact of a marginal year of education</a:t>
            </a:r>
          </a:p>
          <a:p>
            <a:pPr lvl="2"/>
            <a:r>
              <a:rPr lang="en-US" dirty="0"/>
              <a:t>you can include controls for parents’ education, wealth, etc.</a:t>
            </a:r>
          </a:p>
          <a:p>
            <a:pPr lvl="2"/>
            <a:r>
              <a:rPr lang="en-US" dirty="0"/>
              <a:t>but you can’t control for things like an individual’s desire to succeed</a:t>
            </a:r>
          </a:p>
          <a:p>
            <a:pPr lvl="3"/>
            <a:r>
              <a:rPr lang="en-US" dirty="0"/>
              <a:t>or the influence of their friends or families</a:t>
            </a:r>
          </a:p>
          <a:p>
            <a:pPr lvl="2"/>
            <a:r>
              <a:rPr lang="en-US" dirty="0"/>
              <a:t>Thus those terms are in our error term, and estimates biased</a:t>
            </a:r>
          </a:p>
          <a:p>
            <a:endParaRPr lang="en-US" dirty="0"/>
          </a:p>
          <a:p>
            <a:r>
              <a:rPr lang="en-US" dirty="0"/>
              <a:t>Achieving identification through controls is thus generally difficult or impossible unless you know your model works very well</a:t>
            </a:r>
          </a:p>
          <a:p>
            <a:pPr lvl="1"/>
            <a:r>
              <a:rPr lang="en-US" dirty="0"/>
              <a:t>Something that the older structural approaches have obscured…</a:t>
            </a:r>
          </a:p>
          <a:p>
            <a:endParaRPr lang="en-US" dirty="0"/>
          </a:p>
          <a:p>
            <a:endParaRPr lang="en-US" dirty="0"/>
          </a:p>
        </p:txBody>
      </p:sp>
    </p:spTree>
    <p:extLst>
      <p:ext uri="{BB962C8B-B14F-4D97-AF65-F5344CB8AC3E}">
        <p14:creationId xmlns:p14="http://schemas.microsoft.com/office/powerpoint/2010/main" val="2452967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1066800"/>
            <a:ext cx="4240484" cy="3854986"/>
          </a:xfrm>
          <a:prstGeom prst="rect">
            <a:avLst/>
          </a:prstGeom>
          <a:noFill/>
          <a:ln w="9525">
            <a:noFill/>
            <a:miter lim="800000"/>
            <a:headEnd/>
            <a:tailEnd/>
          </a:ln>
          <a:effectLst/>
        </p:spPr>
      </p:pic>
      <p:sp>
        <p:nvSpPr>
          <p:cNvPr id="3" name="TextBox 2"/>
          <p:cNvSpPr txBox="1"/>
          <p:nvPr/>
        </p:nvSpPr>
        <p:spPr>
          <a:xfrm>
            <a:off x="1066800" y="5943600"/>
            <a:ext cx="7372531" cy="646331"/>
          </a:xfrm>
          <a:prstGeom prst="rect">
            <a:avLst/>
          </a:prstGeom>
          <a:noFill/>
        </p:spPr>
        <p:txBody>
          <a:bodyPr wrap="none" rtlCol="0">
            <a:spAutoFit/>
          </a:bodyPr>
          <a:lstStyle/>
          <a:p>
            <a:r>
              <a:rPr lang="en-US" dirty="0"/>
              <a:t>In econ you can basically never know whether you’ve controlled for all </a:t>
            </a:r>
          </a:p>
          <a:p>
            <a:r>
              <a:rPr lang="en-US" dirty="0" err="1"/>
              <a:t>Unobservables</a:t>
            </a:r>
            <a:r>
              <a:rPr lang="en-US" dirty="0"/>
              <a:t> correctly (e.g. musical ability, parents, society, etc.)</a:t>
            </a:r>
          </a:p>
        </p:txBody>
      </p:sp>
      <p:pic>
        <p:nvPicPr>
          <p:cNvPr id="2" name="Picture 1">
            <a:extLst>
              <a:ext uri="{FF2B5EF4-FFF2-40B4-BE49-F238E27FC236}">
                <a16:creationId xmlns:a16="http://schemas.microsoft.com/office/drawing/2014/main" id="{233ED955-24E3-F404-2759-1CCC512F6810}"/>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4453724" y="762000"/>
            <a:ext cx="4705883" cy="4495800"/>
          </a:xfrm>
          <a:prstGeom prst="rect">
            <a:avLst/>
          </a:prstGeom>
        </p:spPr>
      </p:pic>
    </p:spTree>
    <p:extLst>
      <p:ext uri="{BB962C8B-B14F-4D97-AF65-F5344CB8AC3E}">
        <p14:creationId xmlns:p14="http://schemas.microsoft.com/office/powerpoint/2010/main" val="3462593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D3FA4-9A30-49D1-EB17-9D5FF5657B31}"/>
              </a:ext>
            </a:extLst>
          </p:cNvPr>
          <p:cNvSpPr>
            <a:spLocks noGrp="1"/>
          </p:cNvSpPr>
          <p:nvPr>
            <p:ph type="title"/>
          </p:nvPr>
        </p:nvSpPr>
        <p:spPr>
          <a:xfrm>
            <a:off x="457200" y="838200"/>
            <a:ext cx="8229600" cy="1066800"/>
          </a:xfrm>
        </p:spPr>
        <p:txBody>
          <a:bodyPr>
            <a:normAutofit fontScale="90000"/>
          </a:bodyPr>
          <a:lstStyle/>
          <a:p>
            <a:r>
              <a:rPr lang="en-US" dirty="0"/>
              <a:t>from David Card Nobel Acceptance:</a:t>
            </a:r>
          </a:p>
        </p:txBody>
      </p:sp>
      <p:pic>
        <p:nvPicPr>
          <p:cNvPr id="4" name="Picture 3">
            <a:extLst>
              <a:ext uri="{FF2B5EF4-FFF2-40B4-BE49-F238E27FC236}">
                <a16:creationId xmlns:a16="http://schemas.microsoft.com/office/drawing/2014/main" id="{3A73FCA1-AB67-18D3-4925-EE62EB8D5272}"/>
              </a:ext>
            </a:extLst>
          </p:cNvPr>
          <p:cNvPicPr>
            <a:picLocks noChangeAspect="1"/>
          </p:cNvPicPr>
          <p:nvPr/>
        </p:nvPicPr>
        <p:blipFill>
          <a:blip r:embed="rId2"/>
          <a:stretch>
            <a:fillRect/>
          </a:stretch>
        </p:blipFill>
        <p:spPr>
          <a:xfrm>
            <a:off x="762000" y="1986237"/>
            <a:ext cx="7772400" cy="4033563"/>
          </a:xfrm>
          <a:prstGeom prst="rect">
            <a:avLst/>
          </a:prstGeom>
          <a:ln w="44450">
            <a:solidFill>
              <a:schemeClr val="accent1"/>
            </a:solidFill>
          </a:ln>
        </p:spPr>
      </p:pic>
    </p:spTree>
    <p:extLst>
      <p:ext uri="{BB962C8B-B14F-4D97-AF65-F5344CB8AC3E}">
        <p14:creationId xmlns:p14="http://schemas.microsoft.com/office/powerpoint/2010/main" val="148330492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b="41667"/>
          <a:stretch/>
        </p:blipFill>
        <p:spPr>
          <a:xfrm>
            <a:off x="0" y="1"/>
            <a:ext cx="6858000" cy="4800600"/>
          </a:xfrm>
          <a:prstGeom prst="rect">
            <a:avLst/>
          </a:prstGeom>
        </p:spPr>
      </p:pic>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l="30000" t="60185" r="23333" b="4630"/>
          <a:stretch/>
        </p:blipFill>
        <p:spPr>
          <a:xfrm>
            <a:off x="5867400" y="4343400"/>
            <a:ext cx="2695074" cy="2438400"/>
          </a:xfrm>
          <a:prstGeom prst="rect">
            <a:avLst/>
          </a:prstGeom>
        </p:spPr>
      </p:pic>
      <p:sp>
        <p:nvSpPr>
          <p:cNvPr id="4" name="Rectangle 3"/>
          <p:cNvSpPr/>
          <p:nvPr/>
        </p:nvSpPr>
        <p:spPr>
          <a:xfrm>
            <a:off x="1524000" y="2209800"/>
            <a:ext cx="5410200" cy="762000"/>
          </a:xfrm>
          <a:prstGeom prst="rect">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8575" y="6642556"/>
            <a:ext cx="2436886" cy="215444"/>
          </a:xfrm>
          <a:prstGeom prst="rect">
            <a:avLst/>
          </a:prstGeom>
          <a:noFill/>
        </p:spPr>
        <p:txBody>
          <a:bodyPr wrap="none" rtlCol="0">
            <a:spAutoFit/>
          </a:bodyPr>
          <a:lstStyle/>
          <a:p>
            <a:r>
              <a:rPr lang="en-US" sz="800" dirty="0">
                <a:hlinkClick r:id="rId4"/>
              </a:rPr>
              <a:t>http://theoval.cmp.uea.ac.uk/projects/elephant/</a:t>
            </a:r>
            <a:r>
              <a:rPr lang="en-US" sz="800" dirty="0"/>
              <a:t> </a:t>
            </a:r>
          </a:p>
        </p:txBody>
      </p:sp>
    </p:spTree>
    <p:extLst>
      <p:ext uri="{BB962C8B-B14F-4D97-AF65-F5344CB8AC3E}">
        <p14:creationId xmlns:p14="http://schemas.microsoft.com/office/powerpoint/2010/main" val="2882034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18D220D-5836-47AB-934E-FB3F1E626ACB}"/>
              </a:ext>
            </a:extLst>
          </p:cNvPr>
          <p:cNvPicPr>
            <a:picLocks noChangeAspect="1"/>
          </p:cNvPicPr>
          <p:nvPr/>
        </p:nvPicPr>
        <p:blipFill rotWithShape="1">
          <a:blip r:embed="rId2"/>
          <a:srcRect l="27501" t="14445" r="25833" b="14444"/>
          <a:stretch/>
        </p:blipFill>
        <p:spPr>
          <a:xfrm>
            <a:off x="685800" y="32657"/>
            <a:ext cx="7924800" cy="6792686"/>
          </a:xfrm>
          <a:prstGeom prst="rect">
            <a:avLst/>
          </a:prstGeom>
        </p:spPr>
      </p:pic>
    </p:spTree>
    <p:extLst>
      <p:ext uri="{BB962C8B-B14F-4D97-AF65-F5344CB8AC3E}">
        <p14:creationId xmlns:p14="http://schemas.microsoft.com/office/powerpoint/2010/main" val="84968265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1066800"/>
          </a:xfrm>
        </p:spPr>
        <p:txBody>
          <a:bodyPr/>
          <a:lstStyle/>
          <a:p>
            <a:r>
              <a:rPr lang="en-US" dirty="0"/>
              <a:t>Matching</a:t>
            </a:r>
          </a:p>
        </p:txBody>
      </p:sp>
      <p:sp>
        <p:nvSpPr>
          <p:cNvPr id="3" name="Content Placeholder 2"/>
          <p:cNvSpPr>
            <a:spLocks noGrp="1"/>
          </p:cNvSpPr>
          <p:nvPr>
            <p:ph idx="1"/>
          </p:nvPr>
        </p:nvSpPr>
        <p:spPr>
          <a:xfrm>
            <a:off x="457200" y="1676400"/>
            <a:ext cx="8229600" cy="5181600"/>
          </a:xfrm>
        </p:spPr>
        <p:txBody>
          <a:bodyPr>
            <a:normAutofit fontScale="70000" lnSpcReduction="20000"/>
          </a:bodyPr>
          <a:lstStyle/>
          <a:p>
            <a:r>
              <a:rPr lang="en-US" dirty="0"/>
              <a:t>Matching is the more generalizable case of controlling for confounders</a:t>
            </a:r>
          </a:p>
          <a:p>
            <a:r>
              <a:rPr lang="en-US" dirty="0"/>
              <a:t>Recall that our fundamental outcome of interest for causal inference is the ATE</a:t>
            </a:r>
          </a:p>
          <a:p>
            <a:pPr lvl="1"/>
            <a:r>
              <a:rPr lang="en-US" dirty="0"/>
              <a:t>E[Y</a:t>
            </a:r>
            <a:r>
              <a:rPr lang="en-US" baseline="-25000" dirty="0"/>
              <a:t>i</a:t>
            </a:r>
            <a:r>
              <a:rPr lang="en-US" dirty="0"/>
              <a:t>(1)] - E[Y</a:t>
            </a:r>
            <a:r>
              <a:rPr lang="en-US" baseline="-25000" dirty="0"/>
              <a:t>i</a:t>
            </a:r>
            <a:r>
              <a:rPr lang="en-US" dirty="0"/>
              <a:t>(0)]</a:t>
            </a:r>
          </a:p>
          <a:p>
            <a:pPr lvl="2"/>
            <a:r>
              <a:rPr lang="en-US" dirty="0"/>
              <a:t>i.e., the average difference between treated and non</a:t>
            </a:r>
          </a:p>
          <a:p>
            <a:pPr lvl="1"/>
            <a:r>
              <a:rPr lang="en-US" dirty="0"/>
              <a:t>This is difficult to estimate because counterfactual states are never observed</a:t>
            </a:r>
          </a:p>
          <a:p>
            <a:r>
              <a:rPr lang="en-US" dirty="0"/>
              <a:t>BUT, imagine you were able to match different individuals who differed </a:t>
            </a:r>
            <a:r>
              <a:rPr lang="en-US" i="1" dirty="0"/>
              <a:t>only</a:t>
            </a:r>
            <a:r>
              <a:rPr lang="en-US" dirty="0"/>
              <a:t> on treatment status, then one could plausibly infer counterfactuals</a:t>
            </a:r>
          </a:p>
          <a:p>
            <a:pPr lvl="1"/>
            <a:r>
              <a:rPr lang="en-US" dirty="0"/>
              <a:t>E.g., compare two 25 year old </a:t>
            </a:r>
            <a:r>
              <a:rPr lang="en-US" dirty="0" err="1"/>
              <a:t>latino</a:t>
            </a:r>
            <a:r>
              <a:rPr lang="en-US" dirty="0"/>
              <a:t> plumbers living in SF both married with associate’s degrees who only seem to differ on whether one received a job training program and one didn’t</a:t>
            </a:r>
          </a:p>
          <a:p>
            <a:r>
              <a:rPr lang="en-US" dirty="0"/>
              <a:t>There are many different techniques used to generate matching estimators, but they share the same general problem as controlling for covariates</a:t>
            </a:r>
          </a:p>
          <a:p>
            <a:pPr lvl="1"/>
            <a:r>
              <a:rPr lang="en-US" dirty="0"/>
              <a:t>outside specific circumstances generally won’t get you what you want, though they’re often better than just simple controls</a:t>
            </a:r>
          </a:p>
          <a:p>
            <a:pPr lvl="2"/>
            <a:r>
              <a:rPr lang="en-US" dirty="0"/>
              <a:t>See, e.g., </a:t>
            </a:r>
            <a:r>
              <a:rPr lang="en-US" dirty="0">
                <a:solidFill>
                  <a:srgbClr val="FF0000"/>
                </a:solidFill>
              </a:rPr>
              <a:t>propensity score matching</a:t>
            </a:r>
          </a:p>
        </p:txBody>
      </p:sp>
    </p:spTree>
    <p:extLst>
      <p:ext uri="{BB962C8B-B14F-4D97-AF65-F5344CB8AC3E}">
        <p14:creationId xmlns:p14="http://schemas.microsoft.com/office/powerpoint/2010/main" val="3266558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76200"/>
            <a:ext cx="3276600" cy="4611511"/>
          </a:xfrm>
          <a:prstGeom prst="rect">
            <a:avLst/>
          </a:prstGeom>
          <a:noFill/>
          <a:ln w="9525">
            <a:noFill/>
            <a:miter lim="800000"/>
            <a:headEnd/>
            <a:tailEnd/>
          </a:ln>
          <a:effectLst/>
        </p:spPr>
      </p:pic>
      <p:sp>
        <p:nvSpPr>
          <p:cNvPr id="5" name="TextBox 4"/>
          <p:cNvSpPr txBox="1"/>
          <p:nvPr/>
        </p:nvSpPr>
        <p:spPr>
          <a:xfrm>
            <a:off x="719670" y="5257800"/>
            <a:ext cx="8119530" cy="646331"/>
          </a:xfrm>
          <a:prstGeom prst="rect">
            <a:avLst/>
          </a:prstGeom>
          <a:noFill/>
        </p:spPr>
        <p:txBody>
          <a:bodyPr wrap="none" rtlCol="0">
            <a:spAutoFit/>
          </a:bodyPr>
          <a:lstStyle/>
          <a:p>
            <a:r>
              <a:rPr lang="en-US" dirty="0"/>
              <a:t>E.g., one could match otherwise very similar workers, some who</a:t>
            </a:r>
          </a:p>
          <a:p>
            <a:r>
              <a:rPr lang="en-US" dirty="0"/>
              <a:t>received job training and some who didn’t, and look a differences in outcomes</a:t>
            </a:r>
          </a:p>
        </p:txBody>
      </p:sp>
      <p:sp>
        <p:nvSpPr>
          <p:cNvPr id="6" name="TextBox 5"/>
          <p:cNvSpPr txBox="1"/>
          <p:nvPr/>
        </p:nvSpPr>
        <p:spPr>
          <a:xfrm>
            <a:off x="2494705" y="5943600"/>
            <a:ext cx="3829895" cy="369332"/>
          </a:xfrm>
          <a:prstGeom prst="rect">
            <a:avLst/>
          </a:prstGeom>
          <a:noFill/>
        </p:spPr>
        <p:txBody>
          <a:bodyPr wrap="none" rtlCol="0">
            <a:spAutoFit/>
          </a:bodyPr>
          <a:lstStyle/>
          <a:p>
            <a:r>
              <a:rPr lang="en-US" dirty="0"/>
              <a:t>What’s potentially wrong with that?</a:t>
            </a:r>
          </a:p>
        </p:txBody>
      </p:sp>
      <p:sp>
        <p:nvSpPr>
          <p:cNvPr id="7" name="TextBox 6"/>
          <p:cNvSpPr txBox="1"/>
          <p:nvPr/>
        </p:nvSpPr>
        <p:spPr>
          <a:xfrm>
            <a:off x="693277" y="6336268"/>
            <a:ext cx="8222123" cy="369332"/>
          </a:xfrm>
          <a:prstGeom prst="rect">
            <a:avLst/>
          </a:prstGeom>
          <a:noFill/>
        </p:spPr>
        <p:txBody>
          <a:bodyPr wrap="none" rtlCol="0">
            <a:spAutoFit/>
          </a:bodyPr>
          <a:lstStyle/>
          <a:p>
            <a:r>
              <a:rPr lang="en-US" dirty="0"/>
              <a:t>Matching is basically “using a lot of controls” and the GMA4 concerns still hold!</a:t>
            </a:r>
          </a:p>
        </p:txBody>
      </p:sp>
    </p:spTree>
    <p:extLst>
      <p:ext uri="{BB962C8B-B14F-4D97-AF65-F5344CB8AC3E}">
        <p14:creationId xmlns:p14="http://schemas.microsoft.com/office/powerpoint/2010/main" val="4243702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76084" y="762000"/>
            <a:ext cx="8763000" cy="4343401"/>
          </a:xfrm>
          <a:prstGeom prst="rect">
            <a:avLst/>
          </a:prstGeom>
        </p:spPr>
      </p:pic>
    </p:spTree>
    <p:extLst>
      <p:ext uri="{BB962C8B-B14F-4D97-AF65-F5344CB8AC3E}">
        <p14:creationId xmlns:p14="http://schemas.microsoft.com/office/powerpoint/2010/main" val="36006571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3"/>
          <p:cNvSpPr>
            <a:spLocks noGrp="1" noChangeArrowheads="1"/>
          </p:cNvSpPr>
          <p:nvPr>
            <p:ph type="body" idx="1"/>
          </p:nvPr>
        </p:nvSpPr>
        <p:spPr>
          <a:xfrm>
            <a:off x="593725" y="2005013"/>
            <a:ext cx="8001000" cy="4267200"/>
          </a:xfrm>
        </p:spPr>
        <p:txBody>
          <a:bodyPr>
            <a:normAutofit fontScale="92500"/>
          </a:bodyPr>
          <a:lstStyle/>
          <a:p>
            <a:pPr eaLnBrk="1" hangingPunct="1">
              <a:lnSpc>
                <a:spcPts val="2900"/>
              </a:lnSpc>
            </a:pPr>
            <a:r>
              <a:rPr lang="de-DE" sz="1800" b="1" dirty="0"/>
              <a:t>Model of job training and worker productivity</a:t>
            </a:r>
          </a:p>
          <a:p>
            <a:pPr lvl="1" eaLnBrk="1" hangingPunct="1">
              <a:lnSpc>
                <a:spcPts val="3100"/>
              </a:lnSpc>
            </a:pPr>
            <a:r>
              <a:rPr lang="de-DE" sz="1800" dirty="0"/>
              <a:t>What is effect of additional training on worker productivity?</a:t>
            </a:r>
          </a:p>
          <a:p>
            <a:pPr lvl="1" eaLnBrk="1" hangingPunct="1">
              <a:lnSpc>
                <a:spcPts val="3100"/>
              </a:lnSpc>
            </a:pPr>
            <a:r>
              <a:rPr lang="de-DE" sz="1800" dirty="0"/>
              <a:t>Formal economic theory not really needed to derive equation (but may):</a:t>
            </a:r>
          </a:p>
          <a:p>
            <a:pPr lvl="1" eaLnBrk="1" hangingPunct="1">
              <a:lnSpc>
                <a:spcPts val="3100"/>
              </a:lnSpc>
            </a:pPr>
            <a:endParaRPr lang="de-DE" sz="1800" dirty="0"/>
          </a:p>
          <a:p>
            <a:pPr lvl="1" eaLnBrk="1" hangingPunct="1">
              <a:lnSpc>
                <a:spcPts val="3100"/>
              </a:lnSpc>
            </a:pPr>
            <a:endParaRPr lang="de-DE" sz="1800" dirty="0"/>
          </a:p>
          <a:p>
            <a:pPr lvl="1" eaLnBrk="1" hangingPunct="1">
              <a:lnSpc>
                <a:spcPts val="3100"/>
              </a:lnSpc>
            </a:pPr>
            <a:endParaRPr lang="de-DE" sz="1800" dirty="0"/>
          </a:p>
          <a:p>
            <a:pPr lvl="1" eaLnBrk="1" hangingPunct="1">
              <a:lnSpc>
                <a:spcPts val="3100"/>
              </a:lnSpc>
            </a:pPr>
            <a:endParaRPr lang="de-DE" sz="1800" dirty="0"/>
          </a:p>
          <a:p>
            <a:pPr lvl="1" eaLnBrk="1" hangingPunct="1">
              <a:lnSpc>
                <a:spcPts val="3100"/>
              </a:lnSpc>
            </a:pPr>
            <a:endParaRPr lang="de-DE" sz="1800" dirty="0"/>
          </a:p>
          <a:p>
            <a:pPr lvl="1" eaLnBrk="1" hangingPunct="1">
              <a:lnSpc>
                <a:spcPts val="3100"/>
              </a:lnSpc>
            </a:pPr>
            <a:r>
              <a:rPr lang="de-DE" sz="1800" dirty="0"/>
              <a:t>Other factors may be relevant, but these might be the most important (?)</a:t>
            </a:r>
            <a:endParaRPr lang="de-DE" sz="1800" b="1" dirty="0"/>
          </a:p>
        </p:txBody>
      </p:sp>
      <p:pic>
        <p:nvPicPr>
          <p:cNvPr id="7171" name="Grafik 21" descr="TP_tmp.png"/>
          <p:cNvPicPr>
            <a:picLocks noChangeAspect="1"/>
          </p:cNvPicPr>
          <p:nvPr>
            <p:custDataLst>
              <p:tags r:id="rId1"/>
            </p:custDataLst>
          </p:nvPr>
        </p:nvPicPr>
        <p:blipFill>
          <a:blip r:embed="rId4" cstate="screen">
            <a:extLst>
              <a:ext uri="{28A0092B-C50C-407E-A947-70E740481C1C}">
                <a14:useLocalDpi xmlns:a14="http://schemas.microsoft.com/office/drawing/2010/main" val="0"/>
              </a:ext>
            </a:extLst>
          </a:blip>
          <a:srcRect/>
          <a:stretch>
            <a:fillRect/>
          </a:stretch>
        </p:blipFill>
        <p:spPr bwMode="auto">
          <a:xfrm>
            <a:off x="3313113" y="3648075"/>
            <a:ext cx="355600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feld 6"/>
          <p:cNvSpPr txBox="1"/>
          <p:nvPr/>
        </p:nvSpPr>
        <p:spPr>
          <a:xfrm>
            <a:off x="1103313" y="3721100"/>
            <a:ext cx="1174750" cy="307975"/>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pPr>
              <a:defRPr/>
            </a:pPr>
            <a:r>
              <a:rPr lang="de-DE" sz="1400" dirty="0" err="1"/>
              <a:t>Hourly</a:t>
            </a:r>
            <a:r>
              <a:rPr lang="de-DE" sz="1400" dirty="0"/>
              <a:t> wage</a:t>
            </a:r>
          </a:p>
        </p:txBody>
      </p:sp>
      <p:sp>
        <p:nvSpPr>
          <p:cNvPr id="7173" name="Textfeld 8"/>
          <p:cNvSpPr txBox="1">
            <a:spLocks noChangeArrowheads="1"/>
          </p:cNvSpPr>
          <p:nvPr/>
        </p:nvSpPr>
        <p:spPr bwMode="auto">
          <a:xfrm>
            <a:off x="3184525" y="4670425"/>
            <a:ext cx="13843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eaLnBrk="1" hangingPunct="1"/>
            <a:r>
              <a:rPr lang="de-DE" sz="1400"/>
              <a:t>Years of formal</a:t>
            </a:r>
          </a:p>
          <a:p>
            <a:pPr eaLnBrk="1" hangingPunct="1"/>
            <a:r>
              <a:rPr lang="de-DE" sz="1400"/>
              <a:t>education</a:t>
            </a:r>
          </a:p>
        </p:txBody>
      </p:sp>
      <p:sp>
        <p:nvSpPr>
          <p:cNvPr id="7174" name="Textfeld 10"/>
          <p:cNvSpPr txBox="1">
            <a:spLocks noChangeArrowheads="1"/>
          </p:cNvSpPr>
          <p:nvPr/>
        </p:nvSpPr>
        <p:spPr bwMode="auto">
          <a:xfrm>
            <a:off x="4681538" y="4962525"/>
            <a:ext cx="14906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eaLnBrk="1" hangingPunct="1"/>
            <a:r>
              <a:rPr lang="de-DE" sz="1400"/>
              <a:t>Years of work-</a:t>
            </a:r>
          </a:p>
          <a:p>
            <a:pPr eaLnBrk="1" hangingPunct="1"/>
            <a:r>
              <a:rPr lang="de-DE" sz="1400"/>
              <a:t>force experience</a:t>
            </a:r>
          </a:p>
        </p:txBody>
      </p:sp>
      <p:sp>
        <p:nvSpPr>
          <p:cNvPr id="7175" name="Textfeld 24"/>
          <p:cNvSpPr txBox="1">
            <a:spLocks noChangeArrowheads="1"/>
          </p:cNvSpPr>
          <p:nvPr/>
        </p:nvSpPr>
        <p:spPr bwMode="auto">
          <a:xfrm>
            <a:off x="6288088" y="4816475"/>
            <a:ext cx="12827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eaLnBrk="1" hangingPunct="1"/>
            <a:r>
              <a:rPr lang="de-DE" sz="1400" u="sng"/>
              <a:t>Weeks spent</a:t>
            </a:r>
          </a:p>
          <a:p>
            <a:pPr eaLnBrk="1" hangingPunct="1"/>
            <a:r>
              <a:rPr lang="de-DE" sz="1400" u="sng"/>
              <a:t>in job training</a:t>
            </a:r>
          </a:p>
        </p:txBody>
      </p:sp>
      <p:cxnSp>
        <p:nvCxnSpPr>
          <p:cNvPr id="30" name="Gerade Verbindung mit Pfeil 29"/>
          <p:cNvCxnSpPr/>
          <p:nvPr/>
        </p:nvCxnSpPr>
        <p:spPr>
          <a:xfrm flipV="1">
            <a:off x="2308225" y="3794125"/>
            <a:ext cx="949325" cy="10953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3" name="Gerade Verbindung mit Pfeil 32"/>
          <p:cNvCxnSpPr>
            <a:stCxn id="7173" idx="0"/>
          </p:cNvCxnSpPr>
          <p:nvPr/>
        </p:nvCxnSpPr>
        <p:spPr>
          <a:xfrm rot="5400000" flipH="1" flipV="1">
            <a:off x="3895726" y="3884612"/>
            <a:ext cx="766762" cy="804863"/>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5" name="Gerade Verbindung mit Pfeil 44"/>
          <p:cNvCxnSpPr>
            <a:stCxn id="7174" idx="0"/>
          </p:cNvCxnSpPr>
          <p:nvPr/>
        </p:nvCxnSpPr>
        <p:spPr>
          <a:xfrm rot="5400000" flipH="1" flipV="1">
            <a:off x="4926013" y="4440237"/>
            <a:ext cx="1022350" cy="22225"/>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9" name="Gerade Verbindung mit Pfeil 48"/>
          <p:cNvCxnSpPr/>
          <p:nvPr/>
        </p:nvCxnSpPr>
        <p:spPr>
          <a:xfrm rot="16200000" flipV="1">
            <a:off x="6123782" y="4140993"/>
            <a:ext cx="876300" cy="474663"/>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Rectangle 2"/>
          <p:cNvSpPr>
            <a:spLocks noGrp="1" noChangeArrowheads="1"/>
          </p:cNvSpPr>
          <p:nvPr>
            <p:ph type="title"/>
          </p:nvPr>
        </p:nvSpPr>
        <p:spPr>
          <a:xfrm>
            <a:off x="457200" y="762000"/>
            <a:ext cx="8229600" cy="1066800"/>
          </a:xfrm>
        </p:spPr>
        <p:txBody>
          <a:bodyPr>
            <a:normAutofit/>
          </a:bodyPr>
          <a:lstStyle/>
          <a:p>
            <a:pPr eaLnBrk="1" hangingPunct="1"/>
            <a:r>
              <a:rPr lang="de-DE" dirty="0"/>
              <a:t>What kind of theory models?</a:t>
            </a:r>
          </a:p>
        </p:txBody>
      </p:sp>
    </p:spTree>
    <p:extLst>
      <p:ext uri="{BB962C8B-B14F-4D97-AF65-F5344CB8AC3E}">
        <p14:creationId xmlns:p14="http://schemas.microsoft.com/office/powerpoint/2010/main" val="22129508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0">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rince Charles vs Ozzy Osbourne The true value of Social Media Connected  customers are invisible to th… | Social media digital marketing, Social  web, Social media">
            <a:extLst>
              <a:ext uri="{FF2B5EF4-FFF2-40B4-BE49-F238E27FC236}">
                <a16:creationId xmlns:a16="http://schemas.microsoft.com/office/drawing/2014/main" id="{6BD36200-52FB-D7A5-0F37-449F7552A49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000" b="12500"/>
          <a:stretch/>
        </p:blipFill>
        <p:spPr bwMode="auto">
          <a:xfrm>
            <a:off x="749300" y="1752600"/>
            <a:ext cx="7645400" cy="38862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2A1EE3B-9236-7780-EF5A-AE157BCF75F1}"/>
              </a:ext>
            </a:extLst>
          </p:cNvPr>
          <p:cNvSpPr txBox="1">
            <a:spLocks/>
          </p:cNvSpPr>
          <p:nvPr/>
        </p:nvSpPr>
        <p:spPr>
          <a:xfrm>
            <a:off x="457200" y="685800"/>
            <a:ext cx="8229600" cy="1066800"/>
          </a:xfrm>
          <a:prstGeom prst="rect">
            <a:avLst/>
          </a:prstGeom>
        </p:spPr>
        <p:txBody>
          <a:bodyPr/>
          <a:lstStyle>
            <a:lvl1pPr algn="l" rtl="0" eaLnBrk="1" latinLnBrk="0" hangingPunct="1">
              <a:spcBef>
                <a:spcPct val="0"/>
              </a:spcBef>
              <a:buNone/>
              <a:defRPr kumimoji="0" sz="4000" kern="1200">
                <a:solidFill>
                  <a:schemeClr val="tx2"/>
                </a:solidFill>
                <a:latin typeface="+mj-lt"/>
                <a:ea typeface="+mj-ea"/>
                <a:cs typeface="+mj-cs"/>
              </a:defRPr>
            </a:lvl1pPr>
          </a:lstStyle>
          <a:p>
            <a:r>
              <a:rPr lang="en-US"/>
              <a:t>Matching</a:t>
            </a:r>
            <a:endParaRPr lang="en-US" dirty="0"/>
          </a:p>
        </p:txBody>
      </p:sp>
    </p:spTree>
    <p:extLst>
      <p:ext uri="{BB962C8B-B14F-4D97-AF65-F5344CB8AC3E}">
        <p14:creationId xmlns:p14="http://schemas.microsoft.com/office/powerpoint/2010/main" val="380404310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066800"/>
          </a:xfrm>
        </p:spPr>
        <p:txBody>
          <a:bodyPr>
            <a:normAutofit/>
          </a:bodyPr>
          <a:lstStyle/>
          <a:p>
            <a:r>
              <a:rPr lang="en-US" dirty="0"/>
              <a:t>Fixed Effects</a:t>
            </a:r>
          </a:p>
        </p:txBody>
      </p:sp>
      <p:sp>
        <p:nvSpPr>
          <p:cNvPr id="3" name="Content Placeholder 2"/>
          <p:cNvSpPr>
            <a:spLocks noGrp="1"/>
          </p:cNvSpPr>
          <p:nvPr>
            <p:ph idx="1"/>
          </p:nvPr>
        </p:nvSpPr>
        <p:spPr>
          <a:xfrm>
            <a:off x="381000" y="1066800"/>
            <a:ext cx="8458200" cy="5791200"/>
          </a:xfrm>
        </p:spPr>
        <p:txBody>
          <a:bodyPr>
            <a:normAutofit fontScale="62500" lnSpcReduction="20000"/>
          </a:bodyPr>
          <a:lstStyle/>
          <a:p>
            <a:r>
              <a:rPr lang="en-US" dirty="0"/>
              <a:t>If our observations are observed repeatedly (usually over time, though sometimes over space or some other underlying variable) then we may be able to achieve identification by controlling for invariant confounders</a:t>
            </a:r>
          </a:p>
          <a:p>
            <a:pPr lvl="1"/>
            <a:r>
              <a:rPr lang="en-US" dirty="0"/>
              <a:t>In other words, we can take advantage of the fact that the same units of observation should behave similarly over time</a:t>
            </a:r>
          </a:p>
          <a:p>
            <a:r>
              <a:rPr lang="en-US" dirty="0"/>
              <a:t>One simple way of doing this is by using a </a:t>
            </a:r>
            <a:r>
              <a:rPr lang="en-US" b="1" dirty="0">
                <a:solidFill>
                  <a:srgbClr val="FF0000"/>
                </a:solidFill>
              </a:rPr>
              <a:t>fixed effects</a:t>
            </a:r>
            <a:r>
              <a:rPr lang="en-US" dirty="0"/>
              <a:t> estimator for our observations</a:t>
            </a:r>
          </a:p>
          <a:p>
            <a:pPr lvl="1"/>
            <a:r>
              <a:rPr lang="en-US" dirty="0"/>
              <a:t>We identify some fundamental subgrouping in our data (usually though not always the unit of observation) and include indicator variables for each observation</a:t>
            </a:r>
          </a:p>
          <a:p>
            <a:pPr lvl="1"/>
            <a:r>
              <a:rPr lang="en-US" dirty="0"/>
              <a:t>These indicator variables then control for the </a:t>
            </a:r>
            <a:r>
              <a:rPr lang="en-US" i="1" dirty="0"/>
              <a:t>average</a:t>
            </a:r>
            <a:r>
              <a:rPr lang="en-US" dirty="0"/>
              <a:t> relationship between being in the subgroup and our Y outcome</a:t>
            </a:r>
          </a:p>
          <a:p>
            <a:pPr lvl="2"/>
            <a:r>
              <a:rPr lang="en-US" dirty="0"/>
              <a:t>E.g., the average high school graduation rate in your county, or the average price of your good, or…</a:t>
            </a:r>
          </a:p>
          <a:p>
            <a:r>
              <a:rPr lang="en-US" dirty="0"/>
              <a:t>If we believe or may argue that timing of treatment is exogenous this will often help us achieve identification</a:t>
            </a:r>
          </a:p>
          <a:p>
            <a:pPr lvl="1"/>
            <a:r>
              <a:rPr lang="en-US" dirty="0"/>
              <a:t>Often FE alone aren’t enough, but combined with a good identification strategy they can often be relied upon to yield conditionally exogenous treatment</a:t>
            </a:r>
          </a:p>
          <a:p>
            <a:pPr lvl="2"/>
            <a:r>
              <a:rPr lang="en-US" dirty="0"/>
              <a:t>See, for example, </a:t>
            </a:r>
            <a:r>
              <a:rPr lang="en-US" dirty="0" err="1"/>
              <a:t>Angrist</a:t>
            </a:r>
            <a:r>
              <a:rPr lang="en-US" dirty="0"/>
              <a:t> and </a:t>
            </a:r>
            <a:r>
              <a:rPr lang="en-US" dirty="0" err="1"/>
              <a:t>Pischke</a:t>
            </a:r>
            <a:r>
              <a:rPr lang="en-US" dirty="0"/>
              <a:t> (2017) on running fully saturated models</a:t>
            </a:r>
          </a:p>
          <a:p>
            <a:pPr lvl="3"/>
            <a:r>
              <a:rPr lang="en-US" dirty="0"/>
              <a:t>indicators capturing for average outcomes relevant groups demographic subgroups combine pretty well with a plausibly exogenous treatment</a:t>
            </a:r>
          </a:p>
          <a:p>
            <a:pPr lvl="4"/>
            <a:r>
              <a:rPr lang="en-US" dirty="0"/>
              <a:t>This is the sort of thing you’ll talk about more in metrics II and III</a:t>
            </a:r>
          </a:p>
          <a:p>
            <a:pPr lvl="2"/>
            <a:r>
              <a:rPr lang="en-US" dirty="0"/>
              <a:t>This is why, e.g., </a:t>
            </a:r>
            <a:r>
              <a:rPr lang="en-US"/>
              <a:t>effects of climate </a:t>
            </a:r>
            <a:r>
              <a:rPr lang="en-US" dirty="0"/>
              <a:t>variability, which is random</a:t>
            </a:r>
            <a:r>
              <a:rPr lang="en-US"/>
              <a:t>, are </a:t>
            </a:r>
            <a:r>
              <a:rPr lang="en-US" dirty="0"/>
              <a:t>easily identifiable</a:t>
            </a:r>
          </a:p>
          <a:p>
            <a:r>
              <a:rPr lang="en-US" dirty="0"/>
              <a:t>FE isn’t usually your entire id strategy, but you’ll often throw them in to control for the average impact of </a:t>
            </a:r>
            <a:r>
              <a:rPr lang="en-US" dirty="0" err="1"/>
              <a:t>nonvarying</a:t>
            </a:r>
            <a:r>
              <a:rPr lang="en-US" dirty="0"/>
              <a:t> </a:t>
            </a:r>
            <a:r>
              <a:rPr lang="en-US" dirty="0" err="1"/>
              <a:t>unobservables</a:t>
            </a:r>
            <a:r>
              <a:rPr lang="en-US" dirty="0"/>
              <a:t> in a given region / time period / demographic cohort / etc.</a:t>
            </a:r>
          </a:p>
          <a:p>
            <a:pPr lvl="1"/>
            <a:endParaRPr lang="en-US" dirty="0"/>
          </a:p>
          <a:p>
            <a:pPr lvl="1"/>
            <a:endParaRPr lang="en-US" dirty="0"/>
          </a:p>
        </p:txBody>
      </p:sp>
    </p:spTree>
    <p:extLst>
      <p:ext uri="{BB962C8B-B14F-4D97-AF65-F5344CB8AC3E}">
        <p14:creationId xmlns:p14="http://schemas.microsoft.com/office/powerpoint/2010/main" val="4219215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28600" y="76200"/>
            <a:ext cx="8382002" cy="2117392"/>
          </a:xfrm>
          <a:prstGeom prst="rect">
            <a:avLst/>
          </a:prstGeom>
        </p:spPr>
      </p:pic>
      <p:pic>
        <p:nvPicPr>
          <p:cNvPr id="5" name="Picture 4"/>
          <p:cNvPicPr>
            <a:picLocks noChangeAspect="1"/>
          </p:cNvPicPr>
          <p:nvPr/>
        </p:nvPicPr>
        <p:blipFill>
          <a:blip r:embed="rId3"/>
          <a:stretch>
            <a:fillRect/>
          </a:stretch>
        </p:blipFill>
        <p:spPr>
          <a:xfrm>
            <a:off x="228600" y="2285999"/>
            <a:ext cx="3733800" cy="4445409"/>
          </a:xfrm>
          <a:prstGeom prst="rect">
            <a:avLst/>
          </a:prstGeom>
        </p:spPr>
      </p:pic>
      <p:pic>
        <p:nvPicPr>
          <p:cNvPr id="6" name="Picture 5"/>
          <p:cNvPicPr>
            <a:picLocks noChangeAspect="1"/>
          </p:cNvPicPr>
          <p:nvPr/>
        </p:nvPicPr>
        <p:blipFill>
          <a:blip r:embed="rId4"/>
          <a:stretch>
            <a:fillRect/>
          </a:stretch>
        </p:blipFill>
        <p:spPr>
          <a:xfrm>
            <a:off x="4572000" y="1676400"/>
            <a:ext cx="3655801" cy="3340100"/>
          </a:xfrm>
          <a:prstGeom prst="rect">
            <a:avLst/>
          </a:prstGeom>
        </p:spPr>
      </p:pic>
    </p:spTree>
    <p:extLst>
      <p:ext uri="{BB962C8B-B14F-4D97-AF65-F5344CB8AC3E}">
        <p14:creationId xmlns:p14="http://schemas.microsoft.com/office/powerpoint/2010/main" val="320373666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28600" y="76200"/>
            <a:ext cx="8382002" cy="2117392"/>
          </a:xfrm>
          <a:prstGeom prst="rect">
            <a:avLst/>
          </a:prstGeom>
        </p:spPr>
      </p:pic>
      <p:pic>
        <p:nvPicPr>
          <p:cNvPr id="8" name="Picture 7"/>
          <p:cNvPicPr>
            <a:picLocks noChangeAspect="1"/>
          </p:cNvPicPr>
          <p:nvPr/>
        </p:nvPicPr>
        <p:blipFill>
          <a:blip r:embed="rId3"/>
          <a:stretch>
            <a:fillRect/>
          </a:stretch>
        </p:blipFill>
        <p:spPr>
          <a:xfrm>
            <a:off x="990600" y="2514600"/>
            <a:ext cx="7413151" cy="4013200"/>
          </a:xfrm>
          <a:prstGeom prst="rect">
            <a:avLst/>
          </a:prstGeom>
        </p:spPr>
      </p:pic>
    </p:spTree>
    <p:extLst>
      <p:ext uri="{BB962C8B-B14F-4D97-AF65-F5344CB8AC3E}">
        <p14:creationId xmlns:p14="http://schemas.microsoft.com/office/powerpoint/2010/main" val="54519100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28600" y="76200"/>
            <a:ext cx="8382002" cy="2117392"/>
          </a:xfrm>
          <a:prstGeom prst="rect">
            <a:avLst/>
          </a:prstGeom>
        </p:spPr>
      </p:pic>
      <p:pic>
        <p:nvPicPr>
          <p:cNvPr id="2" name="Picture 1"/>
          <p:cNvPicPr>
            <a:picLocks noChangeAspect="1"/>
          </p:cNvPicPr>
          <p:nvPr/>
        </p:nvPicPr>
        <p:blipFill>
          <a:blip r:embed="rId3"/>
          <a:stretch>
            <a:fillRect/>
          </a:stretch>
        </p:blipFill>
        <p:spPr>
          <a:xfrm>
            <a:off x="1524000" y="2193592"/>
            <a:ext cx="6096000" cy="4512017"/>
          </a:xfrm>
          <a:prstGeom prst="rect">
            <a:avLst/>
          </a:prstGeom>
        </p:spPr>
      </p:pic>
      <p:cxnSp>
        <p:nvCxnSpPr>
          <p:cNvPr id="5" name="Straight Arrow Connector 4"/>
          <p:cNvCxnSpPr/>
          <p:nvPr/>
        </p:nvCxnSpPr>
        <p:spPr>
          <a:xfrm flipH="1">
            <a:off x="7543800" y="2590800"/>
            <a:ext cx="685800" cy="4572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7620000" y="2209800"/>
            <a:ext cx="1359668" cy="369332"/>
          </a:xfrm>
          <a:prstGeom prst="rect">
            <a:avLst/>
          </a:prstGeom>
          <a:noFill/>
        </p:spPr>
        <p:txBody>
          <a:bodyPr wrap="none" rtlCol="0">
            <a:spAutoFit/>
          </a:bodyPr>
          <a:lstStyle/>
          <a:p>
            <a:r>
              <a:rPr lang="en-US" dirty="0"/>
              <a:t>Country FE</a:t>
            </a:r>
          </a:p>
        </p:txBody>
      </p:sp>
      <p:cxnSp>
        <p:nvCxnSpPr>
          <p:cNvPr id="9" name="Straight Arrow Connector 8"/>
          <p:cNvCxnSpPr/>
          <p:nvPr/>
        </p:nvCxnSpPr>
        <p:spPr>
          <a:xfrm>
            <a:off x="685800" y="3352800"/>
            <a:ext cx="685800" cy="762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28600" y="2971800"/>
            <a:ext cx="995785" cy="369332"/>
          </a:xfrm>
          <a:prstGeom prst="rect">
            <a:avLst/>
          </a:prstGeom>
          <a:noFill/>
        </p:spPr>
        <p:txBody>
          <a:bodyPr wrap="none" rtlCol="0">
            <a:spAutoFit/>
          </a:bodyPr>
          <a:lstStyle/>
          <a:p>
            <a:r>
              <a:rPr lang="en-US" dirty="0"/>
              <a:t>Year FE</a:t>
            </a:r>
          </a:p>
        </p:txBody>
      </p:sp>
    </p:spTree>
    <p:extLst>
      <p:ext uri="{BB962C8B-B14F-4D97-AF65-F5344CB8AC3E}">
        <p14:creationId xmlns:p14="http://schemas.microsoft.com/office/powerpoint/2010/main" val="138750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066800"/>
          </a:xfrm>
        </p:spPr>
        <p:txBody>
          <a:bodyPr>
            <a:normAutofit/>
          </a:bodyPr>
          <a:lstStyle/>
          <a:p>
            <a:r>
              <a:rPr lang="en-US" dirty="0"/>
              <a:t>Difference in differences</a:t>
            </a:r>
          </a:p>
        </p:txBody>
      </p:sp>
      <p:sp>
        <p:nvSpPr>
          <p:cNvPr id="3" name="Content Placeholder 2"/>
          <p:cNvSpPr>
            <a:spLocks noGrp="1"/>
          </p:cNvSpPr>
          <p:nvPr>
            <p:ph idx="1"/>
          </p:nvPr>
        </p:nvSpPr>
        <p:spPr>
          <a:xfrm>
            <a:off x="457200" y="1600200"/>
            <a:ext cx="8229600" cy="4974336"/>
          </a:xfrm>
        </p:spPr>
        <p:txBody>
          <a:bodyPr>
            <a:normAutofit fontScale="77500" lnSpcReduction="20000"/>
          </a:bodyPr>
          <a:lstStyle/>
          <a:p>
            <a:r>
              <a:rPr lang="en-US" dirty="0"/>
              <a:t>One of the classic simple ways of trying to get identification is to look at changes before and after, e.g., a certain policy is passed in different states</a:t>
            </a:r>
          </a:p>
          <a:p>
            <a:pPr lvl="1"/>
            <a:r>
              <a:rPr lang="en-US" dirty="0"/>
              <a:t>If the timing is plausibly exogenous, then on average we should see the impact of the policy</a:t>
            </a:r>
          </a:p>
          <a:p>
            <a:r>
              <a:rPr lang="en-US" dirty="0"/>
              <a:t>With a diff-in-diff estimator, we do not estimate</a:t>
            </a:r>
          </a:p>
          <a:p>
            <a:pPr marL="411480" lvl="1" indent="0">
              <a:buNone/>
            </a:pPr>
            <a:r>
              <a:rPr lang="en-US" dirty="0"/>
              <a:t>		E[Y</a:t>
            </a:r>
            <a:r>
              <a:rPr lang="en-US" baseline="-25000" dirty="0"/>
              <a:t>i</a:t>
            </a:r>
            <a:r>
              <a:rPr lang="en-US" dirty="0"/>
              <a:t>(1)] - E[Y</a:t>
            </a:r>
            <a:r>
              <a:rPr lang="en-US" baseline="-25000" dirty="0"/>
              <a:t>i</a:t>
            </a:r>
            <a:r>
              <a:rPr lang="en-US" dirty="0"/>
              <a:t>(0)]</a:t>
            </a:r>
          </a:p>
          <a:p>
            <a:r>
              <a:rPr lang="en-US" dirty="0"/>
              <a:t>But rather</a:t>
            </a:r>
          </a:p>
          <a:p>
            <a:pPr marL="411480" lvl="1" indent="0">
              <a:buNone/>
            </a:pPr>
            <a:r>
              <a:rPr lang="en-US" dirty="0"/>
              <a:t>		E[</a:t>
            </a:r>
            <a:r>
              <a:rPr lang="el-GR" dirty="0"/>
              <a:t>Δ</a:t>
            </a:r>
            <a:r>
              <a:rPr lang="en-US" dirty="0"/>
              <a:t>Y</a:t>
            </a:r>
            <a:r>
              <a:rPr lang="en-US" baseline="-25000" dirty="0"/>
              <a:t>i</a:t>
            </a:r>
            <a:r>
              <a:rPr lang="en-US" dirty="0"/>
              <a:t>(1)] - E[</a:t>
            </a:r>
            <a:r>
              <a:rPr lang="el-GR" dirty="0"/>
              <a:t>Δ </a:t>
            </a:r>
            <a:r>
              <a:rPr lang="en-US" dirty="0"/>
              <a:t>Y</a:t>
            </a:r>
            <a:r>
              <a:rPr lang="en-US" baseline="-25000" dirty="0"/>
              <a:t>i</a:t>
            </a:r>
            <a:r>
              <a:rPr lang="en-US" dirty="0"/>
              <a:t>(0)]</a:t>
            </a:r>
          </a:p>
          <a:p>
            <a:pPr lvl="2"/>
            <a:r>
              <a:rPr lang="en-US" dirty="0"/>
              <a:t>i.e., we only look at the change in Y for treated vs. control groups</a:t>
            </a:r>
          </a:p>
          <a:p>
            <a:r>
              <a:rPr lang="en-US" dirty="0"/>
              <a:t>The advantage of diff-in-diff is that there are many situations where treatment is sharply defined in time, and hence for sufficiently large numbers of observations (and assuming timing of treatment isn’t endogenous) effects can be easily estimated</a:t>
            </a:r>
          </a:p>
          <a:p>
            <a:pPr lvl="1"/>
            <a:r>
              <a:rPr lang="en-US" dirty="0"/>
              <a:t>Classic diff-in-diff type papers: national policy is enacted which only impacts certain states, look a the state-by-state level changes </a:t>
            </a:r>
          </a:p>
          <a:p>
            <a:endParaRPr lang="en-US" dirty="0"/>
          </a:p>
          <a:p>
            <a:pPr lvl="1"/>
            <a:endParaRPr lang="en-US" dirty="0"/>
          </a:p>
          <a:p>
            <a:endParaRPr lang="en-US" dirty="0"/>
          </a:p>
          <a:p>
            <a:pPr lvl="1"/>
            <a:endParaRPr lang="en-US" dirty="0"/>
          </a:p>
          <a:p>
            <a:pPr lvl="1"/>
            <a:endParaRPr lang="en-US" dirty="0"/>
          </a:p>
        </p:txBody>
      </p:sp>
    </p:spTree>
    <p:extLst>
      <p:ext uri="{BB962C8B-B14F-4D97-AF65-F5344CB8AC3E}">
        <p14:creationId xmlns:p14="http://schemas.microsoft.com/office/powerpoint/2010/main" val="2331450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422400"/>
            <a:ext cx="5927725" cy="543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txBox="1">
            <a:spLocks/>
          </p:cNvSpPr>
          <p:nvPr/>
        </p:nvSpPr>
        <p:spPr>
          <a:xfrm>
            <a:off x="457200" y="609600"/>
            <a:ext cx="8229600" cy="5105400"/>
          </a:xfrm>
          <a:prstGeom prst="rect">
            <a:avLst/>
          </a:prstGeom>
        </p:spPr>
        <p:txBody>
          <a:bodyPr>
            <a:normAutofit/>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r>
              <a:rPr lang="en-US" dirty="0"/>
              <a:t>Ray </a:t>
            </a:r>
            <a:r>
              <a:rPr lang="en-US" dirty="0" err="1"/>
              <a:t>Fisman</a:t>
            </a:r>
            <a:r>
              <a:rPr lang="en-US" dirty="0"/>
              <a:t> – 2001 – Estimating the Value of Political Connections</a:t>
            </a:r>
          </a:p>
        </p:txBody>
      </p:sp>
      <p:cxnSp>
        <p:nvCxnSpPr>
          <p:cNvPr id="6" name="Straight Arrow Connector 5"/>
          <p:cNvCxnSpPr/>
          <p:nvPr/>
        </p:nvCxnSpPr>
        <p:spPr>
          <a:xfrm>
            <a:off x="1143000" y="5334000"/>
            <a:ext cx="29718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604691" y="5029200"/>
            <a:ext cx="2129109" cy="307777"/>
          </a:xfrm>
          <a:prstGeom prst="rect">
            <a:avLst/>
          </a:prstGeom>
          <a:noFill/>
        </p:spPr>
        <p:txBody>
          <a:bodyPr wrap="none" rtlCol="0">
            <a:spAutoFit/>
          </a:bodyPr>
          <a:lstStyle/>
          <a:p>
            <a:r>
              <a:rPr lang="en-US" sz="1400"/>
              <a:t>(increasing dependency)</a:t>
            </a:r>
          </a:p>
        </p:txBody>
      </p:sp>
      <p:sp>
        <p:nvSpPr>
          <p:cNvPr id="8" name="TextBox 7"/>
          <p:cNvSpPr txBox="1"/>
          <p:nvPr/>
        </p:nvSpPr>
        <p:spPr>
          <a:xfrm>
            <a:off x="6400800" y="1828800"/>
            <a:ext cx="2518638" cy="4191000"/>
          </a:xfrm>
          <a:prstGeom prst="rect">
            <a:avLst/>
          </a:prstGeom>
          <a:noFill/>
        </p:spPr>
        <p:txBody>
          <a:bodyPr wrap="square" rtlCol="0">
            <a:normAutofit lnSpcReduction="10000"/>
          </a:bodyPr>
          <a:lstStyle/>
          <a:p>
            <a:r>
              <a:rPr lang="en-US" dirty="0"/>
              <a:t>What is the value of corrupt political connection? </a:t>
            </a:r>
          </a:p>
          <a:p>
            <a:endParaRPr lang="en-US" dirty="0"/>
          </a:p>
          <a:p>
            <a:r>
              <a:rPr lang="en-US" dirty="0"/>
              <a:t>Looks at Indonesian firms connected to Suharto (on a scale from 0 to 4), and uses Suharto illness announcements to estimate that the most connected firms lose one quarter of their </a:t>
            </a:r>
          </a:p>
          <a:p>
            <a:r>
              <a:rPr lang="en-US" dirty="0"/>
              <a:t>value if Suharto suddenly died.</a:t>
            </a:r>
          </a:p>
        </p:txBody>
      </p:sp>
    </p:spTree>
    <p:extLst>
      <p:ext uri="{BB962C8B-B14F-4D97-AF65-F5344CB8AC3E}">
        <p14:creationId xmlns:p14="http://schemas.microsoft.com/office/powerpoint/2010/main" val="83560465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066800"/>
          </a:xfrm>
        </p:spPr>
        <p:txBody>
          <a:bodyPr/>
          <a:lstStyle/>
          <a:p>
            <a:r>
              <a:rPr lang="en-US" dirty="0"/>
              <a:t>Instrumental variables</a:t>
            </a:r>
          </a:p>
        </p:txBody>
      </p:sp>
      <p:sp>
        <p:nvSpPr>
          <p:cNvPr id="3" name="Content Placeholder 2"/>
          <p:cNvSpPr>
            <a:spLocks noGrp="1"/>
          </p:cNvSpPr>
          <p:nvPr>
            <p:ph idx="1"/>
          </p:nvPr>
        </p:nvSpPr>
        <p:spPr>
          <a:xfrm>
            <a:off x="457200" y="1524000"/>
            <a:ext cx="8229600" cy="5050536"/>
          </a:xfrm>
        </p:spPr>
        <p:txBody>
          <a:bodyPr>
            <a:normAutofit fontScale="70000" lnSpcReduction="20000"/>
          </a:bodyPr>
          <a:lstStyle/>
          <a:p>
            <a:r>
              <a:rPr lang="en-US" dirty="0"/>
              <a:t>Sometimes we would like to infer the impact of a X on Y when the two variables are clearly endogenous</a:t>
            </a:r>
          </a:p>
          <a:p>
            <a:pPr lvl="1"/>
            <a:r>
              <a:rPr lang="en-US" dirty="0"/>
              <a:t>Classic example: the influence of changes in supply or demand on market prices</a:t>
            </a:r>
          </a:p>
          <a:p>
            <a:r>
              <a:rPr lang="en-US" dirty="0"/>
              <a:t>If there exists some third variable Z which influences X but </a:t>
            </a:r>
            <a:r>
              <a:rPr lang="en-US" i="1" dirty="0"/>
              <a:t>does not influence Y aside from through its influence on X</a:t>
            </a:r>
            <a:r>
              <a:rPr lang="en-US" dirty="0"/>
              <a:t> then we may use the exogenous variation in Z to </a:t>
            </a:r>
            <a:r>
              <a:rPr lang="en-US" b="1" dirty="0">
                <a:solidFill>
                  <a:srgbClr val="FF0000"/>
                </a:solidFill>
              </a:rPr>
              <a:t>instrument</a:t>
            </a:r>
            <a:r>
              <a:rPr lang="en-US" dirty="0"/>
              <a:t> for X</a:t>
            </a:r>
          </a:p>
          <a:p>
            <a:pPr lvl="1"/>
            <a:r>
              <a:rPr lang="en-US" dirty="0"/>
              <a:t>This assumption is known as the </a:t>
            </a:r>
            <a:r>
              <a:rPr lang="en-US" b="1" dirty="0">
                <a:solidFill>
                  <a:srgbClr val="FF0000"/>
                </a:solidFill>
              </a:rPr>
              <a:t>exclusion restriction</a:t>
            </a:r>
          </a:p>
          <a:p>
            <a:r>
              <a:rPr lang="en-US" dirty="0"/>
              <a:t>In essence, this means we</a:t>
            </a:r>
          </a:p>
          <a:p>
            <a:pPr lvl="1"/>
            <a:r>
              <a:rPr lang="en-US" dirty="0"/>
              <a:t>Regress X on Z</a:t>
            </a:r>
          </a:p>
          <a:p>
            <a:pPr lvl="1"/>
            <a:r>
              <a:rPr lang="en-US" dirty="0"/>
              <a:t>Take our predicted X values (which are linear combinations of Z)</a:t>
            </a:r>
          </a:p>
          <a:p>
            <a:pPr lvl="1"/>
            <a:r>
              <a:rPr lang="en-US" dirty="0"/>
              <a:t>Regress Y on our predicted </a:t>
            </a:r>
            <a:r>
              <a:rPr lang="en-US" dirty="0" err="1"/>
              <a:t>Xs</a:t>
            </a:r>
            <a:endParaRPr lang="en-US" dirty="0"/>
          </a:p>
          <a:p>
            <a:r>
              <a:rPr lang="en-US" dirty="0"/>
              <a:t>If we know Z only influences Y through X, then we have identified variation in X that is NOT jointly determined (i.e., endogenous with) Y</a:t>
            </a:r>
          </a:p>
          <a:p>
            <a:pPr lvl="1"/>
            <a:r>
              <a:rPr lang="en-US" dirty="0"/>
              <a:t>Thus we may interpret our coefficient on X as causal</a:t>
            </a:r>
          </a:p>
          <a:p>
            <a:r>
              <a:rPr lang="en-US" dirty="0"/>
              <a:t>Good instruments are hard to find, and exclusion restrictions can generally only be argued for, not proven</a:t>
            </a:r>
          </a:p>
          <a:p>
            <a:pPr lvl="1"/>
            <a:r>
              <a:rPr lang="en-US" dirty="0"/>
              <a:t>But when done nicely a good instrument can be great</a:t>
            </a:r>
          </a:p>
          <a:p>
            <a:pPr lvl="1"/>
            <a:endParaRPr lang="en-US" dirty="0"/>
          </a:p>
        </p:txBody>
      </p:sp>
    </p:spTree>
    <p:extLst>
      <p:ext uri="{BB962C8B-B14F-4D97-AF65-F5344CB8AC3E}">
        <p14:creationId xmlns:p14="http://schemas.microsoft.com/office/powerpoint/2010/main" val="3862676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3035" y="685800"/>
            <a:ext cx="7628965" cy="5638800"/>
          </a:xfrm>
          <a:prstGeom prst="rect">
            <a:avLst/>
          </a:prstGeom>
          <a:noFill/>
          <a:ln w="9525">
            <a:noFill/>
            <a:miter lim="800000"/>
            <a:headEnd/>
            <a:tailEnd/>
          </a:ln>
          <a:effectLst/>
        </p:spPr>
      </p:pic>
    </p:spTree>
    <p:extLst>
      <p:ext uri="{BB962C8B-B14F-4D97-AF65-F5344CB8AC3E}">
        <p14:creationId xmlns:p14="http://schemas.microsoft.com/office/powerpoint/2010/main" val="307755609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066800"/>
          </a:xfrm>
        </p:spPr>
        <p:txBody>
          <a:bodyPr/>
          <a:lstStyle/>
          <a:p>
            <a:r>
              <a:rPr lang="en-US" dirty="0"/>
              <a:t>Regression Discontinuity</a:t>
            </a:r>
          </a:p>
        </p:txBody>
      </p:sp>
      <p:sp>
        <p:nvSpPr>
          <p:cNvPr id="3" name="Content Placeholder 2"/>
          <p:cNvSpPr>
            <a:spLocks noGrp="1"/>
          </p:cNvSpPr>
          <p:nvPr>
            <p:ph idx="1"/>
          </p:nvPr>
        </p:nvSpPr>
        <p:spPr>
          <a:xfrm>
            <a:off x="457200" y="1524000"/>
            <a:ext cx="8229600" cy="5050536"/>
          </a:xfrm>
        </p:spPr>
        <p:txBody>
          <a:bodyPr>
            <a:normAutofit fontScale="70000" lnSpcReduction="20000"/>
          </a:bodyPr>
          <a:lstStyle/>
          <a:p>
            <a:r>
              <a:rPr lang="en-US" dirty="0"/>
              <a:t>Sometimes treatment is assigned due to a specific rule </a:t>
            </a:r>
          </a:p>
          <a:p>
            <a:pPr lvl="1"/>
            <a:r>
              <a:rPr lang="en-US" dirty="0"/>
              <a:t>E.g., to get into my high school you had to get a certain score on a standardized test</a:t>
            </a:r>
          </a:p>
          <a:p>
            <a:r>
              <a:rPr lang="en-US" dirty="0"/>
              <a:t>We often believe that such rules are quasi-random from the point of view of individuals right near the threshold of assignment</a:t>
            </a:r>
          </a:p>
          <a:p>
            <a:pPr lvl="1"/>
            <a:r>
              <a:rPr lang="en-US" dirty="0"/>
              <a:t>E.g., there shouldn’t be a huge difference between the kids getting 1200s on their SATs and 1190s, and whether the cutoff is 1200 0r 1190 is a function of the larger dynamics of the selection process, number of units being selected, etc.</a:t>
            </a:r>
          </a:p>
          <a:p>
            <a:r>
              <a:rPr lang="en-US" dirty="0"/>
              <a:t>If this rule and the </a:t>
            </a:r>
            <a:r>
              <a:rPr lang="en-US" b="1" dirty="0">
                <a:solidFill>
                  <a:srgbClr val="FF0000"/>
                </a:solidFill>
              </a:rPr>
              <a:t>running variable </a:t>
            </a:r>
            <a:r>
              <a:rPr lang="en-US" dirty="0"/>
              <a:t>that determines treatment are both known, then one may use a </a:t>
            </a:r>
            <a:r>
              <a:rPr lang="en-US" b="1" dirty="0">
                <a:solidFill>
                  <a:srgbClr val="FF0000"/>
                </a:solidFill>
              </a:rPr>
              <a:t>regression discontinuity</a:t>
            </a:r>
            <a:r>
              <a:rPr lang="en-US" dirty="0"/>
              <a:t> estimator</a:t>
            </a:r>
          </a:p>
          <a:p>
            <a:pPr lvl="1"/>
            <a:r>
              <a:rPr lang="en-US" dirty="0"/>
              <a:t>Functionally, we look at units just above and just below the treatment cutoff, check to make sure that they don’t differ systematically, and then compare differences</a:t>
            </a:r>
          </a:p>
          <a:p>
            <a:pPr lvl="2"/>
            <a:r>
              <a:rPr lang="en-US" dirty="0"/>
              <a:t>In essence, for a small number of individuals around the cutoff treatment can be viewed as exogenous</a:t>
            </a:r>
          </a:p>
          <a:p>
            <a:r>
              <a:rPr lang="en-US" dirty="0"/>
              <a:t>RD can often give us nice identification when we can find it</a:t>
            </a:r>
          </a:p>
          <a:p>
            <a:pPr lvl="1"/>
            <a:r>
              <a:rPr lang="en-US" dirty="0"/>
              <a:t>Though it’s often particularly difficult to get external validity there</a:t>
            </a:r>
          </a:p>
          <a:p>
            <a:pPr lvl="1"/>
            <a:endParaRPr lang="en-US" dirty="0"/>
          </a:p>
        </p:txBody>
      </p:sp>
    </p:spTree>
    <p:extLst>
      <p:ext uri="{BB962C8B-B14F-4D97-AF65-F5344CB8AC3E}">
        <p14:creationId xmlns:p14="http://schemas.microsoft.com/office/powerpoint/2010/main" val="1341614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y=f(x_1,x_2,x_3,x_4,x_5,x_6,x_7)\]&#10;\end{document}&#10;"/>
  <p:tag name="FILENAME" val="TP_tmp"/>
  <p:tag name="FORMAT" val="pngmono"/>
  <p:tag name="RES" val="1200"/>
  <p:tag name="BLEND" val="0"/>
  <p:tag name="TRANSPARENT" val="0"/>
  <p:tag name="TBUG" val="0"/>
  <p:tag name="ALLOWFS" val="0"/>
  <p:tag name="ORIGWIDTH" val="130"/>
  <p:tag name="PICTUREFILESIZE" val="5614"/>
</p:tagLst>
</file>

<file path=ppt/tags/tag2.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wage=f(educ,exper,training)\]&#10;\end{document}&#10;"/>
  <p:tag name="FILENAME" val="TP_tmp"/>
  <p:tag name="FORMAT" val="pngmono"/>
  <p:tag name="RES" val="1200"/>
  <p:tag name="BLEND" val="0"/>
  <p:tag name="TRANSPARENT" val="0"/>
  <p:tag name="TBUG" val="0"/>
  <p:tag name="ALLOWFS" val="0"/>
  <p:tag name="ORIGWIDTH" val="140"/>
  <p:tag name="PICTUREFILESIZE" val="6939"/>
</p:tagLst>
</file>

<file path=ppt/tags/tag3.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crime = \beta_0 + \beta_1 wage_m + \beta_2 othinc + \beta_3 freqarr \]&#10;\end{document}&#10;"/>
  <p:tag name="FILENAME" val="TP_tmp"/>
  <p:tag name="FORMAT" val="pngmono"/>
  <p:tag name="RES" val="1200"/>
  <p:tag name="BLEND" val="0"/>
  <p:tag name="TRANSPARENT" val="0"/>
  <p:tag name="TBUG" val="0"/>
  <p:tag name="ALLOWFS" val="0"/>
  <p:tag name="ORIGWIDTH" val="458"/>
  <p:tag name="PICTUREFILESIZE" val="23361"/>
</p:tagLst>
</file>

<file path=ppt/tags/tag4.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 \beta_4 freqconv + \beta_5 avgsen + \beta_6 age + u\]&#10;\end{document}&#10;"/>
  <p:tag name="FILENAME" val="TP_tmp"/>
  <p:tag name="FORMAT" val="pngmono"/>
  <p:tag name="RES" val="1200"/>
  <p:tag name="BLEND" val="0"/>
  <p:tag name="TRANSPARENT" val="0"/>
  <p:tag name="TBUG" val="0"/>
  <p:tag name="ALLOWFS" val="0"/>
  <p:tag name="ORIGWIDTH" val="367"/>
  <p:tag name="PICTUREFILESIZE" val="18924"/>
</p:tagLst>
</file>

<file path=ppt/tags/tag5.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wage = \beta_0 + \beta_1 educ + \beta_2 exper + \beta_3 training + u\]&#10;\end{document}&#10;"/>
  <p:tag name="FILENAME" val="TP_tmp"/>
  <p:tag name="FORMAT" val="pngmono"/>
  <p:tag name="RES" val="1200"/>
  <p:tag name="BLEND" val="0"/>
  <p:tag name="TRANSPARENT" val="0"/>
  <p:tag name="TBUG" val="0"/>
  <p:tag name="ALLOWFS" val="0"/>
  <p:tag name="ORIGWIDTH" val="467"/>
  <p:tag name="PICTUREFILESIZE" val="23063"/>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Urban">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Urban</Template>
  <TotalTime>16577</TotalTime>
  <Words>5547</Words>
  <Application>Microsoft Macintosh PowerPoint</Application>
  <PresentationFormat>On-screen Show (4:3)</PresentationFormat>
  <Paragraphs>631</Paragraphs>
  <Slides>103</Slides>
  <Notes>27</Notes>
  <HiddenSlides>1</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103</vt:i4>
      </vt:variant>
    </vt:vector>
  </HeadingPairs>
  <TitlesOfParts>
    <vt:vector size="114" baseType="lpstr">
      <vt:lpstr>Arial</vt:lpstr>
      <vt:lpstr>Calibri</vt:lpstr>
      <vt:lpstr>Georgia</vt:lpstr>
      <vt:lpstr>Symbol</vt:lpstr>
      <vt:lpstr>Times New Roman</vt:lpstr>
      <vt:lpstr>Trebuchet MS</vt:lpstr>
      <vt:lpstr>Wingdings</vt:lpstr>
      <vt:lpstr>Wingdings 2</vt:lpstr>
      <vt:lpstr>Wingdings 3</vt:lpstr>
      <vt:lpstr>Urban</vt:lpstr>
      <vt:lpstr>Equation</vt:lpstr>
      <vt:lpstr>Econ 637 – Econometrics: Causal Methods Lecture 2: The Identification Revolution and You</vt:lpstr>
      <vt:lpstr>PowerPoint Presentation</vt:lpstr>
      <vt:lpstr>PowerPoint Presentation</vt:lpstr>
      <vt:lpstr>PowerPoint Presentation</vt:lpstr>
      <vt:lpstr>PowerPoint Presentation</vt:lpstr>
      <vt:lpstr>Introductions</vt:lpstr>
      <vt:lpstr>Econometrics</vt:lpstr>
      <vt:lpstr>What kind of theory models?</vt:lpstr>
      <vt:lpstr>What kind of theory models?</vt:lpstr>
      <vt:lpstr>What kind of econometric models?</vt:lpstr>
      <vt:lpstr>What kind of econometric models?</vt:lpstr>
      <vt:lpstr>PowerPoint Presentation</vt:lpstr>
      <vt:lpstr>PowerPoint Presentation</vt:lpstr>
      <vt:lpstr>PowerPoint Presentation</vt:lpstr>
      <vt:lpstr>PowerPoint Presentation</vt:lpstr>
      <vt:lpstr>Ex: A Galton Board</vt:lpstr>
      <vt:lpstr>Types of data</vt:lpstr>
      <vt:lpstr>Types of Data</vt:lpstr>
      <vt:lpstr>Cross sectional data:  One observation per unit of obs</vt:lpstr>
      <vt:lpstr>PowerPoint Presentation</vt:lpstr>
      <vt:lpstr>PowerPoint Presentation</vt:lpstr>
      <vt:lpstr>PowerPoint Presentation</vt:lpstr>
      <vt:lpstr>PowerPoint Presentation</vt:lpstr>
      <vt:lpstr>PowerPoint Presentation</vt:lpstr>
      <vt:lpstr>Types of Data</vt:lpstr>
      <vt:lpstr>Types of data</vt:lpstr>
      <vt:lpstr>PowerPoint Presentation</vt:lpstr>
      <vt:lpstr>PowerPoint Presentation</vt:lpstr>
      <vt:lpstr>PowerPoint Presentation</vt:lpstr>
      <vt:lpstr>Types of data</vt:lpstr>
      <vt:lpstr>Types of data</vt:lpstr>
      <vt:lpstr>Most survey data are pooled cross sections</vt:lpstr>
      <vt:lpstr>Most survey data are pooled cross sections</vt:lpstr>
      <vt:lpstr>Types of data</vt:lpstr>
      <vt:lpstr>Types of data</vt:lpstr>
      <vt:lpstr>PowerPoint Presentation</vt:lpstr>
      <vt:lpstr>PowerPoint Presentation</vt:lpstr>
      <vt:lpstr>The distinction between pooled cross section / panel / time series data can get blurry</vt:lpstr>
      <vt:lpstr>PowerPoint Presentation</vt:lpstr>
      <vt:lpstr>Causal Inference vs. Association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Empirical foundations of economics</vt:lpstr>
      <vt:lpstr>PowerPoint Presentation</vt:lpstr>
      <vt:lpstr>The beginnings of more robust empirics and econometrics</vt:lpstr>
      <vt:lpstr>PowerPoint Presentation</vt:lpstr>
      <vt:lpstr>PowerPoint Presentation</vt:lpstr>
      <vt:lpstr>The mid-1900s: empirical economics’ dark ages</vt:lpstr>
      <vt:lpstr>PowerPoint Presentation</vt:lpstr>
      <vt:lpstr>The early 80s crisis:  Leamer on empirics</vt:lpstr>
      <vt:lpstr>PowerPoint Presentation</vt:lpstr>
      <vt:lpstr>Hypothesis Testing</vt:lpstr>
      <vt:lpstr>PowerPoint Presentation</vt:lpstr>
      <vt:lpstr>PowerPoint Presentation</vt:lpstr>
      <vt:lpstr>PowerPoint Presentation</vt:lpstr>
      <vt:lpstr>Causal Frameworks and RCTs</vt:lpstr>
      <vt:lpstr>RCTs: the gold standard</vt:lpstr>
      <vt:lpstr>PowerPoint Presentation</vt:lpstr>
      <vt:lpstr>A completely randomized experiment</vt:lpstr>
      <vt:lpstr>Average Treatment Effects</vt:lpstr>
      <vt:lpstr>Randomized experiments: potential outcome notation</vt:lpstr>
      <vt:lpstr>PowerPoint Presentation</vt:lpstr>
      <vt:lpstr>PowerPoint Presentation</vt:lpstr>
      <vt:lpstr>PowerPoint Presentation</vt:lpstr>
      <vt:lpstr>PowerPoint Presentation</vt:lpstr>
      <vt:lpstr>Interpreting coefficients</vt:lpstr>
      <vt:lpstr>The identification revolution</vt:lpstr>
      <vt:lpstr>PowerPoint Presentation</vt:lpstr>
      <vt:lpstr>PowerPoint Presentation</vt:lpstr>
      <vt:lpstr>What if we can’t randomize?</vt:lpstr>
      <vt:lpstr>Internal vs. External Validity</vt:lpstr>
      <vt:lpstr>Identification strategies</vt:lpstr>
      <vt:lpstr>Controlling for confounders</vt:lpstr>
      <vt:lpstr>PowerPoint Presentation</vt:lpstr>
      <vt:lpstr>from David Card Nobel Acceptance:</vt:lpstr>
      <vt:lpstr>PowerPoint Presentation</vt:lpstr>
      <vt:lpstr>PowerPoint Presentation</vt:lpstr>
      <vt:lpstr>Matching</vt:lpstr>
      <vt:lpstr>PowerPoint Presentation</vt:lpstr>
      <vt:lpstr>PowerPoint Presentation</vt:lpstr>
      <vt:lpstr>PowerPoint Presentation</vt:lpstr>
      <vt:lpstr>Fixed Effects</vt:lpstr>
      <vt:lpstr>PowerPoint Presentation</vt:lpstr>
      <vt:lpstr>PowerPoint Presentation</vt:lpstr>
      <vt:lpstr>PowerPoint Presentation</vt:lpstr>
      <vt:lpstr>Difference in differences</vt:lpstr>
      <vt:lpstr>PowerPoint Presentation</vt:lpstr>
      <vt:lpstr>Instrumental variables</vt:lpstr>
      <vt:lpstr>PowerPoint Presentation</vt:lpstr>
      <vt:lpstr>Regression Discontinuity</vt:lpstr>
      <vt:lpstr>Endogeneity by example: Classroom  size and educational achievement</vt:lpstr>
      <vt:lpstr>PowerPoint Presentation</vt:lpstr>
      <vt:lpstr>PowerPoint Presentation</vt:lpstr>
      <vt:lpstr>PowerPoint Presentation</vt:lpstr>
    </vt:vector>
  </TitlesOfParts>
  <Company>Columbia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Jesse</dc:creator>
  <cp:lastModifiedBy>Microsoft Office User</cp:lastModifiedBy>
  <cp:revision>556</cp:revision>
  <dcterms:created xsi:type="dcterms:W3CDTF">2012-08-21T23:03:55Z</dcterms:created>
  <dcterms:modified xsi:type="dcterms:W3CDTF">2026-01-20T23:40:15Z</dcterms:modified>
</cp:coreProperties>
</file>