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 r:id="rId2"/>
    <p:sldId id="258" r:id="rId3"/>
    <p:sldId id="1033" r:id="rId4"/>
    <p:sldId id="1050" r:id="rId5"/>
    <p:sldId id="741" r:id="rId6"/>
    <p:sldId id="366" r:id="rId7"/>
    <p:sldId id="1035" r:id="rId8"/>
    <p:sldId id="369" r:id="rId9"/>
    <p:sldId id="370" r:id="rId10"/>
    <p:sldId id="371" r:id="rId11"/>
    <p:sldId id="1040" r:id="rId12"/>
    <p:sldId id="1042" r:id="rId13"/>
    <p:sldId id="1041" r:id="rId14"/>
    <p:sldId id="1048" r:id="rId15"/>
    <p:sldId id="1043" r:id="rId16"/>
    <p:sldId id="1044" r:id="rId17"/>
    <p:sldId id="498" r:id="rId18"/>
    <p:sldId id="497" r:id="rId19"/>
    <p:sldId id="525" r:id="rId20"/>
    <p:sldId id="526" r:id="rId21"/>
    <p:sldId id="653" r:id="rId22"/>
    <p:sldId id="513" r:id="rId23"/>
    <p:sldId id="447" r:id="rId24"/>
    <p:sldId id="423" r:id="rId25"/>
    <p:sldId id="1049" r:id="rId26"/>
    <p:sldId id="420" r:id="rId27"/>
    <p:sldId id="421" r:id="rId28"/>
    <p:sldId id="390" r:id="rId29"/>
    <p:sldId id="449" r:id="rId30"/>
    <p:sldId id="387" r:id="rId31"/>
    <p:sldId id="388" r:id="rId32"/>
    <p:sldId id="389" r:id="rId33"/>
    <p:sldId id="450" r:id="rId34"/>
    <p:sldId id="1045" r:id="rId35"/>
    <p:sldId id="393" r:id="rId36"/>
    <p:sldId id="391" r:id="rId37"/>
    <p:sldId id="392" r:id="rId38"/>
    <p:sldId id="1148" r:id="rId39"/>
    <p:sldId id="1046" r:id="rId40"/>
    <p:sldId id="1047" r:id="rId41"/>
    <p:sldId id="1051" r:id="rId42"/>
    <p:sldId id="1147" r:id="rId43"/>
    <p:sldId id="1054" r:id="rId44"/>
    <p:sldId id="952" r:id="rId45"/>
    <p:sldId id="1053" r:id="rId46"/>
    <p:sldId id="1052" r:id="rId47"/>
    <p:sldId id="1146" r:id="rId48"/>
    <p:sldId id="97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3840" autoAdjust="0"/>
  </p:normalViewPr>
  <p:slideViewPr>
    <p:cSldViewPr>
      <p:cViewPr varScale="1">
        <p:scale>
          <a:sx n="113" d="100"/>
          <a:sy n="113" d="100"/>
        </p:scale>
        <p:origin x="18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91" d="100"/>
          <a:sy n="91" d="100"/>
        </p:scale>
        <p:origin x="409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9DEDD-3063-4A0C-B842-30DDBD3D5A97}" type="datetimeFigureOut">
              <a:rPr lang="en-US" smtClean="0"/>
              <a:pPr/>
              <a:t>1/20/26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8D5087-B748-4633-9497-811E21413358}" type="slidenum">
              <a:rPr lang="en-US" smtClean="0"/>
              <a:pPr/>
              <a:t>‹#›</a:t>
            </a:fld>
            <a:endParaRPr lang="en-US"/>
          </a:p>
        </p:txBody>
      </p:sp>
    </p:spTree>
    <p:extLst>
      <p:ext uri="{BB962C8B-B14F-4D97-AF65-F5344CB8AC3E}">
        <p14:creationId xmlns:p14="http://schemas.microsoft.com/office/powerpoint/2010/main" val="15134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a:t>
            </a:r>
            <a:r>
              <a:rPr lang="en-US" dirty="0" err="1"/>
              <a:t>en.wikipedia.org</a:t>
            </a:r>
            <a:r>
              <a:rPr lang="en-US" dirty="0"/>
              <a:t>/wiki/Cahokia</a:t>
            </a:r>
          </a:p>
        </p:txBody>
      </p:sp>
      <p:sp>
        <p:nvSpPr>
          <p:cNvPr id="4" name="Slide Number Placeholder 3"/>
          <p:cNvSpPr>
            <a:spLocks noGrp="1"/>
          </p:cNvSpPr>
          <p:nvPr>
            <p:ph type="sldNum" sz="quarter" idx="10"/>
          </p:nvPr>
        </p:nvSpPr>
        <p:spPr/>
        <p:txBody>
          <a:bodyPr/>
          <a:lstStyle/>
          <a:p>
            <a:fld id="{508D5087-B748-4633-9497-811E21413358}" type="slidenum">
              <a:rPr lang="en-US" smtClean="0"/>
              <a:pPr/>
              <a:t>1</a:t>
            </a:fld>
            <a:endParaRPr lang="en-US"/>
          </a:p>
        </p:txBody>
      </p:sp>
    </p:spTree>
    <p:extLst>
      <p:ext uri="{BB962C8B-B14F-4D97-AF65-F5344CB8AC3E}">
        <p14:creationId xmlns:p14="http://schemas.microsoft.com/office/powerpoint/2010/main" val="2917458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Along_the_River_During_the_Qingming_Festival</a:t>
            </a:r>
            <a:r>
              <a:rPr lang="en-US" dirty="0"/>
              <a:t> </a:t>
            </a:r>
          </a:p>
        </p:txBody>
      </p:sp>
      <p:sp>
        <p:nvSpPr>
          <p:cNvPr id="4" name="Slide Number Placeholder 3"/>
          <p:cNvSpPr>
            <a:spLocks noGrp="1"/>
          </p:cNvSpPr>
          <p:nvPr>
            <p:ph type="sldNum" sz="quarter" idx="5"/>
          </p:nvPr>
        </p:nvSpPr>
        <p:spPr/>
        <p:txBody>
          <a:bodyPr/>
          <a:lstStyle/>
          <a:p>
            <a:fld id="{508D5087-B748-4633-9497-811E21413358}" type="slidenum">
              <a:rPr lang="en-US" smtClean="0"/>
              <a:pPr/>
              <a:t>40</a:t>
            </a:fld>
            <a:endParaRPr lang="en-US"/>
          </a:p>
        </p:txBody>
      </p:sp>
    </p:spTree>
    <p:extLst>
      <p:ext uri="{BB962C8B-B14F-4D97-AF65-F5344CB8AC3E}">
        <p14:creationId xmlns:p14="http://schemas.microsoft.com/office/powerpoint/2010/main" val="216858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Dresden_Codex</a:t>
            </a:r>
            <a:endParaRPr lang="en-US" dirty="0"/>
          </a:p>
        </p:txBody>
      </p:sp>
      <p:sp>
        <p:nvSpPr>
          <p:cNvPr id="4" name="Slide Number Placeholder 3"/>
          <p:cNvSpPr>
            <a:spLocks noGrp="1"/>
          </p:cNvSpPr>
          <p:nvPr>
            <p:ph type="sldNum" sz="quarter" idx="5"/>
          </p:nvPr>
        </p:nvSpPr>
        <p:spPr/>
        <p:txBody>
          <a:bodyPr/>
          <a:lstStyle/>
          <a:p>
            <a:fld id="{508D5087-B748-4633-9497-811E21413358}" type="slidenum">
              <a:rPr lang="en-US" smtClean="0"/>
              <a:pPr/>
              <a:t>41</a:t>
            </a:fld>
            <a:endParaRPr lang="en-US"/>
          </a:p>
        </p:txBody>
      </p:sp>
    </p:spTree>
    <p:extLst>
      <p:ext uri="{BB962C8B-B14F-4D97-AF65-F5344CB8AC3E}">
        <p14:creationId xmlns:p14="http://schemas.microsoft.com/office/powerpoint/2010/main" val="417161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www.science.org</a:t>
            </a:r>
            <a:r>
              <a:rPr lang="en-US" dirty="0"/>
              <a:t>/content/article/laser-mapping-reveals-hidden-structures-in-amazon-hints-thousands-more</a:t>
            </a:r>
          </a:p>
        </p:txBody>
      </p:sp>
      <p:sp>
        <p:nvSpPr>
          <p:cNvPr id="4" name="Slide Number Placeholder 3"/>
          <p:cNvSpPr>
            <a:spLocks noGrp="1"/>
          </p:cNvSpPr>
          <p:nvPr>
            <p:ph type="sldNum" sz="quarter" idx="5"/>
          </p:nvPr>
        </p:nvSpPr>
        <p:spPr/>
        <p:txBody>
          <a:bodyPr/>
          <a:lstStyle/>
          <a:p>
            <a:fld id="{508D5087-B748-4633-9497-811E21413358}" type="slidenum">
              <a:rPr lang="en-US" smtClean="0"/>
              <a:pPr/>
              <a:t>43</a:t>
            </a:fld>
            <a:endParaRPr lang="en-US"/>
          </a:p>
        </p:txBody>
      </p:sp>
    </p:spTree>
    <p:extLst>
      <p:ext uri="{BB962C8B-B14F-4D97-AF65-F5344CB8AC3E}">
        <p14:creationId xmlns:p14="http://schemas.microsoft.com/office/powerpoint/2010/main" val="4122257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Wandjina</a:t>
            </a:r>
            <a:r>
              <a:rPr lang="en-US" dirty="0"/>
              <a:t> </a:t>
            </a:r>
          </a:p>
        </p:txBody>
      </p:sp>
      <p:sp>
        <p:nvSpPr>
          <p:cNvPr id="4" name="Slide Number Placeholder 3"/>
          <p:cNvSpPr>
            <a:spLocks noGrp="1"/>
          </p:cNvSpPr>
          <p:nvPr>
            <p:ph type="sldNum" sz="quarter" idx="5"/>
          </p:nvPr>
        </p:nvSpPr>
        <p:spPr/>
        <p:txBody>
          <a:bodyPr/>
          <a:lstStyle/>
          <a:p>
            <a:fld id="{508D5087-B748-4633-9497-811E21413358}" type="slidenum">
              <a:rPr lang="en-US" smtClean="0"/>
              <a:pPr/>
              <a:t>45</a:t>
            </a:fld>
            <a:endParaRPr lang="en-US"/>
          </a:p>
        </p:txBody>
      </p:sp>
    </p:spTree>
    <p:extLst>
      <p:ext uri="{BB962C8B-B14F-4D97-AF65-F5344CB8AC3E}">
        <p14:creationId xmlns:p14="http://schemas.microsoft.com/office/powerpoint/2010/main" val="168170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2</a:t>
            </a:fld>
            <a:endParaRPr lang="en-US"/>
          </a:p>
        </p:txBody>
      </p:sp>
    </p:spTree>
    <p:extLst>
      <p:ext uri="{BB962C8B-B14F-4D97-AF65-F5344CB8AC3E}">
        <p14:creationId xmlns:p14="http://schemas.microsoft.com/office/powerpoint/2010/main" val="375909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A985EEC-64DB-45EA-823A-4275BDF51A42}" type="slidenum">
              <a:rPr lang="en-US" smtClean="0"/>
              <a:pPr/>
              <a:t>6</a:t>
            </a:fld>
            <a:endParaRPr lang="en-US"/>
          </a:p>
        </p:txBody>
      </p:sp>
      <p:sp>
        <p:nvSpPr>
          <p:cNvPr id="614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BF7ED5-3395-4F6E-B616-7015F078DEA9}" type="slidenum">
              <a:rPr lang="en-US" sz="1200">
                <a:cs typeface="Arial" charset="0"/>
              </a:rPr>
              <a:pPr algn="r"/>
              <a:t>6</a:t>
            </a:fld>
            <a:endParaRPr lang="en-US" sz="1200">
              <a:cs typeface="Arial" charset="0"/>
            </a:endParaRPr>
          </a:p>
        </p:txBody>
      </p:sp>
      <p:sp>
        <p:nvSpPr>
          <p:cNvPr id="61444" name="Rectangle 2"/>
          <p:cNvSpPr>
            <a:spLocks noGrp="1" noRot="1" noChangeAspect="1" noChangeArrowheads="1" noTextEdit="1"/>
          </p:cNvSpPr>
          <p:nvPr>
            <p:ph type="sldImg"/>
          </p:nvPr>
        </p:nvSpPr>
        <p:spPr>
          <a:xfrm>
            <a:off x="1143000" y="534988"/>
            <a:ext cx="4572000" cy="3429000"/>
          </a:xfrm>
          <a:ln/>
        </p:spPr>
      </p:sp>
      <p:sp>
        <p:nvSpPr>
          <p:cNvPr id="61445" name="Rectangle 3"/>
          <p:cNvSpPr>
            <a:spLocks noGrp="1" noChangeArrowheads="1"/>
          </p:cNvSpPr>
          <p:nvPr>
            <p:ph type="body" idx="1"/>
          </p:nvPr>
        </p:nvSpPr>
        <p:spPr>
          <a:xfrm>
            <a:off x="685800" y="4248150"/>
            <a:ext cx="5486400" cy="421005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Originally from Mankiw Principles text</a:t>
            </a:r>
          </a:p>
          <a:p>
            <a:pPr eaLnBrk="1" hangingPunct="1"/>
            <a:endParaRPr lang="en-US" dirty="0"/>
          </a:p>
        </p:txBody>
      </p:sp>
    </p:spTree>
    <p:extLst>
      <p:ext uri="{BB962C8B-B14F-4D97-AF65-F5344CB8AC3E}">
        <p14:creationId xmlns:p14="http://schemas.microsoft.com/office/powerpoint/2010/main" val="26399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302AA69-8A11-4E27-AEA3-A397AAF9AFAF}" type="slidenum">
              <a:rPr lang="en-US" smtClean="0"/>
              <a:pPr/>
              <a:t>7</a:t>
            </a:fld>
            <a:endParaRPr lang="en-US"/>
          </a:p>
        </p:txBody>
      </p:sp>
      <p:sp>
        <p:nvSpPr>
          <p:cNvPr id="6349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8EE9666-3FBB-4650-BE31-AFA084548ACB}" type="slidenum">
              <a:rPr lang="en-US" sz="1200">
                <a:cs typeface="Arial" charset="0"/>
              </a:rPr>
              <a:pPr algn="r"/>
              <a:t>7</a:t>
            </a:fld>
            <a:endParaRPr lang="en-US" sz="1200">
              <a:cs typeface="Arial" charset="0"/>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p:spPr>
        <p:txBody>
          <a:bodyPr/>
          <a:lstStyle/>
          <a:p>
            <a:pPr eaLnBrk="1" hangingPunct="1"/>
            <a:r>
              <a:rPr lang="en-US" dirty="0"/>
              <a:t>Originally from Mankiw Principles text</a:t>
            </a:r>
          </a:p>
        </p:txBody>
      </p:sp>
    </p:spTree>
    <p:extLst>
      <p:ext uri="{BB962C8B-B14F-4D97-AF65-F5344CB8AC3E}">
        <p14:creationId xmlns:p14="http://schemas.microsoft.com/office/powerpoint/2010/main" val="492121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B51FCA9-BE44-40A5-9F40-63C7E003EADB}" type="slidenum">
              <a:rPr lang="en-US" smtClean="0"/>
              <a:pPr/>
              <a:t>8</a:t>
            </a:fld>
            <a:endParaRPr lang="en-US"/>
          </a:p>
        </p:txBody>
      </p:sp>
      <p:sp>
        <p:nvSpPr>
          <p:cNvPr id="645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CED4C29-DC2F-4A51-8F26-A8FEB9414F27}" type="slidenum">
              <a:rPr lang="en-US" sz="1200">
                <a:cs typeface="Arial" charset="0"/>
              </a:rPr>
              <a:pPr algn="r"/>
              <a:t>8</a:t>
            </a:fld>
            <a:endParaRPr lang="en-US" sz="1200">
              <a:cs typeface="Arial" charset="0"/>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p:spPr>
        <p:txBody>
          <a:bodyPr/>
          <a:lstStyle/>
          <a:p>
            <a:pPr eaLnBrk="1" hangingPunct="1"/>
            <a:r>
              <a:rPr lang="en-US" dirty="0"/>
              <a:t>Originally from Mankiw Principles text</a:t>
            </a:r>
          </a:p>
        </p:txBody>
      </p:sp>
    </p:spTree>
    <p:extLst>
      <p:ext uri="{BB962C8B-B14F-4D97-AF65-F5344CB8AC3E}">
        <p14:creationId xmlns:p14="http://schemas.microsoft.com/office/powerpoint/2010/main" val="119399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/science/article/abs/</a:t>
            </a:r>
            <a:r>
              <a:rPr lang="en-US" dirty="0" err="1"/>
              <a:t>pii</a:t>
            </a:r>
            <a:r>
              <a:rPr lang="en-US" dirty="0"/>
              <a:t>/S1040618216306796</a:t>
            </a:r>
          </a:p>
        </p:txBody>
      </p:sp>
      <p:sp>
        <p:nvSpPr>
          <p:cNvPr id="4" name="Slide Number Placeholder 3"/>
          <p:cNvSpPr>
            <a:spLocks noGrp="1"/>
          </p:cNvSpPr>
          <p:nvPr>
            <p:ph type="sldNum" sz="quarter" idx="5"/>
          </p:nvPr>
        </p:nvSpPr>
        <p:spPr/>
        <p:txBody>
          <a:bodyPr/>
          <a:lstStyle/>
          <a:p>
            <a:fld id="{508D5087-B748-4633-9497-811E21413358}" type="slidenum">
              <a:rPr lang="en-US" smtClean="0"/>
              <a:pPr/>
              <a:t>13</a:t>
            </a:fld>
            <a:endParaRPr lang="en-US"/>
          </a:p>
        </p:txBody>
      </p:sp>
    </p:spTree>
    <p:extLst>
      <p:ext uri="{BB962C8B-B14F-4D97-AF65-F5344CB8AC3E}">
        <p14:creationId xmlns:p14="http://schemas.microsoft.com/office/powerpoint/2010/main" val="223742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08D5087-B748-4633-9497-811E21413358}" type="slidenum">
              <a:rPr lang="en-US" smtClean="0"/>
              <a:pPr/>
              <a:t>27</a:t>
            </a:fld>
            <a:endParaRPr lang="en-US"/>
          </a:p>
        </p:txBody>
      </p:sp>
    </p:spTree>
    <p:extLst>
      <p:ext uri="{BB962C8B-B14F-4D97-AF65-F5344CB8AC3E}">
        <p14:creationId xmlns:p14="http://schemas.microsoft.com/office/powerpoint/2010/main" val="184669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869E58E1-EEB6-445D-BFF0-D1A486D8388D}" type="slidenum">
              <a:rPr lang="en-US" smtClean="0"/>
              <a:pPr/>
              <a:t>28</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72715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www.alamy.com</a:t>
            </a:r>
            <a:r>
              <a:rPr lang="en-US" dirty="0"/>
              <a:t>/2nd-century-ad-mosaic-from-the-house-of-the-laberii-at-uthina-a-roman-colony-in-the-valley-of-the-miliana-tunisia-it-shows-the-various-activities-o-image334879602.html</a:t>
            </a:r>
          </a:p>
        </p:txBody>
      </p:sp>
      <p:sp>
        <p:nvSpPr>
          <p:cNvPr id="4" name="Slide Number Placeholder 3"/>
          <p:cNvSpPr>
            <a:spLocks noGrp="1"/>
          </p:cNvSpPr>
          <p:nvPr>
            <p:ph type="sldNum" sz="quarter" idx="5"/>
          </p:nvPr>
        </p:nvSpPr>
        <p:spPr/>
        <p:txBody>
          <a:bodyPr/>
          <a:lstStyle/>
          <a:p>
            <a:fld id="{508D5087-B748-4633-9497-811E21413358}" type="slidenum">
              <a:rPr lang="en-US" smtClean="0"/>
              <a:pPr/>
              <a:t>39</a:t>
            </a:fld>
            <a:endParaRPr lang="en-US"/>
          </a:p>
        </p:txBody>
      </p:sp>
    </p:spTree>
    <p:extLst>
      <p:ext uri="{BB962C8B-B14F-4D97-AF65-F5344CB8AC3E}">
        <p14:creationId xmlns:p14="http://schemas.microsoft.com/office/powerpoint/2010/main" val="123990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DAF5F186-E716-4107-B16A-D30C81F0F8AF}" type="datetimeFigureOut">
              <a:rPr lang="en-US" smtClean="0"/>
              <a:pPr/>
              <a:t>1/20/26</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B63DD3D-E29B-471A-A8EC-15856E92FF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AF5F186-E716-4107-B16A-D30C81F0F8AF}" type="datetimeFigureOut">
              <a:rPr lang="en-US" smtClean="0"/>
              <a:pPr/>
              <a:t>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DAF5F186-E716-4107-B16A-D30C81F0F8AF}" type="datetimeFigureOut">
              <a:rPr lang="en-US" smtClean="0"/>
              <a:pPr/>
              <a:t>1/20/26</a:t>
            </a:fld>
            <a:endParaRPr lang="en-US"/>
          </a:p>
        </p:txBody>
      </p:sp>
      <p:sp>
        <p:nvSpPr>
          <p:cNvPr id="27" name="Slide Number Placeholder 26"/>
          <p:cNvSpPr>
            <a:spLocks noGrp="1"/>
          </p:cNvSpPr>
          <p:nvPr>
            <p:ph type="sldNum" sz="quarter" idx="11"/>
          </p:nvPr>
        </p:nvSpPr>
        <p:spPr/>
        <p:txBody>
          <a:bodyPr rtlCol="0"/>
          <a:lstStyle/>
          <a:p>
            <a:fld id="{8B63DD3D-E29B-471A-A8EC-15856E92FFB9}"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DAF5F186-E716-4107-B16A-D30C81F0F8AF}" type="datetimeFigureOut">
              <a:rPr lang="en-US" smtClean="0"/>
              <a:pPr/>
              <a:t>1/20/26</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8B63DD3D-E29B-471A-A8EC-15856E92FF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5F186-E716-4107-B16A-D30C81F0F8AF}" type="datetimeFigureOut">
              <a:rPr lang="en-US" smtClean="0"/>
              <a:pPr/>
              <a:t>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AF5F186-E716-4107-B16A-D30C81F0F8AF}" type="datetimeFigureOut">
              <a:rPr lang="en-US" smtClean="0"/>
              <a:pPr/>
              <a:t>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3DD3D-E29B-471A-A8EC-15856E92FF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AF5F186-E716-4107-B16A-D30C81F0F8AF}" type="datetimeFigureOut">
              <a:rPr lang="en-US" smtClean="0"/>
              <a:pPr/>
              <a:t>1/20/26</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B63DD3D-E29B-471A-A8EC-15856E92FF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hokia: The 1,000-Year-Old City By The Mississippi River | IFLScience">
            <a:extLst>
              <a:ext uri="{FF2B5EF4-FFF2-40B4-BE49-F238E27FC236}">
                <a16:creationId xmlns:a16="http://schemas.microsoft.com/office/drawing/2014/main" id="{7E2E1D61-0871-398D-1476-0F20F5974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3"/>
          <a:stretch/>
        </p:blipFill>
        <p:spPr bwMode="auto">
          <a:xfrm>
            <a:off x="-56092" y="-1"/>
            <a:ext cx="9200092" cy="68962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0108" y="2895600"/>
            <a:ext cx="8458200" cy="1828800"/>
          </a:xfrm>
        </p:spPr>
        <p:txBody>
          <a:bodyPr>
            <a:normAutofit/>
          </a:bodyPr>
          <a:lstStyle/>
          <a:p>
            <a:r>
              <a:rPr lang="en-US" dirty="0"/>
              <a:t>Econ 280 / BAIS 103</a:t>
            </a:r>
            <a:br>
              <a:rPr lang="en-US" dirty="0"/>
            </a:br>
            <a:r>
              <a:rPr lang="en-US" dirty="0"/>
              <a:t>Lecture 3: The World in 1491</a:t>
            </a:r>
          </a:p>
        </p:txBody>
      </p:sp>
      <p:sp>
        <p:nvSpPr>
          <p:cNvPr id="3" name="Subtitle 2"/>
          <p:cNvSpPr>
            <a:spLocks noGrp="1"/>
          </p:cNvSpPr>
          <p:nvPr>
            <p:ph type="subTitle" idx="1"/>
          </p:nvPr>
        </p:nvSpPr>
        <p:spPr>
          <a:xfrm>
            <a:off x="6029325" y="5105400"/>
            <a:ext cx="3267075" cy="1752600"/>
          </a:xfrm>
        </p:spPr>
        <p:txBody>
          <a:bodyPr>
            <a:normAutofit/>
          </a:bodyPr>
          <a:lstStyle/>
          <a:p>
            <a:r>
              <a:rPr lang="en-US" sz="1800" dirty="0">
                <a:solidFill>
                  <a:schemeClr val="bg1"/>
                </a:solidFill>
              </a:rPr>
              <a:t>University of San Francisco</a:t>
            </a:r>
          </a:p>
          <a:p>
            <a:r>
              <a:rPr lang="en-US" sz="1800" dirty="0">
                <a:solidFill>
                  <a:schemeClr val="bg1"/>
                </a:solidFill>
              </a:rPr>
              <a:t>Department of  Economics</a:t>
            </a:r>
          </a:p>
          <a:p>
            <a:r>
              <a:rPr lang="en-US" sz="1800" dirty="0">
                <a:solidFill>
                  <a:schemeClr val="bg1"/>
                </a:solidFill>
              </a:rPr>
              <a:t>Prof. Jesse Anttila-Hughes</a:t>
            </a:r>
          </a:p>
          <a:p>
            <a:endParaRPr lang="en-US" sz="1800" dirty="0">
              <a:solidFill>
                <a:schemeClr val="bg1"/>
              </a:solidFill>
            </a:endParaRPr>
          </a:p>
          <a:p>
            <a:r>
              <a:rPr lang="en-US" sz="1800" dirty="0">
                <a:solidFill>
                  <a:schemeClr val="bg1"/>
                </a:solidFill>
              </a:rPr>
              <a:t>January 30</a:t>
            </a:r>
            <a:r>
              <a:rPr lang="en-US" sz="1800" baseline="30000" dirty="0">
                <a:solidFill>
                  <a:schemeClr val="bg1"/>
                </a:solidFill>
              </a:rPr>
              <a:t>th</a:t>
            </a:r>
            <a:r>
              <a:rPr lang="en-US" sz="1800" dirty="0">
                <a:solidFill>
                  <a:schemeClr val="bg1"/>
                </a:solidFill>
              </a:rPr>
              <a:t>, 2025</a:t>
            </a:r>
          </a:p>
          <a:p>
            <a:endParaRPr lang="en-US" sz="1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962085"/>
            <a:ext cx="8686800" cy="4933830"/>
          </a:xfrm>
          <a:prstGeom prst="rect">
            <a:avLst/>
          </a:prstGeom>
        </p:spPr>
      </p:pic>
    </p:spTree>
    <p:extLst>
      <p:ext uri="{BB962C8B-B14F-4D97-AF65-F5344CB8AC3E}">
        <p14:creationId xmlns:p14="http://schemas.microsoft.com/office/powerpoint/2010/main" val="77131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ood Web - The Savanna Biome">
            <a:extLst>
              <a:ext uri="{FF2B5EF4-FFF2-40B4-BE49-F238E27FC236}">
                <a16:creationId xmlns:a16="http://schemas.microsoft.com/office/drawing/2014/main" id="{F11E3CDC-93AB-74B4-9E74-2B6DD8B0A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2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25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lobal hunter-gatherer population densities constrained by influence of  seasonality on diet composition | Nature Ecology &amp; Evolution">
            <a:extLst>
              <a:ext uri="{FF2B5EF4-FFF2-40B4-BE49-F238E27FC236}">
                <a16:creationId xmlns:a16="http://schemas.microsoft.com/office/drawing/2014/main" id="{4B74FDD7-F2F9-6F47-4772-87B9B75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65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11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lifeworld of hunter-gatherers and the concepts of territory -  ScienceDirect">
            <a:extLst>
              <a:ext uri="{FF2B5EF4-FFF2-40B4-BE49-F238E27FC236}">
                <a16:creationId xmlns:a16="http://schemas.microsoft.com/office/drawing/2014/main" id="{1EF046CB-7C44-619B-6ED7-1901A69B5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439"/>
            <a:ext cx="8458200" cy="684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019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a:extLst>
              <a:ext uri="{FF2B5EF4-FFF2-40B4-BE49-F238E27FC236}">
                <a16:creationId xmlns:a16="http://schemas.microsoft.com/office/drawing/2014/main" id="{F31CC38E-A0E8-295B-2064-0C58190AF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9144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787171-DC94-F6DE-770B-370FB5CF4A69}"/>
              </a:ext>
            </a:extLst>
          </p:cNvPr>
          <p:cNvSpPr/>
          <p:nvPr/>
        </p:nvSpPr>
        <p:spPr>
          <a:xfrm>
            <a:off x="0" y="0"/>
            <a:ext cx="9144000"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31D364-E631-A064-AA12-4C8BBBF386D6}"/>
              </a:ext>
            </a:extLst>
          </p:cNvPr>
          <p:cNvSpPr txBox="1"/>
          <p:nvPr/>
        </p:nvSpPr>
        <p:spPr>
          <a:xfrm>
            <a:off x="1524000" y="6278033"/>
            <a:ext cx="6518131" cy="369332"/>
          </a:xfrm>
          <a:prstGeom prst="rect">
            <a:avLst/>
          </a:prstGeom>
          <a:noFill/>
        </p:spPr>
        <p:txBody>
          <a:bodyPr wrap="none" rtlCol="0">
            <a:spAutoFit/>
          </a:bodyPr>
          <a:lstStyle/>
          <a:p>
            <a:r>
              <a:rPr lang="en-US" dirty="0"/>
              <a:t>What’s the difference between an economy and an ecosystem?</a:t>
            </a:r>
          </a:p>
        </p:txBody>
      </p:sp>
    </p:spTree>
    <p:extLst>
      <p:ext uri="{BB962C8B-B14F-4D97-AF65-F5344CB8AC3E}">
        <p14:creationId xmlns:p14="http://schemas.microsoft.com/office/powerpoint/2010/main" val="1651371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E4DA-3AC7-E4E8-76F5-4CA378907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C2D51-4E0C-19C2-7BF3-F3A616F7E138}"/>
              </a:ext>
            </a:extLst>
          </p:cNvPr>
          <p:cNvSpPr>
            <a:spLocks noGrp="1"/>
          </p:cNvSpPr>
          <p:nvPr>
            <p:ph type="title"/>
          </p:nvPr>
        </p:nvSpPr>
        <p:spPr>
          <a:xfrm>
            <a:off x="457200" y="4953000"/>
            <a:ext cx="8229600" cy="1069848"/>
          </a:xfrm>
        </p:spPr>
        <p:txBody>
          <a:bodyPr>
            <a:normAutofit/>
          </a:bodyPr>
          <a:lstStyle/>
          <a:p>
            <a:r>
              <a:rPr lang="en-US" sz="3200" dirty="0"/>
              <a:t>Some background</a:t>
            </a:r>
          </a:p>
        </p:txBody>
      </p:sp>
    </p:spTree>
    <p:extLst>
      <p:ext uri="{BB962C8B-B14F-4D97-AF65-F5344CB8AC3E}">
        <p14:creationId xmlns:p14="http://schemas.microsoft.com/office/powerpoint/2010/main" val="389058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y the Big Bang might not have been the beginning of our Universe | BBC  Science Focus Magazine">
            <a:extLst>
              <a:ext uri="{FF2B5EF4-FFF2-40B4-BE49-F238E27FC236}">
                <a16:creationId xmlns:a16="http://schemas.microsoft.com/office/drawing/2014/main" id="{96B53F55-30DE-F85E-CB0C-F6B2EB09A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
            <a:ext cx="10439400" cy="695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34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e/eb/Timeline_evolution_of_life.svg/2000px-Timeline_evolution_of_lif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256" y="0"/>
            <a:ext cx="88547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57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33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evolution.berkeley.edu/evolibrary/images/evograms/hominid_e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376"/>
            <a:ext cx="5791200" cy="67935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00600" y="5943600"/>
            <a:ext cx="22860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08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Human migration out of Africa.pn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 y="1066800"/>
            <a:ext cx="9144001" cy="501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69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a:bodyPr>
          <a:lstStyle/>
          <a:p>
            <a:r>
              <a:rPr lang="en-US" sz="2800" dirty="0"/>
              <a:t>Welcome to Econ 280 / BAIS 103!</a:t>
            </a:r>
          </a:p>
        </p:txBody>
      </p:sp>
      <p:sp>
        <p:nvSpPr>
          <p:cNvPr id="3" name="Content Placeholder 2"/>
          <p:cNvSpPr>
            <a:spLocks noGrp="1"/>
          </p:cNvSpPr>
          <p:nvPr>
            <p:ph idx="1"/>
          </p:nvPr>
        </p:nvSpPr>
        <p:spPr>
          <a:xfrm>
            <a:off x="457200" y="1371600"/>
            <a:ext cx="8229600" cy="5410200"/>
          </a:xfrm>
        </p:spPr>
        <p:txBody>
          <a:bodyPr>
            <a:normAutofit fontScale="77500" lnSpcReduction="20000"/>
          </a:bodyPr>
          <a:lstStyle/>
          <a:p>
            <a:r>
              <a:rPr lang="en-US" dirty="0"/>
              <a:t>Today we’ll cover:</a:t>
            </a:r>
          </a:p>
          <a:p>
            <a:pPr lvl="1"/>
            <a:r>
              <a:rPr lang="en-US" dirty="0"/>
              <a:t>The world in 1491</a:t>
            </a:r>
          </a:p>
          <a:p>
            <a:pPr lvl="2"/>
            <a:r>
              <a:rPr lang="en-US" dirty="0"/>
              <a:t>What did the global economy look like over human history?</a:t>
            </a:r>
          </a:p>
          <a:p>
            <a:pPr lvl="3"/>
            <a:r>
              <a:rPr lang="en-US" dirty="0"/>
              <a:t>Mann - “1491” in </a:t>
            </a:r>
            <a:r>
              <a:rPr lang="en-US" i="1" dirty="0"/>
              <a:t>The Atlantic, </a:t>
            </a:r>
            <a:r>
              <a:rPr lang="en-US" dirty="0"/>
              <a:t>Harari - </a:t>
            </a:r>
            <a:r>
              <a:rPr lang="en-US" u="sng" dirty="0"/>
              <a:t>Sapiens </a:t>
            </a:r>
            <a:r>
              <a:rPr lang="en-US" dirty="0"/>
              <a:t>– Ch. 1, Diamond - </a:t>
            </a:r>
            <a:r>
              <a:rPr lang="en-US" u="sng" dirty="0"/>
              <a:t>Guns Germs and Steel </a:t>
            </a:r>
            <a:r>
              <a:rPr lang="en-US" dirty="0"/>
              <a:t>– Prologue </a:t>
            </a:r>
          </a:p>
          <a:p>
            <a:pPr lvl="2"/>
            <a:r>
              <a:rPr lang="en-US" dirty="0"/>
              <a:t>Malthus and the premodern civilizations</a:t>
            </a:r>
          </a:p>
          <a:p>
            <a:pPr lvl="2"/>
            <a:endParaRPr lang="en-US" dirty="0"/>
          </a:p>
          <a:p>
            <a:r>
              <a:rPr lang="en-US" dirty="0"/>
              <a:t>Readings for next time:</a:t>
            </a:r>
          </a:p>
          <a:p>
            <a:pPr lvl="1"/>
            <a:r>
              <a:rPr lang="en-US" dirty="0" err="1"/>
              <a:t>Steinsson</a:t>
            </a:r>
            <a:r>
              <a:rPr lang="en-US" dirty="0"/>
              <a:t> - 2021 - Malthus and Pre-Industrial Stagnation</a:t>
            </a:r>
          </a:p>
          <a:p>
            <a:pPr lvl="1"/>
            <a:r>
              <a:rPr lang="en-US" dirty="0"/>
              <a:t>Clark - 2005 - The Capability Approach: Its Development, Critiques and Recent Advances</a:t>
            </a:r>
          </a:p>
          <a:p>
            <a:pPr lvl="1"/>
            <a:r>
              <a:rPr lang="en-US" i="1" dirty="0"/>
              <a:t>Supplemental reading:</a:t>
            </a:r>
          </a:p>
          <a:p>
            <a:pPr lvl="2"/>
            <a:r>
              <a:rPr lang="en-US" i="1" dirty="0" err="1"/>
              <a:t>Matranga</a:t>
            </a:r>
            <a:r>
              <a:rPr lang="en-US" i="1" dirty="0"/>
              <a:t> - 2024 - The Ant and the Grasshopper</a:t>
            </a:r>
          </a:p>
          <a:p>
            <a:pPr lvl="2"/>
            <a:endParaRPr lang="en-US" dirty="0"/>
          </a:p>
          <a:p>
            <a:r>
              <a:rPr lang="en-US" dirty="0"/>
              <a:t>My office hours: Tues 3-5pm and Wed 2-4pm by appointment</a:t>
            </a:r>
          </a:p>
          <a:p>
            <a:pPr lvl="1"/>
            <a:r>
              <a:rPr lang="en-US" i="1" dirty="0"/>
              <a:t>Teaching assistant will also hold office hours, TBA shortly </a:t>
            </a:r>
          </a:p>
          <a:p>
            <a:endParaRPr lang="en-US" dirty="0"/>
          </a:p>
          <a:p>
            <a:r>
              <a:rPr lang="en-US" dirty="0"/>
              <a:t>Question set 1 </a:t>
            </a:r>
            <a:r>
              <a:rPr lang="en-US" i="1" dirty="0"/>
              <a:t>actually</a:t>
            </a:r>
            <a:r>
              <a:rPr lang="en-US" dirty="0"/>
              <a:t> assigned today, due </a:t>
            </a:r>
            <a:r>
              <a:rPr lang="en-US" i="1" dirty="0"/>
              <a:t>next</a:t>
            </a:r>
            <a:r>
              <a:rPr lang="en-US" dirty="0"/>
              <a:t> Monday 2/10</a:t>
            </a:r>
          </a:p>
          <a:p>
            <a:pPr lvl="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ure 2">
            <a:extLst>
              <a:ext uri="{FF2B5EF4-FFF2-40B4-BE49-F238E27FC236}">
                <a16:creationId xmlns:a16="http://schemas.microsoft.com/office/drawing/2014/main" id="{476A67BB-F9DB-4905-BFAF-F55C2E8DA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5642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3B520F-CFE2-4AC2-B55D-656993718B73}"/>
              </a:ext>
            </a:extLst>
          </p:cNvPr>
          <p:cNvPicPr>
            <a:picLocks noChangeAspect="1"/>
          </p:cNvPicPr>
          <p:nvPr/>
        </p:nvPicPr>
        <p:blipFill rotWithShape="1">
          <a:blip r:embed="rId3"/>
          <a:srcRect l="30834" t="58889" r="35000" b="29418"/>
          <a:stretch/>
        </p:blipFill>
        <p:spPr>
          <a:xfrm>
            <a:off x="1600200" y="5666920"/>
            <a:ext cx="6019800" cy="1158888"/>
          </a:xfrm>
          <a:prstGeom prst="rect">
            <a:avLst/>
          </a:prstGeom>
        </p:spPr>
      </p:pic>
      <p:sp>
        <p:nvSpPr>
          <p:cNvPr id="5" name="Rectangle 4"/>
          <p:cNvSpPr/>
          <p:nvPr/>
        </p:nvSpPr>
        <p:spPr>
          <a:xfrm>
            <a:off x="1965385" y="1828800"/>
            <a:ext cx="2301815" cy="2362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3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ure 1">
            <a:extLst>
              <a:ext uri="{FF2B5EF4-FFF2-40B4-BE49-F238E27FC236}">
                <a16:creationId xmlns:a16="http://schemas.microsoft.com/office/drawing/2014/main" id="{47673247-0606-4196-ACAD-B40D18BE686E}"/>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4430632" y="1066800"/>
            <a:ext cx="4179968" cy="4428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ure 1">
            <a:extLst>
              <a:ext uri="{FF2B5EF4-FFF2-40B4-BE49-F238E27FC236}">
                <a16:creationId xmlns:a16="http://schemas.microsoft.com/office/drawing/2014/main" id="{BB0BE652-8D4C-4EC2-9113-7AD06058FBC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33400" y="990600"/>
            <a:ext cx="3810000" cy="4288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09DBDF-FC41-43F0-A2D7-59470F49598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2000" y="5638799"/>
            <a:ext cx="7848600" cy="1064217"/>
          </a:xfrm>
          <a:prstGeom prst="rect">
            <a:avLst/>
          </a:prstGeom>
        </p:spPr>
      </p:pic>
    </p:spTree>
    <p:extLst>
      <p:ext uri="{BB962C8B-B14F-4D97-AF65-F5344CB8AC3E}">
        <p14:creationId xmlns:p14="http://schemas.microsoft.com/office/powerpoint/2010/main" val="9565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94EB91-E188-42D5-A70B-2C82A33FE7F7}"/>
              </a:ext>
            </a:extLst>
          </p:cNvPr>
          <p:cNvPicPr>
            <a:picLocks noChangeAspect="1"/>
          </p:cNvPicPr>
          <p:nvPr/>
        </p:nvPicPr>
        <p:blipFill>
          <a:blip r:embed="rId2"/>
          <a:stretch>
            <a:fillRect/>
          </a:stretch>
        </p:blipFill>
        <p:spPr>
          <a:xfrm>
            <a:off x="867043" y="609600"/>
            <a:ext cx="7409914" cy="5738567"/>
          </a:xfrm>
          <a:prstGeom prst="rect">
            <a:avLst/>
          </a:prstGeom>
        </p:spPr>
      </p:pic>
    </p:spTree>
    <p:extLst>
      <p:ext uri="{BB962C8B-B14F-4D97-AF65-F5344CB8AC3E}">
        <p14:creationId xmlns:p14="http://schemas.microsoft.com/office/powerpoint/2010/main" val="234111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 result for timeline  agriculture holoce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22860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48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yanko.lib.ru/books/natural/diamond_jared=guns_germs_and_steel-en-a.files/image007.jpg"/>
          <p:cNvPicPr>
            <a:picLocks noChangeAspect="1" noChangeArrowheads="1"/>
          </p:cNvPicPr>
          <p:nvPr/>
        </p:nvPicPr>
        <p:blipFill>
          <a:blip r:embed="rId2"/>
          <a:srcRect/>
          <a:stretch>
            <a:fillRect/>
          </a:stretch>
        </p:blipFill>
        <p:spPr bwMode="auto">
          <a:xfrm>
            <a:off x="990600" y="1752600"/>
            <a:ext cx="7198128" cy="4438650"/>
          </a:xfrm>
          <a:prstGeom prst="rect">
            <a:avLst/>
          </a:prstGeom>
          <a:noFill/>
        </p:spPr>
      </p:pic>
      <p:sp>
        <p:nvSpPr>
          <p:cNvPr id="5" name="Title 1"/>
          <p:cNvSpPr>
            <a:spLocks noGrp="1"/>
          </p:cNvSpPr>
          <p:nvPr>
            <p:ph type="title"/>
          </p:nvPr>
        </p:nvSpPr>
        <p:spPr>
          <a:xfrm>
            <a:off x="457200" y="685800"/>
            <a:ext cx="8229600" cy="1066800"/>
          </a:xfrm>
        </p:spPr>
        <p:txBody>
          <a:bodyPr>
            <a:normAutofit/>
          </a:bodyPr>
          <a:lstStyle/>
          <a:p>
            <a:r>
              <a:rPr lang="en-US" dirty="0"/>
              <a:t>The Neolithic Revolution</a:t>
            </a:r>
          </a:p>
        </p:txBody>
      </p:sp>
    </p:spTree>
    <p:extLst>
      <p:ext uri="{BB962C8B-B14F-4D97-AF65-F5344CB8AC3E}">
        <p14:creationId xmlns:p14="http://schemas.microsoft.com/office/powerpoint/2010/main" val="2021676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0ABC26-45C4-D9E7-2C1A-47E90EAACBBA}"/>
              </a:ext>
            </a:extLst>
          </p:cNvPr>
          <p:cNvPicPr>
            <a:picLocks noChangeAspect="1"/>
          </p:cNvPicPr>
          <p:nvPr/>
        </p:nvPicPr>
        <p:blipFill>
          <a:blip r:embed="rId2"/>
          <a:stretch>
            <a:fillRect/>
          </a:stretch>
        </p:blipFill>
        <p:spPr>
          <a:xfrm>
            <a:off x="1098550" y="1308100"/>
            <a:ext cx="6946900" cy="4241800"/>
          </a:xfrm>
          <a:prstGeom prst="rect">
            <a:avLst/>
          </a:prstGeom>
        </p:spPr>
      </p:pic>
    </p:spTree>
    <p:extLst>
      <p:ext uri="{BB962C8B-B14F-4D97-AF65-F5344CB8AC3E}">
        <p14:creationId xmlns:p14="http://schemas.microsoft.com/office/powerpoint/2010/main" val="2860188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941245" cy="6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76800" y="4191000"/>
            <a:ext cx="4038600" cy="1200329"/>
          </a:xfrm>
          <a:prstGeom prst="rect">
            <a:avLst/>
          </a:prstGeom>
          <a:noFill/>
        </p:spPr>
        <p:txBody>
          <a:bodyPr wrap="square" rtlCol="0">
            <a:spAutoFit/>
          </a:bodyPr>
          <a:lstStyle/>
          <a:p>
            <a:r>
              <a:rPr lang="en-US" dirty="0"/>
              <a:t>1990s: Diamond and others begin to unpack environmental correlates of development in empirically defensible ways</a:t>
            </a:r>
          </a:p>
        </p:txBody>
      </p:sp>
    </p:spTree>
    <p:extLst>
      <p:ext uri="{BB962C8B-B14F-4D97-AF65-F5344CB8AC3E}">
        <p14:creationId xmlns:p14="http://schemas.microsoft.com/office/powerpoint/2010/main" val="65593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a:bodyPr>
          <a:lstStyle/>
          <a:p>
            <a:r>
              <a:rPr lang="en-US" dirty="0"/>
              <a:t>Guns Germs &amp; Steel  </a:t>
            </a:r>
          </a:p>
        </p:txBody>
      </p:sp>
      <p:sp>
        <p:nvSpPr>
          <p:cNvPr id="3" name="Content Placeholder 2"/>
          <p:cNvSpPr>
            <a:spLocks noGrp="1"/>
          </p:cNvSpPr>
          <p:nvPr>
            <p:ph idx="1"/>
          </p:nvPr>
        </p:nvSpPr>
        <p:spPr>
          <a:xfrm>
            <a:off x="457200" y="1676400"/>
            <a:ext cx="8229600" cy="1295400"/>
          </a:xfrm>
        </p:spPr>
        <p:txBody>
          <a:bodyPr>
            <a:normAutofit fontScale="62500" lnSpcReduction="20000"/>
          </a:bodyPr>
          <a:lstStyle/>
          <a:p>
            <a:r>
              <a:rPr lang="en-US" dirty="0"/>
              <a:t>Major thesis: </a:t>
            </a:r>
          </a:p>
          <a:p>
            <a:pPr lvl="1"/>
            <a:r>
              <a:rPr lang="en-US" dirty="0"/>
              <a:t>current distribution of development outcomes was largely influenced by countries’ agricultural capacity and geography as determined eons ago </a:t>
            </a:r>
          </a:p>
          <a:p>
            <a:pPr lvl="2"/>
            <a:r>
              <a:rPr lang="en-US" dirty="0"/>
              <a:t>“biogeography”</a:t>
            </a:r>
          </a:p>
          <a:p>
            <a:r>
              <a:rPr lang="en-US" dirty="0"/>
              <a:t>We can think of these as environmentally-provided public goods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3657600"/>
            <a:ext cx="43338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Content Placeholder 2"/>
          <p:cNvSpPr txBox="1">
            <a:spLocks/>
          </p:cNvSpPr>
          <p:nvPr/>
        </p:nvSpPr>
        <p:spPr>
          <a:xfrm>
            <a:off x="457200" y="2971800"/>
            <a:ext cx="3962400" cy="3886200"/>
          </a:xfrm>
          <a:prstGeom prst="rect">
            <a:avLst/>
          </a:prstGeom>
        </p:spPr>
        <p:txBody>
          <a:bodyPr vert="horz">
            <a:normAutofit fontScale="62500" lnSpcReduction="20000"/>
          </a:bodyPr>
          <a:lstStyle/>
          <a:p>
            <a:pPr marL="365760" lvl="0" indent="-256032">
              <a:spcBef>
                <a:spcPts val="300"/>
              </a:spcBef>
              <a:buClr>
                <a:schemeClr val="accent3"/>
              </a:buClr>
              <a:buFont typeface="Georgia"/>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Examples</a:t>
            </a:r>
            <a:r>
              <a:rPr lang="en-US" sz="2800" dirty="0"/>
              <a:t>:</a:t>
            </a:r>
          </a:p>
          <a:p>
            <a:pPr marL="822960" lvl="1" indent="-256032">
              <a:spcBef>
                <a:spcPts val="300"/>
              </a:spcBef>
              <a:buClr>
                <a:schemeClr val="accent3"/>
              </a:buClr>
              <a:buFont typeface="Georgia"/>
              <a:buChar char="•"/>
            </a:pPr>
            <a:r>
              <a:rPr lang="en-US" sz="2800" dirty="0"/>
              <a:t>Grain and produce varieties</a:t>
            </a:r>
          </a:p>
          <a:p>
            <a:pPr marL="1280160" lvl="2" indent="-256032">
              <a:spcBef>
                <a:spcPts val="300"/>
              </a:spcBef>
              <a:buClr>
                <a:schemeClr val="accent3"/>
              </a:buClr>
              <a:buFont typeface="Georgia"/>
              <a:buChar char="•"/>
            </a:pPr>
            <a:r>
              <a:rPr lang="en-US" sz="2800" dirty="0" err="1"/>
              <a:t>Domesticable</a:t>
            </a:r>
            <a:r>
              <a:rPr lang="en-US" sz="2800" dirty="0"/>
              <a:t> animals</a:t>
            </a:r>
          </a:p>
          <a:p>
            <a:pPr marL="822960" lvl="1" indent="-256032">
              <a:spcBef>
                <a:spcPts val="300"/>
              </a:spcBef>
              <a:buClr>
                <a:schemeClr val="accent3"/>
              </a:buClr>
              <a:buFont typeface="Georgia"/>
              <a:buChar char="•"/>
            </a:pPr>
            <a:r>
              <a:rPr lang="en-US" sz="2800" dirty="0"/>
              <a:t>Ease of travel / long coasts</a:t>
            </a:r>
          </a:p>
          <a:p>
            <a:pPr marL="1280160" lvl="2" indent="-256032">
              <a:spcBef>
                <a:spcPts val="300"/>
              </a:spcBef>
              <a:buClr>
                <a:schemeClr val="accent3"/>
              </a:buClr>
              <a:buFont typeface="Georgia"/>
              <a:buChar char="•"/>
            </a:pPr>
            <a:r>
              <a:rPr lang="en-US" sz="2800" dirty="0"/>
              <a:t>Influences trade, spread of ideas, but also resilience to disease due to exposure</a:t>
            </a:r>
          </a:p>
          <a:p>
            <a:pPr marL="822960" lvl="1" indent="-256032">
              <a:spcBef>
                <a:spcPts val="300"/>
              </a:spcBef>
              <a:buClr>
                <a:schemeClr val="accent3"/>
              </a:buClr>
              <a:buFont typeface="Georgia"/>
              <a:buChar char="•"/>
            </a:pPr>
            <a:r>
              <a:rPr lang="en-US" sz="2800" dirty="0"/>
              <a:t>Distribution of other natural resources, e.g., coal or oil</a:t>
            </a:r>
          </a:p>
          <a:p>
            <a:pPr marL="365760" indent="-256032">
              <a:spcBef>
                <a:spcPts val="300"/>
              </a:spcBef>
              <a:buClr>
                <a:schemeClr val="accent3"/>
              </a:buClr>
              <a:buFont typeface="Georgia"/>
              <a:buChar char="•"/>
            </a:pPr>
            <a:r>
              <a:rPr lang="en-US" sz="2800" dirty="0"/>
              <a:t>Not very well-identified work in general, but very thought provoking and great history</a:t>
            </a:r>
          </a:p>
          <a:p>
            <a:pPr marL="822960" lvl="1" indent="-256032">
              <a:spcBef>
                <a:spcPts val="300"/>
              </a:spcBef>
              <a:buClr>
                <a:schemeClr val="accent3"/>
              </a:buClr>
              <a:buFont typeface="Georgia"/>
              <a:buChar char="•"/>
            </a:pPr>
            <a:r>
              <a:rPr lang="en-US" sz="2800" dirty="0"/>
              <a:t>Also gets a LOT of hate in some quarters of academia</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260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838200"/>
            <a:ext cx="6781800" cy="521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09083" y="6135469"/>
            <a:ext cx="6269665" cy="646331"/>
          </a:xfrm>
          <a:prstGeom prst="rect">
            <a:avLst/>
          </a:prstGeom>
          <a:noFill/>
        </p:spPr>
        <p:txBody>
          <a:bodyPr wrap="none" rtlCol="0">
            <a:spAutoFit/>
          </a:bodyPr>
          <a:lstStyle/>
          <a:p>
            <a:pPr algn="ctr"/>
            <a:r>
              <a:rPr lang="en-US" dirty="0"/>
              <a:t>Relative to the speed of the natural world</a:t>
            </a:r>
          </a:p>
          <a:p>
            <a:pPr algn="ctr"/>
            <a:r>
              <a:rPr lang="en-US" dirty="0"/>
              <a:t>(climate, evolution, etc.) modernity has lasted </a:t>
            </a:r>
            <a:r>
              <a:rPr lang="en-US" b="1" dirty="0">
                <a:solidFill>
                  <a:srgbClr val="FF0000"/>
                </a:solidFill>
              </a:rPr>
              <a:t>very</a:t>
            </a:r>
            <a:r>
              <a:rPr lang="en-US" b="1" dirty="0"/>
              <a:t> </a:t>
            </a:r>
            <a:r>
              <a:rPr lang="en-US" b="1" dirty="0">
                <a:solidFill>
                  <a:srgbClr val="FF0000"/>
                </a:solidFill>
              </a:rPr>
              <a:t>briefly</a:t>
            </a:r>
          </a:p>
        </p:txBody>
      </p:sp>
    </p:spTree>
    <p:extLst>
      <p:ext uri="{BB962C8B-B14F-4D97-AF65-F5344CB8AC3E}">
        <p14:creationId xmlns:p14="http://schemas.microsoft.com/office/powerpoint/2010/main" val="376880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lth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78279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3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397A-1AA9-7B91-78C4-28F42195639B}"/>
              </a:ext>
            </a:extLst>
          </p:cNvPr>
          <p:cNvSpPr>
            <a:spLocks noGrp="1"/>
          </p:cNvSpPr>
          <p:nvPr>
            <p:ph type="title"/>
          </p:nvPr>
        </p:nvSpPr>
        <p:spPr>
          <a:xfrm>
            <a:off x="457200" y="609600"/>
            <a:ext cx="8229600" cy="1066800"/>
          </a:xfrm>
        </p:spPr>
        <p:txBody>
          <a:bodyPr/>
          <a:lstStyle/>
          <a:p>
            <a:r>
              <a:rPr lang="en-US" dirty="0"/>
              <a:t>Warm up!</a:t>
            </a:r>
          </a:p>
        </p:txBody>
      </p:sp>
      <p:sp>
        <p:nvSpPr>
          <p:cNvPr id="7" name="Content Placeholder 6">
            <a:extLst>
              <a:ext uri="{FF2B5EF4-FFF2-40B4-BE49-F238E27FC236}">
                <a16:creationId xmlns:a16="http://schemas.microsoft.com/office/drawing/2014/main" id="{1750ADDA-B576-D34D-6FC9-F239D0D9E412}"/>
              </a:ext>
            </a:extLst>
          </p:cNvPr>
          <p:cNvSpPr>
            <a:spLocks noGrp="1"/>
          </p:cNvSpPr>
          <p:nvPr>
            <p:ph idx="1"/>
          </p:nvPr>
        </p:nvSpPr>
        <p:spPr>
          <a:xfrm>
            <a:off x="457200" y="1676400"/>
            <a:ext cx="8229600" cy="4898136"/>
          </a:xfrm>
        </p:spPr>
        <p:txBody>
          <a:bodyPr/>
          <a:lstStyle/>
          <a:p>
            <a:r>
              <a:rPr lang="en-US" dirty="0"/>
              <a:t>What was the most surprising thing you learned from the 1491 and Sapiens readings?</a:t>
            </a:r>
          </a:p>
          <a:p>
            <a:pPr lvl="1"/>
            <a:r>
              <a:rPr lang="en-US" dirty="0"/>
              <a:t>What did it change in terms of your understanding of the economics of the premodern world? </a:t>
            </a:r>
          </a:p>
          <a:p>
            <a:pPr lvl="2"/>
            <a:r>
              <a:rPr lang="en-US" dirty="0"/>
              <a:t>How does that influence your understanding of the world today?</a:t>
            </a:r>
          </a:p>
        </p:txBody>
      </p:sp>
    </p:spTree>
    <p:extLst>
      <p:ext uri="{BB962C8B-B14F-4D97-AF65-F5344CB8AC3E}">
        <p14:creationId xmlns:p14="http://schemas.microsoft.com/office/powerpoint/2010/main" val="2396359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a:bodyPr>
          <a:lstStyle/>
          <a:p>
            <a:r>
              <a:rPr lang="en-US" sz="3200" dirty="0"/>
              <a:t>Malthus -  </a:t>
            </a:r>
            <a:br>
              <a:rPr lang="en-US" sz="3200" dirty="0"/>
            </a:br>
            <a:r>
              <a:rPr lang="en-US" sz="3200" i="1" dirty="0"/>
              <a:t>An Essay on the Principle of Population</a:t>
            </a:r>
          </a:p>
        </p:txBody>
      </p:sp>
      <p:sp>
        <p:nvSpPr>
          <p:cNvPr id="3" name="Content Placeholder 2"/>
          <p:cNvSpPr>
            <a:spLocks noGrp="1"/>
          </p:cNvSpPr>
          <p:nvPr>
            <p:ph idx="1"/>
          </p:nvPr>
        </p:nvSpPr>
        <p:spPr>
          <a:xfrm>
            <a:off x="457200" y="1447800"/>
            <a:ext cx="8229600" cy="5410200"/>
          </a:xfrm>
        </p:spPr>
        <p:txBody>
          <a:bodyPr>
            <a:normAutofit fontScale="70000" lnSpcReduction="20000"/>
          </a:bodyPr>
          <a:lstStyle/>
          <a:p>
            <a:r>
              <a:rPr lang="en-US" dirty="0"/>
              <a:t>Written in 1798 counter to the prevailing wisdom of the time that population growth was welfare enhancing</a:t>
            </a:r>
          </a:p>
          <a:p>
            <a:pPr lvl="1"/>
            <a:r>
              <a:rPr lang="en-US" dirty="0"/>
              <a:t>Adam Smith – Wealth of Nations – 1776</a:t>
            </a:r>
          </a:p>
          <a:p>
            <a:pPr lvl="2"/>
            <a:r>
              <a:rPr lang="en-US" dirty="0"/>
              <a:t>"The most decisive mark of the prosperity of any country is the increase in the number of its inhabitants”</a:t>
            </a:r>
          </a:p>
          <a:p>
            <a:pPr lvl="1"/>
            <a:r>
              <a:rPr lang="en-US" dirty="0"/>
              <a:t>More generally a major utopian movement in social theory at the time</a:t>
            </a:r>
          </a:p>
          <a:p>
            <a:pPr lvl="2"/>
            <a:r>
              <a:rPr lang="en-US" dirty="0">
                <a:sym typeface="Wingdings" pitchFamily="2" charset="2"/>
              </a:rPr>
              <a:t>… sad face </a:t>
            </a:r>
          </a:p>
          <a:p>
            <a:pPr lvl="2"/>
            <a:endParaRPr lang="en-US" dirty="0">
              <a:sym typeface="Wingdings" pitchFamily="2" charset="2"/>
            </a:endParaRPr>
          </a:p>
          <a:p>
            <a:r>
              <a:rPr lang="en-US" dirty="0">
                <a:sym typeface="Wingdings" pitchFamily="2" charset="2"/>
              </a:rPr>
              <a:t>Remarkably good description of population dynamics in subsistence societies:</a:t>
            </a:r>
          </a:p>
          <a:p>
            <a:pPr lvl="1"/>
            <a:r>
              <a:rPr lang="en-US" dirty="0">
                <a:sym typeface="Wingdings" pitchFamily="2" charset="2"/>
              </a:rPr>
              <a:t>Steady state: zero average population or output per capita growth</a:t>
            </a:r>
          </a:p>
          <a:p>
            <a:pPr lvl="2"/>
            <a:r>
              <a:rPr lang="en-US" dirty="0">
                <a:sym typeface="Wingdings" pitchFamily="2" charset="2"/>
              </a:rPr>
              <a:t>Very consistent with data and model of “humans as a species”</a:t>
            </a:r>
          </a:p>
          <a:p>
            <a:pPr lvl="1"/>
            <a:r>
              <a:rPr lang="en-US" dirty="0">
                <a:sym typeface="Wingdings" pitchFamily="2" charset="2"/>
              </a:rPr>
              <a:t>Increases in living standards due to increased wealth / new technology do not persist in time, rather simply grow population</a:t>
            </a:r>
          </a:p>
          <a:p>
            <a:pPr lvl="2"/>
            <a:r>
              <a:rPr lang="en-US" dirty="0">
                <a:sym typeface="Wingdings" pitchFamily="2" charset="2"/>
              </a:rPr>
              <a:t>Better living standards -&gt; more survival -&gt; larger population with same resource base</a:t>
            </a:r>
          </a:p>
          <a:p>
            <a:pPr lvl="3"/>
            <a:r>
              <a:rPr lang="en-US" dirty="0">
                <a:sym typeface="Wingdings" pitchFamily="2" charset="2"/>
              </a:rPr>
              <a:t>Also consistent with data</a:t>
            </a:r>
          </a:p>
          <a:p>
            <a:pPr lvl="1"/>
            <a:r>
              <a:rPr lang="en-US" dirty="0">
                <a:sym typeface="Wingdings" pitchFamily="2" charset="2"/>
              </a:rPr>
              <a:t>Shocks to population size and standard of living are inversely correlated</a:t>
            </a:r>
          </a:p>
          <a:p>
            <a:pPr lvl="2"/>
            <a:r>
              <a:rPr lang="en-US" dirty="0">
                <a:sym typeface="Wingdings" pitchFamily="2" charset="2"/>
              </a:rPr>
              <a:t>Consistent with data and testable </a:t>
            </a:r>
          </a:p>
          <a:p>
            <a:pPr lvl="3"/>
            <a:r>
              <a:rPr lang="en-US" dirty="0">
                <a:sym typeface="Wingdings" pitchFamily="2" charset="2"/>
              </a:rPr>
              <a:t>e.g., Black Plague, but also a variety of other tests</a:t>
            </a:r>
          </a:p>
          <a:p>
            <a:pPr lvl="1"/>
            <a:endParaRPr lang="en-US" dirty="0">
              <a:sym typeface="Wingdings" pitchFamily="2" charset="2"/>
            </a:endParaRPr>
          </a:p>
          <a:p>
            <a:pPr lvl="1"/>
            <a:endParaRPr lang="en-US" dirty="0"/>
          </a:p>
          <a:p>
            <a:pPr lvl="1"/>
            <a:endParaRPr lang="en-US" dirty="0"/>
          </a:p>
        </p:txBody>
      </p:sp>
    </p:spTree>
    <p:extLst>
      <p:ext uri="{BB962C8B-B14F-4D97-AF65-F5344CB8AC3E}">
        <p14:creationId xmlns:p14="http://schemas.microsoft.com/office/powerpoint/2010/main" val="6486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849" y="774699"/>
            <a:ext cx="6702301" cy="5308601"/>
          </a:xfrm>
          <a:prstGeom prst="rect">
            <a:avLst/>
          </a:prstGeom>
        </p:spPr>
      </p:pic>
      <p:sp>
        <p:nvSpPr>
          <p:cNvPr id="5" name="TextBox 4"/>
          <p:cNvSpPr txBox="1"/>
          <p:nvPr/>
        </p:nvSpPr>
        <p:spPr>
          <a:xfrm>
            <a:off x="1820644" y="6107668"/>
            <a:ext cx="5570756" cy="369332"/>
          </a:xfrm>
          <a:prstGeom prst="rect">
            <a:avLst/>
          </a:prstGeom>
          <a:noFill/>
        </p:spPr>
        <p:txBody>
          <a:bodyPr wrap="none" rtlCol="0">
            <a:spAutoFit/>
          </a:bodyPr>
          <a:lstStyle/>
          <a:p>
            <a:r>
              <a:rPr lang="en-US" dirty="0"/>
              <a:t>What happens when there is a shock to productivity?</a:t>
            </a:r>
          </a:p>
        </p:txBody>
      </p:sp>
      <p:sp>
        <p:nvSpPr>
          <p:cNvPr id="6" name="TextBox 5"/>
          <p:cNvSpPr txBox="1"/>
          <p:nvPr/>
        </p:nvSpPr>
        <p:spPr>
          <a:xfrm>
            <a:off x="1877493" y="6461425"/>
            <a:ext cx="5437707" cy="369332"/>
          </a:xfrm>
          <a:prstGeom prst="rect">
            <a:avLst/>
          </a:prstGeom>
          <a:noFill/>
        </p:spPr>
        <p:txBody>
          <a:bodyPr wrap="none" rtlCol="0">
            <a:spAutoFit/>
          </a:bodyPr>
          <a:lstStyle/>
          <a:p>
            <a:r>
              <a:rPr lang="en-US" dirty="0"/>
              <a:t>What happens when there is a shock to population?</a:t>
            </a:r>
          </a:p>
        </p:txBody>
      </p:sp>
    </p:spTree>
    <p:extLst>
      <p:ext uri="{BB962C8B-B14F-4D97-AF65-F5344CB8AC3E}">
        <p14:creationId xmlns:p14="http://schemas.microsoft.com/office/powerpoint/2010/main" val="9636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62" y="787399"/>
            <a:ext cx="8784076" cy="5283201"/>
          </a:xfrm>
          <a:prstGeom prst="rect">
            <a:avLst/>
          </a:prstGeom>
        </p:spPr>
      </p:pic>
    </p:spTree>
    <p:extLst>
      <p:ext uri="{BB962C8B-B14F-4D97-AF65-F5344CB8AC3E}">
        <p14:creationId xmlns:p14="http://schemas.microsoft.com/office/powerpoint/2010/main" val="314333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yanko.lib.ru/books/natural/diamond_jared=guns_germs_and_steel-en-a.files/image007.jpg"/>
          <p:cNvPicPr>
            <a:picLocks noChangeAspect="1" noChangeArrowheads="1"/>
          </p:cNvPicPr>
          <p:nvPr/>
        </p:nvPicPr>
        <p:blipFill>
          <a:blip r:embed="rId2"/>
          <a:srcRect/>
          <a:stretch>
            <a:fillRect/>
          </a:stretch>
        </p:blipFill>
        <p:spPr bwMode="auto">
          <a:xfrm>
            <a:off x="1066800" y="1752600"/>
            <a:ext cx="7198128" cy="4438650"/>
          </a:xfrm>
          <a:prstGeom prst="rect">
            <a:avLst/>
          </a:prstGeom>
          <a:noFill/>
        </p:spPr>
      </p:pic>
      <p:sp>
        <p:nvSpPr>
          <p:cNvPr id="5" name="Title 1"/>
          <p:cNvSpPr>
            <a:spLocks noGrp="1"/>
          </p:cNvSpPr>
          <p:nvPr>
            <p:ph type="title"/>
          </p:nvPr>
        </p:nvSpPr>
        <p:spPr>
          <a:xfrm>
            <a:off x="457200" y="381000"/>
            <a:ext cx="8229600" cy="1066800"/>
          </a:xfrm>
        </p:spPr>
        <p:txBody>
          <a:bodyPr>
            <a:normAutofit/>
          </a:bodyPr>
          <a:lstStyle/>
          <a:p>
            <a:r>
              <a:rPr lang="en-US" dirty="0"/>
              <a:t>The Neolithic Revolution</a:t>
            </a:r>
          </a:p>
        </p:txBody>
      </p:sp>
      <p:pic>
        <p:nvPicPr>
          <p:cNvPr id="2050" name="Picture 2" descr="Image result for invention of agriculture over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86" y="2438400"/>
            <a:ext cx="8038114"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0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87" y="126999"/>
            <a:ext cx="7667026" cy="6604001"/>
          </a:xfrm>
          <a:prstGeom prst="rect">
            <a:avLst/>
          </a:prstGeom>
        </p:spPr>
      </p:pic>
      <p:sp>
        <p:nvSpPr>
          <p:cNvPr id="3" name="Rectangle 2"/>
          <p:cNvSpPr/>
          <p:nvPr/>
        </p:nvSpPr>
        <p:spPr>
          <a:xfrm>
            <a:off x="838200" y="1371600"/>
            <a:ext cx="7391400" cy="457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2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6836"/>
            <a:ext cx="6248400" cy="6804328"/>
          </a:xfrm>
          <a:prstGeom prst="rect">
            <a:avLst/>
          </a:prstGeom>
        </p:spPr>
      </p:pic>
      <p:sp>
        <p:nvSpPr>
          <p:cNvPr id="4" name="Rectangle 3"/>
          <p:cNvSpPr/>
          <p:nvPr/>
        </p:nvSpPr>
        <p:spPr>
          <a:xfrm>
            <a:off x="1436077" y="1219200"/>
            <a:ext cx="6031523"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33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562" y="1212850"/>
            <a:ext cx="6346876" cy="4432300"/>
          </a:xfrm>
          <a:prstGeom prst="rect">
            <a:avLst/>
          </a:prstGeom>
        </p:spPr>
      </p:pic>
    </p:spTree>
    <p:extLst>
      <p:ext uri="{BB962C8B-B14F-4D97-AF65-F5344CB8AC3E}">
        <p14:creationId xmlns:p14="http://schemas.microsoft.com/office/powerpoint/2010/main" val="1153576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949" y="1231900"/>
            <a:ext cx="6296101" cy="4394200"/>
          </a:xfrm>
          <a:prstGeom prst="rect">
            <a:avLst/>
          </a:prstGeom>
        </p:spPr>
      </p:pic>
    </p:spTree>
    <p:extLst>
      <p:ext uri="{BB962C8B-B14F-4D97-AF65-F5344CB8AC3E}">
        <p14:creationId xmlns:p14="http://schemas.microsoft.com/office/powerpoint/2010/main" val="242746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a:extLst>
              <a:ext uri="{FF2B5EF4-FFF2-40B4-BE49-F238E27FC236}">
                <a16:creationId xmlns:a16="http://schemas.microsoft.com/office/drawing/2014/main" id="{D8CBF388-3BF1-FC03-BAC1-C9635D378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35"/>
          <a:stretch/>
        </p:blipFill>
        <p:spPr bwMode="auto">
          <a:xfrm>
            <a:off x="288839" y="0"/>
            <a:ext cx="8566322"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02A73D-B565-5589-8C07-994F1FB60FAA}"/>
              </a:ext>
            </a:extLst>
          </p:cNvPr>
          <p:cNvSpPr txBox="1"/>
          <p:nvPr/>
        </p:nvSpPr>
        <p:spPr>
          <a:xfrm>
            <a:off x="1828800" y="6460446"/>
            <a:ext cx="5139548" cy="369332"/>
          </a:xfrm>
          <a:prstGeom prst="rect">
            <a:avLst/>
          </a:prstGeom>
          <a:noFill/>
        </p:spPr>
        <p:txBody>
          <a:bodyPr wrap="none" rtlCol="0">
            <a:spAutoFit/>
          </a:bodyPr>
          <a:lstStyle/>
          <a:p>
            <a:pPr algn="ctr"/>
            <a:r>
              <a:rPr lang="en-US" dirty="0"/>
              <a:t>Tomb of </a:t>
            </a:r>
            <a:r>
              <a:rPr lang="en-US" dirty="0" err="1"/>
              <a:t>Menna</a:t>
            </a:r>
            <a:r>
              <a:rPr lang="en-US" dirty="0"/>
              <a:t>, Thebes, Egypt 14</a:t>
            </a:r>
            <a:r>
              <a:rPr lang="en-US" baseline="30000" dirty="0"/>
              <a:t>th</a:t>
            </a:r>
            <a:r>
              <a:rPr lang="en-US" dirty="0"/>
              <a:t> century BCE</a:t>
            </a:r>
          </a:p>
        </p:txBody>
      </p:sp>
    </p:spTree>
    <p:extLst>
      <p:ext uri="{BB962C8B-B14F-4D97-AF65-F5344CB8AC3E}">
        <p14:creationId xmlns:p14="http://schemas.microsoft.com/office/powerpoint/2010/main" val="204981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oman Country Life Mosaic - Stock Image - C016/8782 - Science Photo Library">
            <a:extLst>
              <a:ext uri="{FF2B5EF4-FFF2-40B4-BE49-F238E27FC236}">
                <a16:creationId xmlns:a16="http://schemas.microsoft.com/office/drawing/2014/main" id="{0E20B787-F9FD-5289-1CDE-C799746EE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7899B9-D5EA-D71A-CC5A-88834C74CBBB}"/>
              </a:ext>
            </a:extLst>
          </p:cNvPr>
          <p:cNvSpPr txBox="1"/>
          <p:nvPr/>
        </p:nvSpPr>
        <p:spPr>
          <a:xfrm>
            <a:off x="0" y="6046787"/>
            <a:ext cx="9144000" cy="707886"/>
          </a:xfrm>
          <a:prstGeom prst="rect">
            <a:avLst/>
          </a:prstGeom>
          <a:noFill/>
        </p:spPr>
        <p:txBody>
          <a:bodyPr wrap="square" rtlCol="0">
            <a:spAutoFit/>
          </a:bodyPr>
          <a:lstStyle/>
          <a:p>
            <a:r>
              <a:rPr lang="en-US" sz="800" dirty="0">
                <a:solidFill>
                  <a:srgbClr val="FF0000"/>
                </a:solidFill>
              </a:rPr>
              <a:t>2nd century AD </a:t>
            </a:r>
            <a:r>
              <a:rPr lang="en-US" sz="800" dirty="0"/>
              <a:t>mosaic from the House of the </a:t>
            </a:r>
            <a:r>
              <a:rPr lang="en-US" sz="800" dirty="0" err="1"/>
              <a:t>Laberii</a:t>
            </a:r>
            <a:r>
              <a:rPr lang="en-US" sz="800" dirty="0"/>
              <a:t> at </a:t>
            </a:r>
            <a:r>
              <a:rPr lang="en-US" sz="800" dirty="0" err="1"/>
              <a:t>Uthina</a:t>
            </a:r>
            <a:r>
              <a:rPr lang="en-US" sz="800" dirty="0"/>
              <a:t>, a Roman colony in the valley of the </a:t>
            </a:r>
            <a:r>
              <a:rPr lang="en-US" sz="800" dirty="0" err="1"/>
              <a:t>Miliana</a:t>
            </a:r>
            <a:r>
              <a:rPr lang="en-US" sz="800" dirty="0"/>
              <a:t>, Tunisia. It shows the various activities of a 'mixed economy' estate, including oxen ploughing the wheatfield (the main source of its income), a shepherd with a flock of sheep, a herdsman with goats, partridges being driven into a keep, a pole-and-bucket well with a horse drinking nearby, olive trees, dogs, horses and a mule. Hunting is also shown, including a figure spearing a wild boar. Although this part of north-west Africa was the major producer and exporter of wheat to Rome and the Roman Empire, by the end of the 1st century AD, soil exhaustion and erosion plus the increased demand from Rome for olive oil and wine, meant the producers were encouraged by the State to bring into cultivation the more marginal land on which they planted olive groves and vines.</a:t>
            </a:r>
          </a:p>
        </p:txBody>
      </p:sp>
    </p:spTree>
    <p:extLst>
      <p:ext uri="{BB962C8B-B14F-4D97-AF65-F5344CB8AC3E}">
        <p14:creationId xmlns:p14="http://schemas.microsoft.com/office/powerpoint/2010/main" val="154124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A9EBD-5A86-96F7-E0A1-35397F54B096}"/>
              </a:ext>
            </a:extLst>
          </p:cNvPr>
          <p:cNvSpPr>
            <a:spLocks noGrp="1"/>
          </p:cNvSpPr>
          <p:nvPr>
            <p:ph type="title"/>
          </p:nvPr>
        </p:nvSpPr>
        <p:spPr>
          <a:xfrm>
            <a:off x="457200" y="609600"/>
            <a:ext cx="8229600" cy="1066800"/>
          </a:xfrm>
        </p:spPr>
        <p:txBody>
          <a:bodyPr/>
          <a:lstStyle/>
          <a:p>
            <a:r>
              <a:rPr lang="en-US" dirty="0"/>
              <a:t>Review from last class</a:t>
            </a:r>
          </a:p>
        </p:txBody>
      </p:sp>
      <p:sp>
        <p:nvSpPr>
          <p:cNvPr id="3" name="Content Placeholder 2">
            <a:extLst>
              <a:ext uri="{FF2B5EF4-FFF2-40B4-BE49-F238E27FC236}">
                <a16:creationId xmlns:a16="http://schemas.microsoft.com/office/drawing/2014/main" id="{37A96EFD-FA1B-CC77-5784-FB19B5474D78}"/>
              </a:ext>
            </a:extLst>
          </p:cNvPr>
          <p:cNvSpPr>
            <a:spLocks noGrp="1"/>
          </p:cNvSpPr>
          <p:nvPr>
            <p:ph idx="1"/>
          </p:nvPr>
        </p:nvSpPr>
        <p:spPr>
          <a:xfrm>
            <a:off x="457200" y="1524000"/>
            <a:ext cx="8229600" cy="5181600"/>
          </a:xfrm>
        </p:spPr>
        <p:txBody>
          <a:bodyPr>
            <a:normAutofit fontScale="70000" lnSpcReduction="20000"/>
          </a:bodyPr>
          <a:lstStyle/>
          <a:p>
            <a:r>
              <a:rPr lang="en-US" dirty="0"/>
              <a:t>Today’s global economy is quintessentially </a:t>
            </a:r>
            <a:r>
              <a:rPr lang="en-US" dirty="0">
                <a:solidFill>
                  <a:srgbClr val="FF0000"/>
                </a:solidFill>
              </a:rPr>
              <a:t>capitalist</a:t>
            </a:r>
            <a:r>
              <a:rPr lang="en-US" dirty="0"/>
              <a:t>, which is to say it combines three key </a:t>
            </a:r>
            <a:r>
              <a:rPr lang="en-US" dirty="0">
                <a:solidFill>
                  <a:srgbClr val="FF0000"/>
                </a:solidFill>
              </a:rPr>
              <a:t>institutions</a:t>
            </a:r>
          </a:p>
          <a:p>
            <a:pPr lvl="2"/>
            <a:r>
              <a:rPr lang="en-US" dirty="0">
                <a:solidFill>
                  <a:srgbClr val="FF0000"/>
                </a:solidFill>
              </a:rPr>
              <a:t>private property</a:t>
            </a:r>
            <a:r>
              <a:rPr lang="en-US" dirty="0"/>
              <a:t>, </a:t>
            </a:r>
            <a:r>
              <a:rPr lang="en-US" dirty="0">
                <a:solidFill>
                  <a:srgbClr val="FF0000"/>
                </a:solidFill>
              </a:rPr>
              <a:t>markets</a:t>
            </a:r>
            <a:r>
              <a:rPr lang="en-US" dirty="0"/>
              <a:t>, and </a:t>
            </a:r>
            <a:r>
              <a:rPr lang="en-US" dirty="0">
                <a:solidFill>
                  <a:srgbClr val="FF0000"/>
                </a:solidFill>
              </a:rPr>
              <a:t>firms</a:t>
            </a:r>
          </a:p>
          <a:p>
            <a:pPr lvl="1"/>
            <a:r>
              <a:rPr lang="en-US" dirty="0"/>
              <a:t>The modern global capitalist system brought a lot of good</a:t>
            </a:r>
          </a:p>
          <a:p>
            <a:pPr lvl="2"/>
            <a:r>
              <a:rPr lang="en-US" dirty="0"/>
              <a:t>expansion in fundamental capabilities due to </a:t>
            </a:r>
            <a:r>
              <a:rPr lang="en-US" dirty="0">
                <a:solidFill>
                  <a:srgbClr val="FF0000"/>
                </a:solidFill>
              </a:rPr>
              <a:t>technology</a:t>
            </a:r>
          </a:p>
          <a:p>
            <a:pPr lvl="2"/>
            <a:r>
              <a:rPr lang="en-US" dirty="0"/>
              <a:t>improvements in health, communication, transport, food…</a:t>
            </a:r>
          </a:p>
          <a:p>
            <a:pPr lvl="4"/>
            <a:r>
              <a:rPr lang="en-US" dirty="0"/>
              <a:t>aka. “economic </a:t>
            </a:r>
            <a:r>
              <a:rPr lang="en-US" dirty="0">
                <a:solidFill>
                  <a:srgbClr val="FF0000"/>
                </a:solidFill>
              </a:rPr>
              <a:t>development</a:t>
            </a:r>
            <a:r>
              <a:rPr lang="en-US" dirty="0"/>
              <a:t>”</a:t>
            </a:r>
          </a:p>
          <a:p>
            <a:pPr lvl="2"/>
            <a:r>
              <a:rPr lang="en-US" dirty="0"/>
              <a:t>Peace, prosperity, and many freedoms (?)</a:t>
            </a:r>
          </a:p>
          <a:p>
            <a:pPr lvl="1"/>
            <a:r>
              <a:rPr lang="en-US" dirty="0"/>
              <a:t>It has also brought a lot of bad</a:t>
            </a:r>
          </a:p>
          <a:p>
            <a:pPr lvl="2"/>
            <a:r>
              <a:rPr lang="en-US" dirty="0"/>
              <a:t>exploitation, subjugation, oppression, and eradication</a:t>
            </a:r>
          </a:p>
          <a:p>
            <a:pPr lvl="2"/>
            <a:r>
              <a:rPr lang="en-US" dirty="0"/>
              <a:t>ecocide, extinction, and existential environmental collapse</a:t>
            </a:r>
          </a:p>
          <a:p>
            <a:pPr lvl="2"/>
            <a:r>
              <a:rPr lang="en-US" dirty="0"/>
              <a:t>potentially very negative cultural changes</a:t>
            </a:r>
          </a:p>
          <a:p>
            <a:pPr lvl="2"/>
            <a:endParaRPr lang="en-US" dirty="0"/>
          </a:p>
          <a:p>
            <a:r>
              <a:rPr lang="en-US" dirty="0"/>
              <a:t>Regardless of our opinion of the capitalist global economy, we can model it, or any economy, as a set of relationships between </a:t>
            </a:r>
            <a:r>
              <a:rPr lang="en-US" dirty="0">
                <a:solidFill>
                  <a:srgbClr val="FF0000"/>
                </a:solidFill>
              </a:rPr>
              <a:t>consumers</a:t>
            </a:r>
            <a:r>
              <a:rPr lang="en-US" dirty="0"/>
              <a:t> and </a:t>
            </a:r>
            <a:r>
              <a:rPr lang="en-US" dirty="0">
                <a:solidFill>
                  <a:srgbClr val="FF0000"/>
                </a:solidFill>
              </a:rPr>
              <a:t>producers</a:t>
            </a:r>
          </a:p>
          <a:p>
            <a:pPr lvl="1"/>
            <a:r>
              <a:rPr lang="en-US" dirty="0"/>
              <a:t>The </a:t>
            </a:r>
            <a:r>
              <a:rPr lang="en-US" dirty="0">
                <a:solidFill>
                  <a:srgbClr val="FF0000"/>
                </a:solidFill>
              </a:rPr>
              <a:t>circular model </a:t>
            </a:r>
            <a:r>
              <a:rPr lang="en-US" dirty="0"/>
              <a:t>of the economy divides the world into </a:t>
            </a:r>
            <a:r>
              <a:rPr lang="en-US" dirty="0">
                <a:solidFill>
                  <a:srgbClr val="FF0000"/>
                </a:solidFill>
              </a:rPr>
              <a:t>households</a:t>
            </a:r>
            <a:r>
              <a:rPr lang="en-US" dirty="0"/>
              <a:t> that consume, and </a:t>
            </a:r>
            <a:r>
              <a:rPr lang="en-US" dirty="0">
                <a:solidFill>
                  <a:srgbClr val="FF0000"/>
                </a:solidFill>
              </a:rPr>
              <a:t>firms</a:t>
            </a:r>
            <a:r>
              <a:rPr lang="en-US" dirty="0"/>
              <a:t> the produce, linking the two via </a:t>
            </a:r>
            <a:r>
              <a:rPr lang="en-US" dirty="0">
                <a:solidFill>
                  <a:srgbClr val="FF0000"/>
                </a:solidFill>
              </a:rPr>
              <a:t>product</a:t>
            </a:r>
            <a:r>
              <a:rPr lang="en-US" dirty="0"/>
              <a:t> and </a:t>
            </a:r>
            <a:r>
              <a:rPr lang="en-US" dirty="0">
                <a:solidFill>
                  <a:srgbClr val="FF0000"/>
                </a:solidFill>
              </a:rPr>
              <a:t>factor</a:t>
            </a:r>
            <a:r>
              <a:rPr lang="en-US" dirty="0"/>
              <a:t> markets</a:t>
            </a:r>
          </a:p>
          <a:p>
            <a:pPr lvl="1"/>
            <a:endParaRPr lang="en-US" dirty="0"/>
          </a:p>
          <a:p>
            <a:pPr lvl="2"/>
            <a:endParaRPr lang="en-US" dirty="0"/>
          </a:p>
          <a:p>
            <a:endParaRPr lang="en-US" dirty="0"/>
          </a:p>
        </p:txBody>
      </p:sp>
    </p:spTree>
    <p:extLst>
      <p:ext uri="{BB962C8B-B14F-4D97-AF65-F5344CB8AC3E}">
        <p14:creationId xmlns:p14="http://schemas.microsoft.com/office/powerpoint/2010/main" val="145146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F35F5-465F-166F-E06D-688C468CB3BD}"/>
            </a:ext>
          </a:extLst>
        </p:cNvPr>
        <p:cNvGrpSpPr/>
        <p:nvPr/>
      </p:nvGrpSpPr>
      <p:grpSpPr>
        <a:xfrm>
          <a:off x="0" y="0"/>
          <a:ext cx="0" cy="0"/>
          <a:chOff x="0" y="0"/>
          <a:chExt cx="0" cy="0"/>
        </a:xfrm>
      </p:grpSpPr>
      <p:pic>
        <p:nvPicPr>
          <p:cNvPr id="8194" name="Picture 2" descr="Chinese paintings, Chinese brush paintings, Chinese traditional paintings -  Easy Tour China">
            <a:extLst>
              <a:ext uri="{FF2B5EF4-FFF2-40B4-BE49-F238E27FC236}">
                <a16:creationId xmlns:a16="http://schemas.microsoft.com/office/drawing/2014/main" id="{5BAAA5EB-D4E7-511C-81DF-FC9D6D955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613"/>
            <a:ext cx="9144000" cy="5692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31AB3E-747A-E34D-326B-2AA875ED0BCD}"/>
              </a:ext>
            </a:extLst>
          </p:cNvPr>
          <p:cNvSpPr txBox="1"/>
          <p:nvPr/>
        </p:nvSpPr>
        <p:spPr>
          <a:xfrm>
            <a:off x="1447800" y="6275387"/>
            <a:ext cx="6069290" cy="646331"/>
          </a:xfrm>
          <a:prstGeom prst="rect">
            <a:avLst/>
          </a:prstGeom>
          <a:noFill/>
        </p:spPr>
        <p:txBody>
          <a:bodyPr wrap="none" rtlCol="0">
            <a:spAutoFit/>
          </a:bodyPr>
          <a:lstStyle/>
          <a:p>
            <a:pPr algn="ctr"/>
            <a:r>
              <a:rPr lang="en-US" dirty="0"/>
              <a:t>Along the River During the Qingming Festival </a:t>
            </a:r>
            <a:r>
              <a:rPr lang="ja-JP" altLang="en-US"/>
              <a:t>清明上河圖</a:t>
            </a:r>
            <a:r>
              <a:rPr lang="en-US" altLang="ja-JP" dirty="0"/>
              <a:t> </a:t>
            </a:r>
          </a:p>
          <a:p>
            <a:pPr algn="ctr"/>
            <a:r>
              <a:rPr lang="en-US" dirty="0"/>
              <a:t>Song dynasty (1085–1145CE) </a:t>
            </a:r>
          </a:p>
        </p:txBody>
      </p:sp>
    </p:spTree>
    <p:extLst>
      <p:ext uri="{BB962C8B-B14F-4D97-AF65-F5344CB8AC3E}">
        <p14:creationId xmlns:p14="http://schemas.microsoft.com/office/powerpoint/2010/main" val="3696053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s from the Dresden Codex">
            <a:extLst>
              <a:ext uri="{FF2B5EF4-FFF2-40B4-BE49-F238E27FC236}">
                <a16:creationId xmlns:a16="http://schemas.microsoft.com/office/drawing/2014/main" id="{01101099-18A1-AA8B-5B06-44073D761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F5B1E9-6384-382B-2AC9-46A3579B85D5}"/>
              </a:ext>
            </a:extLst>
          </p:cNvPr>
          <p:cNvSpPr txBox="1"/>
          <p:nvPr/>
        </p:nvSpPr>
        <p:spPr>
          <a:xfrm>
            <a:off x="2286000" y="3108657"/>
            <a:ext cx="4572000" cy="646331"/>
          </a:xfrm>
          <a:prstGeom prst="rect">
            <a:avLst/>
          </a:prstGeom>
          <a:noFill/>
        </p:spPr>
        <p:txBody>
          <a:bodyPr wrap="square">
            <a:spAutoFit/>
          </a:bodyPr>
          <a:lstStyle/>
          <a:p>
            <a:r>
              <a:rPr lang="en-US" dirty="0"/>
              <a:t>https://</a:t>
            </a:r>
            <a:r>
              <a:rPr lang="en-US" dirty="0" err="1"/>
              <a:t>en.wikipedia.org</a:t>
            </a:r>
            <a:r>
              <a:rPr lang="en-US" dirty="0"/>
              <a:t>/wiki/</a:t>
            </a:r>
            <a:r>
              <a:rPr lang="en-US" dirty="0" err="1"/>
              <a:t>Dresden_Codex</a:t>
            </a:r>
            <a:endParaRPr lang="en-US" dirty="0"/>
          </a:p>
        </p:txBody>
      </p:sp>
      <p:sp>
        <p:nvSpPr>
          <p:cNvPr id="6" name="TextBox 5">
            <a:extLst>
              <a:ext uri="{FF2B5EF4-FFF2-40B4-BE49-F238E27FC236}">
                <a16:creationId xmlns:a16="http://schemas.microsoft.com/office/drawing/2014/main" id="{3A8C366D-8F61-E463-0AB3-B37AE0C280AF}"/>
              </a:ext>
            </a:extLst>
          </p:cNvPr>
          <p:cNvSpPr txBox="1"/>
          <p:nvPr/>
        </p:nvSpPr>
        <p:spPr>
          <a:xfrm>
            <a:off x="2553075" y="6275387"/>
            <a:ext cx="3858749" cy="646331"/>
          </a:xfrm>
          <a:prstGeom prst="rect">
            <a:avLst/>
          </a:prstGeom>
          <a:noFill/>
        </p:spPr>
        <p:txBody>
          <a:bodyPr wrap="none" rtlCol="0">
            <a:spAutoFit/>
          </a:bodyPr>
          <a:lstStyle/>
          <a:p>
            <a:pPr algn="ctr"/>
            <a:r>
              <a:rPr lang="en-US" dirty="0"/>
              <a:t>Dresden Codex</a:t>
            </a:r>
            <a:endParaRPr lang="en-US" altLang="ja-JP" dirty="0"/>
          </a:p>
          <a:p>
            <a:pPr algn="ctr"/>
            <a:r>
              <a:rPr lang="en-US" dirty="0"/>
              <a:t>Mayan Empire (11</a:t>
            </a:r>
            <a:r>
              <a:rPr lang="en-US" baseline="30000" dirty="0"/>
              <a:t>th</a:t>
            </a:r>
            <a:r>
              <a:rPr lang="en-US" dirty="0"/>
              <a:t> or 12</a:t>
            </a:r>
            <a:r>
              <a:rPr lang="en-US" baseline="30000" dirty="0"/>
              <a:t>th</a:t>
            </a:r>
            <a:r>
              <a:rPr lang="en-US" dirty="0"/>
              <a:t> century) </a:t>
            </a:r>
          </a:p>
        </p:txBody>
      </p:sp>
    </p:spTree>
    <p:extLst>
      <p:ext uri="{BB962C8B-B14F-4D97-AF65-F5344CB8AC3E}">
        <p14:creationId xmlns:p14="http://schemas.microsoft.com/office/powerpoint/2010/main" val="342231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B68C1-64AC-893C-F6EB-285CA5E84FD7}"/>
              </a:ext>
            </a:extLst>
          </p:cNvPr>
          <p:cNvPicPr>
            <a:picLocks noChangeAspect="1"/>
          </p:cNvPicPr>
          <p:nvPr/>
        </p:nvPicPr>
        <p:blipFill>
          <a:blip r:embed="rId2"/>
          <a:stretch>
            <a:fillRect/>
          </a:stretch>
        </p:blipFill>
        <p:spPr>
          <a:xfrm>
            <a:off x="8466" y="-1"/>
            <a:ext cx="9135533" cy="6773059"/>
          </a:xfrm>
          <a:prstGeom prst="rect">
            <a:avLst/>
          </a:prstGeom>
        </p:spPr>
      </p:pic>
    </p:spTree>
    <p:extLst>
      <p:ext uri="{BB962C8B-B14F-4D97-AF65-F5344CB8AC3E}">
        <p14:creationId xmlns:p14="http://schemas.microsoft.com/office/powerpoint/2010/main" val="2143781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51EDA-ECEC-E893-8C4F-53657A4D2EB5}"/>
              </a:ext>
            </a:extLst>
          </p:cNvPr>
          <p:cNvPicPr>
            <a:picLocks noChangeAspect="1"/>
          </p:cNvPicPr>
          <p:nvPr/>
        </p:nvPicPr>
        <p:blipFill>
          <a:blip r:embed="rId3"/>
          <a:stretch>
            <a:fillRect/>
          </a:stretch>
        </p:blipFill>
        <p:spPr>
          <a:xfrm>
            <a:off x="0" y="0"/>
            <a:ext cx="8498714" cy="4873752"/>
          </a:xfrm>
          <a:prstGeom prst="rect">
            <a:avLst/>
          </a:prstGeom>
        </p:spPr>
      </p:pic>
      <p:pic>
        <p:nvPicPr>
          <p:cNvPr id="6" name="Picture 5">
            <a:extLst>
              <a:ext uri="{FF2B5EF4-FFF2-40B4-BE49-F238E27FC236}">
                <a16:creationId xmlns:a16="http://schemas.microsoft.com/office/drawing/2014/main" id="{89ACBC5A-44AC-9781-63CC-34D770009597}"/>
              </a:ext>
            </a:extLst>
          </p:cNvPr>
          <p:cNvPicPr>
            <a:picLocks noChangeAspect="1"/>
          </p:cNvPicPr>
          <p:nvPr/>
        </p:nvPicPr>
        <p:blipFill>
          <a:blip r:embed="rId4"/>
          <a:stretch>
            <a:fillRect/>
          </a:stretch>
        </p:blipFill>
        <p:spPr>
          <a:xfrm>
            <a:off x="1399090" y="1524000"/>
            <a:ext cx="5700534" cy="5181600"/>
          </a:xfrm>
          <a:prstGeom prst="rect">
            <a:avLst/>
          </a:prstGeom>
        </p:spPr>
      </p:pic>
    </p:spTree>
    <p:extLst>
      <p:ext uri="{BB962C8B-B14F-4D97-AF65-F5344CB8AC3E}">
        <p14:creationId xmlns:p14="http://schemas.microsoft.com/office/powerpoint/2010/main" val="42039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544" y="5334000"/>
            <a:ext cx="8866881" cy="1447800"/>
          </a:xfrm>
          <a:prstGeom prst="rect">
            <a:avLst/>
          </a:prstGeom>
        </p:spPr>
      </p:pic>
      <p:pic>
        <p:nvPicPr>
          <p:cNvPr id="3" name="Picture 2"/>
          <p:cNvPicPr>
            <a:picLocks noChangeAspect="1"/>
          </p:cNvPicPr>
          <p:nvPr/>
        </p:nvPicPr>
        <p:blipFill>
          <a:blip r:embed="rId3"/>
          <a:stretch>
            <a:fillRect/>
          </a:stretch>
        </p:blipFill>
        <p:spPr>
          <a:xfrm>
            <a:off x="2541829" y="9525"/>
            <a:ext cx="4041041" cy="5324475"/>
          </a:xfrm>
          <a:prstGeom prst="rect">
            <a:avLst/>
          </a:prstGeom>
        </p:spPr>
      </p:pic>
    </p:spTree>
    <p:extLst>
      <p:ext uri="{BB962C8B-B14F-4D97-AF65-F5344CB8AC3E}">
        <p14:creationId xmlns:p14="http://schemas.microsoft.com/office/powerpoint/2010/main" val="4209753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AE02DBE-9BCB-5292-AF3B-44CCB6995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2"/>
            <a:ext cx="9163756" cy="5696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D14BC6-C18D-056D-3D93-A490B630C5DE}"/>
              </a:ext>
            </a:extLst>
          </p:cNvPr>
          <p:cNvSpPr txBox="1"/>
          <p:nvPr/>
        </p:nvSpPr>
        <p:spPr>
          <a:xfrm>
            <a:off x="2871272" y="6275387"/>
            <a:ext cx="3222357" cy="646331"/>
          </a:xfrm>
          <a:prstGeom prst="rect">
            <a:avLst/>
          </a:prstGeom>
          <a:noFill/>
        </p:spPr>
        <p:txBody>
          <a:bodyPr wrap="none" rtlCol="0">
            <a:spAutoFit/>
          </a:bodyPr>
          <a:lstStyle/>
          <a:p>
            <a:pPr algn="ctr"/>
            <a:r>
              <a:rPr lang="en-US" dirty="0" err="1"/>
              <a:t>Wandjina</a:t>
            </a:r>
            <a:r>
              <a:rPr lang="en-US" dirty="0"/>
              <a:t> Rock Art</a:t>
            </a:r>
            <a:endParaRPr lang="en-US" altLang="ja-JP" dirty="0"/>
          </a:p>
          <a:p>
            <a:pPr algn="ctr"/>
            <a:r>
              <a:rPr lang="en-US" dirty="0"/>
              <a:t>NW Australia (~2-4000BCE) </a:t>
            </a:r>
          </a:p>
        </p:txBody>
      </p:sp>
    </p:spTree>
    <p:extLst>
      <p:ext uri="{BB962C8B-B14F-4D97-AF65-F5344CB8AC3E}">
        <p14:creationId xmlns:p14="http://schemas.microsoft.com/office/powerpoint/2010/main" val="216969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hat could you eat 500 years ago in the Pacific Northwest? | The  Spokesman-Review">
            <a:extLst>
              <a:ext uri="{FF2B5EF4-FFF2-40B4-BE49-F238E27FC236}">
                <a16:creationId xmlns:a16="http://schemas.microsoft.com/office/drawing/2014/main" id="{76C06E0E-5C7D-F79D-14FD-345320B359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3544" r="1667" b="5000"/>
          <a:stretch/>
        </p:blipFill>
        <p:spPr bwMode="auto">
          <a:xfrm>
            <a:off x="0" y="0"/>
            <a:ext cx="9144000" cy="58175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D8E3A9-11FB-7E46-77B9-CCBA39402F77}"/>
              </a:ext>
            </a:extLst>
          </p:cNvPr>
          <p:cNvSpPr txBox="1"/>
          <p:nvPr/>
        </p:nvSpPr>
        <p:spPr>
          <a:xfrm>
            <a:off x="1987213" y="6275387"/>
            <a:ext cx="4990470" cy="646331"/>
          </a:xfrm>
          <a:prstGeom prst="rect">
            <a:avLst/>
          </a:prstGeom>
          <a:noFill/>
        </p:spPr>
        <p:txBody>
          <a:bodyPr wrap="none" rtlCol="0">
            <a:spAutoFit/>
          </a:bodyPr>
          <a:lstStyle/>
          <a:p>
            <a:pPr algn="ctr"/>
            <a:r>
              <a:rPr lang="en-US" dirty="0"/>
              <a:t>Draying salmon at the Dalles – Columbia River</a:t>
            </a:r>
            <a:endParaRPr lang="en-US" altLang="ja-JP" dirty="0"/>
          </a:p>
          <a:p>
            <a:pPr algn="ctr"/>
            <a:r>
              <a:rPr lang="en-US" dirty="0"/>
              <a:t>US Pacific NW (1840s) </a:t>
            </a:r>
          </a:p>
        </p:txBody>
      </p:sp>
    </p:spTree>
    <p:extLst>
      <p:ext uri="{BB962C8B-B14F-4D97-AF65-F5344CB8AC3E}">
        <p14:creationId xmlns:p14="http://schemas.microsoft.com/office/powerpoint/2010/main" val="369150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rstanding Society: Ostrom&amp;#39;s central 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3810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t&amp;#39;s like to be a rice farmer | The World from PR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38200"/>
            <a:ext cx="4310332" cy="24288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small Inuit community in the northern Canada territory of Nunavut caught  its first whale in a cent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777" y="3962400"/>
            <a:ext cx="4418974" cy="24907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ile:George Catlin - Buffalo hun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856284"/>
            <a:ext cx="3810000" cy="259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1000"/>
                                        <p:tgtEl>
                                          <p:spTgt spid="6148"/>
                                        </p:tgtEl>
                                      </p:cBhvr>
                                    </p:animEffect>
                                    <p:anim calcmode="lin" valueType="num">
                                      <p:cBhvr>
                                        <p:cTn id="14" dur="1000" fill="hold"/>
                                        <p:tgtEl>
                                          <p:spTgt spid="6148"/>
                                        </p:tgtEl>
                                        <p:attrNameLst>
                                          <p:attrName>ppt_x</p:attrName>
                                        </p:attrNameLst>
                                      </p:cBhvr>
                                      <p:tavLst>
                                        <p:tav tm="0">
                                          <p:val>
                                            <p:strVal val="#ppt_x"/>
                                          </p:val>
                                        </p:tav>
                                        <p:tav tm="100000">
                                          <p:val>
                                            <p:strVal val="#ppt_x"/>
                                          </p:val>
                                        </p:tav>
                                      </p:tavLst>
                                    </p:anim>
                                    <p:anim calcmode="lin" valueType="num">
                                      <p:cBhvr>
                                        <p:cTn id="15"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152"/>
                                        </p:tgtEl>
                                        <p:attrNameLst>
                                          <p:attrName>style.visibility</p:attrName>
                                        </p:attrNameLst>
                                      </p:cBhvr>
                                      <p:to>
                                        <p:strVal val="visible"/>
                                      </p:to>
                                    </p:set>
                                    <p:animEffect transition="in" filter="fade">
                                      <p:cBhvr>
                                        <p:cTn id="20" dur="1000"/>
                                        <p:tgtEl>
                                          <p:spTgt spid="6152"/>
                                        </p:tgtEl>
                                      </p:cBhvr>
                                    </p:animEffect>
                                    <p:anim calcmode="lin" valueType="num">
                                      <p:cBhvr>
                                        <p:cTn id="21" dur="1000" fill="hold"/>
                                        <p:tgtEl>
                                          <p:spTgt spid="6152"/>
                                        </p:tgtEl>
                                        <p:attrNameLst>
                                          <p:attrName>ppt_x</p:attrName>
                                        </p:attrNameLst>
                                      </p:cBhvr>
                                      <p:tavLst>
                                        <p:tav tm="0">
                                          <p:val>
                                            <p:strVal val="#ppt_x"/>
                                          </p:val>
                                        </p:tav>
                                        <p:tav tm="100000">
                                          <p:val>
                                            <p:strVal val="#ppt_x"/>
                                          </p:val>
                                        </p:tav>
                                      </p:tavLst>
                                    </p:anim>
                                    <p:anim calcmode="lin" valueType="num">
                                      <p:cBhvr>
                                        <p:cTn id="22"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1000"/>
                                        <p:tgtEl>
                                          <p:spTgt spid="6150"/>
                                        </p:tgtEl>
                                      </p:cBhvr>
                                    </p:animEffect>
                                    <p:anim calcmode="lin" valueType="num">
                                      <p:cBhvr>
                                        <p:cTn id="28" dur="1000" fill="hold"/>
                                        <p:tgtEl>
                                          <p:spTgt spid="6150"/>
                                        </p:tgtEl>
                                        <p:attrNameLst>
                                          <p:attrName>ppt_x</p:attrName>
                                        </p:attrNameLst>
                                      </p:cBhvr>
                                      <p:tavLst>
                                        <p:tav tm="0">
                                          <p:val>
                                            <p:strVal val="#ppt_x"/>
                                          </p:val>
                                        </p:tav>
                                        <p:tav tm="100000">
                                          <p:val>
                                            <p:strVal val="#ppt_x"/>
                                          </p:val>
                                        </p:tav>
                                      </p:tavLst>
                                    </p:anim>
                                    <p:anim calcmode="lin" valueType="num">
                                      <p:cBhvr>
                                        <p:cTn id="2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renow.net/common/sapiensbriefhistory/sapiensbriefhistory.files/image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537683"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6172200"/>
            <a:ext cx="1962397" cy="369332"/>
          </a:xfrm>
          <a:prstGeom prst="rect">
            <a:avLst/>
          </a:prstGeom>
          <a:noFill/>
        </p:spPr>
        <p:txBody>
          <a:bodyPr wrap="none" rtlCol="0">
            <a:spAutoFit/>
          </a:bodyPr>
          <a:lstStyle/>
          <a:p>
            <a:r>
              <a:rPr lang="en-US" dirty="0"/>
              <a:t>…Harari, </a:t>
            </a:r>
            <a:r>
              <a:rPr lang="en-US" u="sng" dirty="0"/>
              <a:t>Sapiens</a:t>
            </a:r>
          </a:p>
        </p:txBody>
      </p:sp>
    </p:spTree>
    <p:extLst>
      <p:ext uri="{BB962C8B-B14F-4D97-AF65-F5344CB8AC3E}">
        <p14:creationId xmlns:p14="http://schemas.microsoft.com/office/powerpoint/2010/main" val="322482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0"/>
            <a:ext cx="8229600" cy="1069848"/>
          </a:xfrm>
        </p:spPr>
        <p:txBody>
          <a:bodyPr>
            <a:normAutofit/>
          </a:bodyPr>
          <a:lstStyle/>
          <a:p>
            <a:r>
              <a:rPr lang="en-US" sz="3200" dirty="0"/>
              <a:t>The global economy in 1491</a:t>
            </a:r>
          </a:p>
        </p:txBody>
      </p:sp>
    </p:spTree>
    <p:extLst>
      <p:ext uri="{BB962C8B-B14F-4D97-AF65-F5344CB8AC3E}">
        <p14:creationId xmlns:p14="http://schemas.microsoft.com/office/powerpoint/2010/main" val="374308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457200" y="762000"/>
            <a:ext cx="8229600" cy="1066800"/>
          </a:xfrm>
        </p:spPr>
        <p:txBody>
          <a:bodyPr>
            <a:normAutofit fontScale="90000"/>
          </a:bodyPr>
          <a:lstStyle/>
          <a:p>
            <a:pPr algn="l" eaLnBrk="1" hangingPunct="1">
              <a:tabLst>
                <a:tab pos="4114800" algn="ctr"/>
              </a:tabLst>
            </a:pPr>
            <a:r>
              <a:rPr lang="en-US" sz="3000" dirty="0"/>
              <a:t>Our First Model:  </a:t>
            </a:r>
            <a:br>
              <a:rPr lang="en-US" sz="3000" dirty="0"/>
            </a:br>
            <a:r>
              <a:rPr lang="en-US" sz="3600" dirty="0"/>
              <a:t>	The Circular-Flow Diagram</a:t>
            </a:r>
          </a:p>
        </p:txBody>
      </p:sp>
      <p:sp>
        <p:nvSpPr>
          <p:cNvPr id="22533" name="Rectangle 3"/>
          <p:cNvSpPr>
            <a:spLocks noGrp="1" noChangeArrowheads="1"/>
          </p:cNvSpPr>
          <p:nvPr>
            <p:ph idx="1"/>
          </p:nvPr>
        </p:nvSpPr>
        <p:spPr>
          <a:xfrm>
            <a:off x="457200" y="2133600"/>
            <a:ext cx="8229600" cy="4325112"/>
          </a:xfrm>
        </p:spPr>
        <p:txBody>
          <a:bodyPr>
            <a:normAutofit fontScale="85000" lnSpcReduction="10000"/>
          </a:bodyPr>
          <a:lstStyle/>
          <a:p>
            <a:pPr eaLnBrk="1" hangingPunct="1"/>
            <a:r>
              <a:rPr lang="en-US" dirty="0"/>
              <a:t>The </a:t>
            </a:r>
            <a:r>
              <a:rPr lang="en-US" b="1" dirty="0">
                <a:solidFill>
                  <a:srgbClr val="FF0000"/>
                </a:solidFill>
              </a:rPr>
              <a:t>Circular-Flow Diagram</a:t>
            </a:r>
            <a:r>
              <a:rPr lang="en-US" dirty="0"/>
              <a:t>:  a visual model of the economy, shows how money and work flow through and links markets between households and firms</a:t>
            </a:r>
          </a:p>
          <a:p>
            <a:pPr eaLnBrk="1" hangingPunct="1"/>
            <a:endParaRPr lang="en-US" dirty="0"/>
          </a:p>
          <a:p>
            <a:pPr eaLnBrk="1" hangingPunct="1"/>
            <a:r>
              <a:rPr lang="en-US" dirty="0"/>
              <a:t>Two types of agents  </a:t>
            </a:r>
          </a:p>
          <a:p>
            <a:pPr lvl="1" eaLnBrk="1" hangingPunct="1"/>
            <a:r>
              <a:rPr lang="en-US" dirty="0"/>
              <a:t>households </a:t>
            </a:r>
          </a:p>
          <a:p>
            <a:pPr lvl="1" eaLnBrk="1" hangingPunct="1"/>
            <a:r>
              <a:rPr lang="en-US" dirty="0"/>
              <a:t>firms </a:t>
            </a:r>
          </a:p>
          <a:p>
            <a:pPr eaLnBrk="1" hangingPunct="1"/>
            <a:r>
              <a:rPr lang="en-US" dirty="0"/>
              <a:t>Two </a:t>
            </a:r>
            <a:r>
              <a:rPr lang="en-US" b="1" dirty="0">
                <a:solidFill>
                  <a:srgbClr val="FF0000"/>
                </a:solidFill>
              </a:rPr>
              <a:t>markets</a:t>
            </a:r>
            <a:r>
              <a:rPr lang="en-US" dirty="0"/>
              <a:t>:</a:t>
            </a:r>
          </a:p>
          <a:p>
            <a:pPr lvl="1" eaLnBrk="1" hangingPunct="1"/>
            <a:r>
              <a:rPr lang="en-US" dirty="0"/>
              <a:t>the market for </a:t>
            </a:r>
            <a:r>
              <a:rPr lang="en-US" dirty="0">
                <a:solidFill>
                  <a:srgbClr val="FF0000"/>
                </a:solidFill>
              </a:rPr>
              <a:t>goods </a:t>
            </a:r>
            <a:r>
              <a:rPr lang="en-US" dirty="0"/>
              <a:t>and </a:t>
            </a:r>
            <a:r>
              <a:rPr lang="en-US" dirty="0">
                <a:solidFill>
                  <a:srgbClr val="FF0000"/>
                </a:solidFill>
              </a:rPr>
              <a:t>services</a:t>
            </a:r>
            <a:r>
              <a:rPr lang="en-US" dirty="0"/>
              <a:t> </a:t>
            </a:r>
          </a:p>
          <a:p>
            <a:pPr lvl="1" eaLnBrk="1" hangingPunct="1"/>
            <a:r>
              <a:rPr lang="en-US" dirty="0"/>
              <a:t>the market for</a:t>
            </a:r>
            <a:r>
              <a:rPr lang="en-US" dirty="0">
                <a:solidFill>
                  <a:srgbClr val="FF0000"/>
                </a:solidFill>
              </a:rPr>
              <a:t> factors of production</a:t>
            </a:r>
          </a:p>
          <a:p>
            <a:r>
              <a:rPr lang="en-US" dirty="0"/>
              <a:t>A market is an </a:t>
            </a:r>
            <a:r>
              <a:rPr lang="en-US" dirty="0">
                <a:solidFill>
                  <a:srgbClr val="FF0000"/>
                </a:solidFill>
              </a:rPr>
              <a:t>institution</a:t>
            </a:r>
            <a:r>
              <a:rPr lang="en-US" dirty="0"/>
              <a:t> that allows individuals to collectively exchange goods and services </a:t>
            </a:r>
          </a:p>
        </p:txBody>
      </p:sp>
    </p:spTree>
    <p:extLst>
      <p:ext uri="{BB962C8B-B14F-4D97-AF65-F5344CB8AC3E}">
        <p14:creationId xmlns:p14="http://schemas.microsoft.com/office/powerpoint/2010/main" val="1850914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wipe(left)">
                                      <p:cBhvr>
                                        <p:cTn id="7" dur="500"/>
                                        <p:tgtEl>
                                          <p:spTgt spid="225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3">
                                            <p:txEl>
                                              <p:pRg st="2" end="2"/>
                                            </p:txEl>
                                          </p:spTgt>
                                        </p:tgtEl>
                                        <p:attrNameLst>
                                          <p:attrName>style.visibility</p:attrName>
                                        </p:attrNameLst>
                                      </p:cBhvr>
                                      <p:to>
                                        <p:strVal val="visible"/>
                                      </p:to>
                                    </p:set>
                                    <p:animEffect transition="in" filter="wipe(left)">
                                      <p:cBhvr>
                                        <p:cTn id="12" dur="500"/>
                                        <p:tgtEl>
                                          <p:spTgt spid="225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3">
                                            <p:txEl>
                                              <p:pRg st="3" end="3"/>
                                            </p:txEl>
                                          </p:spTgt>
                                        </p:tgtEl>
                                        <p:attrNameLst>
                                          <p:attrName>style.visibility</p:attrName>
                                        </p:attrNameLst>
                                      </p:cBhvr>
                                      <p:to>
                                        <p:strVal val="visible"/>
                                      </p:to>
                                    </p:set>
                                    <p:animEffect transition="in" filter="wipe(left)">
                                      <p:cBhvr>
                                        <p:cTn id="17" dur="500"/>
                                        <p:tgtEl>
                                          <p:spTgt spid="225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3">
                                            <p:txEl>
                                              <p:pRg st="4" end="4"/>
                                            </p:txEl>
                                          </p:spTgt>
                                        </p:tgtEl>
                                        <p:attrNameLst>
                                          <p:attrName>style.visibility</p:attrName>
                                        </p:attrNameLst>
                                      </p:cBhvr>
                                      <p:to>
                                        <p:strVal val="visible"/>
                                      </p:to>
                                    </p:set>
                                    <p:animEffect transition="in" filter="wipe(left)">
                                      <p:cBhvr>
                                        <p:cTn id="22" dur="500"/>
                                        <p:tgtEl>
                                          <p:spTgt spid="225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33">
                                            <p:txEl>
                                              <p:pRg st="5" end="5"/>
                                            </p:txEl>
                                          </p:spTgt>
                                        </p:tgtEl>
                                        <p:attrNameLst>
                                          <p:attrName>style.visibility</p:attrName>
                                        </p:attrNameLst>
                                      </p:cBhvr>
                                      <p:to>
                                        <p:strVal val="visible"/>
                                      </p:to>
                                    </p:set>
                                    <p:animEffect transition="in" filter="wipe(left)">
                                      <p:cBhvr>
                                        <p:cTn id="27" dur="500"/>
                                        <p:tgtEl>
                                          <p:spTgt spid="225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533">
                                            <p:txEl>
                                              <p:pRg st="6" end="6"/>
                                            </p:txEl>
                                          </p:spTgt>
                                        </p:tgtEl>
                                        <p:attrNameLst>
                                          <p:attrName>style.visibility</p:attrName>
                                        </p:attrNameLst>
                                      </p:cBhvr>
                                      <p:to>
                                        <p:strVal val="visible"/>
                                      </p:to>
                                    </p:set>
                                    <p:animEffect transition="in" filter="wipe(left)">
                                      <p:cBhvr>
                                        <p:cTn id="32" dur="500"/>
                                        <p:tgtEl>
                                          <p:spTgt spid="2253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533">
                                            <p:txEl>
                                              <p:pRg st="7" end="7"/>
                                            </p:txEl>
                                          </p:spTgt>
                                        </p:tgtEl>
                                        <p:attrNameLst>
                                          <p:attrName>style.visibility</p:attrName>
                                        </p:attrNameLst>
                                      </p:cBhvr>
                                      <p:to>
                                        <p:strVal val="visible"/>
                                      </p:to>
                                    </p:set>
                                    <p:animEffect transition="in" filter="wipe(left)">
                                      <p:cBhvr>
                                        <p:cTn id="37" dur="500"/>
                                        <p:tgtEl>
                                          <p:spTgt spid="2253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533">
                                            <p:txEl>
                                              <p:pRg st="8" end="8"/>
                                            </p:txEl>
                                          </p:spTgt>
                                        </p:tgtEl>
                                        <p:attrNameLst>
                                          <p:attrName>style.visibility</p:attrName>
                                        </p:attrNameLst>
                                      </p:cBhvr>
                                      <p:to>
                                        <p:strVal val="visible"/>
                                      </p:to>
                                    </p:set>
                                    <p:animEffect transition="in" filter="wipe(left)">
                                      <p:cBhvr>
                                        <p:cTn id="42" dur="500"/>
                                        <p:tgtEl>
                                          <p:spTgt spid="225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bldLvl="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3"/>
          <p:cNvSpPr>
            <a:spLocks noGrp="1" noChangeArrowheads="1"/>
          </p:cNvSpPr>
          <p:nvPr>
            <p:ph type="title"/>
          </p:nvPr>
        </p:nvSpPr>
        <p:spPr>
          <a:xfrm>
            <a:off x="304800" y="555197"/>
            <a:ext cx="8229600" cy="667407"/>
          </a:xfrm>
        </p:spPr>
        <p:txBody>
          <a:bodyPr/>
          <a:lstStyle/>
          <a:p>
            <a:pPr algn="l" eaLnBrk="1" hangingPunct="1"/>
            <a:r>
              <a:rPr lang="en-US" sz="2400" dirty="0"/>
              <a:t>FIGURE 1:   </a:t>
            </a:r>
            <a:r>
              <a:rPr lang="en-US" sz="2700" dirty="0"/>
              <a:t>The Circular-Flow Diagram</a:t>
            </a:r>
          </a:p>
        </p:txBody>
      </p:sp>
      <p:sp>
        <p:nvSpPr>
          <p:cNvPr id="187394" name="Rectangle 2"/>
          <p:cNvSpPr>
            <a:spLocks noChangeArrowheads="1"/>
          </p:cNvSpPr>
          <p:nvPr/>
        </p:nvSpPr>
        <p:spPr bwMode="auto">
          <a:xfrm>
            <a:off x="198438" y="3352263"/>
            <a:ext cx="2035175" cy="981075"/>
          </a:xfrm>
          <a:prstGeom prst="rect">
            <a:avLst/>
          </a:prstGeom>
          <a:solidFill>
            <a:srgbClr val="FF0000"/>
          </a:solidFill>
          <a:ln w="9525">
            <a:noFill/>
            <a:miter lim="800000"/>
            <a:headEnd/>
            <a:tailEnd/>
          </a:ln>
        </p:spPr>
        <p:txBody>
          <a:bodyPr wrap="none" anchor="ctr"/>
          <a:lstStyle/>
          <a:p>
            <a:endParaRPr lang="en-US">
              <a:cs typeface="Arial" charset="0"/>
            </a:endParaRPr>
          </a:p>
        </p:txBody>
      </p:sp>
      <p:sp>
        <p:nvSpPr>
          <p:cNvPr id="185346" name="Rectangle 2"/>
          <p:cNvSpPr>
            <a:spLocks noChangeArrowheads="1"/>
          </p:cNvSpPr>
          <p:nvPr/>
        </p:nvSpPr>
        <p:spPr bwMode="auto">
          <a:xfrm>
            <a:off x="6580188" y="3339563"/>
            <a:ext cx="2251075" cy="989013"/>
          </a:xfrm>
          <a:prstGeom prst="rect">
            <a:avLst/>
          </a:prstGeom>
          <a:solidFill>
            <a:srgbClr val="FF0000"/>
          </a:solidFill>
          <a:ln w="9525">
            <a:noFill/>
            <a:miter lim="800000"/>
            <a:headEnd/>
            <a:tailEnd/>
          </a:ln>
        </p:spPr>
        <p:txBody>
          <a:bodyPr wrap="none" anchor="ctr"/>
          <a:lstStyle/>
          <a:p>
            <a:endParaRPr lang="en-US">
              <a:cs typeface="Arial" charset="0"/>
            </a:endParaRPr>
          </a:p>
        </p:txBody>
      </p:sp>
      <p:sp>
        <p:nvSpPr>
          <p:cNvPr id="185348" name="Text Box 4"/>
          <p:cNvSpPr txBox="1">
            <a:spLocks noChangeArrowheads="1"/>
          </p:cNvSpPr>
          <p:nvPr/>
        </p:nvSpPr>
        <p:spPr bwMode="auto">
          <a:xfrm>
            <a:off x="2819400" y="1299626"/>
            <a:ext cx="5954713" cy="1878976"/>
          </a:xfrm>
          <a:prstGeom prst="rect">
            <a:avLst/>
          </a:prstGeom>
          <a:solidFill>
            <a:srgbClr val="FFCCCC"/>
          </a:solidFill>
          <a:ln w="9525">
            <a:noFill/>
            <a:miter lim="800000"/>
            <a:headEnd/>
            <a:tailEnd/>
          </a:ln>
          <a:effectLst>
            <a:outerShdw blurRad="50800" dist="38100" dir="2700000" algn="tl" rotWithShape="0">
              <a:prstClr val="black">
                <a:alpha val="40000"/>
              </a:prstClr>
            </a:outerShdw>
          </a:effectLst>
        </p:spPr>
        <p:txBody>
          <a:bodyPr>
            <a:spAutoFit/>
          </a:bodyPr>
          <a:lstStyle/>
          <a:p>
            <a:pPr marL="290513" indent="-231775">
              <a:spcBef>
                <a:spcPct val="15000"/>
              </a:spcBef>
              <a:buClr>
                <a:srgbClr val="CC0000"/>
              </a:buClr>
              <a:buFont typeface="Wingdings" pitchFamily="2" charset="2"/>
              <a:buNone/>
              <a:defRPr/>
            </a:pPr>
            <a:r>
              <a:rPr lang="en-US" sz="2700" b="1" dirty="0">
                <a:latin typeface="Arial" pitchFamily="34" charset="0"/>
                <a:cs typeface="Arial" pitchFamily="34" charset="0"/>
              </a:rPr>
              <a:t>Households</a:t>
            </a:r>
            <a:r>
              <a:rPr lang="en-US" sz="2700" dirty="0">
                <a:latin typeface="Arial" pitchFamily="34" charset="0"/>
                <a:cs typeface="Arial" pitchFamily="34" charset="0"/>
              </a:rPr>
              <a:t>:</a:t>
            </a:r>
          </a:p>
          <a:p>
            <a:pPr marL="290513" indent="-231775">
              <a:spcBef>
                <a:spcPct val="15000"/>
              </a:spcBef>
              <a:buClr>
                <a:srgbClr val="CC0000"/>
              </a:buClr>
              <a:buFont typeface="Wingdings" pitchFamily="2" charset="2"/>
              <a:buChar char="§"/>
              <a:defRPr/>
            </a:pPr>
            <a:r>
              <a:rPr lang="en-US" sz="2700" dirty="0">
                <a:latin typeface="Arial" pitchFamily="34" charset="0"/>
                <a:cs typeface="Arial" pitchFamily="34" charset="0"/>
              </a:rPr>
              <a:t>Own the factors of production, </a:t>
            </a:r>
            <a:br>
              <a:rPr lang="en-US" sz="2700" dirty="0">
                <a:latin typeface="Arial" pitchFamily="34" charset="0"/>
                <a:cs typeface="Arial" pitchFamily="34" charset="0"/>
              </a:rPr>
            </a:br>
            <a:r>
              <a:rPr lang="en-US" sz="2700" dirty="0">
                <a:latin typeface="Arial" pitchFamily="34" charset="0"/>
                <a:cs typeface="Arial" pitchFamily="34" charset="0"/>
              </a:rPr>
              <a:t>sell/rent them to firms for income</a:t>
            </a:r>
          </a:p>
          <a:p>
            <a:pPr marL="290513" indent="-231775">
              <a:spcBef>
                <a:spcPct val="15000"/>
              </a:spcBef>
              <a:buClr>
                <a:srgbClr val="CC0000"/>
              </a:buClr>
              <a:buFont typeface="Wingdings" pitchFamily="2" charset="2"/>
              <a:buChar char="§"/>
              <a:defRPr/>
            </a:pPr>
            <a:r>
              <a:rPr lang="en-US" sz="2700" dirty="0">
                <a:latin typeface="Arial" pitchFamily="34" charset="0"/>
                <a:cs typeface="Arial" pitchFamily="34" charset="0"/>
              </a:rPr>
              <a:t>Buy and consume goods &amp; services</a:t>
            </a:r>
          </a:p>
        </p:txBody>
      </p:sp>
      <p:grpSp>
        <p:nvGrpSpPr>
          <p:cNvPr id="2" name="Group 5"/>
          <p:cNvGrpSpPr>
            <a:grpSpLocks/>
          </p:cNvGrpSpPr>
          <p:nvPr/>
        </p:nvGrpSpPr>
        <p:grpSpPr bwMode="auto">
          <a:xfrm>
            <a:off x="6624638" y="3387188"/>
            <a:ext cx="2162175" cy="893763"/>
            <a:chOff x="4173" y="1870"/>
            <a:chExt cx="1362" cy="563"/>
          </a:xfrm>
          <a:effectLst>
            <a:outerShdw blurRad="50800" dist="38100" dir="2700000" algn="tl" rotWithShape="0">
              <a:prstClr val="black">
                <a:alpha val="40000"/>
              </a:prstClr>
            </a:outerShdw>
          </a:effectLst>
        </p:grpSpPr>
        <p:sp>
          <p:nvSpPr>
            <p:cNvPr id="24589" name="Rectangle 6"/>
            <p:cNvSpPr>
              <a:spLocks noChangeArrowheads="1"/>
            </p:cNvSpPr>
            <p:nvPr/>
          </p:nvSpPr>
          <p:spPr bwMode="auto">
            <a:xfrm>
              <a:off x="4173" y="1870"/>
              <a:ext cx="1362" cy="563"/>
            </a:xfrm>
            <a:prstGeom prst="rect">
              <a:avLst/>
            </a:prstGeom>
            <a:solidFill>
              <a:srgbClr val="99CCFF"/>
            </a:solidFill>
            <a:ln w="9525">
              <a:noFill/>
              <a:miter lim="800000"/>
              <a:headEnd/>
              <a:tailEnd/>
            </a:ln>
          </p:spPr>
          <p:txBody>
            <a:bodyPr/>
            <a:lstStyle/>
            <a:p>
              <a:endParaRPr lang="en-US">
                <a:latin typeface="Arial" pitchFamily="34" charset="0"/>
                <a:cs typeface="Arial" pitchFamily="34" charset="0"/>
              </a:endParaRPr>
            </a:p>
          </p:txBody>
        </p:sp>
        <p:sp>
          <p:nvSpPr>
            <p:cNvPr id="24590" name="Text Box 7"/>
            <p:cNvSpPr txBox="1">
              <a:spLocks noChangeArrowheads="1"/>
            </p:cNvSpPr>
            <p:nvPr/>
          </p:nvSpPr>
          <p:spPr bwMode="auto">
            <a:xfrm>
              <a:off x="4202" y="1998"/>
              <a:ext cx="1309" cy="317"/>
            </a:xfrm>
            <a:prstGeom prst="rect">
              <a:avLst/>
            </a:prstGeom>
            <a:noFill/>
            <a:ln w="9525">
              <a:noFill/>
              <a:miter lim="800000"/>
              <a:headEnd/>
              <a:tailEnd/>
            </a:ln>
          </p:spPr>
          <p:txBody>
            <a:bodyPr>
              <a:spAutoFit/>
            </a:bodyPr>
            <a:lstStyle/>
            <a:p>
              <a:pPr algn="ctr">
                <a:spcBef>
                  <a:spcPct val="50000"/>
                </a:spcBef>
              </a:pPr>
              <a:r>
                <a:rPr lang="en-US" sz="2700" dirty="0">
                  <a:latin typeface="Arial" pitchFamily="34" charset="0"/>
                  <a:cs typeface="Arial" pitchFamily="34" charset="0"/>
                </a:rPr>
                <a:t>Households</a:t>
              </a:r>
            </a:p>
          </p:txBody>
        </p:sp>
      </p:grpSp>
      <p:grpSp>
        <p:nvGrpSpPr>
          <p:cNvPr id="3" name="Group 8"/>
          <p:cNvGrpSpPr>
            <a:grpSpLocks/>
          </p:cNvGrpSpPr>
          <p:nvPr/>
        </p:nvGrpSpPr>
        <p:grpSpPr bwMode="auto">
          <a:xfrm>
            <a:off x="241300" y="3396713"/>
            <a:ext cx="1944688" cy="893763"/>
            <a:chOff x="131" y="1876"/>
            <a:chExt cx="1225" cy="563"/>
          </a:xfrm>
          <a:effectLst>
            <a:outerShdw blurRad="50800" dist="38100" dir="2700000" algn="tl" rotWithShape="0">
              <a:prstClr val="black">
                <a:alpha val="40000"/>
              </a:prstClr>
            </a:outerShdw>
          </a:effectLst>
        </p:grpSpPr>
        <p:sp>
          <p:nvSpPr>
            <p:cNvPr id="24587" name="Rectangle 9"/>
            <p:cNvSpPr>
              <a:spLocks noChangeArrowheads="1"/>
            </p:cNvSpPr>
            <p:nvPr/>
          </p:nvSpPr>
          <p:spPr bwMode="auto">
            <a:xfrm>
              <a:off x="131" y="1876"/>
              <a:ext cx="1225" cy="563"/>
            </a:xfrm>
            <a:prstGeom prst="rect">
              <a:avLst/>
            </a:prstGeom>
            <a:solidFill>
              <a:srgbClr val="99CCFF"/>
            </a:solidFill>
            <a:ln w="9525">
              <a:noFill/>
              <a:miter lim="800000"/>
              <a:headEnd/>
              <a:tailEnd/>
            </a:ln>
          </p:spPr>
          <p:txBody>
            <a:bodyPr/>
            <a:lstStyle/>
            <a:p>
              <a:endParaRPr lang="en-US">
                <a:latin typeface="Arial" pitchFamily="34" charset="0"/>
                <a:cs typeface="Arial" pitchFamily="34" charset="0"/>
              </a:endParaRPr>
            </a:p>
          </p:txBody>
        </p:sp>
        <p:sp>
          <p:nvSpPr>
            <p:cNvPr id="24588" name="Text Box 10"/>
            <p:cNvSpPr txBox="1">
              <a:spLocks noChangeArrowheads="1"/>
            </p:cNvSpPr>
            <p:nvPr/>
          </p:nvSpPr>
          <p:spPr bwMode="auto">
            <a:xfrm>
              <a:off x="246" y="1989"/>
              <a:ext cx="1021" cy="317"/>
            </a:xfrm>
            <a:prstGeom prst="rect">
              <a:avLst/>
            </a:prstGeom>
            <a:noFill/>
            <a:ln w="9525">
              <a:noFill/>
              <a:miter lim="800000"/>
              <a:headEnd/>
              <a:tailEnd/>
            </a:ln>
          </p:spPr>
          <p:txBody>
            <a:bodyPr>
              <a:spAutoFit/>
            </a:bodyPr>
            <a:lstStyle/>
            <a:p>
              <a:pPr algn="ctr">
                <a:spcBef>
                  <a:spcPct val="50000"/>
                </a:spcBef>
              </a:pPr>
              <a:r>
                <a:rPr lang="en-US" sz="2700" dirty="0">
                  <a:latin typeface="Arial" pitchFamily="34" charset="0"/>
                  <a:cs typeface="Arial" pitchFamily="34" charset="0"/>
                </a:rPr>
                <a:t>Firms</a:t>
              </a:r>
            </a:p>
          </p:txBody>
        </p:sp>
      </p:grpSp>
      <p:sp>
        <p:nvSpPr>
          <p:cNvPr id="187401" name="Text Box 9"/>
          <p:cNvSpPr txBox="1">
            <a:spLocks noChangeArrowheads="1"/>
          </p:cNvSpPr>
          <p:nvPr/>
        </p:nvSpPr>
        <p:spPr bwMode="auto">
          <a:xfrm>
            <a:off x="222250" y="4487326"/>
            <a:ext cx="5075238" cy="2294474"/>
          </a:xfrm>
          <a:prstGeom prst="rect">
            <a:avLst/>
          </a:prstGeom>
          <a:solidFill>
            <a:srgbClr val="FFCCCC"/>
          </a:solidFill>
          <a:ln w="9525">
            <a:noFill/>
            <a:miter lim="800000"/>
            <a:headEnd/>
            <a:tailEnd/>
          </a:ln>
          <a:effectLst>
            <a:outerShdw blurRad="50800" dist="38100" dir="2700000" algn="tl" rotWithShape="0">
              <a:prstClr val="black">
                <a:alpha val="40000"/>
              </a:prstClr>
            </a:outerShdw>
          </a:effectLst>
        </p:spPr>
        <p:txBody>
          <a:bodyPr>
            <a:spAutoFit/>
          </a:bodyPr>
          <a:lstStyle/>
          <a:p>
            <a:pPr marL="290513" indent="-231775">
              <a:spcBef>
                <a:spcPct val="15000"/>
              </a:spcBef>
              <a:buClr>
                <a:srgbClr val="CC0000"/>
              </a:buClr>
              <a:buFont typeface="Wingdings" pitchFamily="2" charset="2"/>
              <a:buNone/>
              <a:defRPr/>
            </a:pPr>
            <a:r>
              <a:rPr lang="en-US" sz="2700" b="1" dirty="0">
                <a:latin typeface="Arial" pitchFamily="34" charset="0"/>
                <a:cs typeface="Arial" pitchFamily="34" charset="0"/>
              </a:rPr>
              <a:t>Firms</a:t>
            </a:r>
            <a:r>
              <a:rPr lang="en-US" sz="2700" dirty="0">
                <a:latin typeface="Arial" pitchFamily="34" charset="0"/>
                <a:cs typeface="Arial" pitchFamily="34" charset="0"/>
              </a:rPr>
              <a:t>:</a:t>
            </a:r>
          </a:p>
          <a:p>
            <a:pPr marL="290513" indent="-231775">
              <a:spcBef>
                <a:spcPct val="15000"/>
              </a:spcBef>
              <a:buClr>
                <a:srgbClr val="CC0000"/>
              </a:buClr>
              <a:buFont typeface="Wingdings" pitchFamily="2" charset="2"/>
              <a:buChar char="§"/>
              <a:defRPr/>
            </a:pPr>
            <a:r>
              <a:rPr lang="en-US" sz="2700" dirty="0">
                <a:latin typeface="Arial" pitchFamily="34" charset="0"/>
                <a:cs typeface="Arial" pitchFamily="34" charset="0"/>
              </a:rPr>
              <a:t>Buy/hire factors of production, </a:t>
            </a:r>
            <a:br>
              <a:rPr lang="en-US" sz="2700" dirty="0">
                <a:latin typeface="Arial" pitchFamily="34" charset="0"/>
                <a:cs typeface="Arial" pitchFamily="34" charset="0"/>
              </a:rPr>
            </a:br>
            <a:r>
              <a:rPr lang="en-US" sz="2700" dirty="0">
                <a:latin typeface="Arial" pitchFamily="34" charset="0"/>
                <a:cs typeface="Arial" pitchFamily="34" charset="0"/>
              </a:rPr>
              <a:t>use them to produce goods and services</a:t>
            </a:r>
          </a:p>
          <a:p>
            <a:pPr marL="290513" indent="-231775">
              <a:spcBef>
                <a:spcPct val="15000"/>
              </a:spcBef>
              <a:buClr>
                <a:srgbClr val="CC0000"/>
              </a:buClr>
              <a:buFont typeface="Wingdings" pitchFamily="2" charset="2"/>
              <a:buChar char="§"/>
              <a:defRPr/>
            </a:pPr>
            <a:r>
              <a:rPr lang="en-US" sz="2700" dirty="0">
                <a:latin typeface="Arial" pitchFamily="34" charset="0"/>
                <a:cs typeface="Arial" pitchFamily="34" charset="0"/>
              </a:rPr>
              <a:t>Sell goods &amp; services</a:t>
            </a:r>
          </a:p>
        </p:txBody>
      </p:sp>
    </p:spTree>
    <p:extLst>
      <p:ext uri="{BB962C8B-B14F-4D97-AF65-F5344CB8AC3E}">
        <p14:creationId xmlns:p14="http://schemas.microsoft.com/office/powerpoint/2010/main" val="201923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5348"/>
                                        </p:tgtEl>
                                        <p:attrNameLst>
                                          <p:attrName>style.visibility</p:attrName>
                                        </p:attrNameLst>
                                      </p:cBhvr>
                                      <p:to>
                                        <p:strVal val="visible"/>
                                      </p:to>
                                    </p:set>
                                    <p:animEffect transition="in" filter="fade">
                                      <p:cBhvr>
                                        <p:cTn id="17" dur="500"/>
                                        <p:tgtEl>
                                          <p:spTgt spid="1853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5346"/>
                                        </p:tgtEl>
                                        <p:attrNameLst>
                                          <p:attrName>style.visibility</p:attrName>
                                        </p:attrNameLst>
                                      </p:cBhvr>
                                      <p:to>
                                        <p:strVal val="visible"/>
                                      </p:to>
                                    </p:set>
                                    <p:animEffect transition="in" filter="fade">
                                      <p:cBhvr>
                                        <p:cTn id="20" dur="500"/>
                                        <p:tgtEl>
                                          <p:spTgt spid="1853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5346"/>
                                        </p:tgtEl>
                                      </p:cBhvr>
                                    </p:animEffect>
                                    <p:set>
                                      <p:cBhvr>
                                        <p:cTn id="25" dur="1" fill="hold">
                                          <p:stCondLst>
                                            <p:cond delay="499"/>
                                          </p:stCondLst>
                                        </p:cTn>
                                        <p:tgtEl>
                                          <p:spTgt spid="18534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85348"/>
                                        </p:tgtEl>
                                      </p:cBhvr>
                                    </p:animEffect>
                                    <p:set>
                                      <p:cBhvr>
                                        <p:cTn id="28" dur="1" fill="hold">
                                          <p:stCondLst>
                                            <p:cond delay="499"/>
                                          </p:stCondLst>
                                        </p:cTn>
                                        <p:tgtEl>
                                          <p:spTgt spid="18534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7401"/>
                                        </p:tgtEl>
                                        <p:attrNameLst>
                                          <p:attrName>style.visibility</p:attrName>
                                        </p:attrNameLst>
                                      </p:cBhvr>
                                      <p:to>
                                        <p:strVal val="visible"/>
                                      </p:to>
                                    </p:set>
                                    <p:animEffect transition="in" filter="fade">
                                      <p:cBhvr>
                                        <p:cTn id="33" dur="500"/>
                                        <p:tgtEl>
                                          <p:spTgt spid="18740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7394"/>
                                        </p:tgtEl>
                                        <p:attrNameLst>
                                          <p:attrName>style.visibility</p:attrName>
                                        </p:attrNameLst>
                                      </p:cBhvr>
                                      <p:to>
                                        <p:strVal val="visible"/>
                                      </p:to>
                                    </p:set>
                                    <p:animEffect transition="in" filter="fade">
                                      <p:cBhvr>
                                        <p:cTn id="36" dur="500"/>
                                        <p:tgtEl>
                                          <p:spTgt spid="187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P spid="185346" grpId="0" animBg="1"/>
      <p:bldP spid="185346" grpId="1" animBg="1"/>
      <p:bldP spid="185348" grpId="0" animBg="1"/>
      <p:bldP spid="185348" grpId="1" animBg="1"/>
      <p:bldP spid="1874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304799" y="576223"/>
            <a:ext cx="8610593" cy="693052"/>
          </a:xfrm>
        </p:spPr>
        <p:txBody>
          <a:bodyPr>
            <a:normAutofit fontScale="90000"/>
          </a:bodyPr>
          <a:lstStyle/>
          <a:p>
            <a:pPr algn="l" eaLnBrk="1" hangingPunct="1"/>
            <a:r>
              <a:rPr lang="en-US" sz="2400" dirty="0"/>
              <a:t>Model 1: </a:t>
            </a:r>
            <a:r>
              <a:rPr lang="en-US" sz="2700" dirty="0"/>
              <a:t>The Economy as Circular Flow of Goods and Services</a:t>
            </a:r>
          </a:p>
        </p:txBody>
      </p:sp>
      <p:grpSp>
        <p:nvGrpSpPr>
          <p:cNvPr id="2" name="Group 3"/>
          <p:cNvGrpSpPr>
            <a:grpSpLocks/>
          </p:cNvGrpSpPr>
          <p:nvPr/>
        </p:nvGrpSpPr>
        <p:grpSpPr bwMode="auto">
          <a:xfrm>
            <a:off x="3357563" y="4843532"/>
            <a:ext cx="2422525" cy="1689100"/>
            <a:chOff x="2115" y="2794"/>
            <a:chExt cx="1526" cy="1064"/>
          </a:xfrm>
        </p:grpSpPr>
        <p:sp>
          <p:nvSpPr>
            <p:cNvPr id="25655" name="Oval 4"/>
            <p:cNvSpPr>
              <a:spLocks noChangeArrowheads="1"/>
            </p:cNvSpPr>
            <p:nvPr/>
          </p:nvSpPr>
          <p:spPr bwMode="auto">
            <a:xfrm>
              <a:off x="2138" y="2794"/>
              <a:ext cx="1462" cy="1064"/>
            </a:xfrm>
            <a:prstGeom prst="ellipse">
              <a:avLst/>
            </a:prstGeom>
            <a:solidFill>
              <a:srgbClr val="FFCC99"/>
            </a:solidFill>
            <a:ln w="9525">
              <a:noFill/>
              <a:round/>
              <a:headEnd/>
              <a:tailEnd/>
            </a:ln>
            <a:effectLst>
              <a:outerShdw blurRad="50800" dist="38100" dir="2700000" algn="tl" rotWithShape="0">
                <a:prstClr val="black">
                  <a:alpha val="40000"/>
                </a:prstClr>
              </a:outerShdw>
            </a:effectLst>
          </p:spPr>
          <p:txBody>
            <a:bodyPr/>
            <a:lstStyle/>
            <a:p>
              <a:endParaRPr lang="en-US">
                <a:latin typeface="Arial" pitchFamily="34" charset="0"/>
                <a:cs typeface="Arial" pitchFamily="34" charset="0"/>
              </a:endParaRPr>
            </a:p>
          </p:txBody>
        </p:sp>
        <p:sp>
          <p:nvSpPr>
            <p:cNvPr id="25656" name="Text Box 5"/>
            <p:cNvSpPr txBox="1">
              <a:spLocks noChangeArrowheads="1"/>
            </p:cNvSpPr>
            <p:nvPr/>
          </p:nvSpPr>
          <p:spPr bwMode="auto">
            <a:xfrm>
              <a:off x="2115" y="2930"/>
              <a:ext cx="1526" cy="808"/>
            </a:xfrm>
            <a:prstGeom prst="rect">
              <a:avLst/>
            </a:prstGeom>
            <a:noFill/>
            <a:ln w="9525">
              <a:noFill/>
              <a:miter lim="800000"/>
              <a:headEnd/>
              <a:tailEnd/>
            </a:ln>
          </p:spPr>
          <p:txBody>
            <a:bodyPr>
              <a:spAutoFit/>
            </a:bodyPr>
            <a:lstStyle/>
            <a:p>
              <a:pPr algn="ctr">
                <a:spcBef>
                  <a:spcPct val="50000"/>
                </a:spcBef>
              </a:pPr>
              <a:r>
                <a:rPr lang="en-US" sz="2600">
                  <a:latin typeface="Arial" pitchFamily="34" charset="0"/>
                  <a:cs typeface="Arial" pitchFamily="34" charset="0"/>
                </a:rPr>
                <a:t>Markets for Factors of Production</a:t>
              </a:r>
            </a:p>
          </p:txBody>
        </p:sp>
      </p:grpSp>
      <p:grpSp>
        <p:nvGrpSpPr>
          <p:cNvPr id="3" name="Group 6"/>
          <p:cNvGrpSpPr>
            <a:grpSpLocks/>
          </p:cNvGrpSpPr>
          <p:nvPr/>
        </p:nvGrpSpPr>
        <p:grpSpPr bwMode="auto">
          <a:xfrm>
            <a:off x="6624638" y="3376682"/>
            <a:ext cx="2162175" cy="893763"/>
            <a:chOff x="4173" y="1870"/>
            <a:chExt cx="1362" cy="563"/>
          </a:xfrm>
          <a:effectLst>
            <a:outerShdw blurRad="50800" dist="38100" dir="2700000" algn="tl" rotWithShape="0">
              <a:prstClr val="black">
                <a:alpha val="40000"/>
              </a:prstClr>
            </a:outerShdw>
          </a:effectLst>
        </p:grpSpPr>
        <p:sp>
          <p:nvSpPr>
            <p:cNvPr id="25653" name="Rectangle 7"/>
            <p:cNvSpPr>
              <a:spLocks noChangeArrowheads="1"/>
            </p:cNvSpPr>
            <p:nvPr/>
          </p:nvSpPr>
          <p:spPr bwMode="auto">
            <a:xfrm>
              <a:off x="4173" y="1870"/>
              <a:ext cx="1362" cy="563"/>
            </a:xfrm>
            <a:prstGeom prst="rect">
              <a:avLst/>
            </a:prstGeom>
            <a:solidFill>
              <a:srgbClr val="99CCFF"/>
            </a:solidFill>
            <a:ln w="9525">
              <a:noFill/>
              <a:miter lim="800000"/>
              <a:headEnd/>
              <a:tailEnd/>
            </a:ln>
          </p:spPr>
          <p:txBody>
            <a:bodyPr/>
            <a:lstStyle/>
            <a:p>
              <a:endParaRPr lang="en-US">
                <a:latin typeface="Arial" pitchFamily="34" charset="0"/>
                <a:cs typeface="Arial" pitchFamily="34" charset="0"/>
              </a:endParaRPr>
            </a:p>
          </p:txBody>
        </p:sp>
        <p:sp>
          <p:nvSpPr>
            <p:cNvPr id="25654" name="Text Box 8"/>
            <p:cNvSpPr txBox="1">
              <a:spLocks noChangeArrowheads="1"/>
            </p:cNvSpPr>
            <p:nvPr/>
          </p:nvSpPr>
          <p:spPr bwMode="auto">
            <a:xfrm>
              <a:off x="4202" y="1998"/>
              <a:ext cx="1309" cy="317"/>
            </a:xfrm>
            <a:prstGeom prst="rect">
              <a:avLst/>
            </a:prstGeom>
            <a:noFill/>
            <a:ln w="9525">
              <a:noFill/>
              <a:miter lim="800000"/>
              <a:headEnd/>
              <a:tailEnd/>
            </a:ln>
          </p:spPr>
          <p:txBody>
            <a:bodyPr>
              <a:spAutoFit/>
            </a:bodyPr>
            <a:lstStyle/>
            <a:p>
              <a:pPr algn="ctr">
                <a:spcBef>
                  <a:spcPct val="50000"/>
                </a:spcBef>
              </a:pPr>
              <a:r>
                <a:rPr lang="en-US" sz="2700">
                  <a:latin typeface="Arial" pitchFamily="34" charset="0"/>
                  <a:cs typeface="Arial" pitchFamily="34" charset="0"/>
                </a:rPr>
                <a:t>Households</a:t>
              </a:r>
            </a:p>
          </p:txBody>
        </p:sp>
      </p:grpSp>
      <p:grpSp>
        <p:nvGrpSpPr>
          <p:cNvPr id="4" name="Group 9"/>
          <p:cNvGrpSpPr>
            <a:grpSpLocks/>
          </p:cNvGrpSpPr>
          <p:nvPr/>
        </p:nvGrpSpPr>
        <p:grpSpPr bwMode="auto">
          <a:xfrm>
            <a:off x="241300" y="3386207"/>
            <a:ext cx="1944688" cy="893763"/>
            <a:chOff x="131" y="1876"/>
            <a:chExt cx="1225" cy="563"/>
          </a:xfrm>
          <a:effectLst>
            <a:outerShdw blurRad="50800" dist="38100" dir="2700000" algn="tl" rotWithShape="0">
              <a:prstClr val="black">
                <a:alpha val="40000"/>
              </a:prstClr>
            </a:outerShdw>
          </a:effectLst>
        </p:grpSpPr>
        <p:sp>
          <p:nvSpPr>
            <p:cNvPr id="25651" name="Rectangle 10"/>
            <p:cNvSpPr>
              <a:spLocks noChangeArrowheads="1"/>
            </p:cNvSpPr>
            <p:nvPr/>
          </p:nvSpPr>
          <p:spPr bwMode="auto">
            <a:xfrm>
              <a:off x="131" y="1876"/>
              <a:ext cx="1225" cy="563"/>
            </a:xfrm>
            <a:prstGeom prst="rect">
              <a:avLst/>
            </a:prstGeom>
            <a:solidFill>
              <a:srgbClr val="99CCFF"/>
            </a:solidFill>
            <a:ln w="9525">
              <a:noFill/>
              <a:miter lim="800000"/>
              <a:headEnd/>
              <a:tailEnd/>
            </a:ln>
          </p:spPr>
          <p:txBody>
            <a:bodyPr/>
            <a:lstStyle/>
            <a:p>
              <a:endParaRPr lang="en-US">
                <a:latin typeface="Arial" pitchFamily="34" charset="0"/>
                <a:cs typeface="Arial" pitchFamily="34" charset="0"/>
              </a:endParaRPr>
            </a:p>
          </p:txBody>
        </p:sp>
        <p:sp>
          <p:nvSpPr>
            <p:cNvPr id="25652" name="Text Box 11"/>
            <p:cNvSpPr txBox="1">
              <a:spLocks noChangeArrowheads="1"/>
            </p:cNvSpPr>
            <p:nvPr/>
          </p:nvSpPr>
          <p:spPr bwMode="auto">
            <a:xfrm>
              <a:off x="246" y="1989"/>
              <a:ext cx="1021" cy="317"/>
            </a:xfrm>
            <a:prstGeom prst="rect">
              <a:avLst/>
            </a:prstGeom>
            <a:noFill/>
            <a:ln w="9525">
              <a:noFill/>
              <a:miter lim="800000"/>
              <a:headEnd/>
              <a:tailEnd/>
            </a:ln>
          </p:spPr>
          <p:txBody>
            <a:bodyPr>
              <a:spAutoFit/>
            </a:bodyPr>
            <a:lstStyle/>
            <a:p>
              <a:pPr algn="ctr">
                <a:spcBef>
                  <a:spcPct val="50000"/>
                </a:spcBef>
              </a:pPr>
              <a:r>
                <a:rPr lang="en-US" sz="2700" dirty="0">
                  <a:latin typeface="Arial" pitchFamily="34" charset="0"/>
                  <a:cs typeface="Arial" pitchFamily="34" charset="0"/>
                </a:rPr>
                <a:t>Firms</a:t>
              </a:r>
            </a:p>
          </p:txBody>
        </p:sp>
      </p:grpSp>
      <p:grpSp>
        <p:nvGrpSpPr>
          <p:cNvPr id="5" name="Group 12"/>
          <p:cNvGrpSpPr>
            <a:grpSpLocks/>
          </p:cNvGrpSpPr>
          <p:nvPr/>
        </p:nvGrpSpPr>
        <p:grpSpPr bwMode="auto">
          <a:xfrm>
            <a:off x="5719763" y="4268857"/>
            <a:ext cx="2900362" cy="2098675"/>
            <a:chOff x="3603" y="2432"/>
            <a:chExt cx="1827" cy="1322"/>
          </a:xfrm>
        </p:grpSpPr>
        <p:grpSp>
          <p:nvGrpSpPr>
            <p:cNvPr id="6" name="Group 13"/>
            <p:cNvGrpSpPr>
              <a:grpSpLocks/>
            </p:cNvGrpSpPr>
            <p:nvPr/>
          </p:nvGrpSpPr>
          <p:grpSpPr bwMode="auto">
            <a:xfrm rot="5400000">
              <a:off x="3866" y="2169"/>
              <a:ext cx="1048" cy="1573"/>
              <a:chOff x="3840" y="1040"/>
              <a:chExt cx="1008" cy="752"/>
            </a:xfrm>
          </p:grpSpPr>
          <p:sp>
            <p:nvSpPr>
              <p:cNvPr id="25649" name="Line 14"/>
              <p:cNvSpPr>
                <a:spLocks noChangeShapeType="1"/>
              </p:cNvSpPr>
              <p:nvPr/>
            </p:nvSpPr>
            <p:spPr bwMode="auto">
              <a:xfrm flipH="1">
                <a:off x="3840" y="1040"/>
                <a:ext cx="1008" cy="0"/>
              </a:xfrm>
              <a:prstGeom prst="line">
                <a:avLst/>
              </a:prstGeom>
              <a:noFill/>
              <a:ln w="57150">
                <a:solidFill>
                  <a:srgbClr val="009900"/>
                </a:solidFill>
                <a:round/>
                <a:headEnd/>
                <a:tailEnd type="stealth" w="lg" len="lg"/>
              </a:ln>
            </p:spPr>
            <p:txBody>
              <a:bodyPr/>
              <a:lstStyle/>
              <a:p>
                <a:endParaRPr lang="en-US">
                  <a:latin typeface="Arial" pitchFamily="34" charset="0"/>
                  <a:cs typeface="Arial" pitchFamily="34" charset="0"/>
                </a:endParaRPr>
              </a:p>
            </p:txBody>
          </p:sp>
          <p:sp>
            <p:nvSpPr>
              <p:cNvPr id="25650" name="Line 15"/>
              <p:cNvSpPr>
                <a:spLocks noChangeShapeType="1"/>
              </p:cNvSpPr>
              <p:nvPr/>
            </p:nvSpPr>
            <p:spPr bwMode="auto">
              <a:xfrm>
                <a:off x="4830" y="1041"/>
                <a:ext cx="0" cy="751"/>
              </a:xfrm>
              <a:prstGeom prst="line">
                <a:avLst/>
              </a:prstGeom>
              <a:noFill/>
              <a:ln w="57150">
                <a:solidFill>
                  <a:srgbClr val="009900"/>
                </a:solidFill>
                <a:round/>
                <a:headEnd/>
                <a:tailEnd/>
              </a:ln>
            </p:spPr>
            <p:txBody>
              <a:bodyPr/>
              <a:lstStyle/>
              <a:p>
                <a:endParaRPr lang="en-US">
                  <a:latin typeface="Arial" pitchFamily="34" charset="0"/>
                  <a:cs typeface="Arial" pitchFamily="34" charset="0"/>
                </a:endParaRPr>
              </a:p>
            </p:txBody>
          </p:sp>
        </p:grpSp>
        <p:sp>
          <p:nvSpPr>
            <p:cNvPr id="25648" name="Text Box 16"/>
            <p:cNvSpPr txBox="1">
              <a:spLocks noChangeArrowheads="1"/>
            </p:cNvSpPr>
            <p:nvPr/>
          </p:nvSpPr>
          <p:spPr bwMode="auto">
            <a:xfrm>
              <a:off x="3821" y="3456"/>
              <a:ext cx="1609" cy="298"/>
            </a:xfrm>
            <a:prstGeom prst="rect">
              <a:avLst/>
            </a:prstGeom>
            <a:noFill/>
            <a:ln w="9525">
              <a:noFill/>
              <a:miter lim="800000"/>
              <a:headEnd/>
              <a:tailEnd/>
            </a:ln>
          </p:spPr>
          <p:txBody>
            <a:bodyPr>
              <a:spAutoFit/>
            </a:bodyPr>
            <a:lstStyle/>
            <a:p>
              <a:pPr>
                <a:spcBef>
                  <a:spcPct val="50000"/>
                </a:spcBef>
              </a:pPr>
              <a:r>
                <a:rPr lang="en-US" sz="2500">
                  <a:latin typeface="Arial" pitchFamily="34" charset="0"/>
                  <a:cs typeface="Arial" pitchFamily="34" charset="0"/>
                </a:rPr>
                <a:t>            Income</a:t>
              </a:r>
            </a:p>
          </p:txBody>
        </p:sp>
      </p:grpSp>
      <p:grpSp>
        <p:nvGrpSpPr>
          <p:cNvPr id="7" name="Group 17"/>
          <p:cNvGrpSpPr>
            <a:grpSpLocks/>
          </p:cNvGrpSpPr>
          <p:nvPr/>
        </p:nvGrpSpPr>
        <p:grpSpPr bwMode="auto">
          <a:xfrm>
            <a:off x="484188" y="4299020"/>
            <a:ext cx="2947987" cy="2433637"/>
            <a:chOff x="305" y="2451"/>
            <a:chExt cx="1857" cy="1533"/>
          </a:xfrm>
        </p:grpSpPr>
        <p:grpSp>
          <p:nvGrpSpPr>
            <p:cNvPr id="8" name="Group 18"/>
            <p:cNvGrpSpPr>
              <a:grpSpLocks/>
            </p:cNvGrpSpPr>
            <p:nvPr/>
          </p:nvGrpSpPr>
          <p:grpSpPr bwMode="auto">
            <a:xfrm>
              <a:off x="454" y="2451"/>
              <a:ext cx="1708" cy="1029"/>
              <a:chOff x="454" y="2451"/>
              <a:chExt cx="1684" cy="1029"/>
            </a:xfrm>
          </p:grpSpPr>
          <p:sp>
            <p:nvSpPr>
              <p:cNvPr id="25645" name="Line 19"/>
              <p:cNvSpPr>
                <a:spLocks noChangeShapeType="1"/>
              </p:cNvSpPr>
              <p:nvPr/>
            </p:nvSpPr>
            <p:spPr bwMode="auto">
              <a:xfrm rot="10800000" flipH="1">
                <a:off x="454" y="3480"/>
                <a:ext cx="1684" cy="0"/>
              </a:xfrm>
              <a:prstGeom prst="line">
                <a:avLst/>
              </a:prstGeom>
              <a:noFill/>
              <a:ln w="57150">
                <a:solidFill>
                  <a:srgbClr val="009900"/>
                </a:solidFill>
                <a:round/>
                <a:headEnd/>
                <a:tailEnd type="stealth" w="lg" len="lg"/>
              </a:ln>
            </p:spPr>
            <p:txBody>
              <a:bodyPr/>
              <a:lstStyle/>
              <a:p>
                <a:endParaRPr lang="en-US">
                  <a:latin typeface="Arial" pitchFamily="34" charset="0"/>
                  <a:cs typeface="Arial" pitchFamily="34" charset="0"/>
                </a:endParaRPr>
              </a:p>
            </p:txBody>
          </p:sp>
          <p:sp>
            <p:nvSpPr>
              <p:cNvPr id="25646" name="Line 20"/>
              <p:cNvSpPr>
                <a:spLocks noChangeShapeType="1"/>
              </p:cNvSpPr>
              <p:nvPr/>
            </p:nvSpPr>
            <p:spPr bwMode="auto">
              <a:xfrm rot="10800000">
                <a:off x="472" y="2451"/>
                <a:ext cx="0" cy="1029"/>
              </a:xfrm>
              <a:prstGeom prst="line">
                <a:avLst/>
              </a:prstGeom>
              <a:noFill/>
              <a:ln w="57150">
                <a:solidFill>
                  <a:srgbClr val="009900"/>
                </a:solidFill>
                <a:round/>
                <a:headEnd/>
                <a:tailEnd/>
              </a:ln>
            </p:spPr>
            <p:txBody>
              <a:bodyPr/>
              <a:lstStyle/>
              <a:p>
                <a:endParaRPr lang="en-US">
                  <a:latin typeface="Arial" pitchFamily="34" charset="0"/>
                  <a:cs typeface="Arial" pitchFamily="34" charset="0"/>
                </a:endParaRPr>
              </a:p>
            </p:txBody>
          </p:sp>
        </p:grpSp>
        <p:sp>
          <p:nvSpPr>
            <p:cNvPr id="25644" name="Text Box 21"/>
            <p:cNvSpPr txBox="1">
              <a:spLocks noChangeArrowheads="1"/>
            </p:cNvSpPr>
            <p:nvPr/>
          </p:nvSpPr>
          <p:spPr bwMode="auto">
            <a:xfrm>
              <a:off x="305" y="3470"/>
              <a:ext cx="1408" cy="514"/>
            </a:xfrm>
            <a:prstGeom prst="rect">
              <a:avLst/>
            </a:prstGeom>
            <a:noFill/>
            <a:ln w="9525">
              <a:noFill/>
              <a:miter lim="800000"/>
              <a:headEnd/>
              <a:tailEnd/>
            </a:ln>
          </p:spPr>
          <p:txBody>
            <a:bodyPr>
              <a:spAutoFit/>
            </a:bodyPr>
            <a:lstStyle/>
            <a:p>
              <a:pPr>
                <a:lnSpc>
                  <a:spcPct val="95000"/>
                </a:lnSpc>
                <a:spcBef>
                  <a:spcPct val="50000"/>
                </a:spcBef>
              </a:pPr>
              <a:r>
                <a:rPr lang="en-US" sz="2500" dirty="0">
                  <a:latin typeface="Arial" pitchFamily="34" charset="0"/>
                  <a:cs typeface="Arial" pitchFamily="34" charset="0"/>
                </a:rPr>
                <a:t>Wages, rent, profit</a:t>
              </a:r>
            </a:p>
          </p:txBody>
        </p:sp>
      </p:grpSp>
      <p:grpSp>
        <p:nvGrpSpPr>
          <p:cNvPr id="9" name="Group 22"/>
          <p:cNvGrpSpPr>
            <a:grpSpLocks/>
          </p:cNvGrpSpPr>
          <p:nvPr/>
        </p:nvGrpSpPr>
        <p:grpSpPr bwMode="auto">
          <a:xfrm>
            <a:off x="1158875" y="4284732"/>
            <a:ext cx="2222500" cy="1285875"/>
            <a:chOff x="730" y="2442"/>
            <a:chExt cx="1400" cy="810"/>
          </a:xfrm>
        </p:grpSpPr>
        <p:grpSp>
          <p:nvGrpSpPr>
            <p:cNvPr id="10" name="Group 23"/>
            <p:cNvGrpSpPr>
              <a:grpSpLocks/>
            </p:cNvGrpSpPr>
            <p:nvPr/>
          </p:nvGrpSpPr>
          <p:grpSpPr bwMode="auto">
            <a:xfrm>
              <a:off x="730" y="2442"/>
              <a:ext cx="1400" cy="810"/>
              <a:chOff x="986" y="2478"/>
              <a:chExt cx="879" cy="774"/>
            </a:xfrm>
          </p:grpSpPr>
          <p:sp>
            <p:nvSpPr>
              <p:cNvPr id="25641" name="Line 24"/>
              <p:cNvSpPr>
                <a:spLocks noChangeShapeType="1"/>
              </p:cNvSpPr>
              <p:nvPr/>
            </p:nvSpPr>
            <p:spPr bwMode="auto">
              <a:xfrm rot="5400000" flipH="1" flipV="1">
                <a:off x="600" y="2865"/>
                <a:ext cx="774" cy="0"/>
              </a:xfrm>
              <a:prstGeom prst="line">
                <a:avLst/>
              </a:prstGeom>
              <a:noFill/>
              <a:ln w="57150">
                <a:solidFill>
                  <a:srgbClr val="CC0000"/>
                </a:solidFill>
                <a:round/>
                <a:headEnd/>
                <a:tailEnd type="stealth" w="lg" len="lg"/>
              </a:ln>
            </p:spPr>
            <p:txBody>
              <a:bodyPr/>
              <a:lstStyle/>
              <a:p>
                <a:endParaRPr lang="en-US">
                  <a:latin typeface="Arial" pitchFamily="34" charset="0"/>
                  <a:cs typeface="Arial" pitchFamily="34" charset="0"/>
                </a:endParaRPr>
              </a:p>
            </p:txBody>
          </p:sp>
          <p:sp>
            <p:nvSpPr>
              <p:cNvPr id="25642" name="Line 25"/>
              <p:cNvSpPr>
                <a:spLocks noChangeShapeType="1"/>
              </p:cNvSpPr>
              <p:nvPr/>
            </p:nvSpPr>
            <p:spPr bwMode="auto">
              <a:xfrm rot="5400000" flipV="1">
                <a:off x="1426" y="2794"/>
                <a:ext cx="0" cy="879"/>
              </a:xfrm>
              <a:prstGeom prst="line">
                <a:avLst/>
              </a:prstGeom>
              <a:noFill/>
              <a:ln w="57150">
                <a:solidFill>
                  <a:srgbClr val="CC0000"/>
                </a:solidFill>
                <a:round/>
                <a:headEnd/>
                <a:tailEnd/>
              </a:ln>
            </p:spPr>
            <p:txBody>
              <a:bodyPr/>
              <a:lstStyle/>
              <a:p>
                <a:endParaRPr lang="en-US">
                  <a:latin typeface="Arial" pitchFamily="34" charset="0"/>
                  <a:cs typeface="Arial" pitchFamily="34" charset="0"/>
                </a:endParaRPr>
              </a:p>
            </p:txBody>
          </p:sp>
        </p:grpSp>
        <p:sp>
          <p:nvSpPr>
            <p:cNvPr id="25640" name="Text Box 26"/>
            <p:cNvSpPr txBox="1">
              <a:spLocks noChangeArrowheads="1"/>
            </p:cNvSpPr>
            <p:nvPr/>
          </p:nvSpPr>
          <p:spPr bwMode="auto">
            <a:xfrm>
              <a:off x="758" y="2736"/>
              <a:ext cx="1262" cy="490"/>
            </a:xfrm>
            <a:prstGeom prst="rect">
              <a:avLst/>
            </a:prstGeom>
            <a:noFill/>
            <a:ln w="9525">
              <a:noFill/>
              <a:miter lim="800000"/>
              <a:headEnd/>
              <a:tailEnd/>
            </a:ln>
          </p:spPr>
          <p:txBody>
            <a:bodyPr>
              <a:spAutoFit/>
            </a:bodyPr>
            <a:lstStyle/>
            <a:p>
              <a:pPr>
                <a:lnSpc>
                  <a:spcPct val="90000"/>
                </a:lnSpc>
                <a:spcBef>
                  <a:spcPct val="50000"/>
                </a:spcBef>
              </a:pPr>
              <a:r>
                <a:rPr lang="en-US" sz="2500">
                  <a:latin typeface="Arial" pitchFamily="34" charset="0"/>
                  <a:cs typeface="Arial" pitchFamily="34" charset="0"/>
                </a:rPr>
                <a:t>Factors of production</a:t>
              </a:r>
            </a:p>
          </p:txBody>
        </p:sp>
      </p:grpSp>
      <p:grpSp>
        <p:nvGrpSpPr>
          <p:cNvPr id="11" name="Group 27"/>
          <p:cNvGrpSpPr>
            <a:grpSpLocks/>
          </p:cNvGrpSpPr>
          <p:nvPr/>
        </p:nvGrpSpPr>
        <p:grpSpPr bwMode="auto">
          <a:xfrm>
            <a:off x="5732463" y="4268857"/>
            <a:ext cx="2125662" cy="1301750"/>
            <a:chOff x="3611" y="2432"/>
            <a:chExt cx="1339" cy="820"/>
          </a:xfrm>
        </p:grpSpPr>
        <p:grpSp>
          <p:nvGrpSpPr>
            <p:cNvPr id="12" name="Group 28"/>
            <p:cNvGrpSpPr>
              <a:grpSpLocks/>
            </p:cNvGrpSpPr>
            <p:nvPr/>
          </p:nvGrpSpPr>
          <p:grpSpPr bwMode="auto">
            <a:xfrm>
              <a:off x="3611" y="2432"/>
              <a:ext cx="1339" cy="820"/>
              <a:chOff x="3611" y="2456"/>
              <a:chExt cx="1339" cy="796"/>
            </a:xfrm>
          </p:grpSpPr>
          <p:sp>
            <p:nvSpPr>
              <p:cNvPr id="25637" name="Line 29"/>
              <p:cNvSpPr>
                <a:spLocks noChangeShapeType="1"/>
              </p:cNvSpPr>
              <p:nvPr/>
            </p:nvSpPr>
            <p:spPr bwMode="auto">
              <a:xfrm flipH="1" flipV="1">
                <a:off x="3611" y="3248"/>
                <a:ext cx="1339" cy="0"/>
              </a:xfrm>
              <a:prstGeom prst="line">
                <a:avLst/>
              </a:prstGeom>
              <a:noFill/>
              <a:ln w="57150">
                <a:solidFill>
                  <a:srgbClr val="CC0000"/>
                </a:solidFill>
                <a:round/>
                <a:headEnd/>
                <a:tailEnd type="stealth" w="lg" len="lg"/>
              </a:ln>
            </p:spPr>
            <p:txBody>
              <a:bodyPr/>
              <a:lstStyle/>
              <a:p>
                <a:endParaRPr lang="en-US">
                  <a:latin typeface="Arial" pitchFamily="34" charset="0"/>
                  <a:cs typeface="Arial" pitchFamily="34" charset="0"/>
                </a:endParaRPr>
              </a:p>
            </p:txBody>
          </p:sp>
          <p:sp>
            <p:nvSpPr>
              <p:cNvPr id="25638" name="Line 30"/>
              <p:cNvSpPr>
                <a:spLocks noChangeShapeType="1"/>
              </p:cNvSpPr>
              <p:nvPr/>
            </p:nvSpPr>
            <p:spPr bwMode="auto">
              <a:xfrm flipV="1">
                <a:off x="4931" y="2456"/>
                <a:ext cx="0" cy="796"/>
              </a:xfrm>
              <a:prstGeom prst="line">
                <a:avLst/>
              </a:prstGeom>
              <a:noFill/>
              <a:ln w="57150">
                <a:solidFill>
                  <a:srgbClr val="CC0000"/>
                </a:solidFill>
                <a:round/>
                <a:headEnd/>
                <a:tailEnd/>
              </a:ln>
            </p:spPr>
            <p:txBody>
              <a:bodyPr/>
              <a:lstStyle/>
              <a:p>
                <a:endParaRPr lang="en-US">
                  <a:latin typeface="Arial" pitchFamily="34" charset="0"/>
                  <a:cs typeface="Arial" pitchFamily="34" charset="0"/>
                </a:endParaRPr>
              </a:p>
            </p:txBody>
          </p:sp>
        </p:grpSp>
        <p:sp>
          <p:nvSpPr>
            <p:cNvPr id="25636" name="Text Box 31"/>
            <p:cNvSpPr txBox="1">
              <a:spLocks noChangeArrowheads="1"/>
            </p:cNvSpPr>
            <p:nvPr/>
          </p:nvSpPr>
          <p:spPr bwMode="auto">
            <a:xfrm>
              <a:off x="3682" y="2749"/>
              <a:ext cx="1262" cy="490"/>
            </a:xfrm>
            <a:prstGeom prst="rect">
              <a:avLst/>
            </a:prstGeom>
            <a:noFill/>
            <a:ln w="9525">
              <a:noFill/>
              <a:miter lim="800000"/>
              <a:headEnd/>
              <a:tailEnd/>
            </a:ln>
          </p:spPr>
          <p:txBody>
            <a:bodyPr>
              <a:spAutoFit/>
            </a:bodyPr>
            <a:lstStyle/>
            <a:p>
              <a:pPr algn="r">
                <a:lnSpc>
                  <a:spcPct val="90000"/>
                </a:lnSpc>
                <a:spcBef>
                  <a:spcPct val="50000"/>
                </a:spcBef>
              </a:pPr>
              <a:r>
                <a:rPr lang="en-US" sz="2500" dirty="0">
                  <a:latin typeface="Arial" pitchFamily="34" charset="0"/>
                  <a:cs typeface="Arial" pitchFamily="34" charset="0"/>
                </a:rPr>
                <a:t>Labor, land, capital</a:t>
              </a:r>
            </a:p>
          </p:txBody>
        </p:sp>
      </p:grpSp>
      <p:grpSp>
        <p:nvGrpSpPr>
          <p:cNvPr id="13" name="Group 32"/>
          <p:cNvGrpSpPr>
            <a:grpSpLocks/>
          </p:cNvGrpSpPr>
          <p:nvPr/>
        </p:nvGrpSpPr>
        <p:grpSpPr bwMode="auto">
          <a:xfrm>
            <a:off x="5662613" y="1301820"/>
            <a:ext cx="3167062" cy="2068512"/>
            <a:chOff x="3567" y="563"/>
            <a:chExt cx="1995" cy="1303"/>
          </a:xfrm>
        </p:grpSpPr>
        <p:grpSp>
          <p:nvGrpSpPr>
            <p:cNvPr id="14" name="Group 33"/>
            <p:cNvGrpSpPr>
              <a:grpSpLocks/>
            </p:cNvGrpSpPr>
            <p:nvPr/>
          </p:nvGrpSpPr>
          <p:grpSpPr bwMode="auto">
            <a:xfrm>
              <a:off x="3567" y="852"/>
              <a:ext cx="1621" cy="1014"/>
              <a:chOff x="3527" y="852"/>
              <a:chExt cx="1661" cy="998"/>
            </a:xfrm>
          </p:grpSpPr>
          <p:sp>
            <p:nvSpPr>
              <p:cNvPr id="25633" name="Line 34"/>
              <p:cNvSpPr>
                <a:spLocks noChangeShapeType="1"/>
              </p:cNvSpPr>
              <p:nvPr/>
            </p:nvSpPr>
            <p:spPr bwMode="auto">
              <a:xfrm flipH="1">
                <a:off x="3527" y="861"/>
                <a:ext cx="1661" cy="0"/>
              </a:xfrm>
              <a:prstGeom prst="line">
                <a:avLst/>
              </a:prstGeom>
              <a:noFill/>
              <a:ln w="57150">
                <a:solidFill>
                  <a:srgbClr val="009900"/>
                </a:solidFill>
                <a:round/>
                <a:headEnd/>
                <a:tailEnd type="stealth" w="lg" len="lg"/>
              </a:ln>
            </p:spPr>
            <p:txBody>
              <a:bodyPr/>
              <a:lstStyle/>
              <a:p>
                <a:endParaRPr lang="en-US">
                  <a:latin typeface="Arial" pitchFamily="34" charset="0"/>
                  <a:cs typeface="Arial" pitchFamily="34" charset="0"/>
                </a:endParaRPr>
              </a:p>
            </p:txBody>
          </p:sp>
          <p:sp>
            <p:nvSpPr>
              <p:cNvPr id="25634" name="Line 35"/>
              <p:cNvSpPr>
                <a:spLocks noChangeShapeType="1"/>
              </p:cNvSpPr>
              <p:nvPr/>
            </p:nvSpPr>
            <p:spPr bwMode="auto">
              <a:xfrm>
                <a:off x="5168" y="852"/>
                <a:ext cx="0" cy="998"/>
              </a:xfrm>
              <a:prstGeom prst="line">
                <a:avLst/>
              </a:prstGeom>
              <a:noFill/>
              <a:ln w="57150">
                <a:solidFill>
                  <a:srgbClr val="009900"/>
                </a:solidFill>
                <a:round/>
                <a:headEnd/>
                <a:tailEnd/>
              </a:ln>
            </p:spPr>
            <p:txBody>
              <a:bodyPr/>
              <a:lstStyle/>
              <a:p>
                <a:endParaRPr lang="en-US">
                  <a:latin typeface="Arial" pitchFamily="34" charset="0"/>
                  <a:cs typeface="Arial" pitchFamily="34" charset="0"/>
                </a:endParaRPr>
              </a:p>
            </p:txBody>
          </p:sp>
        </p:grpSp>
        <p:sp>
          <p:nvSpPr>
            <p:cNvPr id="25632" name="Text Box 36"/>
            <p:cNvSpPr txBox="1">
              <a:spLocks noChangeArrowheads="1"/>
            </p:cNvSpPr>
            <p:nvPr/>
          </p:nvSpPr>
          <p:spPr bwMode="auto">
            <a:xfrm>
              <a:off x="3743" y="563"/>
              <a:ext cx="1819" cy="298"/>
            </a:xfrm>
            <a:prstGeom prst="rect">
              <a:avLst/>
            </a:prstGeom>
            <a:noFill/>
            <a:ln w="9525">
              <a:noFill/>
              <a:miter lim="800000"/>
              <a:headEnd/>
              <a:tailEnd/>
            </a:ln>
          </p:spPr>
          <p:txBody>
            <a:bodyPr>
              <a:spAutoFit/>
            </a:bodyPr>
            <a:lstStyle/>
            <a:p>
              <a:pPr>
                <a:spcBef>
                  <a:spcPct val="50000"/>
                </a:spcBef>
              </a:pPr>
              <a:r>
                <a:rPr lang="en-US" sz="2500">
                  <a:latin typeface="Arial" pitchFamily="34" charset="0"/>
                  <a:cs typeface="Arial" pitchFamily="34" charset="0"/>
                </a:rPr>
                <a:t>          Spending</a:t>
              </a:r>
            </a:p>
          </p:txBody>
        </p:sp>
      </p:grpSp>
      <p:grpSp>
        <p:nvGrpSpPr>
          <p:cNvPr id="15" name="Group 37"/>
          <p:cNvGrpSpPr>
            <a:grpSpLocks/>
          </p:cNvGrpSpPr>
          <p:nvPr/>
        </p:nvGrpSpPr>
        <p:grpSpPr bwMode="auto">
          <a:xfrm>
            <a:off x="5708650" y="2070170"/>
            <a:ext cx="2128838" cy="1295400"/>
            <a:chOff x="3596" y="1047"/>
            <a:chExt cx="1341" cy="816"/>
          </a:xfrm>
        </p:grpSpPr>
        <p:grpSp>
          <p:nvGrpSpPr>
            <p:cNvPr id="16" name="Group 38"/>
            <p:cNvGrpSpPr>
              <a:grpSpLocks/>
            </p:cNvGrpSpPr>
            <p:nvPr/>
          </p:nvGrpSpPr>
          <p:grpSpPr bwMode="auto">
            <a:xfrm>
              <a:off x="3596" y="1047"/>
              <a:ext cx="1341" cy="816"/>
              <a:chOff x="3596" y="1047"/>
              <a:chExt cx="1341" cy="816"/>
            </a:xfrm>
          </p:grpSpPr>
          <p:sp>
            <p:nvSpPr>
              <p:cNvPr id="25629" name="Line 39"/>
              <p:cNvSpPr>
                <a:spLocks noChangeShapeType="1"/>
              </p:cNvSpPr>
              <p:nvPr/>
            </p:nvSpPr>
            <p:spPr bwMode="auto">
              <a:xfrm rot="-5400000" flipH="1" flipV="1">
                <a:off x="4510" y="1455"/>
                <a:ext cx="816" cy="0"/>
              </a:xfrm>
              <a:prstGeom prst="line">
                <a:avLst/>
              </a:prstGeom>
              <a:noFill/>
              <a:ln w="57150">
                <a:solidFill>
                  <a:srgbClr val="CC0000"/>
                </a:solidFill>
                <a:round/>
                <a:headEnd/>
                <a:tailEnd type="stealth" w="lg" len="lg"/>
              </a:ln>
            </p:spPr>
            <p:txBody>
              <a:bodyPr/>
              <a:lstStyle/>
              <a:p>
                <a:endParaRPr lang="en-US">
                  <a:latin typeface="Arial" pitchFamily="34" charset="0"/>
                  <a:cs typeface="Arial" pitchFamily="34" charset="0"/>
                </a:endParaRPr>
              </a:p>
            </p:txBody>
          </p:sp>
          <p:sp>
            <p:nvSpPr>
              <p:cNvPr id="25630" name="Line 40"/>
              <p:cNvSpPr>
                <a:spLocks noChangeShapeType="1"/>
              </p:cNvSpPr>
              <p:nvPr/>
            </p:nvSpPr>
            <p:spPr bwMode="auto">
              <a:xfrm rot="16200000" flipV="1">
                <a:off x="4267" y="388"/>
                <a:ext cx="0" cy="1341"/>
              </a:xfrm>
              <a:prstGeom prst="line">
                <a:avLst/>
              </a:prstGeom>
              <a:noFill/>
              <a:ln w="57150">
                <a:solidFill>
                  <a:srgbClr val="CC0000"/>
                </a:solidFill>
                <a:round/>
                <a:headEnd/>
                <a:tailEnd/>
              </a:ln>
            </p:spPr>
            <p:txBody>
              <a:bodyPr/>
              <a:lstStyle/>
              <a:p>
                <a:endParaRPr lang="en-US">
                  <a:latin typeface="Arial" pitchFamily="34" charset="0"/>
                  <a:cs typeface="Arial" pitchFamily="34" charset="0"/>
                </a:endParaRPr>
              </a:p>
            </p:txBody>
          </p:sp>
        </p:grpSp>
        <p:sp>
          <p:nvSpPr>
            <p:cNvPr id="25628" name="Text Box 41"/>
            <p:cNvSpPr txBox="1">
              <a:spLocks noChangeArrowheads="1"/>
            </p:cNvSpPr>
            <p:nvPr/>
          </p:nvSpPr>
          <p:spPr bwMode="auto">
            <a:xfrm>
              <a:off x="4095" y="1064"/>
              <a:ext cx="825" cy="490"/>
            </a:xfrm>
            <a:prstGeom prst="rect">
              <a:avLst/>
            </a:prstGeom>
            <a:noFill/>
            <a:ln w="9525">
              <a:noFill/>
              <a:miter lim="800000"/>
              <a:headEnd/>
              <a:tailEnd/>
            </a:ln>
          </p:spPr>
          <p:txBody>
            <a:bodyPr>
              <a:spAutoFit/>
            </a:bodyPr>
            <a:lstStyle/>
            <a:p>
              <a:pPr algn="r">
                <a:lnSpc>
                  <a:spcPct val="90000"/>
                </a:lnSpc>
                <a:spcBef>
                  <a:spcPct val="50000"/>
                </a:spcBef>
              </a:pPr>
              <a:r>
                <a:rPr lang="en-US" sz="2500">
                  <a:latin typeface="Arial" pitchFamily="34" charset="0"/>
                  <a:cs typeface="Arial" pitchFamily="34" charset="0"/>
                </a:rPr>
                <a:t>G &amp; S bought</a:t>
              </a:r>
            </a:p>
          </p:txBody>
        </p:sp>
      </p:grpSp>
      <p:grpSp>
        <p:nvGrpSpPr>
          <p:cNvPr id="17" name="Group 42"/>
          <p:cNvGrpSpPr>
            <a:grpSpLocks/>
          </p:cNvGrpSpPr>
          <p:nvPr/>
        </p:nvGrpSpPr>
        <p:grpSpPr bwMode="auto">
          <a:xfrm>
            <a:off x="1117600" y="2014607"/>
            <a:ext cx="2259013" cy="1366838"/>
            <a:chOff x="704" y="1012"/>
            <a:chExt cx="1423" cy="861"/>
          </a:xfrm>
        </p:grpSpPr>
        <p:grpSp>
          <p:nvGrpSpPr>
            <p:cNvPr id="18" name="Group 43"/>
            <p:cNvGrpSpPr>
              <a:grpSpLocks/>
            </p:cNvGrpSpPr>
            <p:nvPr/>
          </p:nvGrpSpPr>
          <p:grpSpPr bwMode="auto">
            <a:xfrm>
              <a:off x="704" y="1012"/>
              <a:ext cx="1423" cy="861"/>
              <a:chOff x="704" y="1012"/>
              <a:chExt cx="1423" cy="885"/>
            </a:xfrm>
          </p:grpSpPr>
          <p:sp>
            <p:nvSpPr>
              <p:cNvPr id="25625" name="Line 44"/>
              <p:cNvSpPr>
                <a:spLocks noChangeShapeType="1"/>
              </p:cNvSpPr>
              <p:nvPr/>
            </p:nvSpPr>
            <p:spPr bwMode="auto">
              <a:xfrm rot="10800000" flipH="1" flipV="1">
                <a:off x="704" y="1024"/>
                <a:ext cx="1423" cy="0"/>
              </a:xfrm>
              <a:prstGeom prst="line">
                <a:avLst/>
              </a:prstGeom>
              <a:noFill/>
              <a:ln w="57150">
                <a:solidFill>
                  <a:srgbClr val="CC0000"/>
                </a:solidFill>
                <a:round/>
                <a:headEnd/>
                <a:tailEnd type="stealth" w="lg" len="lg"/>
              </a:ln>
            </p:spPr>
            <p:txBody>
              <a:bodyPr/>
              <a:lstStyle/>
              <a:p>
                <a:endParaRPr lang="en-US">
                  <a:latin typeface="Arial" pitchFamily="34" charset="0"/>
                  <a:cs typeface="Arial" pitchFamily="34" charset="0"/>
                </a:endParaRPr>
              </a:p>
            </p:txBody>
          </p:sp>
          <p:sp>
            <p:nvSpPr>
              <p:cNvPr id="25626" name="Line 45"/>
              <p:cNvSpPr>
                <a:spLocks noChangeShapeType="1"/>
              </p:cNvSpPr>
              <p:nvPr/>
            </p:nvSpPr>
            <p:spPr bwMode="auto">
              <a:xfrm rot="10800000" flipV="1">
                <a:off x="721" y="1012"/>
                <a:ext cx="0" cy="885"/>
              </a:xfrm>
              <a:prstGeom prst="line">
                <a:avLst/>
              </a:prstGeom>
              <a:noFill/>
              <a:ln w="57150">
                <a:solidFill>
                  <a:srgbClr val="CC0000"/>
                </a:solidFill>
                <a:round/>
                <a:headEnd/>
                <a:tailEnd/>
              </a:ln>
            </p:spPr>
            <p:txBody>
              <a:bodyPr/>
              <a:lstStyle/>
              <a:p>
                <a:endParaRPr lang="en-US">
                  <a:latin typeface="Arial" pitchFamily="34" charset="0"/>
                  <a:cs typeface="Arial" pitchFamily="34" charset="0"/>
                </a:endParaRPr>
              </a:p>
            </p:txBody>
          </p:sp>
        </p:grpSp>
        <p:sp>
          <p:nvSpPr>
            <p:cNvPr id="25624" name="Text Box 46"/>
            <p:cNvSpPr txBox="1">
              <a:spLocks noChangeArrowheads="1"/>
            </p:cNvSpPr>
            <p:nvPr/>
          </p:nvSpPr>
          <p:spPr bwMode="auto">
            <a:xfrm>
              <a:off x="745" y="1023"/>
              <a:ext cx="825" cy="490"/>
            </a:xfrm>
            <a:prstGeom prst="rect">
              <a:avLst/>
            </a:prstGeom>
            <a:noFill/>
            <a:ln w="9525">
              <a:noFill/>
              <a:miter lim="800000"/>
              <a:headEnd/>
              <a:tailEnd/>
            </a:ln>
          </p:spPr>
          <p:txBody>
            <a:bodyPr>
              <a:spAutoFit/>
            </a:bodyPr>
            <a:lstStyle/>
            <a:p>
              <a:pPr>
                <a:lnSpc>
                  <a:spcPct val="90000"/>
                </a:lnSpc>
                <a:spcBef>
                  <a:spcPct val="50000"/>
                </a:spcBef>
              </a:pPr>
              <a:r>
                <a:rPr lang="en-US" sz="2500">
                  <a:latin typeface="Arial" pitchFamily="34" charset="0"/>
                  <a:cs typeface="Arial" pitchFamily="34" charset="0"/>
                </a:rPr>
                <a:t>G &amp; S sold</a:t>
              </a:r>
            </a:p>
          </p:txBody>
        </p:sp>
      </p:grpSp>
      <p:grpSp>
        <p:nvGrpSpPr>
          <p:cNvPr id="19" name="Group 47"/>
          <p:cNvGrpSpPr>
            <a:grpSpLocks/>
          </p:cNvGrpSpPr>
          <p:nvPr/>
        </p:nvGrpSpPr>
        <p:grpSpPr bwMode="auto">
          <a:xfrm>
            <a:off x="593725" y="1278007"/>
            <a:ext cx="2887663" cy="2097088"/>
            <a:chOff x="374" y="548"/>
            <a:chExt cx="1819" cy="1321"/>
          </a:xfrm>
        </p:grpSpPr>
        <p:grpSp>
          <p:nvGrpSpPr>
            <p:cNvPr id="20" name="Group 48"/>
            <p:cNvGrpSpPr>
              <a:grpSpLocks/>
            </p:cNvGrpSpPr>
            <p:nvPr/>
          </p:nvGrpSpPr>
          <p:grpSpPr bwMode="auto">
            <a:xfrm rot="-5400000">
              <a:off x="796" y="500"/>
              <a:ext cx="1055" cy="1683"/>
              <a:chOff x="3840" y="1040"/>
              <a:chExt cx="1008" cy="752"/>
            </a:xfrm>
          </p:grpSpPr>
          <p:sp>
            <p:nvSpPr>
              <p:cNvPr id="25621" name="Line 49"/>
              <p:cNvSpPr>
                <a:spLocks noChangeShapeType="1"/>
              </p:cNvSpPr>
              <p:nvPr/>
            </p:nvSpPr>
            <p:spPr bwMode="auto">
              <a:xfrm flipH="1">
                <a:off x="3840" y="1040"/>
                <a:ext cx="1008" cy="0"/>
              </a:xfrm>
              <a:prstGeom prst="line">
                <a:avLst/>
              </a:prstGeom>
              <a:noFill/>
              <a:ln w="57150">
                <a:solidFill>
                  <a:srgbClr val="009900"/>
                </a:solidFill>
                <a:round/>
                <a:headEnd/>
                <a:tailEnd type="stealth" w="lg" len="lg"/>
              </a:ln>
            </p:spPr>
            <p:txBody>
              <a:bodyPr/>
              <a:lstStyle/>
              <a:p>
                <a:endParaRPr lang="en-US">
                  <a:latin typeface="Arial" pitchFamily="34" charset="0"/>
                  <a:cs typeface="Arial" pitchFamily="34" charset="0"/>
                </a:endParaRPr>
              </a:p>
            </p:txBody>
          </p:sp>
          <p:sp>
            <p:nvSpPr>
              <p:cNvPr id="25622" name="Line 50"/>
              <p:cNvSpPr>
                <a:spLocks noChangeShapeType="1"/>
              </p:cNvSpPr>
              <p:nvPr/>
            </p:nvSpPr>
            <p:spPr bwMode="auto">
              <a:xfrm>
                <a:off x="4830" y="1041"/>
                <a:ext cx="0" cy="751"/>
              </a:xfrm>
              <a:prstGeom prst="line">
                <a:avLst/>
              </a:prstGeom>
              <a:noFill/>
              <a:ln w="57150">
                <a:solidFill>
                  <a:srgbClr val="009900"/>
                </a:solidFill>
                <a:round/>
                <a:headEnd/>
                <a:tailEnd/>
              </a:ln>
            </p:spPr>
            <p:txBody>
              <a:bodyPr/>
              <a:lstStyle/>
              <a:p>
                <a:endParaRPr lang="en-US">
                  <a:latin typeface="Arial" pitchFamily="34" charset="0"/>
                  <a:cs typeface="Arial" pitchFamily="34" charset="0"/>
                </a:endParaRPr>
              </a:p>
            </p:txBody>
          </p:sp>
        </p:grpSp>
        <p:sp>
          <p:nvSpPr>
            <p:cNvPr id="25620" name="Text Box 51"/>
            <p:cNvSpPr txBox="1">
              <a:spLocks noChangeArrowheads="1"/>
            </p:cNvSpPr>
            <p:nvPr/>
          </p:nvSpPr>
          <p:spPr bwMode="auto">
            <a:xfrm>
              <a:off x="374" y="548"/>
              <a:ext cx="1819" cy="298"/>
            </a:xfrm>
            <a:prstGeom prst="rect">
              <a:avLst/>
            </a:prstGeom>
            <a:noFill/>
            <a:ln w="9525">
              <a:noFill/>
              <a:miter lim="800000"/>
              <a:headEnd/>
              <a:tailEnd/>
            </a:ln>
          </p:spPr>
          <p:txBody>
            <a:bodyPr>
              <a:spAutoFit/>
            </a:bodyPr>
            <a:lstStyle/>
            <a:p>
              <a:pPr>
                <a:spcBef>
                  <a:spcPct val="50000"/>
                </a:spcBef>
              </a:pPr>
              <a:r>
                <a:rPr lang="en-US" sz="2500">
                  <a:latin typeface="Arial" pitchFamily="34" charset="0"/>
                  <a:cs typeface="Arial" pitchFamily="34" charset="0"/>
                </a:rPr>
                <a:t>Revenue</a:t>
              </a:r>
            </a:p>
          </p:txBody>
        </p:sp>
      </p:grpSp>
      <p:grpSp>
        <p:nvGrpSpPr>
          <p:cNvPr id="21" name="Group 52"/>
          <p:cNvGrpSpPr>
            <a:grpSpLocks/>
          </p:cNvGrpSpPr>
          <p:nvPr/>
        </p:nvGrpSpPr>
        <p:grpSpPr bwMode="auto">
          <a:xfrm>
            <a:off x="3386138" y="1224032"/>
            <a:ext cx="2320925" cy="1689100"/>
            <a:chOff x="2133" y="514"/>
            <a:chExt cx="1462" cy="1064"/>
          </a:xfrm>
          <a:effectLst>
            <a:outerShdw blurRad="50800" dist="38100" dir="2700000" algn="tl" rotWithShape="0">
              <a:prstClr val="black">
                <a:alpha val="40000"/>
              </a:prstClr>
            </a:outerShdw>
          </a:effectLst>
        </p:grpSpPr>
        <p:sp>
          <p:nvSpPr>
            <p:cNvPr id="25617" name="Oval 53"/>
            <p:cNvSpPr>
              <a:spLocks noChangeArrowheads="1"/>
            </p:cNvSpPr>
            <p:nvPr/>
          </p:nvSpPr>
          <p:spPr bwMode="auto">
            <a:xfrm>
              <a:off x="2133" y="514"/>
              <a:ext cx="1462" cy="1064"/>
            </a:xfrm>
            <a:prstGeom prst="ellipse">
              <a:avLst/>
            </a:prstGeom>
            <a:solidFill>
              <a:srgbClr val="FFCC99"/>
            </a:solidFill>
            <a:ln w="9525">
              <a:noFill/>
              <a:round/>
              <a:headEnd/>
              <a:tailEnd/>
            </a:ln>
          </p:spPr>
          <p:txBody>
            <a:bodyPr/>
            <a:lstStyle/>
            <a:p>
              <a:endParaRPr lang="en-US">
                <a:latin typeface="Arial" pitchFamily="34" charset="0"/>
                <a:cs typeface="Arial" pitchFamily="34" charset="0"/>
              </a:endParaRPr>
            </a:p>
          </p:txBody>
        </p:sp>
        <p:sp>
          <p:nvSpPr>
            <p:cNvPr id="25618" name="Text Box 54"/>
            <p:cNvSpPr txBox="1">
              <a:spLocks noChangeArrowheads="1"/>
            </p:cNvSpPr>
            <p:nvPr/>
          </p:nvSpPr>
          <p:spPr bwMode="auto">
            <a:xfrm>
              <a:off x="2190" y="671"/>
              <a:ext cx="1371" cy="808"/>
            </a:xfrm>
            <a:prstGeom prst="rect">
              <a:avLst/>
            </a:prstGeom>
            <a:noFill/>
            <a:ln w="9525">
              <a:noFill/>
              <a:miter lim="800000"/>
              <a:headEnd/>
              <a:tailEnd/>
            </a:ln>
          </p:spPr>
          <p:txBody>
            <a:bodyPr>
              <a:spAutoFit/>
            </a:bodyPr>
            <a:lstStyle/>
            <a:p>
              <a:pPr algn="ctr">
                <a:spcBef>
                  <a:spcPct val="50000"/>
                </a:spcBef>
              </a:pPr>
              <a:r>
                <a:rPr lang="en-US" sz="2600" dirty="0">
                  <a:latin typeface="Arial" pitchFamily="34" charset="0"/>
                  <a:cs typeface="Arial" pitchFamily="34" charset="0"/>
                </a:rPr>
                <a:t>Markets for Goods &amp; Services</a:t>
              </a:r>
            </a:p>
          </p:txBody>
        </p:sp>
      </p:grpSp>
    </p:spTree>
    <p:extLst>
      <p:ext uri="{BB962C8B-B14F-4D97-AF65-F5344CB8AC3E}">
        <p14:creationId xmlns:p14="http://schemas.microsoft.com/office/powerpoint/2010/main" val="103066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par>
                          <p:cTn id="13" fill="hold">
                            <p:stCondLst>
                              <p:cond delay="500"/>
                            </p:stCondLst>
                            <p:childTnLst>
                              <p:par>
                                <p:cTn id="14" presetID="18" presetClass="entr" presetSubtype="9"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up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cTn>
                              </p:par>
                            </p:childTnLst>
                          </p:cTn>
                        </p:par>
                        <p:par>
                          <p:cTn id="22" fill="hold">
                            <p:stCondLst>
                              <p:cond delay="500"/>
                            </p:stCondLst>
                            <p:childTnLst>
                              <p:par>
                                <p:cTn id="23" presetID="18" presetClass="entr" presetSubtype="3"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up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9"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trips(upLeft)">
                                      <p:cBhvr>
                                        <p:cTn id="35" dur="500"/>
                                        <p:tgtEl>
                                          <p:spTgt spid="13"/>
                                        </p:tgtEl>
                                      </p:cBhvr>
                                    </p:animEffect>
                                  </p:childTnLst>
                                </p:cTn>
                              </p:par>
                            </p:childTnLst>
                          </p:cTn>
                        </p:par>
                        <p:par>
                          <p:cTn id="36" fill="hold">
                            <p:stCondLst>
                              <p:cond delay="500"/>
                            </p:stCondLst>
                            <p:childTnLst>
                              <p:par>
                                <p:cTn id="37" presetID="18" presetClass="entr" presetSubtype="12"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strips(down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3"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trips(upRight)">
                                      <p:cBhvr>
                                        <p:cTn id="44" dur="500"/>
                                        <p:tgtEl>
                                          <p:spTgt spid="17"/>
                                        </p:tgtEl>
                                      </p:cBhvr>
                                    </p:animEffect>
                                  </p:childTnLst>
                                </p:cTn>
                              </p:par>
                            </p:childTnLst>
                          </p:cTn>
                        </p:par>
                        <p:par>
                          <p:cTn id="45" fill="hold">
                            <p:stCondLst>
                              <p:cond delay="500"/>
                            </p:stCondLst>
                            <p:childTnLst>
                              <p:par>
                                <p:cTn id="46" presetID="18" presetClass="entr" presetSubtype="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trips(downRigh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609600"/>
            <a:ext cx="5143500" cy="3429000"/>
          </a:xfrm>
          <a:prstGeom prst="rect">
            <a:avLst/>
          </a:prstGeom>
        </p:spPr>
      </p:pic>
      <p:pic>
        <p:nvPicPr>
          <p:cNvPr id="9218" name="Picture 2" descr="http://www.businessdailyafrica.com/image/view/-/1863642/medRes/92485/-/maxw/600/-/2om9ou/-/EPZ.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4191000"/>
            <a:ext cx="4191000" cy="2574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495800" y="4163789"/>
            <a:ext cx="4380952" cy="2628571"/>
          </a:xfrm>
          <a:prstGeom prst="rect">
            <a:avLst/>
          </a:prstGeom>
        </p:spPr>
      </p:pic>
      <p:pic>
        <p:nvPicPr>
          <p:cNvPr id="9222" name="Picture 6" descr="http://microbiology.okstate.edu/faculty/mostafa/pics-intro/OIl%20Wel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44550" y="976312"/>
            <a:ext cx="3332201" cy="222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824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8308</TotalTime>
  <Words>1263</Words>
  <Application>Microsoft Macintosh PowerPoint</Application>
  <PresentationFormat>On-screen Show (4:3)</PresentationFormat>
  <Paragraphs>153</Paragraphs>
  <Slides>48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Georgia</vt:lpstr>
      <vt:lpstr>Trebuchet MS</vt:lpstr>
      <vt:lpstr>Wingdings</vt:lpstr>
      <vt:lpstr>Wingdings 2</vt:lpstr>
      <vt:lpstr>Urban</vt:lpstr>
      <vt:lpstr>Econ 280 / BAIS 103 Lecture 3: The World in 1491</vt:lpstr>
      <vt:lpstr>Welcome to Econ 280 / BAIS 103!</vt:lpstr>
      <vt:lpstr>Warm up!</vt:lpstr>
      <vt:lpstr>Review from last class</vt:lpstr>
      <vt:lpstr>The global economy in 1491</vt:lpstr>
      <vt:lpstr>Our First Model:    The Circular-Flow Diagram</vt:lpstr>
      <vt:lpstr>FIGURE 1:   The Circular-Flow Diagram</vt:lpstr>
      <vt:lpstr>Model 1: The Economy as Circular Flow of Goods and Services</vt:lpstr>
      <vt:lpstr>PowerPoint Presentation</vt:lpstr>
      <vt:lpstr>PowerPoint Presentation</vt:lpstr>
      <vt:lpstr>PowerPoint Presentation</vt:lpstr>
      <vt:lpstr>PowerPoint Presentation</vt:lpstr>
      <vt:lpstr>PowerPoint Presentation</vt:lpstr>
      <vt:lpstr>PowerPoint Presentation</vt:lpstr>
      <vt:lpstr>Some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Neolithic Revolution</vt:lpstr>
      <vt:lpstr>PowerPoint Presentation</vt:lpstr>
      <vt:lpstr>PowerPoint Presentation</vt:lpstr>
      <vt:lpstr>Guns Germs &amp; Steel  </vt:lpstr>
      <vt:lpstr>PowerPoint Presentation</vt:lpstr>
      <vt:lpstr>PowerPoint Presentation</vt:lpstr>
      <vt:lpstr>Malthus -   An Essay on the Principle of Population</vt:lpstr>
      <vt:lpstr>PowerPoint Presentation</vt:lpstr>
      <vt:lpstr>PowerPoint Presentation</vt:lpstr>
      <vt:lpstr>The Neolithic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Jesse</dc:creator>
  <cp:lastModifiedBy>Microsoft Office User</cp:lastModifiedBy>
  <cp:revision>336</cp:revision>
  <dcterms:created xsi:type="dcterms:W3CDTF">2012-08-21T23:03:55Z</dcterms:created>
  <dcterms:modified xsi:type="dcterms:W3CDTF">2026-01-20T23:36:54Z</dcterms:modified>
</cp:coreProperties>
</file>