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4" r:id="rId3"/>
    <p:sldId id="268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75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6CA322-5381-42CF-912A-AB755DD5304E}" v="13" dt="2025-05-12T09:25:13.6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rsk\OneDrive\Documents\Sentiment%20Matters\Buy%20Side%20Sentiment%20Tracker%20v2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rsk\OneDrive\Documents\Sentiment%20Matters\Buy%20Side%20Sentiment%20Tracker%20v2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rsk\OneDrive\Documents\Sentiment%20Matters\Buy%20Side%20Sentiment%20Tracker%20v2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/>
              <a:t>Buy-side Sentiment</a:t>
            </a:r>
            <a:r>
              <a:rPr lang="en-GB" sz="1600" b="1" baseline="0"/>
              <a:t> - Top &amp; Bottom 10</a:t>
            </a:r>
            <a:endParaRPr lang="en-GB" sz="1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0.11796354894890475"/>
          <c:y val="8.2989018896002492E-2"/>
          <c:w val="0.90740566307716208"/>
          <c:h val="0.8126267160530168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cat>
            <c:strRef>
              <c:f>'Ranked charts'!$B$183:$B$203</c:f>
              <c:strCache>
                <c:ptCount val="21"/>
                <c:pt idx="0">
                  <c:v>USD</c:v>
                </c:pt>
                <c:pt idx="1">
                  <c:v>CNY</c:v>
                </c:pt>
                <c:pt idx="2">
                  <c:v>Consumer Discretionary</c:v>
                </c:pt>
                <c:pt idx="3">
                  <c:v>JGBs</c:v>
                </c:pt>
                <c:pt idx="4">
                  <c:v>CHF</c:v>
                </c:pt>
                <c:pt idx="5">
                  <c:v>US HY</c:v>
                </c:pt>
                <c:pt idx="6">
                  <c:v>Basic Materials</c:v>
                </c:pt>
                <c:pt idx="7">
                  <c:v>High yield</c:v>
                </c:pt>
                <c:pt idx="8">
                  <c:v>Oil</c:v>
                </c:pt>
                <c:pt idx="9">
                  <c:v>US equities</c:v>
                </c:pt>
                <c:pt idx="11">
                  <c:v>Healthcare</c:v>
                </c:pt>
                <c:pt idx="12">
                  <c:v>Euro</c:v>
                </c:pt>
                <c:pt idx="13">
                  <c:v>JPY</c:v>
                </c:pt>
                <c:pt idx="14">
                  <c:v>China equities</c:v>
                </c:pt>
                <c:pt idx="15">
                  <c:v>Value</c:v>
                </c:pt>
                <c:pt idx="16">
                  <c:v>Private Credit</c:v>
                </c:pt>
                <c:pt idx="17">
                  <c:v>Gold</c:v>
                </c:pt>
                <c:pt idx="18">
                  <c:v>Quality</c:v>
                </c:pt>
                <c:pt idx="19">
                  <c:v>Defensive vs Cyclical</c:v>
                </c:pt>
                <c:pt idx="20">
                  <c:v>Infrastructure</c:v>
                </c:pt>
              </c:strCache>
            </c:strRef>
          </c:cat>
          <c:val>
            <c:numRef>
              <c:f>'Ranked charts'!$C$183:$C$203</c:f>
              <c:numCache>
                <c:formatCode>0.00</c:formatCode>
                <c:ptCount val="21"/>
                <c:pt idx="0">
                  <c:v>-0.6</c:v>
                </c:pt>
                <c:pt idx="1">
                  <c:v>-0.5714285714285714</c:v>
                </c:pt>
                <c:pt idx="2">
                  <c:v>-0.4</c:v>
                </c:pt>
                <c:pt idx="3">
                  <c:v>-0.36842105263157893</c:v>
                </c:pt>
                <c:pt idx="4">
                  <c:v>-0.33333333333333331</c:v>
                </c:pt>
                <c:pt idx="5">
                  <c:v>-0.32</c:v>
                </c:pt>
                <c:pt idx="6">
                  <c:v>-0.2</c:v>
                </c:pt>
                <c:pt idx="7">
                  <c:v>-0.1875</c:v>
                </c:pt>
                <c:pt idx="8">
                  <c:v>-0.18181818181818182</c:v>
                </c:pt>
                <c:pt idx="9">
                  <c:v>-0.14705882352941177</c:v>
                </c:pt>
                <c:pt idx="11">
                  <c:v>0.5</c:v>
                </c:pt>
                <c:pt idx="12">
                  <c:v>0.5</c:v>
                </c:pt>
                <c:pt idx="13">
                  <c:v>0.5</c:v>
                </c:pt>
                <c:pt idx="14">
                  <c:v>0.55555555555555558</c:v>
                </c:pt>
                <c:pt idx="15">
                  <c:v>0.66666666666666663</c:v>
                </c:pt>
                <c:pt idx="16">
                  <c:v>0.75</c:v>
                </c:pt>
                <c:pt idx="17">
                  <c:v>0.8</c:v>
                </c:pt>
                <c:pt idx="18">
                  <c:v>0.88888888888888884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4E-48E4-A6E2-36AAAF680F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44326463"/>
        <c:axId val="244339903"/>
      </c:barChart>
      <c:catAx>
        <c:axId val="24432646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339903"/>
        <c:crosses val="autoZero"/>
        <c:auto val="1"/>
        <c:lblAlgn val="ctr"/>
        <c:lblOffset val="100"/>
        <c:noMultiLvlLbl val="0"/>
      </c:catAx>
      <c:valAx>
        <c:axId val="244339903"/>
        <c:scaling>
          <c:orientation val="minMax"/>
          <c:max val="1"/>
          <c:min val="-1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/>
                  <a:t>Average rating</a:t>
                </a:r>
              </a:p>
            </c:rich>
          </c:tx>
          <c:layout>
            <c:manualLayout>
              <c:xMode val="edge"/>
              <c:yMode val="edge"/>
              <c:x val="0.51572905365187816"/>
              <c:y val="0.950773189216386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326463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/>
              <a:t>Buy-side Sentiment</a:t>
            </a:r>
            <a:r>
              <a:rPr lang="en-GB" sz="1600" b="1" baseline="0"/>
              <a:t> - Change vs previous month</a:t>
            </a:r>
          </a:p>
          <a:p>
            <a:pPr>
              <a:defRPr sz="1600"/>
            </a:pPr>
            <a:r>
              <a:rPr lang="en-GB" sz="1600" b="1" baseline="0"/>
              <a:t>Top &amp; Bottom 10</a:t>
            </a:r>
            <a:endParaRPr lang="en-GB" sz="1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0.11796354894890475"/>
          <c:y val="0.14014450475609097"/>
          <c:w val="0.90740566307716208"/>
          <c:h val="0.7554712218754958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Changes!$B$178:$B$198</c:f>
              <c:strCache>
                <c:ptCount val="21"/>
                <c:pt idx="0">
                  <c:v>USD</c:v>
                </c:pt>
                <c:pt idx="1">
                  <c:v>US HY</c:v>
                </c:pt>
                <c:pt idx="2">
                  <c:v>Hedge Funds</c:v>
                </c:pt>
                <c:pt idx="3">
                  <c:v>EMU HY</c:v>
                </c:pt>
                <c:pt idx="4">
                  <c:v>Equities</c:v>
                </c:pt>
                <c:pt idx="5">
                  <c:v>High yield</c:v>
                </c:pt>
                <c:pt idx="6">
                  <c:v>EMD lc</c:v>
                </c:pt>
                <c:pt idx="7">
                  <c:v>EM corporate</c:v>
                </c:pt>
                <c:pt idx="8">
                  <c:v>US equities</c:v>
                </c:pt>
                <c:pt idx="9">
                  <c:v>Healthcare</c:v>
                </c:pt>
                <c:pt idx="11">
                  <c:v>Sovereigns</c:v>
                </c:pt>
                <c:pt idx="12">
                  <c:v>GBP</c:v>
                </c:pt>
                <c:pt idx="13">
                  <c:v>Euro</c:v>
                </c:pt>
                <c:pt idx="14">
                  <c:v>Communication Services</c:v>
                </c:pt>
                <c:pt idx="15">
                  <c:v>Real Estate sector</c:v>
                </c:pt>
                <c:pt idx="16">
                  <c:v>Bunds</c:v>
                </c:pt>
                <c:pt idx="17">
                  <c:v>CNY</c:v>
                </c:pt>
                <c:pt idx="18">
                  <c:v>JPY</c:v>
                </c:pt>
                <c:pt idx="19">
                  <c:v>AUD</c:v>
                </c:pt>
                <c:pt idx="20">
                  <c:v>Technology</c:v>
                </c:pt>
              </c:strCache>
            </c:strRef>
          </c:cat>
          <c:val>
            <c:numRef>
              <c:f>Changes!$C$178:$C$198</c:f>
              <c:numCache>
                <c:formatCode>0.00</c:formatCode>
                <c:ptCount val="21"/>
                <c:pt idx="0">
                  <c:v>-0.28421052631578947</c:v>
                </c:pt>
                <c:pt idx="1">
                  <c:v>-0.26736842105263159</c:v>
                </c:pt>
                <c:pt idx="2">
                  <c:v>-0.26666666666666666</c:v>
                </c:pt>
                <c:pt idx="3">
                  <c:v>-0.21288515406162464</c:v>
                </c:pt>
                <c:pt idx="4">
                  <c:v>-0.20089285714285715</c:v>
                </c:pt>
                <c:pt idx="5">
                  <c:v>-0.1875</c:v>
                </c:pt>
                <c:pt idx="6">
                  <c:v>-0.16483516483516486</c:v>
                </c:pt>
                <c:pt idx="7">
                  <c:v>-0.15555555555555556</c:v>
                </c:pt>
                <c:pt idx="8">
                  <c:v>-0.14705882352941177</c:v>
                </c:pt>
                <c:pt idx="9">
                  <c:v>-0.13636363636363635</c:v>
                </c:pt>
                <c:pt idx="11">
                  <c:v>4.595588235294118E-2</c:v>
                </c:pt>
                <c:pt idx="12">
                  <c:v>4.7619047619047616E-2</c:v>
                </c:pt>
                <c:pt idx="13">
                  <c:v>8.8235294117647078E-2</c:v>
                </c:pt>
                <c:pt idx="14">
                  <c:v>0.1</c:v>
                </c:pt>
                <c:pt idx="15">
                  <c:v>0.1111111111111111</c:v>
                </c:pt>
                <c:pt idx="16">
                  <c:v>0.1402116402116402</c:v>
                </c:pt>
                <c:pt idx="17">
                  <c:v>0.1428571428571429</c:v>
                </c:pt>
                <c:pt idx="18">
                  <c:v>0.1875</c:v>
                </c:pt>
                <c:pt idx="19">
                  <c:v>0.2</c:v>
                </c:pt>
                <c:pt idx="20">
                  <c:v>0.23376623376623376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1E-4FFE-B725-2DE6202066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44326463"/>
        <c:axId val="244339903"/>
      </c:barChart>
      <c:catAx>
        <c:axId val="24432646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339903"/>
        <c:crosses val="autoZero"/>
        <c:auto val="1"/>
        <c:lblAlgn val="ctr"/>
        <c:lblOffset val="100"/>
        <c:noMultiLvlLbl val="0"/>
      </c:catAx>
      <c:valAx>
        <c:axId val="244339903"/>
        <c:scaling>
          <c:orientation val="minMax"/>
          <c:max val="0.8"/>
          <c:min val="-0.70000000000000007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/>
                  <a:t>Average rating change</a:t>
                </a:r>
              </a:p>
            </c:rich>
          </c:tx>
          <c:layout>
            <c:manualLayout>
              <c:xMode val="edge"/>
              <c:yMode val="edge"/>
              <c:x val="0.51572905365187816"/>
              <c:y val="0.950773189216386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3264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/>
              <a:t>Buy-side Sentiment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514342859674219E-2"/>
          <c:y val="6.304591081392974E-2"/>
          <c:w val="0.94087448812773067"/>
          <c:h val="0.7616196292343213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42-4E5E-A4C0-14399C815FED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42-4E5E-A4C0-14399C815FED}"/>
              </c:ext>
            </c:extLst>
          </c:dPt>
          <c:dPt>
            <c:idx val="3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42-4E5E-A4C0-14399C815FED}"/>
              </c:ext>
            </c:extLst>
          </c:dPt>
          <c:dPt>
            <c:idx val="4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542-4E5E-A4C0-14399C815FED}"/>
              </c:ext>
            </c:extLst>
          </c:dPt>
          <c:dPt>
            <c:idx val="4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542-4E5E-A4C0-14399C815FED}"/>
              </c:ext>
            </c:extLst>
          </c:dPt>
          <c:dPt>
            <c:idx val="4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542-4E5E-A4C0-14399C815FED}"/>
              </c:ext>
            </c:extLst>
          </c:dPt>
          <c:dPt>
            <c:idx val="4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542-4E5E-A4C0-14399C815FED}"/>
              </c:ext>
            </c:extLst>
          </c:dPt>
          <c:dPt>
            <c:idx val="5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542-4E5E-A4C0-14399C815FED}"/>
              </c:ext>
            </c:extLst>
          </c:dPt>
          <c:cat>
            <c:strRef>
              <c:f>'Ranked charts'!$B$123:$B$175</c:f>
              <c:strCache>
                <c:ptCount val="53"/>
                <c:pt idx="0">
                  <c:v>USD</c:v>
                </c:pt>
                <c:pt idx="1">
                  <c:v>CNY</c:v>
                </c:pt>
                <c:pt idx="2">
                  <c:v>Consumer Discretionary</c:v>
                </c:pt>
                <c:pt idx="3">
                  <c:v>JGBs</c:v>
                </c:pt>
                <c:pt idx="4">
                  <c:v>CHF</c:v>
                </c:pt>
                <c:pt idx="5">
                  <c:v>US HY</c:v>
                </c:pt>
                <c:pt idx="6">
                  <c:v>Basic Materials</c:v>
                </c:pt>
                <c:pt idx="7">
                  <c:v>High yield</c:v>
                </c:pt>
                <c:pt idx="8">
                  <c:v>Oil</c:v>
                </c:pt>
                <c:pt idx="9">
                  <c:v>US equities</c:v>
                </c:pt>
                <c:pt idx="10">
                  <c:v>US IG</c:v>
                </c:pt>
                <c:pt idx="11">
                  <c:v>Real Estate</c:v>
                </c:pt>
                <c:pt idx="12">
                  <c:v>EMU HY</c:v>
                </c:pt>
                <c:pt idx="13">
                  <c:v>UK IG</c:v>
                </c:pt>
                <c:pt idx="14">
                  <c:v>Energy</c:v>
                </c:pt>
                <c:pt idx="15">
                  <c:v>Financials</c:v>
                </c:pt>
                <c:pt idx="16">
                  <c:v>Size</c:v>
                </c:pt>
                <c:pt idx="17">
                  <c:v>Credit</c:v>
                </c:pt>
                <c:pt idx="18">
                  <c:v>US Treasuries</c:v>
                </c:pt>
                <c:pt idx="19">
                  <c:v>Communication Services</c:v>
                </c:pt>
                <c:pt idx="20">
                  <c:v>Technology</c:v>
                </c:pt>
                <c:pt idx="21">
                  <c:v>EMD lc</c:v>
                </c:pt>
                <c:pt idx="22">
                  <c:v>Equities</c:v>
                </c:pt>
                <c:pt idx="23">
                  <c:v>EMU IG</c:v>
                </c:pt>
                <c:pt idx="24">
                  <c:v>EM equities</c:v>
                </c:pt>
                <c:pt idx="25">
                  <c:v>Europe equities</c:v>
                </c:pt>
                <c:pt idx="26">
                  <c:v>Private Equity</c:v>
                </c:pt>
                <c:pt idx="27">
                  <c:v>EMD usd</c:v>
                </c:pt>
                <c:pt idx="28">
                  <c:v>GBP</c:v>
                </c:pt>
                <c:pt idx="29">
                  <c:v>Bunds</c:v>
                </c:pt>
                <c:pt idx="30">
                  <c:v>Commodities</c:v>
                </c:pt>
                <c:pt idx="31">
                  <c:v>Inflation linked bonds</c:v>
                </c:pt>
                <c:pt idx="32">
                  <c:v>Japan equities</c:v>
                </c:pt>
                <c:pt idx="33">
                  <c:v>Cash</c:v>
                </c:pt>
                <c:pt idx="34">
                  <c:v>Sovereigns</c:v>
                </c:pt>
                <c:pt idx="35">
                  <c:v>Industrials</c:v>
                </c:pt>
                <c:pt idx="36">
                  <c:v>Consumer Staples</c:v>
                </c:pt>
                <c:pt idx="37">
                  <c:v>UK equities</c:v>
                </c:pt>
                <c:pt idx="38">
                  <c:v>Hedge Funds</c:v>
                </c:pt>
                <c:pt idx="39">
                  <c:v>Real Estate</c:v>
                </c:pt>
                <c:pt idx="40">
                  <c:v>EM corporate</c:v>
                </c:pt>
                <c:pt idx="41">
                  <c:v>Utilities</c:v>
                </c:pt>
                <c:pt idx="42">
                  <c:v>Gilts</c:v>
                </c:pt>
                <c:pt idx="43">
                  <c:v>Healthcare</c:v>
                </c:pt>
                <c:pt idx="44">
                  <c:v>Euro</c:v>
                </c:pt>
                <c:pt idx="45">
                  <c:v>JPY</c:v>
                </c:pt>
                <c:pt idx="46">
                  <c:v>China equities</c:v>
                </c:pt>
                <c:pt idx="47">
                  <c:v>Value</c:v>
                </c:pt>
                <c:pt idx="48">
                  <c:v>Private Credit</c:v>
                </c:pt>
                <c:pt idx="49">
                  <c:v>Gold</c:v>
                </c:pt>
                <c:pt idx="50">
                  <c:v>Quality</c:v>
                </c:pt>
                <c:pt idx="51">
                  <c:v>Defensive vs Cyclical</c:v>
                </c:pt>
                <c:pt idx="52">
                  <c:v>Infrastructure</c:v>
                </c:pt>
              </c:strCache>
            </c:strRef>
          </c:cat>
          <c:val>
            <c:numRef>
              <c:f>'Ranked charts'!$C$123:$C$175</c:f>
              <c:numCache>
                <c:formatCode>0.00</c:formatCode>
                <c:ptCount val="53"/>
                <c:pt idx="0">
                  <c:v>-0.6</c:v>
                </c:pt>
                <c:pt idx="1">
                  <c:v>-0.5714285714285714</c:v>
                </c:pt>
                <c:pt idx="2">
                  <c:v>-0.4</c:v>
                </c:pt>
                <c:pt idx="3">
                  <c:v>-0.36842105263157893</c:v>
                </c:pt>
                <c:pt idx="4">
                  <c:v>-0.33333333333333331</c:v>
                </c:pt>
                <c:pt idx="5">
                  <c:v>-0.32</c:v>
                </c:pt>
                <c:pt idx="6">
                  <c:v>-0.2</c:v>
                </c:pt>
                <c:pt idx="7">
                  <c:v>-0.1875</c:v>
                </c:pt>
                <c:pt idx="8">
                  <c:v>-0.18181818181818182</c:v>
                </c:pt>
                <c:pt idx="9">
                  <c:v>-0.14705882352941177</c:v>
                </c:pt>
                <c:pt idx="10">
                  <c:v>-0.13333333333333333</c:v>
                </c:pt>
                <c:pt idx="11">
                  <c:v>-0.1111111111111111</c:v>
                </c:pt>
                <c:pt idx="12">
                  <c:v>-9.5238095238095233E-2</c:v>
                </c:pt>
                <c:pt idx="13">
                  <c:v>-9.0909090909090912E-2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3.2258064516129031E-2</c:v>
                </c:pt>
                <c:pt idx="19">
                  <c:v>0.1</c:v>
                </c:pt>
                <c:pt idx="20">
                  <c:v>0.14285714285714285</c:v>
                </c:pt>
                <c:pt idx="21">
                  <c:v>0.14285714285714285</c:v>
                </c:pt>
                <c:pt idx="22">
                  <c:v>0.14285714285714285</c:v>
                </c:pt>
                <c:pt idx="23">
                  <c:v>0.14814814814814814</c:v>
                </c:pt>
                <c:pt idx="24">
                  <c:v>0.15151515151515152</c:v>
                </c:pt>
                <c:pt idx="25">
                  <c:v>0.17142857142857143</c:v>
                </c:pt>
                <c:pt idx="26">
                  <c:v>0.2</c:v>
                </c:pt>
                <c:pt idx="27">
                  <c:v>0.2</c:v>
                </c:pt>
                <c:pt idx="28">
                  <c:v>0.21428571428571427</c:v>
                </c:pt>
                <c:pt idx="29">
                  <c:v>0.21428571428571427</c:v>
                </c:pt>
                <c:pt idx="30">
                  <c:v>0.22222222222222221</c:v>
                </c:pt>
                <c:pt idx="31">
                  <c:v>0.23076923076923078</c:v>
                </c:pt>
                <c:pt idx="32">
                  <c:v>0.24242424242424243</c:v>
                </c:pt>
                <c:pt idx="33">
                  <c:v>0.25</c:v>
                </c:pt>
                <c:pt idx="34">
                  <c:v>0.26470588235294118</c:v>
                </c:pt>
                <c:pt idx="35">
                  <c:v>0.27272727272727271</c:v>
                </c:pt>
                <c:pt idx="36">
                  <c:v>0.3</c:v>
                </c:pt>
                <c:pt idx="37">
                  <c:v>0.32258064516129031</c:v>
                </c:pt>
                <c:pt idx="38">
                  <c:v>0.33333333333333331</c:v>
                </c:pt>
                <c:pt idx="39">
                  <c:v>0.35714285714285715</c:v>
                </c:pt>
                <c:pt idx="40">
                  <c:v>0.4</c:v>
                </c:pt>
                <c:pt idx="41">
                  <c:v>0.45454545454545453</c:v>
                </c:pt>
                <c:pt idx="42">
                  <c:v>0.47826086956521741</c:v>
                </c:pt>
                <c:pt idx="43">
                  <c:v>0.5</c:v>
                </c:pt>
                <c:pt idx="44">
                  <c:v>0.5</c:v>
                </c:pt>
                <c:pt idx="45">
                  <c:v>0.5</c:v>
                </c:pt>
                <c:pt idx="46">
                  <c:v>0.55555555555555558</c:v>
                </c:pt>
                <c:pt idx="47">
                  <c:v>0.66666666666666663</c:v>
                </c:pt>
                <c:pt idx="48">
                  <c:v>0.75</c:v>
                </c:pt>
                <c:pt idx="49">
                  <c:v>0.8</c:v>
                </c:pt>
                <c:pt idx="50">
                  <c:v>0.88888888888888884</c:v>
                </c:pt>
                <c:pt idx="51">
                  <c:v>1</c:v>
                </c:pt>
                <c:pt idx="5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542-4E5E-A4C0-14399C815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44326463"/>
        <c:axId val="244339903"/>
      </c:barChart>
      <c:catAx>
        <c:axId val="244326463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339903"/>
        <c:crosses val="autoZero"/>
        <c:auto val="1"/>
        <c:lblAlgn val="ctr"/>
        <c:lblOffset val="100"/>
        <c:noMultiLvlLbl val="0"/>
      </c:catAx>
      <c:valAx>
        <c:axId val="244339903"/>
        <c:scaling>
          <c:orientation val="minMax"/>
          <c:max val="1"/>
          <c:min val="-1"/>
        </c:scaling>
        <c:delete val="0"/>
        <c:axPos val="r"/>
        <c:numFmt formatCode="0.00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43264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0.31985</cdr:x>
      <cdr:y>0.63929</cdr:y>
    </cdr:from>
    <cdr:to>
      <cdr:x>0.51414</cdr:x>
      <cdr:y>0.74589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1218753-DA3E-9F15-2786-9F4C53E62081}"/>
            </a:ext>
          </a:extLst>
        </cdr:cNvPr>
        <cdr:cNvSpPr txBox="1"/>
      </cdr:nvSpPr>
      <cdr:spPr>
        <a:xfrm xmlns:a="http://schemas.openxmlformats.org/drawingml/2006/main">
          <a:off x="1964582" y="3933619"/>
          <a:ext cx="1193405" cy="655949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200" b="0"/>
            <a:t>Bullish</a:t>
          </a:r>
          <a:r>
            <a:rPr lang="en-GB" sz="1200" b="0" baseline="0"/>
            <a:t> Investors</a:t>
          </a:r>
        </a:p>
        <a:p xmlns:a="http://schemas.openxmlformats.org/drawingml/2006/main">
          <a:pPr algn="ctr"/>
          <a:r>
            <a:rPr lang="en-GB" sz="1200" b="0" baseline="0"/>
            <a:t>=</a:t>
          </a:r>
        </a:p>
        <a:p xmlns:a="http://schemas.openxmlformats.org/drawingml/2006/main">
          <a:pPr algn="ctr"/>
          <a:r>
            <a:rPr lang="en-GB" sz="1200" b="0" baseline="0"/>
            <a:t>Bearish Signal</a:t>
          </a:r>
          <a:endParaRPr lang="en-GB" sz="1200" b="0"/>
        </a:p>
      </cdr:txBody>
    </cdr:sp>
  </cdr:relSizeAnchor>
  <cdr:relSizeAnchor xmlns:cdr="http://schemas.openxmlformats.org/drawingml/2006/chartDrawing">
    <cdr:from>
      <cdr:x>0.67027</cdr:x>
      <cdr:y>0.18606</cdr:y>
    </cdr:from>
    <cdr:to>
      <cdr:x>0.87175</cdr:x>
      <cdr:y>0.29266</cdr:y>
    </cdr:to>
    <cdr:sp macro="" textlink="">
      <cdr:nvSpPr>
        <cdr:cNvPr id="4" name="TextBox 2">
          <a:extLst xmlns:a="http://schemas.openxmlformats.org/drawingml/2006/main">
            <a:ext uri="{FF2B5EF4-FFF2-40B4-BE49-F238E27FC236}">
              <a16:creationId xmlns:a16="http://schemas.microsoft.com/office/drawing/2014/main" id="{F6CD7F44-7C99-3F06-485F-6CE824988C23}"/>
            </a:ext>
          </a:extLst>
        </cdr:cNvPr>
        <cdr:cNvSpPr txBox="1"/>
      </cdr:nvSpPr>
      <cdr:spPr>
        <a:xfrm xmlns:a="http://schemas.openxmlformats.org/drawingml/2006/main">
          <a:off x="4068665" y="1144841"/>
          <a:ext cx="1223029" cy="65592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200" b="0"/>
            <a:t>Bearish</a:t>
          </a:r>
          <a:r>
            <a:rPr lang="en-GB" sz="1200" b="0" baseline="0"/>
            <a:t> Investors</a:t>
          </a:r>
        </a:p>
        <a:p xmlns:a="http://schemas.openxmlformats.org/drawingml/2006/main">
          <a:pPr algn="ctr"/>
          <a:r>
            <a:rPr lang="en-GB" sz="1200" b="0" baseline="0"/>
            <a:t>=</a:t>
          </a:r>
        </a:p>
        <a:p xmlns:a="http://schemas.openxmlformats.org/drawingml/2006/main">
          <a:pPr algn="ctr"/>
          <a:r>
            <a:rPr lang="en-GB" sz="1200" b="0" baseline="0"/>
            <a:t>Bullish Signal</a:t>
          </a:r>
          <a:endParaRPr lang="en-GB" sz="1800" b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0.34001</cdr:x>
      <cdr:y>0.66428</cdr:y>
    </cdr:from>
    <cdr:to>
      <cdr:x>0.53431</cdr:x>
      <cdr:y>0.77088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1218753-DA3E-9F15-2786-9F4C53E62081}"/>
            </a:ext>
          </a:extLst>
        </cdr:cNvPr>
        <cdr:cNvSpPr txBox="1"/>
      </cdr:nvSpPr>
      <cdr:spPr>
        <a:xfrm xmlns:a="http://schemas.openxmlformats.org/drawingml/2006/main">
          <a:off x="2088413" y="4087415"/>
          <a:ext cx="1193442" cy="65592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200" b="0"/>
            <a:t>Bullish</a:t>
          </a:r>
          <a:r>
            <a:rPr lang="en-GB" sz="1200" b="0" baseline="0"/>
            <a:t> Investors</a:t>
          </a:r>
        </a:p>
        <a:p xmlns:a="http://schemas.openxmlformats.org/drawingml/2006/main">
          <a:pPr algn="ctr"/>
          <a:r>
            <a:rPr lang="en-GB" sz="1200" b="0" baseline="0"/>
            <a:t>=</a:t>
          </a:r>
        </a:p>
        <a:p xmlns:a="http://schemas.openxmlformats.org/drawingml/2006/main">
          <a:pPr algn="ctr"/>
          <a:r>
            <a:rPr lang="en-GB" sz="1200" b="0" baseline="0"/>
            <a:t>Bearish Signal</a:t>
          </a:r>
          <a:endParaRPr lang="en-GB" sz="1200" b="0"/>
        </a:p>
      </cdr:txBody>
    </cdr:sp>
  </cdr:relSizeAnchor>
  <cdr:relSizeAnchor xmlns:cdr="http://schemas.openxmlformats.org/drawingml/2006/chartDrawing">
    <cdr:from>
      <cdr:x>0.65004</cdr:x>
      <cdr:y>0.21359</cdr:y>
    </cdr:from>
    <cdr:to>
      <cdr:x>0.85152</cdr:x>
      <cdr:y>0.32019</cdr:y>
    </cdr:to>
    <cdr:sp macro="" textlink="">
      <cdr:nvSpPr>
        <cdr:cNvPr id="4" name="TextBox 2">
          <a:extLst xmlns:a="http://schemas.openxmlformats.org/drawingml/2006/main">
            <a:ext uri="{FF2B5EF4-FFF2-40B4-BE49-F238E27FC236}">
              <a16:creationId xmlns:a16="http://schemas.microsoft.com/office/drawing/2014/main" id="{F6CD7F44-7C99-3F06-485F-6CE824988C23}"/>
            </a:ext>
          </a:extLst>
        </cdr:cNvPr>
        <cdr:cNvSpPr txBox="1"/>
      </cdr:nvSpPr>
      <cdr:spPr>
        <a:xfrm xmlns:a="http://schemas.openxmlformats.org/drawingml/2006/main">
          <a:off x="3992701" y="1314225"/>
          <a:ext cx="1237543" cy="655925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200" b="0"/>
            <a:t>Bearish</a:t>
          </a:r>
          <a:r>
            <a:rPr lang="en-GB" sz="1200" b="0" baseline="0"/>
            <a:t> Investors</a:t>
          </a:r>
        </a:p>
        <a:p xmlns:a="http://schemas.openxmlformats.org/drawingml/2006/main">
          <a:pPr algn="ctr"/>
          <a:r>
            <a:rPr lang="en-GB" sz="1200" b="0" baseline="0"/>
            <a:t>=</a:t>
          </a:r>
        </a:p>
        <a:p xmlns:a="http://schemas.openxmlformats.org/drawingml/2006/main">
          <a:pPr algn="ctr"/>
          <a:r>
            <a:rPr lang="en-GB" sz="1200" b="0" baseline="0"/>
            <a:t>Bullish Signal</a:t>
          </a:r>
          <a:endParaRPr lang="en-GB" sz="1800" b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0.17373</cdr:x>
      <cdr:y>0.49371</cdr:y>
    </cdr:from>
    <cdr:to>
      <cdr:x>0.34139</cdr:x>
      <cdr:y>0.5856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1218753-DA3E-9F15-2786-9F4C53E62081}"/>
            </a:ext>
          </a:extLst>
        </cdr:cNvPr>
        <cdr:cNvSpPr txBox="1"/>
      </cdr:nvSpPr>
      <cdr:spPr>
        <a:xfrm xmlns:a="http://schemas.openxmlformats.org/drawingml/2006/main">
          <a:off x="2380513" y="2734229"/>
          <a:ext cx="2297343" cy="508897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000" b="0"/>
            <a:t>Bullish</a:t>
          </a:r>
          <a:r>
            <a:rPr lang="en-GB" sz="1000" b="0" baseline="0"/>
            <a:t> Investors</a:t>
          </a:r>
        </a:p>
        <a:p xmlns:a="http://schemas.openxmlformats.org/drawingml/2006/main">
          <a:pPr algn="ctr"/>
          <a:r>
            <a:rPr lang="en-GB" sz="1000" b="0" baseline="0"/>
            <a:t>=</a:t>
          </a:r>
        </a:p>
        <a:p xmlns:a="http://schemas.openxmlformats.org/drawingml/2006/main">
          <a:pPr algn="ctr"/>
          <a:r>
            <a:rPr lang="en-GB" sz="1000" b="0" baseline="0"/>
            <a:t>Bearish Signal</a:t>
          </a:r>
          <a:endParaRPr lang="en-GB" sz="1000" b="0"/>
        </a:p>
      </cdr:txBody>
    </cdr:sp>
  </cdr:relSizeAnchor>
  <cdr:relSizeAnchor xmlns:cdr="http://schemas.openxmlformats.org/drawingml/2006/chartDrawing">
    <cdr:from>
      <cdr:x>0.79262</cdr:x>
      <cdr:y>0.27079</cdr:y>
    </cdr:from>
    <cdr:to>
      <cdr:x>0.9663</cdr:x>
      <cdr:y>0.36268</cdr:y>
    </cdr:to>
    <cdr:sp macro="" textlink="">
      <cdr:nvSpPr>
        <cdr:cNvPr id="4" name="TextBox 2">
          <a:extLst xmlns:a="http://schemas.openxmlformats.org/drawingml/2006/main">
            <a:ext uri="{FF2B5EF4-FFF2-40B4-BE49-F238E27FC236}">
              <a16:creationId xmlns:a16="http://schemas.microsoft.com/office/drawing/2014/main" id="{F6CD7F44-7C99-3F06-485F-6CE824988C23}"/>
            </a:ext>
          </a:extLst>
        </cdr:cNvPr>
        <cdr:cNvSpPr txBox="1"/>
      </cdr:nvSpPr>
      <cdr:spPr>
        <a:xfrm xmlns:a="http://schemas.openxmlformats.org/drawingml/2006/main">
          <a:off x="10860823" y="1499637"/>
          <a:ext cx="2379831" cy="508897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000" b="0" dirty="0"/>
            <a:t>Bearish</a:t>
          </a:r>
          <a:r>
            <a:rPr lang="en-GB" sz="1000" b="0" baseline="0" dirty="0"/>
            <a:t> Investors</a:t>
          </a:r>
        </a:p>
        <a:p xmlns:a="http://schemas.openxmlformats.org/drawingml/2006/main">
          <a:pPr algn="ctr"/>
          <a:r>
            <a:rPr lang="en-GB" sz="1000" b="0" baseline="0" dirty="0"/>
            <a:t>=</a:t>
          </a:r>
        </a:p>
        <a:p xmlns:a="http://schemas.openxmlformats.org/drawingml/2006/main">
          <a:pPr algn="ctr"/>
          <a:r>
            <a:rPr lang="en-GB" sz="1000" b="0" baseline="0" dirty="0"/>
            <a:t>Bullish Signal</a:t>
          </a:r>
          <a:endParaRPr lang="en-GB" sz="1200" b="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68EE1-29E3-4896-9B6F-AA6058FD6237}" type="datetimeFigureOut">
              <a:rPr lang="en-GB" smtClean="0"/>
              <a:t>03/06/2025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C5535-A324-47FF-ACC3-1C5251CCFD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85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769C5-7FCF-04E2-E8A5-26F68BE14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4FA44F-5246-2A5F-B29F-A7AE6DDDD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585B7D-4E60-E69A-4321-F18CC74D2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480FFB79-AB03-ED47-F6AD-3CE197031CAD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300000" y="1260000"/>
            <a:ext cx="5652000" cy="237600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Chart Placeholder 6">
            <a:extLst>
              <a:ext uri="{FF2B5EF4-FFF2-40B4-BE49-F238E27FC236}">
                <a16:creationId xmlns:a16="http://schemas.microsoft.com/office/drawing/2014/main" id="{CF875ABD-51CF-D81C-7D22-D6300956DFBD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80000" y="3815999"/>
            <a:ext cx="5652000" cy="2376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4" name="Chart Placeholder 6">
            <a:extLst>
              <a:ext uri="{FF2B5EF4-FFF2-40B4-BE49-F238E27FC236}">
                <a16:creationId xmlns:a16="http://schemas.microsoft.com/office/drawing/2014/main" id="{2794DF45-9AA2-E690-2B90-6C3343D2C219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300000" y="3816000"/>
            <a:ext cx="5652000" cy="2376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Chart Placeholder 6">
            <a:extLst>
              <a:ext uri="{FF2B5EF4-FFF2-40B4-BE49-F238E27FC236}">
                <a16:creationId xmlns:a16="http://schemas.microsoft.com/office/drawing/2014/main" id="{DC1F9196-7C1D-563F-3E32-5BA3058D6184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180000" y="1260000"/>
            <a:ext cx="5652000" cy="23760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8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5D746-7C38-78E1-5496-3CC662FE0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16195-1002-3065-494F-8475FEB8F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CB3CD7-FAB4-61FD-3E31-6671FE42E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598ADA-8262-1797-686A-12F1FA4ADB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FEDDC-ECB1-5ED6-96D6-188035C55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DC4C98-529D-EEB4-1603-0B81AC890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0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3F246-EBD0-951B-1BB4-28C1EB422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B54C0B-113D-0C76-ADEA-430298E258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794E87-AECD-DE9C-184F-94123B4B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FE732-D068-A321-D12F-F856F6C32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06EB52-A59B-AFCD-8BAE-A9D722FFC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61BE5-A154-E5F8-3197-88B2D29F8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936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48BA9-A6DE-6A8B-7691-5E8F39CAE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050D5-B09F-2856-C060-8D056AD6C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3246B-E3DD-0DE2-0D3F-D2C42EF59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769FF-5CE8-814C-74C6-F69659BAF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D9413-AA1A-C18F-DD93-D1A69C0C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593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917C2A-9A8C-0AA3-1487-A21EC58E5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69446B-7792-E0AD-5BE9-527834DD2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4F30B-B069-B6D8-6D29-5092571D2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26DDC-4456-2D9B-B301-DF70ED68C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4AB7D-C96A-DB05-8031-47DF0D56E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26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tsh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769C5-7FCF-04E2-E8A5-26F68BE14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4FA44F-5246-2A5F-B29F-A7AE6DDDD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585B7D-4E60-E69A-4321-F18CC74D2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480FFB79-AB03-ED47-F6AD-3CE197031CAD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020000" y="1080000"/>
            <a:ext cx="5040000" cy="244800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Chart Placeholder 6">
            <a:extLst>
              <a:ext uri="{FF2B5EF4-FFF2-40B4-BE49-F238E27FC236}">
                <a16:creationId xmlns:a16="http://schemas.microsoft.com/office/drawing/2014/main" id="{CF875ABD-51CF-D81C-7D22-D6300956DFBD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79999" y="3708000"/>
            <a:ext cx="5040000" cy="2448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4" name="Chart Placeholder 6">
            <a:extLst>
              <a:ext uri="{FF2B5EF4-FFF2-40B4-BE49-F238E27FC236}">
                <a16:creationId xmlns:a16="http://schemas.microsoft.com/office/drawing/2014/main" id="{2794DF45-9AA2-E690-2B90-6C3343D2C219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020000" y="3708000"/>
            <a:ext cx="5040000" cy="244800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9AFDB62-F1BE-D90D-C53F-E70F73B09A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8000" y="509947"/>
            <a:ext cx="9144000" cy="435124"/>
          </a:xfrm>
        </p:spPr>
        <p:txBody>
          <a:bodyPr>
            <a:normAutofit/>
          </a:bodyPr>
          <a:lstStyle>
            <a:lvl1pPr marL="0" indent="0" algn="r">
              <a:buNone/>
              <a:defRPr sz="20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B8A06316-C9D2-16DB-D292-E2581C40A33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0000" y="1260000"/>
            <a:ext cx="6327127" cy="2294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55ACB759-E38D-C7D1-0183-F1819583DE2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00000" y="4312174"/>
            <a:ext cx="1440000" cy="14400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78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6C3DF-F8D0-9EBB-676E-AF76715B0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434AC-7B01-A878-6700-32B46298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65186-AD1D-7134-CA73-EFF68B3A11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48A05-D9BD-23C4-C962-1A2C39A41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D6D3D-E397-F4F9-A98C-C98122580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1155" y="6356350"/>
            <a:ext cx="497718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E3A885C-1BDD-4FEA-A426-5A677557078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1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5929-CA06-94EF-533D-08C2BD0A4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C2B63-3269-E6AC-C5C0-0E4709C48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D9016-936D-C4A8-0EC8-E4E318CC4D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82CCB-B735-D831-28D0-2F966A96F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576D4-133E-2CFF-2FA6-2DBCD009E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44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F8640-463B-20A4-848F-B66CA8269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CB7DA-C682-B256-1AF6-6F78D9B05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97EC8-DBF6-9AD3-5C9F-2967337A43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9AB8F-AB5B-F171-53E6-EC3E26FBF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5F491-62D9-080D-4E4F-8959E3559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16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0BCE4-09DD-CDBE-8643-6FAE6C93F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84B15-83BF-D80E-06F6-9E343FAE07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15081-FDAF-CC51-EFFC-69D530259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D80462-6B8B-5C54-331A-7558571A98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6C4BA-D1DC-0EA9-254C-0004C88E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D835E-C005-4E29-CEDB-FED29D90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0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7B161-C107-D088-BF06-C5AC43C59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9BE80-A8C3-493D-377E-6D4E7B941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771B2-CF5A-ADFB-0605-C2BA02D86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2AE130-24C2-A7B4-54AC-5CCA2367B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29672B-1900-3433-167F-CA0A8D51E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8A110F-6DD1-47DE-B05D-B9330611B9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866F41-FEF6-4972-3BAC-CCBC9CF18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CDA9DE-4E99-D5B2-B1A3-333DBDE0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18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769C5-7FCF-04E2-E8A5-26F68BE14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12985-2175-016D-3C04-462953B422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4FA44F-5246-2A5F-B29F-A7AE6DDDD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585B7D-4E60-E69A-4321-F18CC74D2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29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0F2CA4-5F82-1951-C981-2F2E6B9723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6944" y="6356350"/>
            <a:ext cx="100445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58013E-4C6E-EC37-AC20-91D99275D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C4732A-62E5-6220-CED5-657D12D88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67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3A885C-1BDD-4FEA-A426-5A67755707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22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7C341D-CA93-415B-7D2E-F885E2F3B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4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95342-2D32-B1BB-AC87-6EBBF6F27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30036"/>
            <a:ext cx="10515600" cy="48469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82CD7-CAFA-8D3F-CB29-341163806F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FB520B-89EF-0EA2-DFB5-CE48A0DE31A6}"/>
              </a:ext>
            </a:extLst>
          </p:cNvPr>
          <p:cNvSpPr/>
          <p:nvPr userDrawn="1"/>
        </p:nvSpPr>
        <p:spPr>
          <a:xfrm>
            <a:off x="0" y="0"/>
            <a:ext cx="12192000" cy="41469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20ED2A-F2E8-6576-5C3D-BA0192865F7F}"/>
              </a:ext>
            </a:extLst>
          </p:cNvPr>
          <p:cNvSpPr/>
          <p:nvPr userDrawn="1"/>
        </p:nvSpPr>
        <p:spPr>
          <a:xfrm>
            <a:off x="9079348" y="6377273"/>
            <a:ext cx="1136072" cy="3232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F33357-4D7E-6CE2-BB2C-0DE0D6A7FA0E}"/>
              </a:ext>
            </a:extLst>
          </p:cNvPr>
          <p:cNvSpPr/>
          <p:nvPr userDrawn="1"/>
        </p:nvSpPr>
        <p:spPr>
          <a:xfrm>
            <a:off x="10349346" y="6377273"/>
            <a:ext cx="1136072" cy="32327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C4831F-372A-95D6-BA8F-9B921C4794F2}"/>
              </a:ext>
            </a:extLst>
          </p:cNvPr>
          <p:cNvSpPr/>
          <p:nvPr userDrawn="1"/>
        </p:nvSpPr>
        <p:spPr>
          <a:xfrm>
            <a:off x="11619344" y="6377271"/>
            <a:ext cx="489528" cy="3232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0539D9A2-ACEB-8C34-0214-D8204D939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19344" y="6356346"/>
            <a:ext cx="489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3406D0A-2050-410E-81D1-31EAAC0D5A83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 descr="A close up of a logo&#10;&#10;AI-generated content may be incorrect.">
            <a:extLst>
              <a:ext uri="{FF2B5EF4-FFF2-40B4-BE49-F238E27FC236}">
                <a16:creationId xmlns:a16="http://schemas.microsoft.com/office/drawing/2014/main" id="{6B7DE7EB-8022-B42C-69D4-3DE2A746832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8" y="6309344"/>
            <a:ext cx="2059377" cy="45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01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AF17D-0A1F-C219-5C33-EB3F8DDCBA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184" y="1122362"/>
            <a:ext cx="11375136" cy="3303334"/>
          </a:xfrm>
        </p:spPr>
        <p:txBody>
          <a:bodyPr>
            <a:normAutofit/>
          </a:bodyPr>
          <a:lstStyle/>
          <a:p>
            <a:r>
              <a:rPr lang="en-GB" dirty="0"/>
              <a:t>Buy-Side Sentiment Tracker</a:t>
            </a:r>
            <a:br>
              <a:rPr lang="en-GB" dirty="0"/>
            </a:br>
            <a:br>
              <a:rPr lang="en-GB" dirty="0"/>
            </a:br>
            <a:r>
              <a:rPr lang="en-GB" b="1" dirty="0"/>
              <a:t>Coming Full Circle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2DED11-9D7D-FE7F-6E05-6B0B7B4EE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01198"/>
            <a:ext cx="9144000" cy="1234440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May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4AF12D-412B-FF0E-3B84-71F1509E1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85C-1BDD-4FEA-A426-5A677557078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3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825B0-99DB-57BC-62FA-FB5801CAC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Sentiment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2A9199-3122-B73C-F447-52D541724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85C-1BDD-4FEA-A426-5A6775570780}" type="slidenum">
              <a:rPr lang="en-GB" smtClean="0"/>
              <a:t>2</a:t>
            </a:fld>
            <a:endParaRPr lang="en-GB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8D379617-4027-A0F9-2C4D-621B5DEBCA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May 2025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DFF22A-314B-B6E2-3DB4-444ED4D27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0037" y="727509"/>
            <a:ext cx="2447925" cy="5543550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972C61A-ECF9-4CCE-9404-9BC1DCCCCA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2329346"/>
              </p:ext>
            </p:extLst>
          </p:nvPr>
        </p:nvGraphicFramePr>
        <p:xfrm>
          <a:off x="612649" y="1089893"/>
          <a:ext cx="6336791" cy="5100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1223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9684E-A59A-67AD-3A76-A0ED0015D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E4D64-5FFD-F64B-CD3B-76FB49962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538E5B-1D15-72FC-DA9E-4772F05B1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85C-1BDD-4FEA-A426-5A6775570780}" type="slidenum">
              <a:rPr lang="en-GB" smtClean="0"/>
              <a:t>3</a:t>
            </a:fld>
            <a:endParaRPr lang="en-GB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1D82370-D9E3-28A2-F572-26AEED8C3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36008" y="509947"/>
            <a:ext cx="7315992" cy="435124"/>
          </a:xfrm>
        </p:spPr>
        <p:txBody>
          <a:bodyPr/>
          <a:lstStyle/>
          <a:p>
            <a:r>
              <a:rPr lang="en-GB" dirty="0"/>
              <a:t>vs last month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31A3FD1-9035-3353-931E-427D9E6F0D95}"/>
              </a:ext>
            </a:extLst>
          </p:cNvPr>
          <p:cNvCxnSpPr/>
          <p:nvPr/>
        </p:nvCxnSpPr>
        <p:spPr>
          <a:xfrm>
            <a:off x="7519416" y="1099036"/>
            <a:ext cx="676656" cy="0"/>
          </a:xfrm>
          <a:prstGeom prst="straightConnector1">
            <a:avLst/>
          </a:prstGeom>
          <a:ln w="44450" cmpd="sng">
            <a:solidFill>
              <a:schemeClr val="accent6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FE850FD-89E7-6212-3667-1F1418DFB061}"/>
              </a:ext>
            </a:extLst>
          </p:cNvPr>
          <p:cNvCxnSpPr/>
          <p:nvPr/>
        </p:nvCxnSpPr>
        <p:spPr>
          <a:xfrm>
            <a:off x="7519416" y="2776728"/>
            <a:ext cx="676656" cy="0"/>
          </a:xfrm>
          <a:prstGeom prst="straightConnector1">
            <a:avLst/>
          </a:prstGeom>
          <a:ln w="44450" cmpd="sng">
            <a:solidFill>
              <a:schemeClr val="accent6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DBC6E0C-58F9-0E1A-E072-CD284C115B0A}"/>
              </a:ext>
            </a:extLst>
          </p:cNvPr>
          <p:cNvCxnSpPr/>
          <p:nvPr/>
        </p:nvCxnSpPr>
        <p:spPr>
          <a:xfrm>
            <a:off x="7568184" y="6243495"/>
            <a:ext cx="676656" cy="0"/>
          </a:xfrm>
          <a:prstGeom prst="straightConnector1">
            <a:avLst/>
          </a:prstGeom>
          <a:ln w="44450" cmpd="sng">
            <a:solidFill>
              <a:schemeClr val="accent6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F1BF38B-1CDD-4272-8C13-5FF0BF29DC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3958966"/>
              </p:ext>
            </p:extLst>
          </p:nvPr>
        </p:nvGraphicFramePr>
        <p:xfrm>
          <a:off x="685800" y="1089893"/>
          <a:ext cx="6665976" cy="515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FC002BEE-FCA3-1640-2466-3E0853DB6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4400" y="797433"/>
            <a:ext cx="2314575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501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66FCD-E32B-CA52-66AC-0947A7FC4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A4D6EB-CB8D-A42E-C9D1-9B6620E85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85C-1BDD-4FEA-A426-5A6775570780}" type="slidenum">
              <a:rPr lang="en-GB" smtClean="0"/>
              <a:t>4</a:t>
            </a:fld>
            <a:endParaRPr lang="en-GB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1197F6B-F315-4A7F-84D4-A6ED2D968F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684272"/>
              </p:ext>
            </p:extLst>
          </p:nvPr>
        </p:nvGraphicFramePr>
        <p:xfrm>
          <a:off x="545306" y="571613"/>
          <a:ext cx="11101388" cy="5714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414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entiment Matters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577590"/>
      </a:accent1>
      <a:accent2>
        <a:srgbClr val="43AA8B"/>
      </a:accent2>
      <a:accent3>
        <a:srgbClr val="90BE6D"/>
      </a:accent3>
      <a:accent4>
        <a:srgbClr val="F9C74F"/>
      </a:accent4>
      <a:accent5>
        <a:srgbClr val="F3722C"/>
      </a:accent5>
      <a:accent6>
        <a:srgbClr val="F94144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entiment Matters Template v1" id="{A8CF0EE2-CCE6-45BD-9860-7ED4D0BBBEBC}" vid="{785DC47B-5523-409F-96AC-A39A2E83CA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2798</TotalTime>
  <Words>76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Buy-Side Sentiment Tracker  Coming Full Circle</vt:lpstr>
      <vt:lpstr>Sentiment</vt:lpstr>
      <vt:lpstr>Changes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Kreckel</dc:creator>
  <cp:lastModifiedBy>Lars Kreckel</cp:lastModifiedBy>
  <cp:revision>6</cp:revision>
  <dcterms:created xsi:type="dcterms:W3CDTF">2025-02-17T17:33:41Z</dcterms:created>
  <dcterms:modified xsi:type="dcterms:W3CDTF">2025-06-03T11:15:59Z</dcterms:modified>
</cp:coreProperties>
</file>