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1" autoAdjust="0"/>
    <p:restoredTop sz="94660"/>
  </p:normalViewPr>
  <p:slideViewPr>
    <p:cSldViewPr snapToGrid="0">
      <p:cViewPr varScale="1">
        <p:scale>
          <a:sx n="65" d="100"/>
          <a:sy n="65" d="100"/>
        </p:scale>
        <p:origin x="108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5F59A-EA19-B5D2-6EB2-14ED0BDF80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261202-158E-1B84-D6B9-7E8C036B11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36B0BE-38D2-7C8F-A99D-EF563F9C3958}"/>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5" name="Footer Placeholder 4">
            <a:extLst>
              <a:ext uri="{FF2B5EF4-FFF2-40B4-BE49-F238E27FC236}">
                <a16:creationId xmlns:a16="http://schemas.microsoft.com/office/drawing/2014/main" id="{D2DEBFD9-07A6-5F3E-B7EC-933D5D0DCF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3D1B86-2697-626D-50A9-5AB69FEEEF89}"/>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2159746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3EE05-F657-3512-FCD0-D4B8D2AEE6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313CD3-D44F-7ECD-FED1-925238B9E4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467928-D2E5-08D6-0B5C-CB5C8F96E1A6}"/>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5" name="Footer Placeholder 4">
            <a:extLst>
              <a:ext uri="{FF2B5EF4-FFF2-40B4-BE49-F238E27FC236}">
                <a16:creationId xmlns:a16="http://schemas.microsoft.com/office/drawing/2014/main" id="{ACDE7797-B1EC-72D1-98A5-652F1D2C9C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AA8CB8-9DBA-D1DE-F876-C59A909CF2DE}"/>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427413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9DC292-06E0-1A3E-2B5B-E62D0E0135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F71567-4DCB-F1C9-658F-BA0B13C0AB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CF3BA1-EF15-2ED1-2033-61B529582722}"/>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5" name="Footer Placeholder 4">
            <a:extLst>
              <a:ext uri="{FF2B5EF4-FFF2-40B4-BE49-F238E27FC236}">
                <a16:creationId xmlns:a16="http://schemas.microsoft.com/office/drawing/2014/main" id="{A5AD643F-C8C5-2D3C-5912-7735261056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1BA9C5-F8A2-DB8D-970B-690C5C0AC2D6}"/>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1104343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2A85B-BC15-0291-C7C7-22F424646C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6ABCA6-BDF2-14FE-59D6-E663885714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61F9BA-8D51-FE0F-B93D-7B3284B56DD2}"/>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5" name="Footer Placeholder 4">
            <a:extLst>
              <a:ext uri="{FF2B5EF4-FFF2-40B4-BE49-F238E27FC236}">
                <a16:creationId xmlns:a16="http://schemas.microsoft.com/office/drawing/2014/main" id="{DF7CD5B6-E032-713D-D178-A56B7FBA5C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C7D12-36E4-D00C-8759-B9E378EB8C12}"/>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3359482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6DAC9-72FB-7838-8EE9-DF6958A47C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FDBCF4-B5B5-8C0D-6AAD-6BF436C69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3D3D63-1DDE-429E-BBCF-AECFE7AA8EAD}"/>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5" name="Footer Placeholder 4">
            <a:extLst>
              <a:ext uri="{FF2B5EF4-FFF2-40B4-BE49-F238E27FC236}">
                <a16:creationId xmlns:a16="http://schemas.microsoft.com/office/drawing/2014/main" id="{0AC52D79-2ECF-6F07-CFE1-EF7FAACA12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DF294E-E72D-ED5D-2A69-486B10BE4114}"/>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1762567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63D1D-833B-209A-D09A-ECF5C9015E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43C6ED-F30D-9F25-9229-1652178D52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8F9DFB-EB64-95CA-FD41-9F389B45FD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A1A535-CC0A-97A8-528D-7D1CC7EF7E91}"/>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6" name="Footer Placeholder 5">
            <a:extLst>
              <a:ext uri="{FF2B5EF4-FFF2-40B4-BE49-F238E27FC236}">
                <a16:creationId xmlns:a16="http://schemas.microsoft.com/office/drawing/2014/main" id="{60CED708-A510-40D7-82B5-80938008C8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B63B62-C470-CC77-1432-4166940CFFD9}"/>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3619383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4F5EA-9CA0-6D41-719F-1E2002399B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1520C3-9216-C0CA-39FE-050CCF2AE4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1C89C4-B57A-C793-F913-F09519C586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146BA6-2C3A-DF9B-638D-85D0955E52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4083EC-48E1-A071-7CCF-A731B569A4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4EE68F-21C0-045B-17D8-3E45B9EE0847}"/>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8" name="Footer Placeholder 7">
            <a:extLst>
              <a:ext uri="{FF2B5EF4-FFF2-40B4-BE49-F238E27FC236}">
                <a16:creationId xmlns:a16="http://schemas.microsoft.com/office/drawing/2014/main" id="{52F1326F-1B48-C381-FF9D-B1994796D6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C38E2D-E66A-D372-C65A-1A2A033A0AD3}"/>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1138998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9E2D1-589D-6FEF-E43B-0FA9D44349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8A4599-3A92-EFB2-00D5-895A2EFD5122}"/>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4" name="Footer Placeholder 3">
            <a:extLst>
              <a:ext uri="{FF2B5EF4-FFF2-40B4-BE49-F238E27FC236}">
                <a16:creationId xmlns:a16="http://schemas.microsoft.com/office/drawing/2014/main" id="{A8CE9B45-CB96-9DD6-F8F7-2CC65355D4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E32373-920D-530A-6316-4791B57CF872}"/>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565582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B6F77D-3536-7ADE-E2B6-605332FFCA3F}"/>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3" name="Footer Placeholder 2">
            <a:extLst>
              <a:ext uri="{FF2B5EF4-FFF2-40B4-BE49-F238E27FC236}">
                <a16:creationId xmlns:a16="http://schemas.microsoft.com/office/drawing/2014/main" id="{807CEC44-AC11-3CBA-F6AA-65E8CB9492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E3B72A-4C83-FD55-B077-799930401DCE}"/>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3081224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AD57B-E4C4-9D9A-72BD-91DCFE867D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003D0C-8F5A-3706-BC58-BF70EFD908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45572E-12BB-FCFE-42FD-E7300363A3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D20FCF-6688-8532-1F8D-BF1D0BB22A9E}"/>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6" name="Footer Placeholder 5">
            <a:extLst>
              <a:ext uri="{FF2B5EF4-FFF2-40B4-BE49-F238E27FC236}">
                <a16:creationId xmlns:a16="http://schemas.microsoft.com/office/drawing/2014/main" id="{4603D8C2-8B02-00FA-D03A-7223894623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94ECCC-D365-6390-29FF-D508FA33735F}"/>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1854751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7C663-D69D-D37E-C115-666D19D9D6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E216E3-20E9-2D25-BD4F-C6AFB73652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8CBAD09-3073-D9D4-636B-FEC17CBD8A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E86A9C-AE6C-BCB1-3661-B3D573A76EF4}"/>
              </a:ext>
            </a:extLst>
          </p:cNvPr>
          <p:cNvSpPr>
            <a:spLocks noGrp="1"/>
          </p:cNvSpPr>
          <p:nvPr>
            <p:ph type="dt" sz="half" idx="10"/>
          </p:nvPr>
        </p:nvSpPr>
        <p:spPr/>
        <p:txBody>
          <a:bodyPr/>
          <a:lstStyle/>
          <a:p>
            <a:fld id="{DE141928-AD41-41E6-A664-C8EE84EDC258}" type="datetimeFigureOut">
              <a:rPr lang="en-US" smtClean="0"/>
              <a:t>10/18/2024</a:t>
            </a:fld>
            <a:endParaRPr lang="en-US"/>
          </a:p>
        </p:txBody>
      </p:sp>
      <p:sp>
        <p:nvSpPr>
          <p:cNvPr id="6" name="Footer Placeholder 5">
            <a:extLst>
              <a:ext uri="{FF2B5EF4-FFF2-40B4-BE49-F238E27FC236}">
                <a16:creationId xmlns:a16="http://schemas.microsoft.com/office/drawing/2014/main" id="{4460686C-3D02-CD54-ED27-1006518398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4AA10E-4A38-BC1B-4740-A77FF40E24A1}"/>
              </a:ext>
            </a:extLst>
          </p:cNvPr>
          <p:cNvSpPr>
            <a:spLocks noGrp="1"/>
          </p:cNvSpPr>
          <p:nvPr>
            <p:ph type="sldNum" sz="quarter" idx="12"/>
          </p:nvPr>
        </p:nvSpPr>
        <p:spPr/>
        <p:txBody>
          <a:bodyPr/>
          <a:lstStyle/>
          <a:p>
            <a:fld id="{E0E3383E-3C6A-4619-A25F-03CC68F94541}" type="slidenum">
              <a:rPr lang="en-US" smtClean="0"/>
              <a:t>‹#›</a:t>
            </a:fld>
            <a:endParaRPr lang="en-US"/>
          </a:p>
        </p:txBody>
      </p:sp>
    </p:spTree>
    <p:extLst>
      <p:ext uri="{BB962C8B-B14F-4D97-AF65-F5344CB8AC3E}">
        <p14:creationId xmlns:p14="http://schemas.microsoft.com/office/powerpoint/2010/main" val="1157518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E1654C-3B20-51D0-30CB-5A5616DAAF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CED556-C312-9B9D-A6F8-B4F8C4460D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141AB-DA76-7A7B-9E1C-B8827CD6DA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141928-AD41-41E6-A664-C8EE84EDC258}" type="datetimeFigureOut">
              <a:rPr lang="en-US" smtClean="0"/>
              <a:t>10/18/2024</a:t>
            </a:fld>
            <a:endParaRPr lang="en-US"/>
          </a:p>
        </p:txBody>
      </p:sp>
      <p:sp>
        <p:nvSpPr>
          <p:cNvPr id="5" name="Footer Placeholder 4">
            <a:extLst>
              <a:ext uri="{FF2B5EF4-FFF2-40B4-BE49-F238E27FC236}">
                <a16:creationId xmlns:a16="http://schemas.microsoft.com/office/drawing/2014/main" id="{C5710487-7160-BD07-03B5-EA541D24C3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ECA4540-8C67-EDE4-C091-1DE96F3D58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3383E-3C6A-4619-A25F-03CC68F94541}" type="slidenum">
              <a:rPr lang="en-US" smtClean="0"/>
              <a:t>‹#›</a:t>
            </a:fld>
            <a:endParaRPr lang="en-US"/>
          </a:p>
        </p:txBody>
      </p:sp>
    </p:spTree>
    <p:extLst>
      <p:ext uri="{BB962C8B-B14F-4D97-AF65-F5344CB8AC3E}">
        <p14:creationId xmlns:p14="http://schemas.microsoft.com/office/powerpoint/2010/main" val="1750382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6AA21-EE74-D34F-01A0-D2D7E3AA5F56}"/>
              </a:ext>
            </a:extLst>
          </p:cNvPr>
          <p:cNvSpPr>
            <a:spLocks noGrp="1"/>
          </p:cNvSpPr>
          <p:nvPr>
            <p:ph type="title"/>
          </p:nvPr>
        </p:nvSpPr>
        <p:spPr/>
        <p:txBody>
          <a:bodyPr/>
          <a:lstStyle/>
          <a:p>
            <a:pPr algn="ctr"/>
            <a:r>
              <a:rPr lang="en-US" dirty="0"/>
              <a:t>OAK GROVE POLL PAD USE CASE</a:t>
            </a:r>
          </a:p>
        </p:txBody>
      </p:sp>
      <p:sp>
        <p:nvSpPr>
          <p:cNvPr id="3" name="Content Placeholder 2">
            <a:extLst>
              <a:ext uri="{FF2B5EF4-FFF2-40B4-BE49-F238E27FC236}">
                <a16:creationId xmlns:a16="http://schemas.microsoft.com/office/drawing/2014/main" id="{ACE29333-4A96-DA4C-F9D4-A06F4013FEE5}"/>
              </a:ext>
            </a:extLst>
          </p:cNvPr>
          <p:cNvSpPr>
            <a:spLocks noGrp="1"/>
          </p:cNvSpPr>
          <p:nvPr>
            <p:ph idx="1"/>
          </p:nvPr>
        </p:nvSpPr>
        <p:spPr/>
        <p:txBody>
          <a:bodyPr/>
          <a:lstStyle/>
          <a:p>
            <a:r>
              <a:rPr lang="en-US" dirty="0"/>
              <a:t>NO </a:t>
            </a:r>
            <a:r>
              <a:rPr lang="en-US"/>
              <a:t>COUNTY APPROVALS </a:t>
            </a:r>
            <a:r>
              <a:rPr lang="en-US" dirty="0"/>
              <a:t>OF AGREEMENTS TO USE</a:t>
            </a:r>
          </a:p>
          <a:p>
            <a:r>
              <a:rPr lang="en-US" dirty="0"/>
              <a:t>OAK GROVE TERMINATION OF AGREEMENT</a:t>
            </a:r>
          </a:p>
          <a:p>
            <a:r>
              <a:rPr lang="en-US" dirty="0"/>
              <a:t>COUNTY ACCEPTANCE OF TERMINATION</a:t>
            </a:r>
          </a:p>
          <a:p>
            <a:r>
              <a:rPr lang="en-US" dirty="0"/>
              <a:t>OAK GROVE TERMINATION COMPLETED</a:t>
            </a:r>
          </a:p>
          <a:p>
            <a:r>
              <a:rPr lang="en-US" dirty="0"/>
              <a:t>AGREEMENTS ARE RULES PURSUANT MS 201.221, SUBD. 4</a:t>
            </a:r>
          </a:p>
          <a:p>
            <a:r>
              <a:rPr lang="en-US" dirty="0"/>
              <a:t>NO RULES FOR OAK GROVE</a:t>
            </a:r>
          </a:p>
          <a:p>
            <a:r>
              <a:rPr lang="en-US" dirty="0"/>
              <a:t>OAK GROVE MAY DENY NEW RULES</a:t>
            </a:r>
          </a:p>
          <a:p>
            <a:r>
              <a:rPr lang="en-US" dirty="0"/>
              <a:t>OAK GROVE MAY SAY “NO” TO ELECTRONIC POLL PADS</a:t>
            </a:r>
          </a:p>
        </p:txBody>
      </p:sp>
    </p:spTree>
    <p:extLst>
      <p:ext uri="{BB962C8B-B14F-4D97-AF65-F5344CB8AC3E}">
        <p14:creationId xmlns:p14="http://schemas.microsoft.com/office/powerpoint/2010/main" val="1974964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25099-6AD9-FD1A-5E1D-6BA4DED347E5}"/>
              </a:ext>
            </a:extLst>
          </p:cNvPr>
          <p:cNvSpPr>
            <a:spLocks noGrp="1"/>
          </p:cNvSpPr>
          <p:nvPr>
            <p:ph type="title"/>
          </p:nvPr>
        </p:nvSpPr>
        <p:spPr>
          <a:xfrm>
            <a:off x="1037303" y="265472"/>
            <a:ext cx="10117394" cy="1560153"/>
          </a:xfrm>
        </p:spPr>
        <p:txBody>
          <a:bodyPr/>
          <a:lstStyle/>
          <a:p>
            <a:pPr algn="ctr"/>
            <a:r>
              <a:rPr lang="en-US" dirty="0"/>
              <a:t>OAK GROVE MAY SAY “NO” TO POLL PADS</a:t>
            </a:r>
          </a:p>
        </p:txBody>
      </p:sp>
      <p:sp>
        <p:nvSpPr>
          <p:cNvPr id="3" name="Content Placeholder 2">
            <a:extLst>
              <a:ext uri="{FF2B5EF4-FFF2-40B4-BE49-F238E27FC236}">
                <a16:creationId xmlns:a16="http://schemas.microsoft.com/office/drawing/2014/main" id="{526D0644-833F-331D-2383-542B53DC8C4A}"/>
              </a:ext>
            </a:extLst>
          </p:cNvPr>
          <p:cNvSpPr>
            <a:spLocks noGrp="1"/>
          </p:cNvSpPr>
          <p:nvPr>
            <p:ph idx="1"/>
          </p:nvPr>
        </p:nvSpPr>
        <p:spPr/>
        <p:txBody>
          <a:bodyPr/>
          <a:lstStyle/>
          <a:p>
            <a:r>
              <a:rPr lang="en-US" b="1" i="0" dirty="0">
                <a:solidFill>
                  <a:srgbClr val="FF0000"/>
                </a:solidFill>
                <a:effectLst/>
                <a:latin typeface="Arial" panose="020B0604020202020204" pitchFamily="34" charset="0"/>
              </a:rPr>
              <a:t>Therefore, Anoka County has no unilateral authority to deploy poll pads in the City of Oak Grove.  The County must obtain municipal approval.</a:t>
            </a:r>
          </a:p>
          <a:p>
            <a:endParaRPr lang="en-US" dirty="0"/>
          </a:p>
        </p:txBody>
      </p:sp>
    </p:spTree>
    <p:extLst>
      <p:ext uri="{BB962C8B-B14F-4D97-AF65-F5344CB8AC3E}">
        <p14:creationId xmlns:p14="http://schemas.microsoft.com/office/powerpoint/2010/main" val="1032427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87CA6-B3F1-65B0-4D5B-9D82FB0E2626}"/>
              </a:ext>
            </a:extLst>
          </p:cNvPr>
          <p:cNvSpPr>
            <a:spLocks noGrp="1"/>
          </p:cNvSpPr>
          <p:nvPr>
            <p:ph type="title"/>
          </p:nvPr>
        </p:nvSpPr>
        <p:spPr/>
        <p:txBody>
          <a:bodyPr/>
          <a:lstStyle/>
          <a:p>
            <a:pPr algn="ctr"/>
            <a:r>
              <a:rPr lang="en-US" dirty="0"/>
              <a:t>NO COUNTY BOARD APPROVAL</a:t>
            </a:r>
          </a:p>
        </p:txBody>
      </p:sp>
      <p:sp>
        <p:nvSpPr>
          <p:cNvPr id="3" name="Content Placeholder 2">
            <a:extLst>
              <a:ext uri="{FF2B5EF4-FFF2-40B4-BE49-F238E27FC236}">
                <a16:creationId xmlns:a16="http://schemas.microsoft.com/office/drawing/2014/main" id="{3CA1CC8A-2046-FBB2-6B29-3502BFFE094A}"/>
              </a:ext>
            </a:extLst>
          </p:cNvPr>
          <p:cNvSpPr>
            <a:spLocks noGrp="1"/>
          </p:cNvSpPr>
          <p:nvPr>
            <p:ph idx="1"/>
          </p:nvPr>
        </p:nvSpPr>
        <p:spPr/>
        <p:txBody>
          <a:bodyPr>
            <a:normAutofit fontScale="92500" lnSpcReduction="20000"/>
          </a:bodyPr>
          <a:lstStyle/>
          <a:p>
            <a:r>
              <a:rPr lang="en-US" b="0" i="0" dirty="0">
                <a:solidFill>
                  <a:srgbClr val="000000"/>
                </a:solidFill>
                <a:effectLst/>
                <a:latin typeface="Arial" panose="020B0604020202020204" pitchFamily="34" charset="0"/>
              </a:rPr>
              <a:t>The 21 agreements for deployment of the poll pads county-wide were never officially approved by the Anoka County Board based upon results of a MN Public Data Practices Act request by ACEIT and a subsequent document search by Anoka County Elections Department.  </a:t>
            </a:r>
          </a:p>
          <a:p>
            <a:endParaRPr lang="en-US" dirty="0">
              <a:solidFill>
                <a:srgbClr val="000000"/>
              </a:solidFill>
              <a:latin typeface="Arial" panose="020B0604020202020204" pitchFamily="34" charset="0"/>
            </a:endParaRPr>
          </a:p>
          <a:p>
            <a:r>
              <a:rPr lang="en-US" b="1" i="0" dirty="0">
                <a:solidFill>
                  <a:srgbClr val="FF0000"/>
                </a:solidFill>
                <a:effectLst/>
                <a:latin typeface="Arial" panose="020B0604020202020204" pitchFamily="34" charset="0"/>
              </a:rPr>
              <a:t>This means the agreements may not be valid because they were not officially approved by the Anoka County Board.</a:t>
            </a:r>
          </a:p>
          <a:p>
            <a:endParaRPr lang="en-US" dirty="0">
              <a:solidFill>
                <a:srgbClr val="000000"/>
              </a:solidFill>
              <a:latin typeface="Arial" panose="020B0604020202020204" pitchFamily="34" charset="0"/>
            </a:endParaRPr>
          </a:p>
          <a:p>
            <a:r>
              <a:rPr lang="en-US" b="1" i="0" dirty="0">
                <a:solidFill>
                  <a:srgbClr val="FF0000"/>
                </a:solidFill>
                <a:effectLst/>
                <a:latin typeface="Arial" panose="020B0604020202020204" pitchFamily="34" charset="0"/>
              </a:rPr>
              <a:t>This also means that the delegation of authority to the head election official in the County was never officially authorized by the County Board.</a:t>
            </a:r>
          </a:p>
          <a:p>
            <a:endParaRPr lang="en-US" dirty="0"/>
          </a:p>
        </p:txBody>
      </p:sp>
    </p:spTree>
    <p:extLst>
      <p:ext uri="{BB962C8B-B14F-4D97-AF65-F5344CB8AC3E}">
        <p14:creationId xmlns:p14="http://schemas.microsoft.com/office/powerpoint/2010/main" val="38957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DA042-6B3B-6DED-69BC-833D7AF2E4A1}"/>
              </a:ext>
            </a:extLst>
          </p:cNvPr>
          <p:cNvSpPr>
            <a:spLocks noGrp="1"/>
          </p:cNvSpPr>
          <p:nvPr>
            <p:ph type="title"/>
          </p:nvPr>
        </p:nvSpPr>
        <p:spPr/>
        <p:txBody>
          <a:bodyPr/>
          <a:lstStyle/>
          <a:p>
            <a:pPr algn="ctr"/>
            <a:r>
              <a:rPr lang="en-US" dirty="0"/>
              <a:t>ONLY ONE MUNICIPAL APPROVAL TO DATE</a:t>
            </a:r>
          </a:p>
        </p:txBody>
      </p:sp>
      <p:sp>
        <p:nvSpPr>
          <p:cNvPr id="3" name="Content Placeholder 2">
            <a:extLst>
              <a:ext uri="{FF2B5EF4-FFF2-40B4-BE49-F238E27FC236}">
                <a16:creationId xmlns:a16="http://schemas.microsoft.com/office/drawing/2014/main" id="{44767920-8A14-77B9-E9D7-72BF2EDCF373}"/>
              </a:ext>
            </a:extLst>
          </p:cNvPr>
          <p:cNvSpPr>
            <a:spLocks noGrp="1"/>
          </p:cNvSpPr>
          <p:nvPr>
            <p:ph idx="1"/>
          </p:nvPr>
        </p:nvSpPr>
        <p:spPr/>
        <p:txBody>
          <a:bodyPr>
            <a:normAutofit fontScale="92500" lnSpcReduction="10000"/>
          </a:bodyPr>
          <a:lstStyle/>
          <a:p>
            <a:r>
              <a:rPr lang="en-US" b="0" i="0" dirty="0">
                <a:solidFill>
                  <a:srgbClr val="000000"/>
                </a:solidFill>
                <a:effectLst/>
                <a:latin typeface="Arial" panose="020B0604020202020204" pitchFamily="34" charset="0"/>
              </a:rPr>
              <a:t>So far there is evidence of only 1 of 21 municipalities officially approving these agreements and oddly enough that was the City of Oak Grove on June 25, 2018.  Approval by other municipalities may still be found.</a:t>
            </a:r>
          </a:p>
          <a:p>
            <a:endParaRPr lang="en-US" dirty="0">
              <a:solidFill>
                <a:srgbClr val="000000"/>
              </a:solidFill>
              <a:latin typeface="Arial" panose="020B0604020202020204" pitchFamily="34" charset="0"/>
            </a:endParaRPr>
          </a:p>
          <a:p>
            <a:r>
              <a:rPr lang="en-US" b="1" i="0" dirty="0">
                <a:solidFill>
                  <a:srgbClr val="FF0000"/>
                </a:solidFill>
                <a:effectLst/>
                <a:latin typeface="Arial" panose="020B0604020202020204" pitchFamily="34" charset="0"/>
              </a:rPr>
              <a:t>This means that up to 20 of the 21 agreements with municipalities may be invalid.</a:t>
            </a:r>
          </a:p>
          <a:p>
            <a:pPr marL="0" indent="0">
              <a:buNone/>
            </a:pPr>
            <a:endParaRPr lang="en-US" b="0" i="0" dirty="0">
              <a:solidFill>
                <a:srgbClr val="000000"/>
              </a:solidFill>
              <a:effectLst/>
              <a:latin typeface="Arial" panose="020B0604020202020204" pitchFamily="34" charset="0"/>
            </a:endParaRPr>
          </a:p>
          <a:p>
            <a:r>
              <a:rPr lang="en-US" b="1" dirty="0">
                <a:solidFill>
                  <a:srgbClr val="FF0000"/>
                </a:solidFill>
                <a:latin typeface="Arial" panose="020B0604020202020204" pitchFamily="34" charset="0"/>
              </a:rPr>
              <a:t>This also means that the 20 of the 21 municipalities never accepted delegation of duties from the County head elections officials to their municipal elections official.</a:t>
            </a:r>
            <a:endParaRPr lang="en-US" b="1" i="0" dirty="0">
              <a:solidFill>
                <a:srgbClr val="FF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27253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C2D87-8DBB-88C9-5123-9F1E1A3521E4}"/>
              </a:ext>
            </a:extLst>
          </p:cNvPr>
          <p:cNvSpPr>
            <a:spLocks noGrp="1"/>
          </p:cNvSpPr>
          <p:nvPr>
            <p:ph type="title"/>
          </p:nvPr>
        </p:nvSpPr>
        <p:spPr/>
        <p:txBody>
          <a:bodyPr/>
          <a:lstStyle/>
          <a:p>
            <a:pPr algn="ctr"/>
            <a:r>
              <a:rPr lang="en-US" dirty="0"/>
              <a:t>CITY OF OAK GROVE TERMINATION</a:t>
            </a:r>
          </a:p>
        </p:txBody>
      </p:sp>
      <p:sp>
        <p:nvSpPr>
          <p:cNvPr id="3" name="Content Placeholder 2">
            <a:extLst>
              <a:ext uri="{FF2B5EF4-FFF2-40B4-BE49-F238E27FC236}">
                <a16:creationId xmlns:a16="http://schemas.microsoft.com/office/drawing/2014/main" id="{0191F877-52E0-2DBB-41C5-C520D0F86D4A}"/>
              </a:ext>
            </a:extLst>
          </p:cNvPr>
          <p:cNvSpPr>
            <a:spLocks noGrp="1"/>
          </p:cNvSpPr>
          <p:nvPr>
            <p:ph idx="1"/>
          </p:nvPr>
        </p:nvSpPr>
        <p:spPr/>
        <p:txBody>
          <a:bodyPr/>
          <a:lstStyle/>
          <a:p>
            <a:r>
              <a:rPr lang="en-US" b="0" i="0" dirty="0">
                <a:solidFill>
                  <a:srgbClr val="000000"/>
                </a:solidFill>
                <a:effectLst/>
                <a:latin typeface="Arial" panose="020B0604020202020204" pitchFamily="34" charset="0"/>
              </a:rPr>
              <a:t>The City of Oak Grove terminated their agreement with Anoka County on September 30, 2024, and gave notice to Anoka County.</a:t>
            </a:r>
          </a:p>
          <a:p>
            <a:pPr marL="0" indent="0">
              <a:buNone/>
            </a:pPr>
            <a:endParaRPr lang="en-US" b="0" i="0" dirty="0">
              <a:solidFill>
                <a:srgbClr val="000000"/>
              </a:solidFill>
              <a:effectLst/>
              <a:latin typeface="Arial" panose="020B0604020202020204" pitchFamily="34" charset="0"/>
            </a:endParaRPr>
          </a:p>
          <a:p>
            <a:r>
              <a:rPr lang="en-US" b="1" dirty="0">
                <a:solidFill>
                  <a:srgbClr val="FF0000"/>
                </a:solidFill>
              </a:rPr>
              <a:t>This means the City of Oak Grove exercised their option under the paragraph 7 to terminate their agreement.</a:t>
            </a:r>
          </a:p>
        </p:txBody>
      </p:sp>
    </p:spTree>
    <p:extLst>
      <p:ext uri="{BB962C8B-B14F-4D97-AF65-F5344CB8AC3E}">
        <p14:creationId xmlns:p14="http://schemas.microsoft.com/office/powerpoint/2010/main" val="2061519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3E772-CF9C-9C00-6D37-1BEC5F63997B}"/>
              </a:ext>
            </a:extLst>
          </p:cNvPr>
          <p:cNvSpPr>
            <a:spLocks noGrp="1"/>
          </p:cNvSpPr>
          <p:nvPr>
            <p:ph type="title"/>
          </p:nvPr>
        </p:nvSpPr>
        <p:spPr>
          <a:xfrm>
            <a:off x="838200" y="365125"/>
            <a:ext cx="10931013" cy="1460500"/>
          </a:xfrm>
        </p:spPr>
        <p:txBody>
          <a:bodyPr/>
          <a:lstStyle/>
          <a:p>
            <a:r>
              <a:rPr lang="en-US" dirty="0"/>
              <a:t>COUNTY ACCEPTED OAK GROVE TERMINATION</a:t>
            </a:r>
          </a:p>
        </p:txBody>
      </p:sp>
      <p:sp>
        <p:nvSpPr>
          <p:cNvPr id="3" name="Content Placeholder 2">
            <a:extLst>
              <a:ext uri="{FF2B5EF4-FFF2-40B4-BE49-F238E27FC236}">
                <a16:creationId xmlns:a16="http://schemas.microsoft.com/office/drawing/2014/main" id="{BFE5E69A-50E4-DDC4-F2BC-BA12FB48151B}"/>
              </a:ext>
            </a:extLst>
          </p:cNvPr>
          <p:cNvSpPr>
            <a:spLocks noGrp="1"/>
          </p:cNvSpPr>
          <p:nvPr>
            <p:ph idx="1"/>
          </p:nvPr>
        </p:nvSpPr>
        <p:spPr/>
        <p:txBody>
          <a:bodyPr/>
          <a:lstStyle/>
          <a:p>
            <a:r>
              <a:rPr lang="en-US" b="0" i="0" dirty="0">
                <a:solidFill>
                  <a:srgbClr val="000000"/>
                </a:solidFill>
                <a:effectLst/>
                <a:latin typeface="Arial" panose="020B0604020202020204" pitchFamily="34" charset="0"/>
              </a:rPr>
              <a:t>Anoka County acknowledged the agreement termination notice from Oak Grove and confirmed acceptance of that by requesting "return of all pollbooks and related equipment within seven (7) days of the date of this correspondence" which was October 8, 2024.</a:t>
            </a:r>
          </a:p>
          <a:p>
            <a:endParaRPr lang="en-US" dirty="0">
              <a:solidFill>
                <a:srgbClr val="000000"/>
              </a:solidFill>
              <a:latin typeface="Arial" panose="020B0604020202020204" pitchFamily="34" charset="0"/>
            </a:endParaRPr>
          </a:p>
          <a:p>
            <a:r>
              <a:rPr lang="en-US" b="1" i="0" dirty="0">
                <a:solidFill>
                  <a:srgbClr val="FF0000"/>
                </a:solidFill>
                <a:effectLst/>
                <a:latin typeface="Arial" panose="020B0604020202020204" pitchFamily="34" charset="0"/>
              </a:rPr>
              <a:t>This means Anoka County did not challenge Oak Grove’s option to terminate their agreement.</a:t>
            </a:r>
          </a:p>
          <a:p>
            <a:endParaRPr lang="en-US" dirty="0"/>
          </a:p>
        </p:txBody>
      </p:sp>
    </p:spTree>
    <p:extLst>
      <p:ext uri="{BB962C8B-B14F-4D97-AF65-F5344CB8AC3E}">
        <p14:creationId xmlns:p14="http://schemas.microsoft.com/office/powerpoint/2010/main" val="3783069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EAE9B-5163-5BE5-EA74-3E85B439EAFB}"/>
              </a:ext>
            </a:extLst>
          </p:cNvPr>
          <p:cNvSpPr>
            <a:spLocks noGrp="1"/>
          </p:cNvSpPr>
          <p:nvPr>
            <p:ph type="title"/>
          </p:nvPr>
        </p:nvSpPr>
        <p:spPr/>
        <p:txBody>
          <a:bodyPr/>
          <a:lstStyle/>
          <a:p>
            <a:pPr algn="ctr"/>
            <a:r>
              <a:rPr lang="en-US" dirty="0"/>
              <a:t>AGREEMENT TERMINATION COMPLETED</a:t>
            </a:r>
          </a:p>
        </p:txBody>
      </p:sp>
      <p:sp>
        <p:nvSpPr>
          <p:cNvPr id="3" name="Content Placeholder 2">
            <a:extLst>
              <a:ext uri="{FF2B5EF4-FFF2-40B4-BE49-F238E27FC236}">
                <a16:creationId xmlns:a16="http://schemas.microsoft.com/office/drawing/2014/main" id="{7ED74B68-4C83-8F43-5D94-778B621D0256}"/>
              </a:ext>
            </a:extLst>
          </p:cNvPr>
          <p:cNvSpPr>
            <a:spLocks noGrp="1"/>
          </p:cNvSpPr>
          <p:nvPr>
            <p:ph idx="1"/>
          </p:nvPr>
        </p:nvSpPr>
        <p:spPr/>
        <p:txBody>
          <a:bodyPr/>
          <a:lstStyle/>
          <a:p>
            <a:r>
              <a:rPr lang="en-US" b="0" i="0" dirty="0">
                <a:solidFill>
                  <a:srgbClr val="000000"/>
                </a:solidFill>
                <a:effectLst/>
                <a:latin typeface="Arial" panose="020B0604020202020204" pitchFamily="34" charset="0"/>
              </a:rPr>
              <a:t>Thus, the agreement is fully terminated upon return of this equipment.</a:t>
            </a:r>
          </a:p>
          <a:p>
            <a:endParaRPr lang="en-US" dirty="0">
              <a:solidFill>
                <a:srgbClr val="000000"/>
              </a:solidFill>
              <a:latin typeface="Arial" panose="020B0604020202020204" pitchFamily="34" charset="0"/>
            </a:endParaRPr>
          </a:p>
          <a:p>
            <a:r>
              <a:rPr lang="en-US" b="1" i="0" dirty="0">
                <a:solidFill>
                  <a:srgbClr val="FF0000"/>
                </a:solidFill>
                <a:effectLst/>
                <a:latin typeface="Arial" panose="020B0604020202020204" pitchFamily="34" charset="0"/>
              </a:rPr>
              <a:t>This means these “rules” for delegate of duties from the County elections official to the municipal elections official is also terminated.</a:t>
            </a:r>
          </a:p>
          <a:p>
            <a:endParaRPr lang="en-US" dirty="0"/>
          </a:p>
        </p:txBody>
      </p:sp>
    </p:spTree>
    <p:extLst>
      <p:ext uri="{BB962C8B-B14F-4D97-AF65-F5344CB8AC3E}">
        <p14:creationId xmlns:p14="http://schemas.microsoft.com/office/powerpoint/2010/main" val="2715325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13703-00FE-9FA7-2E09-890D5087F5F8}"/>
              </a:ext>
            </a:extLst>
          </p:cNvPr>
          <p:cNvSpPr>
            <a:spLocks noGrp="1"/>
          </p:cNvSpPr>
          <p:nvPr>
            <p:ph type="title"/>
          </p:nvPr>
        </p:nvSpPr>
        <p:spPr>
          <a:xfrm>
            <a:off x="184355" y="365126"/>
            <a:ext cx="11823290" cy="1286693"/>
          </a:xfrm>
        </p:spPr>
        <p:txBody>
          <a:bodyPr>
            <a:normAutofit fontScale="90000"/>
          </a:bodyPr>
          <a:lstStyle/>
          <a:p>
            <a:r>
              <a:rPr lang="en-US" dirty="0"/>
              <a:t>AGREEMENTS ARE RULES PURSANT TO 201.221, SUBD. 4</a:t>
            </a:r>
          </a:p>
        </p:txBody>
      </p:sp>
      <p:sp>
        <p:nvSpPr>
          <p:cNvPr id="3" name="Content Placeholder 2">
            <a:extLst>
              <a:ext uri="{FF2B5EF4-FFF2-40B4-BE49-F238E27FC236}">
                <a16:creationId xmlns:a16="http://schemas.microsoft.com/office/drawing/2014/main" id="{A106F773-36D6-17E8-9A74-34D1EBF7A26A}"/>
              </a:ext>
            </a:extLst>
          </p:cNvPr>
          <p:cNvSpPr>
            <a:spLocks noGrp="1"/>
          </p:cNvSpPr>
          <p:nvPr>
            <p:ph idx="1"/>
          </p:nvPr>
        </p:nvSpPr>
        <p:spPr/>
        <p:txBody>
          <a:bodyPr/>
          <a:lstStyle/>
          <a:p>
            <a:r>
              <a:rPr lang="en-US" b="0" i="0" dirty="0">
                <a:solidFill>
                  <a:srgbClr val="000000"/>
                </a:solidFill>
                <a:effectLst/>
                <a:latin typeface="Arial" panose="020B0604020202020204" pitchFamily="34" charset="0"/>
              </a:rPr>
              <a:t>The agreements were the rules established by Anoka County and presumably agreed to by the 21 municipalities pursuant to MN Statute 201.221, subd. 4.  </a:t>
            </a:r>
          </a:p>
          <a:p>
            <a:endParaRPr lang="en-US" dirty="0"/>
          </a:p>
        </p:txBody>
      </p:sp>
    </p:spTree>
    <p:extLst>
      <p:ext uri="{BB962C8B-B14F-4D97-AF65-F5344CB8AC3E}">
        <p14:creationId xmlns:p14="http://schemas.microsoft.com/office/powerpoint/2010/main" val="2133741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5147B-EF9B-9BF1-3B48-7DE1822EAB88}"/>
              </a:ext>
            </a:extLst>
          </p:cNvPr>
          <p:cNvSpPr>
            <a:spLocks noGrp="1"/>
          </p:cNvSpPr>
          <p:nvPr>
            <p:ph type="title"/>
          </p:nvPr>
        </p:nvSpPr>
        <p:spPr/>
        <p:txBody>
          <a:bodyPr/>
          <a:lstStyle/>
          <a:p>
            <a:pPr algn="ctr"/>
            <a:r>
              <a:rPr lang="en-US" dirty="0"/>
              <a:t>NO RULES FOR OAK GROVE</a:t>
            </a:r>
          </a:p>
        </p:txBody>
      </p:sp>
      <p:sp>
        <p:nvSpPr>
          <p:cNvPr id="3" name="Content Placeholder 2">
            <a:extLst>
              <a:ext uri="{FF2B5EF4-FFF2-40B4-BE49-F238E27FC236}">
                <a16:creationId xmlns:a16="http://schemas.microsoft.com/office/drawing/2014/main" id="{16B38305-63A2-D82D-BB6F-117011C875C6}"/>
              </a:ext>
            </a:extLst>
          </p:cNvPr>
          <p:cNvSpPr>
            <a:spLocks noGrp="1"/>
          </p:cNvSpPr>
          <p:nvPr>
            <p:ph idx="1"/>
          </p:nvPr>
        </p:nvSpPr>
        <p:spPr/>
        <p:txBody>
          <a:bodyPr/>
          <a:lstStyle/>
          <a:p>
            <a:r>
              <a:rPr lang="en-US" b="0" i="0" dirty="0">
                <a:solidFill>
                  <a:srgbClr val="000000"/>
                </a:solidFill>
                <a:effectLst/>
                <a:latin typeface="Arial" panose="020B0604020202020204" pitchFamily="34" charset="0"/>
              </a:rPr>
              <a:t>Currently there are no County rules pursuant to MN Statute 201.221, subd. 4 for deployment of poll pads in the City of Oak Grove and because Anoka County never approved the agreements, arguably throughout Anoka County.</a:t>
            </a:r>
          </a:p>
          <a:p>
            <a:endParaRPr lang="en-US" dirty="0"/>
          </a:p>
        </p:txBody>
      </p:sp>
    </p:spTree>
    <p:extLst>
      <p:ext uri="{BB962C8B-B14F-4D97-AF65-F5344CB8AC3E}">
        <p14:creationId xmlns:p14="http://schemas.microsoft.com/office/powerpoint/2010/main" val="169344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C029F-BA13-2C53-EE6C-365C9106446D}"/>
              </a:ext>
            </a:extLst>
          </p:cNvPr>
          <p:cNvSpPr>
            <a:spLocks noGrp="1"/>
          </p:cNvSpPr>
          <p:nvPr>
            <p:ph type="title"/>
          </p:nvPr>
        </p:nvSpPr>
        <p:spPr/>
        <p:txBody>
          <a:bodyPr/>
          <a:lstStyle/>
          <a:p>
            <a:pPr algn="ctr"/>
            <a:r>
              <a:rPr lang="en-US" dirty="0"/>
              <a:t>OAK GROVE MAY DENY NEW RULES</a:t>
            </a:r>
          </a:p>
        </p:txBody>
      </p:sp>
      <p:sp>
        <p:nvSpPr>
          <p:cNvPr id="3" name="Content Placeholder 2">
            <a:extLst>
              <a:ext uri="{FF2B5EF4-FFF2-40B4-BE49-F238E27FC236}">
                <a16:creationId xmlns:a16="http://schemas.microsoft.com/office/drawing/2014/main" id="{7BF8D360-AFCE-6986-2C2F-34517B3099D6}"/>
              </a:ext>
            </a:extLst>
          </p:cNvPr>
          <p:cNvSpPr>
            <a:spLocks noGrp="1"/>
          </p:cNvSpPr>
          <p:nvPr>
            <p:ph idx="1"/>
          </p:nvPr>
        </p:nvSpPr>
        <p:spPr>
          <a:xfrm>
            <a:off x="838199" y="1825625"/>
            <a:ext cx="10783529" cy="4294956"/>
          </a:xfrm>
        </p:spPr>
        <p:txBody>
          <a:bodyPr/>
          <a:lstStyle/>
          <a:p>
            <a:r>
              <a:rPr lang="en-US" b="1" i="0" dirty="0">
                <a:solidFill>
                  <a:srgbClr val="FF0000"/>
                </a:solidFill>
                <a:effectLst/>
                <a:latin typeface="Arial" panose="020B0604020202020204" pitchFamily="34" charset="0"/>
              </a:rPr>
              <a:t>Any further rules promulgated by Anoka County to deploy poll pads in the City of Oak Grove (arguably anywhere in the County) "requires the approval of the governing body of the municipality" pursuant to MN Statutes 201.221, subd. 4.</a:t>
            </a:r>
          </a:p>
          <a:p>
            <a:endParaRPr lang="en-US" dirty="0"/>
          </a:p>
        </p:txBody>
      </p:sp>
    </p:spTree>
    <p:extLst>
      <p:ext uri="{BB962C8B-B14F-4D97-AF65-F5344CB8AC3E}">
        <p14:creationId xmlns:p14="http://schemas.microsoft.com/office/powerpoint/2010/main" val="1263338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562</Words>
  <Application>Microsoft Office PowerPoint</Application>
  <PresentationFormat>Widescreen</PresentationFormat>
  <Paragraphs>41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OAK GROVE POLL PAD USE CASE</vt:lpstr>
      <vt:lpstr>NO COUNTY BOARD APPROVAL</vt:lpstr>
      <vt:lpstr>ONLY ONE MUNICIPAL APPROVAL TO DATE</vt:lpstr>
      <vt:lpstr>CITY OF OAK GROVE TERMINATION</vt:lpstr>
      <vt:lpstr>COUNTY ACCEPTED OAK GROVE TERMINATION</vt:lpstr>
      <vt:lpstr>AGREEMENT TERMINATION COMPLETED</vt:lpstr>
      <vt:lpstr>AGREEMENTS ARE RULES PURSANT TO 201.221, SUBD. 4</vt:lpstr>
      <vt:lpstr>NO RULES FOR OAK GROVE</vt:lpstr>
      <vt:lpstr>OAK GROVE MAY DENY NEW RULES</vt:lpstr>
      <vt:lpstr>OAK GROVE MAY SAY “NO” TO POLL PADS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Kirchner</dc:creator>
  <cp:lastModifiedBy>Robert Kirchner</cp:lastModifiedBy>
  <cp:revision>7</cp:revision>
  <dcterms:created xsi:type="dcterms:W3CDTF">2024-10-16T14:47:35Z</dcterms:created>
  <dcterms:modified xsi:type="dcterms:W3CDTF">2024-10-18T14:32:48Z</dcterms:modified>
</cp:coreProperties>
</file>