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3" r:id="rId4"/>
    <p:sldId id="257"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6" autoAdjust="0"/>
    <p:restoredTop sz="94660"/>
  </p:normalViewPr>
  <p:slideViewPr>
    <p:cSldViewPr snapToGrid="0">
      <p:cViewPr varScale="1">
        <p:scale>
          <a:sx n="84" d="100"/>
          <a:sy n="84" d="100"/>
        </p:scale>
        <p:origin x="49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AABFF-E8F5-00F5-D0D9-B054291E7B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819036-A5AE-444F-2DD0-925B18CED7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A0DFDF3-AA6F-E660-C368-49EB11AC4BA7}"/>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5" name="Footer Placeholder 4">
            <a:extLst>
              <a:ext uri="{FF2B5EF4-FFF2-40B4-BE49-F238E27FC236}">
                <a16:creationId xmlns:a16="http://schemas.microsoft.com/office/drawing/2014/main" id="{F5FAF5C1-F6A2-2811-279E-476D7C7ED8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7A9C95-BB1E-CE09-878F-4B4996E3E701}"/>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2937970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9E4D9-4CD8-3DFC-DE97-737C729C0B0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787E42-6801-6CD9-95E4-82FB64CABD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62AFCE-8875-9C61-DA37-B13A0C69B428}"/>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5" name="Footer Placeholder 4">
            <a:extLst>
              <a:ext uri="{FF2B5EF4-FFF2-40B4-BE49-F238E27FC236}">
                <a16:creationId xmlns:a16="http://schemas.microsoft.com/office/drawing/2014/main" id="{17165B6A-644B-E937-8B6F-628DFA9FB8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1F4540-5B20-3822-BAA7-60A687F72D8B}"/>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2106080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265EDE-9DF7-B026-D8A3-8FBFB47237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4429ED-0FED-D060-5BF6-9FF4A2B6E7C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082361-ED00-152D-8636-AC176D65ED0E}"/>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5" name="Footer Placeholder 4">
            <a:extLst>
              <a:ext uri="{FF2B5EF4-FFF2-40B4-BE49-F238E27FC236}">
                <a16:creationId xmlns:a16="http://schemas.microsoft.com/office/drawing/2014/main" id="{CAEE8352-953F-50D7-ECDB-79F6BE14F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65F2FD-8C27-5F17-F53B-116BE7BCC9D5}"/>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1561480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461ED-2D81-77A4-5B02-E9CB11B485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B4288C-7635-5490-7D3C-EF7B1E6F80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D396CE-5609-8C06-FC08-5683A38D9BC2}"/>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5" name="Footer Placeholder 4">
            <a:extLst>
              <a:ext uri="{FF2B5EF4-FFF2-40B4-BE49-F238E27FC236}">
                <a16:creationId xmlns:a16="http://schemas.microsoft.com/office/drawing/2014/main" id="{EAE5DD00-5D3C-4087-3802-D0A624D572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0492C3-634A-19C5-0F3E-E3CA756CEBE4}"/>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2841013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9E7F4-1609-E59F-8104-8495F6577E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4F2C9-D1FD-4E46-6140-5C7B07A31F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B12D7D-3F30-55A5-248D-CBDF5B865F20}"/>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5" name="Footer Placeholder 4">
            <a:extLst>
              <a:ext uri="{FF2B5EF4-FFF2-40B4-BE49-F238E27FC236}">
                <a16:creationId xmlns:a16="http://schemas.microsoft.com/office/drawing/2014/main" id="{499285A9-5CD0-8737-435E-A537D54675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2BAC37-7135-05F9-F6BD-18AB80794172}"/>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2321075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50610-0F4B-3B80-5560-5FA059A4DC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7B4E03-6254-484F-0707-961DE942B0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93CB69-AAF0-9673-2693-B7DDEDE793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125259-8B10-48AB-CED7-4BFC14AA03C3}"/>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6" name="Footer Placeholder 5">
            <a:extLst>
              <a:ext uri="{FF2B5EF4-FFF2-40B4-BE49-F238E27FC236}">
                <a16:creationId xmlns:a16="http://schemas.microsoft.com/office/drawing/2014/main" id="{A71F478C-7331-7A15-16A3-A5FB555AE3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A8FC5D-C022-ADDC-C5F3-7A319DF1C8D4}"/>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1724561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5C4A8-6452-99AF-F731-836B399BE5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C94DF5-FBA8-C424-F28D-7B224665E8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82ADB7-9C29-3AC7-879A-9EB0772942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756A88-B661-0B37-D84D-C73AC7858C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819A3F-97C6-0A3D-FF56-2F693B7D67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8ADE1A-2D10-16D1-10EA-4C3CB7653FF6}"/>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8" name="Footer Placeholder 7">
            <a:extLst>
              <a:ext uri="{FF2B5EF4-FFF2-40B4-BE49-F238E27FC236}">
                <a16:creationId xmlns:a16="http://schemas.microsoft.com/office/drawing/2014/main" id="{D7B6838D-46CC-0325-89BC-218BF3A58C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E1D9ED7-1488-AD08-AD27-E05E4AC40C4A}"/>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3327278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5CFED-BE1F-7E53-C477-D08E4A2862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F14ED4-78BA-F097-A74C-77D34978A34D}"/>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4" name="Footer Placeholder 3">
            <a:extLst>
              <a:ext uri="{FF2B5EF4-FFF2-40B4-BE49-F238E27FC236}">
                <a16:creationId xmlns:a16="http://schemas.microsoft.com/office/drawing/2014/main" id="{FF5EAC15-A59F-4482-326D-C62EB68A49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B34C31-30CB-328C-3D2D-C348DFED9C11}"/>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230916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8B1AEC1-5CF7-CD8A-2ACA-96B2839DFD38}"/>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3" name="Footer Placeholder 2">
            <a:extLst>
              <a:ext uri="{FF2B5EF4-FFF2-40B4-BE49-F238E27FC236}">
                <a16:creationId xmlns:a16="http://schemas.microsoft.com/office/drawing/2014/main" id="{A9EB86F4-BB16-8745-212A-29F260272C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AB7162-3AC0-3815-1F11-0378B1AAB7B0}"/>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660605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0E149-F98D-8FCC-FB23-85EE536143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F54F5C-4642-367A-707D-1640146345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C0FABB-22AD-059C-4814-2A25369B7E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D48ED4-F538-7D09-65C9-937D24E800ED}"/>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6" name="Footer Placeholder 5">
            <a:extLst>
              <a:ext uri="{FF2B5EF4-FFF2-40B4-BE49-F238E27FC236}">
                <a16:creationId xmlns:a16="http://schemas.microsoft.com/office/drawing/2014/main" id="{9DC7D050-E5A0-ED2A-383F-ED6438E815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305FC9-B08B-B3C2-C846-679D5EDEAFAB}"/>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606821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E8BF4-8FDA-3D6D-A6B7-6D837843F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36C4E0-5A9F-68B8-30E7-A3683A4134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8871BE7-BD3C-4083-EB5B-9C7E7A4AFA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B3B418-19FF-5F7E-6929-EB66FFD17776}"/>
              </a:ext>
            </a:extLst>
          </p:cNvPr>
          <p:cNvSpPr>
            <a:spLocks noGrp="1"/>
          </p:cNvSpPr>
          <p:nvPr>
            <p:ph type="dt" sz="half" idx="10"/>
          </p:nvPr>
        </p:nvSpPr>
        <p:spPr/>
        <p:txBody>
          <a:bodyPr/>
          <a:lstStyle/>
          <a:p>
            <a:fld id="{5C34E143-CAFC-433B-884F-002E73E4B151}" type="datetimeFigureOut">
              <a:rPr lang="en-US" smtClean="0"/>
              <a:t>6/30/2025</a:t>
            </a:fld>
            <a:endParaRPr lang="en-US"/>
          </a:p>
        </p:txBody>
      </p:sp>
      <p:sp>
        <p:nvSpPr>
          <p:cNvPr id="6" name="Footer Placeholder 5">
            <a:extLst>
              <a:ext uri="{FF2B5EF4-FFF2-40B4-BE49-F238E27FC236}">
                <a16:creationId xmlns:a16="http://schemas.microsoft.com/office/drawing/2014/main" id="{5B3102A4-1FD0-A985-C99A-DA658834F8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F3F3A7-8FAB-77E2-187F-DD0E8AFCAD2B}"/>
              </a:ext>
            </a:extLst>
          </p:cNvPr>
          <p:cNvSpPr>
            <a:spLocks noGrp="1"/>
          </p:cNvSpPr>
          <p:nvPr>
            <p:ph type="sldNum" sz="quarter" idx="12"/>
          </p:nvPr>
        </p:nvSpPr>
        <p:spPr/>
        <p:txBody>
          <a:bodyPr/>
          <a:lstStyle/>
          <a:p>
            <a:fld id="{35523491-B21D-44B1-B7FE-4371B3A365DF}" type="slidenum">
              <a:rPr lang="en-US" smtClean="0"/>
              <a:t>‹#›</a:t>
            </a:fld>
            <a:endParaRPr lang="en-US"/>
          </a:p>
        </p:txBody>
      </p:sp>
    </p:spTree>
    <p:extLst>
      <p:ext uri="{BB962C8B-B14F-4D97-AF65-F5344CB8AC3E}">
        <p14:creationId xmlns:p14="http://schemas.microsoft.com/office/powerpoint/2010/main" val="2052507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3CCB37-1AEE-0924-6E76-4787A6FE08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665DB96-93DA-0918-4C17-A888F22621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6DEC84-BDD8-C706-3E39-4AE46682DC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34E143-CAFC-433B-884F-002E73E4B151}" type="datetimeFigureOut">
              <a:rPr lang="en-US" smtClean="0"/>
              <a:t>6/30/2025</a:t>
            </a:fld>
            <a:endParaRPr lang="en-US"/>
          </a:p>
        </p:txBody>
      </p:sp>
      <p:sp>
        <p:nvSpPr>
          <p:cNvPr id="5" name="Footer Placeholder 4">
            <a:extLst>
              <a:ext uri="{FF2B5EF4-FFF2-40B4-BE49-F238E27FC236}">
                <a16:creationId xmlns:a16="http://schemas.microsoft.com/office/drawing/2014/main" id="{0FF0CD84-8F67-6985-3620-089C6EB804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C678A9-6791-2571-8C7E-1546553E11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523491-B21D-44B1-B7FE-4371B3A365DF}" type="slidenum">
              <a:rPr lang="en-US" smtClean="0"/>
              <a:t>‹#›</a:t>
            </a:fld>
            <a:endParaRPr lang="en-US"/>
          </a:p>
        </p:txBody>
      </p:sp>
    </p:spTree>
    <p:extLst>
      <p:ext uri="{BB962C8B-B14F-4D97-AF65-F5344CB8AC3E}">
        <p14:creationId xmlns:p14="http://schemas.microsoft.com/office/powerpoint/2010/main" val="2817307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revisor.mn.gov/statutes/cite/201.221"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C68B21-6D9F-EA74-03D2-8B7E3A95BDBD}"/>
              </a:ext>
            </a:extLst>
          </p:cNvPr>
          <p:cNvSpPr txBox="1"/>
          <p:nvPr/>
        </p:nvSpPr>
        <p:spPr>
          <a:xfrm>
            <a:off x="308610" y="0"/>
            <a:ext cx="11407140" cy="7109639"/>
          </a:xfrm>
          <a:prstGeom prst="rect">
            <a:avLst/>
          </a:prstGeom>
          <a:noFill/>
        </p:spPr>
        <p:txBody>
          <a:bodyPr wrap="square">
            <a:spAutoFit/>
          </a:bodyPr>
          <a:lstStyle/>
          <a:p>
            <a:pPr marL="0" marR="0" algn="ctr"/>
            <a:r>
              <a:rPr lang="en-US" sz="2400" u="sng" kern="100" dirty="0">
                <a:effectLst/>
                <a:latin typeface="Calibri" panose="020F0502020204030204" pitchFamily="34" charset="0"/>
                <a:ea typeface="Calibri" panose="020F0502020204030204" pitchFamily="34" charset="0"/>
                <a:cs typeface="Times New Roman" panose="02020603050405020304" pitchFamily="18" charset="0"/>
              </a:rPr>
              <a:t>SUMMARY</a:t>
            </a:r>
          </a:p>
          <a:p>
            <a:pPr marL="0" marR="0" algn="ct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State election laws are generally mandatory for state-wide uniformity,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including registration procedures which, in part, are delegated directly to county auditors.</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These powers bypass county boards.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However, the use of electronic roster systems</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is not mandated by the state and not required to be uniformly used state-wide.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Furthermore, the decision to use them</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is not delegated or assigned directly to the county auditor.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Local governing bodies (county, municipal, school district) may decide use.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Subsequently, they may delegate duties to their head election officials.</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If counties desire to use rosters, they must obtain municipal approval.</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ct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Municipalities govern precincts and have autonomy.</a:t>
            </a:r>
          </a:p>
        </p:txBody>
      </p:sp>
    </p:spTree>
    <p:extLst>
      <p:ext uri="{BB962C8B-B14F-4D97-AF65-F5344CB8AC3E}">
        <p14:creationId xmlns:p14="http://schemas.microsoft.com/office/powerpoint/2010/main" val="683397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6A4D52-2CFA-69F4-5FFC-7C77648AA9F0}"/>
              </a:ext>
            </a:extLst>
          </p:cNvPr>
          <p:cNvSpPr txBox="1"/>
          <p:nvPr/>
        </p:nvSpPr>
        <p:spPr>
          <a:xfrm>
            <a:off x="590551" y="564543"/>
            <a:ext cx="6903720" cy="3145733"/>
          </a:xfrm>
          <a:prstGeom prst="rect">
            <a:avLst/>
          </a:prstGeom>
          <a:noFill/>
        </p:spPr>
        <p:txBody>
          <a:bodyPr wrap="square">
            <a:spAutoFit/>
          </a:bodyPr>
          <a:lstStyle/>
          <a:p>
            <a:pPr marL="0" marR="0" algn="just">
              <a:lnSpc>
                <a:spcPct val="115000"/>
              </a:lnSpc>
              <a:spcAft>
                <a:spcPts val="800"/>
              </a:spcAft>
              <a:buNone/>
            </a:pPr>
            <a:r>
              <a:rPr lang="en-US" sz="1800" b="1" i="1" kern="100" dirty="0">
                <a:effectLst/>
                <a:latin typeface="Calibri" panose="020F0502020204030204" pitchFamily="34" charset="0"/>
                <a:ea typeface="Calibri" panose="020F0502020204030204" pitchFamily="34" charset="0"/>
                <a:cs typeface="Times New Roman" panose="02020603050405020304" pitchFamily="18" charset="0"/>
              </a:rPr>
              <a:t>201.225 ELECTRONIC ROSTER AUTHORIZATION.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Aft>
                <a:spcPts val="800"/>
              </a:spcAft>
              <a:buNone/>
            </a:pP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Subdivision 1. </a:t>
            </a:r>
            <a:r>
              <a:rPr lang="en-US" sz="1800" b="1" i="1" kern="100" dirty="0">
                <a:effectLst/>
                <a:latin typeface="Calibri" panose="020F0502020204030204" pitchFamily="34" charset="0"/>
                <a:ea typeface="Calibri" panose="020F0502020204030204" pitchFamily="34" charset="0"/>
                <a:cs typeface="Times New Roman" panose="02020603050405020304" pitchFamily="18" charset="0"/>
              </a:rPr>
              <a:t>Authority.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Aft>
                <a:spcPts val="800"/>
              </a:spcAft>
            </a:pPr>
            <a:r>
              <a:rPr lang="en-US" sz="1800" i="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 county, municipality, or school district may use electronic rosters for any election.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In a county, municipality, or school district that uses electronic rosters, the head elections official may designate that some or all of the precincts use electronic rosters. An electronic roster must comply with all of the requirements of this section. An electronic roster must include information required in section </a:t>
            </a:r>
            <a:r>
              <a:rPr lang="en-US" sz="1800" i="1"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201.221</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 subdivision 3, and </a:t>
            </a:r>
            <a:r>
              <a:rPr lang="en-US" sz="1800" i="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any rules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adopted pursuant to that section.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9BE69BD5-9B7E-D96B-20D3-0090C47D6168}"/>
              </a:ext>
            </a:extLst>
          </p:cNvPr>
          <p:cNvSpPr/>
          <p:nvPr/>
        </p:nvSpPr>
        <p:spPr>
          <a:xfrm>
            <a:off x="8149590" y="1097280"/>
            <a:ext cx="3703320" cy="261299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t>The governing bodies make the use decision, not head election officials</a:t>
            </a:r>
          </a:p>
        </p:txBody>
      </p:sp>
      <p:sp>
        <p:nvSpPr>
          <p:cNvPr id="5" name="Rectangle 4">
            <a:extLst>
              <a:ext uri="{FF2B5EF4-FFF2-40B4-BE49-F238E27FC236}">
                <a16:creationId xmlns:a16="http://schemas.microsoft.com/office/drawing/2014/main" id="{AFEEB28E-4EE3-1247-F5E4-B33E3C99B7EC}"/>
              </a:ext>
            </a:extLst>
          </p:cNvPr>
          <p:cNvSpPr/>
          <p:nvPr/>
        </p:nvSpPr>
        <p:spPr>
          <a:xfrm>
            <a:off x="8149590" y="4469130"/>
            <a:ext cx="3703320" cy="22174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t>If  the county says yes to use, then they must obtain municipal consent</a:t>
            </a:r>
          </a:p>
        </p:txBody>
      </p:sp>
      <p:sp>
        <p:nvSpPr>
          <p:cNvPr id="8" name="TextBox 7">
            <a:extLst>
              <a:ext uri="{FF2B5EF4-FFF2-40B4-BE49-F238E27FC236}">
                <a16:creationId xmlns:a16="http://schemas.microsoft.com/office/drawing/2014/main" id="{2EB6B1AD-5924-2CA2-D440-F2954FCAF9D7}"/>
              </a:ext>
            </a:extLst>
          </p:cNvPr>
          <p:cNvSpPr txBox="1"/>
          <p:nvPr/>
        </p:nvSpPr>
        <p:spPr>
          <a:xfrm>
            <a:off x="731520" y="-35715"/>
            <a:ext cx="10246138" cy="646331"/>
          </a:xfrm>
          <a:prstGeom prst="rect">
            <a:avLst/>
          </a:prstGeom>
          <a:noFill/>
        </p:spPr>
        <p:txBody>
          <a:bodyPr wrap="none" rtlCol="0">
            <a:spAutoFit/>
          </a:bodyPr>
          <a:lstStyle/>
          <a:p>
            <a:r>
              <a:rPr lang="en-US" sz="3600" dirty="0"/>
              <a:t>By Minnesota Statutes, Municipalities have Autonomy</a:t>
            </a:r>
          </a:p>
        </p:txBody>
      </p:sp>
      <p:sp>
        <p:nvSpPr>
          <p:cNvPr id="10" name="TextBox 9">
            <a:extLst>
              <a:ext uri="{FF2B5EF4-FFF2-40B4-BE49-F238E27FC236}">
                <a16:creationId xmlns:a16="http://schemas.microsoft.com/office/drawing/2014/main" id="{55D94E32-FC3F-AB6A-C9FE-44F8FEDEEB40}"/>
              </a:ext>
            </a:extLst>
          </p:cNvPr>
          <p:cNvSpPr txBox="1"/>
          <p:nvPr/>
        </p:nvSpPr>
        <p:spPr>
          <a:xfrm>
            <a:off x="590551" y="3710276"/>
            <a:ext cx="6903720" cy="3139321"/>
          </a:xfrm>
          <a:prstGeom prst="rect">
            <a:avLst/>
          </a:prstGeom>
          <a:noFill/>
        </p:spPr>
        <p:txBody>
          <a:bodyPr wrap="square">
            <a:spAutoFit/>
          </a:bodyPr>
          <a:lstStyle/>
          <a:p>
            <a:pPr algn="just">
              <a:buNone/>
            </a:pPr>
            <a:r>
              <a:rPr lang="en-US" b="1" i="0" dirty="0">
                <a:solidFill>
                  <a:srgbClr val="000000"/>
                </a:solidFill>
                <a:effectLst/>
                <a:latin typeface="times new roman" panose="02020603050405020304" pitchFamily="18" charset="0"/>
              </a:rPr>
              <a:t>201.221</a:t>
            </a:r>
          </a:p>
          <a:p>
            <a:pPr algn="just">
              <a:buNone/>
            </a:pPr>
            <a:r>
              <a:rPr lang="en-US" b="0" i="0" dirty="0">
                <a:solidFill>
                  <a:srgbClr val="000000"/>
                </a:solidFill>
                <a:effectLst/>
                <a:latin typeface="times new roman" panose="02020603050405020304" pitchFamily="18" charset="0"/>
              </a:rPr>
              <a:t>Subd. 4.</a:t>
            </a:r>
            <a:r>
              <a:rPr lang="en-US" b="1" i="0" dirty="0">
                <a:solidFill>
                  <a:srgbClr val="000000"/>
                </a:solidFill>
                <a:effectLst/>
                <a:latin typeface="times new roman" panose="02020603050405020304" pitchFamily="18" charset="0"/>
              </a:rPr>
              <a:t>County rules.</a:t>
            </a:r>
            <a:endParaRPr lang="en-US" b="0" i="0" dirty="0">
              <a:solidFill>
                <a:srgbClr val="000000"/>
              </a:solidFill>
              <a:effectLst/>
              <a:latin typeface="times new roman" panose="02020603050405020304" pitchFamily="18" charset="0"/>
            </a:endParaRPr>
          </a:p>
          <a:p>
            <a:pPr algn="just"/>
            <a:r>
              <a:rPr lang="en-US" b="0" i="0" dirty="0">
                <a:solidFill>
                  <a:srgbClr val="000000"/>
                </a:solidFill>
                <a:effectLst/>
                <a:latin typeface="times new roman" panose="02020603050405020304" pitchFamily="18" charset="0"/>
              </a:rPr>
              <a:t> The county auditor of each county may adopt rules that delegate to the secretary of state or municipal officials in that county the duties assigned to county auditors by this chapter. Delegation of duties to the secretary of state requires the approval of the secretary of state. </a:t>
            </a:r>
            <a:r>
              <a:rPr lang="en-US" b="0" i="0" dirty="0">
                <a:solidFill>
                  <a:srgbClr val="000000"/>
                </a:solidFill>
                <a:effectLst/>
                <a:highlight>
                  <a:srgbClr val="FFFF00"/>
                </a:highlight>
                <a:latin typeface="times new roman" panose="02020603050405020304" pitchFamily="18" charset="0"/>
              </a:rPr>
              <a:t>Delegation to a municipal official requires the approval of the governing body of the municipality.</a:t>
            </a:r>
            <a:r>
              <a:rPr lang="en-US" b="0" i="0" dirty="0">
                <a:solidFill>
                  <a:srgbClr val="000000"/>
                </a:solidFill>
                <a:effectLst/>
                <a:latin typeface="times new roman" panose="02020603050405020304" pitchFamily="18" charset="0"/>
              </a:rPr>
              <a:t> Delegation by the county auditor of the duty to accept registrations does not relieve the county auditor of the duty to accept registrations. Each delegation agreement must include a plan to allocate the costs of the duties to be delegated.</a:t>
            </a:r>
          </a:p>
        </p:txBody>
      </p:sp>
      <p:cxnSp>
        <p:nvCxnSpPr>
          <p:cNvPr id="12" name="Straight Arrow Connector 11">
            <a:extLst>
              <a:ext uri="{FF2B5EF4-FFF2-40B4-BE49-F238E27FC236}">
                <a16:creationId xmlns:a16="http://schemas.microsoft.com/office/drawing/2014/main" id="{2CE38702-3817-FCE0-7BEE-B5B7A0AF8F67}"/>
              </a:ext>
            </a:extLst>
          </p:cNvPr>
          <p:cNvCxnSpPr>
            <a:cxnSpLocks/>
          </p:cNvCxnSpPr>
          <p:nvPr/>
        </p:nvCxnSpPr>
        <p:spPr>
          <a:xfrm flipH="1">
            <a:off x="7440930" y="1588770"/>
            <a:ext cx="822960"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9DF85995-D7F6-422B-B2FD-AAFA62675D03}"/>
              </a:ext>
            </a:extLst>
          </p:cNvPr>
          <p:cNvCxnSpPr>
            <a:cxnSpLocks/>
          </p:cNvCxnSpPr>
          <p:nvPr/>
        </p:nvCxnSpPr>
        <p:spPr>
          <a:xfrm flipH="1">
            <a:off x="7402829" y="5009585"/>
            <a:ext cx="746761" cy="24374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B408C5AE-2E72-682E-3B13-8A6D3F949859}"/>
              </a:ext>
            </a:extLst>
          </p:cNvPr>
          <p:cNvCxnSpPr>
            <a:cxnSpLocks/>
          </p:cNvCxnSpPr>
          <p:nvPr/>
        </p:nvCxnSpPr>
        <p:spPr>
          <a:xfrm>
            <a:off x="1383030" y="3611880"/>
            <a:ext cx="468630" cy="48006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B75CD1E6-04C7-76D2-5691-61A5E8CA7E31}"/>
              </a:ext>
            </a:extLst>
          </p:cNvPr>
          <p:cNvCxnSpPr>
            <a:cxnSpLocks/>
            <a:stCxn id="4" idx="2"/>
            <a:endCxn id="5" idx="0"/>
          </p:cNvCxnSpPr>
          <p:nvPr/>
        </p:nvCxnSpPr>
        <p:spPr>
          <a:xfrm>
            <a:off x="10001250" y="3710276"/>
            <a:ext cx="0" cy="75885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2812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107B6-A1EE-4C9E-E6D6-B16A151B7F5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2D2FC79-0A09-669B-38B1-8DA926E7083D}"/>
              </a:ext>
            </a:extLst>
          </p:cNvPr>
          <p:cNvSpPr txBox="1"/>
          <p:nvPr/>
        </p:nvSpPr>
        <p:spPr>
          <a:xfrm>
            <a:off x="928069" y="105416"/>
            <a:ext cx="10869642" cy="523220"/>
          </a:xfrm>
          <a:prstGeom prst="rect">
            <a:avLst/>
          </a:prstGeom>
          <a:noFill/>
        </p:spPr>
        <p:txBody>
          <a:bodyPr wrap="none" rtlCol="0">
            <a:spAutoFit/>
          </a:bodyPr>
          <a:lstStyle/>
          <a:p>
            <a:r>
              <a:rPr lang="en-US" sz="2800" b="1" dirty="0">
                <a:solidFill>
                  <a:srgbClr val="C00000"/>
                </a:solidFill>
              </a:rPr>
              <a:t>ELECTRONIC  ROSTER  SYSTEM  AUTHORITY  FLOW  CHART  </a:t>
            </a:r>
            <a:r>
              <a:rPr lang="en-US" sz="2800" b="1" u="sng" dirty="0">
                <a:solidFill>
                  <a:srgbClr val="C00000"/>
                </a:solidFill>
              </a:rPr>
              <a:t>BY  STATUTES</a:t>
            </a:r>
          </a:p>
        </p:txBody>
      </p:sp>
      <p:sp>
        <p:nvSpPr>
          <p:cNvPr id="4" name="Rectangle 3">
            <a:extLst>
              <a:ext uri="{FF2B5EF4-FFF2-40B4-BE49-F238E27FC236}">
                <a16:creationId xmlns:a16="http://schemas.microsoft.com/office/drawing/2014/main" id="{139542E3-04A6-CE6B-8020-EA0936754B63}"/>
              </a:ext>
            </a:extLst>
          </p:cNvPr>
          <p:cNvSpPr/>
          <p:nvPr/>
        </p:nvSpPr>
        <p:spPr>
          <a:xfrm>
            <a:off x="3448431" y="697718"/>
            <a:ext cx="5509260" cy="1085851"/>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t>Minnesota Statutes</a:t>
            </a:r>
          </a:p>
          <a:p>
            <a:pPr algn="ctr"/>
            <a:r>
              <a:rPr lang="en-US" sz="3200" dirty="0"/>
              <a:t>201.221 &amp; 201.225</a:t>
            </a:r>
          </a:p>
        </p:txBody>
      </p:sp>
      <p:sp>
        <p:nvSpPr>
          <p:cNvPr id="5" name="Rectangle 4">
            <a:extLst>
              <a:ext uri="{FF2B5EF4-FFF2-40B4-BE49-F238E27FC236}">
                <a16:creationId xmlns:a16="http://schemas.microsoft.com/office/drawing/2014/main" id="{979315AF-F2B5-E4BE-0BD4-6F72A9FA3C39}"/>
              </a:ext>
            </a:extLst>
          </p:cNvPr>
          <p:cNvSpPr/>
          <p:nvPr/>
        </p:nvSpPr>
        <p:spPr>
          <a:xfrm>
            <a:off x="2890105" y="2811393"/>
            <a:ext cx="6492632" cy="101522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u="sng" dirty="0"/>
              <a:t>Governing Bodies</a:t>
            </a:r>
          </a:p>
          <a:p>
            <a:pPr algn="ctr"/>
            <a:r>
              <a:rPr lang="en-US" sz="2400" dirty="0"/>
              <a:t>  County                Municipality             School District  </a:t>
            </a:r>
          </a:p>
          <a:p>
            <a:r>
              <a:rPr lang="en-US" sz="2400" dirty="0"/>
              <a:t>  Board           </a:t>
            </a:r>
            <a:r>
              <a:rPr lang="en-US" sz="2000" dirty="0"/>
              <a:t>City Council/Town Board</a:t>
            </a:r>
            <a:r>
              <a:rPr lang="en-US" dirty="0"/>
              <a:t>	       </a:t>
            </a:r>
            <a:r>
              <a:rPr lang="en-US" sz="2400" dirty="0"/>
              <a:t>Board</a:t>
            </a:r>
          </a:p>
        </p:txBody>
      </p:sp>
      <p:sp>
        <p:nvSpPr>
          <p:cNvPr id="6" name="Oval 5">
            <a:extLst>
              <a:ext uri="{FF2B5EF4-FFF2-40B4-BE49-F238E27FC236}">
                <a16:creationId xmlns:a16="http://schemas.microsoft.com/office/drawing/2014/main" id="{97E09859-2F2B-B8E5-0084-03F0168CC2C0}"/>
              </a:ext>
            </a:extLst>
          </p:cNvPr>
          <p:cNvSpPr/>
          <p:nvPr/>
        </p:nvSpPr>
        <p:spPr>
          <a:xfrm>
            <a:off x="1752600" y="4912535"/>
            <a:ext cx="1897380" cy="157899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County Head Election Official</a:t>
            </a:r>
          </a:p>
        </p:txBody>
      </p:sp>
      <p:sp>
        <p:nvSpPr>
          <p:cNvPr id="9" name="Oval 8">
            <a:extLst>
              <a:ext uri="{FF2B5EF4-FFF2-40B4-BE49-F238E27FC236}">
                <a16:creationId xmlns:a16="http://schemas.microsoft.com/office/drawing/2014/main" id="{51CE9D31-2332-9CDC-EFDF-106A7F05411A}"/>
              </a:ext>
            </a:extLst>
          </p:cNvPr>
          <p:cNvSpPr/>
          <p:nvPr/>
        </p:nvSpPr>
        <p:spPr>
          <a:xfrm>
            <a:off x="5232688" y="4902701"/>
            <a:ext cx="1897380" cy="157899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Municipal Head Election Official</a:t>
            </a:r>
          </a:p>
        </p:txBody>
      </p:sp>
      <p:sp>
        <p:nvSpPr>
          <p:cNvPr id="10" name="Oval 9">
            <a:extLst>
              <a:ext uri="{FF2B5EF4-FFF2-40B4-BE49-F238E27FC236}">
                <a16:creationId xmlns:a16="http://schemas.microsoft.com/office/drawing/2014/main" id="{AF3F64F4-FE79-AE54-0096-84BD9FC602E6}"/>
              </a:ext>
            </a:extLst>
          </p:cNvPr>
          <p:cNvSpPr/>
          <p:nvPr/>
        </p:nvSpPr>
        <p:spPr>
          <a:xfrm>
            <a:off x="8009001" y="4814155"/>
            <a:ext cx="1897380" cy="157899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School District Head Election Official</a:t>
            </a:r>
          </a:p>
        </p:txBody>
      </p:sp>
      <p:sp>
        <p:nvSpPr>
          <p:cNvPr id="11" name="Arrow: Down 10">
            <a:extLst>
              <a:ext uri="{FF2B5EF4-FFF2-40B4-BE49-F238E27FC236}">
                <a16:creationId xmlns:a16="http://schemas.microsoft.com/office/drawing/2014/main" id="{E695BB5A-2F4E-5BF6-50C7-D5CBF8A4266B}"/>
              </a:ext>
            </a:extLst>
          </p:cNvPr>
          <p:cNvSpPr/>
          <p:nvPr/>
        </p:nvSpPr>
        <p:spPr>
          <a:xfrm>
            <a:off x="5853684" y="1796166"/>
            <a:ext cx="484632" cy="1015228"/>
          </a:xfrm>
          <a:prstGeom prst="down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Down 11">
            <a:extLst>
              <a:ext uri="{FF2B5EF4-FFF2-40B4-BE49-F238E27FC236}">
                <a16:creationId xmlns:a16="http://schemas.microsoft.com/office/drawing/2014/main" id="{97F8A4D2-7727-B1B1-DE04-60109C1C04BA}"/>
              </a:ext>
            </a:extLst>
          </p:cNvPr>
          <p:cNvSpPr/>
          <p:nvPr/>
        </p:nvSpPr>
        <p:spPr>
          <a:xfrm rot="1666572">
            <a:off x="2893392" y="3853707"/>
            <a:ext cx="484632" cy="1120676"/>
          </a:xfrm>
          <a:prstGeom prst="down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Down 12">
            <a:extLst>
              <a:ext uri="{FF2B5EF4-FFF2-40B4-BE49-F238E27FC236}">
                <a16:creationId xmlns:a16="http://schemas.microsoft.com/office/drawing/2014/main" id="{4A2A4DFB-58C5-A8D7-AEC9-E3ECB82C1F11}"/>
              </a:ext>
            </a:extLst>
          </p:cNvPr>
          <p:cNvSpPr/>
          <p:nvPr/>
        </p:nvSpPr>
        <p:spPr>
          <a:xfrm>
            <a:off x="5893948" y="3839218"/>
            <a:ext cx="484632" cy="1073317"/>
          </a:xfrm>
          <a:prstGeom prst="downArrow">
            <a:avLst>
              <a:gd name="adj1" fmla="val 50000"/>
              <a:gd name="adj2" fmla="val 50000"/>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Down 13">
            <a:extLst>
              <a:ext uri="{FF2B5EF4-FFF2-40B4-BE49-F238E27FC236}">
                <a16:creationId xmlns:a16="http://schemas.microsoft.com/office/drawing/2014/main" id="{D15809FD-0917-3D8B-D118-6BDB192376BD}"/>
              </a:ext>
            </a:extLst>
          </p:cNvPr>
          <p:cNvSpPr/>
          <p:nvPr/>
        </p:nvSpPr>
        <p:spPr>
          <a:xfrm rot="19714984">
            <a:off x="8329461" y="3813547"/>
            <a:ext cx="484632" cy="1102226"/>
          </a:xfrm>
          <a:prstGeom prst="down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2C7EBA31-74EC-AE16-32AC-8955535D12E8}"/>
              </a:ext>
            </a:extLst>
          </p:cNvPr>
          <p:cNvSpPr txBox="1"/>
          <p:nvPr/>
        </p:nvSpPr>
        <p:spPr>
          <a:xfrm>
            <a:off x="4685615" y="1961608"/>
            <a:ext cx="2991525" cy="461665"/>
          </a:xfrm>
          <a:prstGeom prst="rect">
            <a:avLst/>
          </a:prstGeom>
          <a:noFill/>
        </p:spPr>
        <p:txBody>
          <a:bodyPr wrap="none" rtlCol="0">
            <a:spAutoFit/>
          </a:bodyPr>
          <a:lstStyle/>
          <a:p>
            <a:r>
              <a:rPr lang="en-US" sz="2400" dirty="0"/>
              <a:t>Enabling        Authority</a:t>
            </a:r>
          </a:p>
        </p:txBody>
      </p:sp>
      <p:sp>
        <p:nvSpPr>
          <p:cNvPr id="16" name="TextBox 15">
            <a:extLst>
              <a:ext uri="{FF2B5EF4-FFF2-40B4-BE49-F238E27FC236}">
                <a16:creationId xmlns:a16="http://schemas.microsoft.com/office/drawing/2014/main" id="{55DD59C9-EBAE-6352-44F6-71D49BA3B04F}"/>
              </a:ext>
            </a:extLst>
          </p:cNvPr>
          <p:cNvSpPr txBox="1"/>
          <p:nvPr/>
        </p:nvSpPr>
        <p:spPr>
          <a:xfrm>
            <a:off x="1858513" y="3917458"/>
            <a:ext cx="1229663" cy="646331"/>
          </a:xfrm>
          <a:prstGeom prst="rect">
            <a:avLst/>
          </a:prstGeom>
          <a:noFill/>
        </p:spPr>
        <p:txBody>
          <a:bodyPr wrap="square" rtlCol="0">
            <a:spAutoFit/>
          </a:bodyPr>
          <a:lstStyle/>
          <a:p>
            <a:pPr algn="ctr"/>
            <a:r>
              <a:rPr lang="en-US" dirty="0"/>
              <a:t>Delegated           </a:t>
            </a:r>
          </a:p>
          <a:p>
            <a:pPr algn="ctr"/>
            <a:r>
              <a:rPr lang="en-US" dirty="0"/>
              <a:t>Authority</a:t>
            </a:r>
          </a:p>
        </p:txBody>
      </p:sp>
      <p:sp>
        <p:nvSpPr>
          <p:cNvPr id="17" name="TextBox 16">
            <a:extLst>
              <a:ext uri="{FF2B5EF4-FFF2-40B4-BE49-F238E27FC236}">
                <a16:creationId xmlns:a16="http://schemas.microsoft.com/office/drawing/2014/main" id="{E1970EEB-6B1D-9584-A50E-D13CB00F17EA}"/>
              </a:ext>
            </a:extLst>
          </p:cNvPr>
          <p:cNvSpPr txBox="1"/>
          <p:nvPr/>
        </p:nvSpPr>
        <p:spPr>
          <a:xfrm>
            <a:off x="6249217" y="4001888"/>
            <a:ext cx="1135281" cy="646331"/>
          </a:xfrm>
          <a:prstGeom prst="rect">
            <a:avLst/>
          </a:prstGeom>
          <a:noFill/>
        </p:spPr>
        <p:txBody>
          <a:bodyPr wrap="square" rtlCol="0">
            <a:spAutoFit/>
          </a:bodyPr>
          <a:lstStyle/>
          <a:p>
            <a:pPr algn="ctr"/>
            <a:r>
              <a:rPr lang="en-US" dirty="0"/>
              <a:t>Delegated      </a:t>
            </a:r>
          </a:p>
          <a:p>
            <a:pPr algn="ctr"/>
            <a:r>
              <a:rPr lang="en-US" dirty="0"/>
              <a:t>Authority</a:t>
            </a:r>
          </a:p>
        </p:txBody>
      </p:sp>
      <p:sp>
        <p:nvSpPr>
          <p:cNvPr id="18" name="TextBox 17">
            <a:extLst>
              <a:ext uri="{FF2B5EF4-FFF2-40B4-BE49-F238E27FC236}">
                <a16:creationId xmlns:a16="http://schemas.microsoft.com/office/drawing/2014/main" id="{B54ADB43-7D2A-0D8E-911C-0E44D8D63A52}"/>
              </a:ext>
            </a:extLst>
          </p:cNvPr>
          <p:cNvSpPr txBox="1"/>
          <p:nvPr/>
        </p:nvSpPr>
        <p:spPr>
          <a:xfrm>
            <a:off x="8770429" y="3953634"/>
            <a:ext cx="1135952" cy="646331"/>
          </a:xfrm>
          <a:prstGeom prst="rect">
            <a:avLst/>
          </a:prstGeom>
          <a:noFill/>
        </p:spPr>
        <p:txBody>
          <a:bodyPr wrap="none" rtlCol="0">
            <a:spAutoFit/>
          </a:bodyPr>
          <a:lstStyle/>
          <a:p>
            <a:pPr algn="ctr"/>
            <a:r>
              <a:rPr lang="en-US" dirty="0"/>
              <a:t>Delegated</a:t>
            </a:r>
          </a:p>
          <a:p>
            <a:pPr algn="ctr"/>
            <a:r>
              <a:rPr lang="en-US" dirty="0"/>
              <a:t> Authority</a:t>
            </a:r>
          </a:p>
        </p:txBody>
      </p:sp>
      <p:sp>
        <p:nvSpPr>
          <p:cNvPr id="19" name="Arrow: Left-Right 18">
            <a:extLst>
              <a:ext uri="{FF2B5EF4-FFF2-40B4-BE49-F238E27FC236}">
                <a16:creationId xmlns:a16="http://schemas.microsoft.com/office/drawing/2014/main" id="{0C19BD0D-998E-86B5-8AF0-69C26C891E4F}"/>
              </a:ext>
            </a:extLst>
          </p:cNvPr>
          <p:cNvSpPr/>
          <p:nvPr/>
        </p:nvSpPr>
        <p:spPr>
          <a:xfrm>
            <a:off x="4011930" y="3125969"/>
            <a:ext cx="1017269" cy="418971"/>
          </a:xfrm>
          <a:prstGeom prst="leftRightArrow">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Left-Right 6">
            <a:extLst>
              <a:ext uri="{FF2B5EF4-FFF2-40B4-BE49-F238E27FC236}">
                <a16:creationId xmlns:a16="http://schemas.microsoft.com/office/drawing/2014/main" id="{BA3F5DFF-C7E4-8CCE-3C0D-1A69889473B8}"/>
              </a:ext>
            </a:extLst>
          </p:cNvPr>
          <p:cNvSpPr/>
          <p:nvPr/>
        </p:nvSpPr>
        <p:spPr>
          <a:xfrm>
            <a:off x="3674865" y="5318467"/>
            <a:ext cx="1467817" cy="669356"/>
          </a:xfrm>
          <a:prstGeom prst="leftRightArrow">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4F1F38D-AF50-040A-A221-DA4A9BE3AA1A}"/>
              </a:ext>
            </a:extLst>
          </p:cNvPr>
          <p:cNvSpPr txBox="1"/>
          <p:nvPr/>
        </p:nvSpPr>
        <p:spPr>
          <a:xfrm>
            <a:off x="3401364" y="5476704"/>
            <a:ext cx="2079941" cy="923330"/>
          </a:xfrm>
          <a:prstGeom prst="rect">
            <a:avLst/>
          </a:prstGeom>
          <a:noFill/>
        </p:spPr>
        <p:txBody>
          <a:bodyPr wrap="square" rtlCol="0">
            <a:spAutoFit/>
          </a:bodyPr>
          <a:lstStyle/>
          <a:p>
            <a:pPr algn="ctr"/>
            <a:r>
              <a:rPr lang="en-US" sz="1600" b="1" dirty="0">
                <a:solidFill>
                  <a:srgbClr val="FF0000"/>
                </a:solidFill>
              </a:rPr>
              <a:t>Delegation Plan </a:t>
            </a:r>
          </a:p>
          <a:p>
            <a:pPr algn="ctr"/>
            <a:r>
              <a:rPr lang="en-US" b="1" dirty="0">
                <a:solidFill>
                  <a:srgbClr val="FF0000"/>
                </a:solidFill>
              </a:rPr>
              <a:t>and</a:t>
            </a:r>
          </a:p>
          <a:p>
            <a:pPr algn="ctr"/>
            <a:r>
              <a:rPr lang="en-US" b="1" dirty="0">
                <a:solidFill>
                  <a:srgbClr val="FF0000"/>
                </a:solidFill>
              </a:rPr>
              <a:t>Implementation</a:t>
            </a:r>
          </a:p>
        </p:txBody>
      </p:sp>
      <p:sp>
        <p:nvSpPr>
          <p:cNvPr id="3" name="TextBox 2">
            <a:extLst>
              <a:ext uri="{FF2B5EF4-FFF2-40B4-BE49-F238E27FC236}">
                <a16:creationId xmlns:a16="http://schemas.microsoft.com/office/drawing/2014/main" id="{803A62C4-8923-ADA0-7501-14098278F578}"/>
              </a:ext>
            </a:extLst>
          </p:cNvPr>
          <p:cNvSpPr txBox="1"/>
          <p:nvPr/>
        </p:nvSpPr>
        <p:spPr>
          <a:xfrm>
            <a:off x="285931" y="792642"/>
            <a:ext cx="2374253" cy="954107"/>
          </a:xfrm>
          <a:prstGeom prst="rect">
            <a:avLst/>
          </a:prstGeom>
          <a:noFill/>
        </p:spPr>
        <p:txBody>
          <a:bodyPr wrap="square" rtlCol="0">
            <a:spAutoFit/>
          </a:bodyPr>
          <a:lstStyle/>
          <a:p>
            <a:pPr algn="ctr"/>
            <a:r>
              <a:rPr lang="en-US" sz="2800" dirty="0"/>
              <a:t>Law Making</a:t>
            </a:r>
          </a:p>
          <a:p>
            <a:pPr algn="ctr"/>
            <a:r>
              <a:rPr lang="en-US" sz="2800" dirty="0"/>
              <a:t>By Public Vote</a:t>
            </a:r>
          </a:p>
        </p:txBody>
      </p:sp>
      <p:sp>
        <p:nvSpPr>
          <p:cNvPr id="21" name="TextBox 20">
            <a:extLst>
              <a:ext uri="{FF2B5EF4-FFF2-40B4-BE49-F238E27FC236}">
                <a16:creationId xmlns:a16="http://schemas.microsoft.com/office/drawing/2014/main" id="{18C23CE1-7143-4470-4D25-D8459B448D7D}"/>
              </a:ext>
            </a:extLst>
          </p:cNvPr>
          <p:cNvSpPr txBox="1"/>
          <p:nvPr/>
        </p:nvSpPr>
        <p:spPr>
          <a:xfrm>
            <a:off x="289517" y="2799946"/>
            <a:ext cx="2144668" cy="830997"/>
          </a:xfrm>
          <a:prstGeom prst="rect">
            <a:avLst/>
          </a:prstGeom>
          <a:noFill/>
        </p:spPr>
        <p:txBody>
          <a:bodyPr wrap="square" rtlCol="0">
            <a:spAutoFit/>
          </a:bodyPr>
          <a:lstStyle/>
          <a:p>
            <a:pPr algn="ctr"/>
            <a:r>
              <a:rPr lang="en-US" sz="2400" dirty="0"/>
              <a:t>Policy Making</a:t>
            </a:r>
          </a:p>
          <a:p>
            <a:pPr algn="ctr"/>
            <a:r>
              <a:rPr lang="en-US" sz="2400" dirty="0"/>
              <a:t>By Public Vote</a:t>
            </a:r>
          </a:p>
        </p:txBody>
      </p:sp>
      <p:sp>
        <p:nvSpPr>
          <p:cNvPr id="22" name="TextBox 21">
            <a:extLst>
              <a:ext uri="{FF2B5EF4-FFF2-40B4-BE49-F238E27FC236}">
                <a16:creationId xmlns:a16="http://schemas.microsoft.com/office/drawing/2014/main" id="{FCF8CF28-3BB8-A1F8-43BC-55C9107383F8}"/>
              </a:ext>
            </a:extLst>
          </p:cNvPr>
          <p:cNvSpPr txBox="1"/>
          <p:nvPr/>
        </p:nvSpPr>
        <p:spPr>
          <a:xfrm>
            <a:off x="360274" y="4500324"/>
            <a:ext cx="1732269" cy="1938992"/>
          </a:xfrm>
          <a:prstGeom prst="rect">
            <a:avLst/>
          </a:prstGeom>
          <a:noFill/>
        </p:spPr>
        <p:txBody>
          <a:bodyPr wrap="none" rtlCol="0">
            <a:spAutoFit/>
          </a:bodyPr>
          <a:lstStyle/>
          <a:p>
            <a:r>
              <a:rPr lang="en-US" sz="2000" dirty="0"/>
              <a:t>      Public</a:t>
            </a:r>
          </a:p>
          <a:p>
            <a:r>
              <a:rPr lang="en-US" sz="2000" dirty="0"/>
              <a:t>Administration</a:t>
            </a:r>
          </a:p>
          <a:p>
            <a:r>
              <a:rPr lang="en-US" sz="2000" dirty="0"/>
              <a:t>Subject to</a:t>
            </a:r>
          </a:p>
          <a:p>
            <a:r>
              <a:rPr lang="en-US" sz="2000" dirty="0"/>
              <a:t>Public</a:t>
            </a:r>
          </a:p>
          <a:p>
            <a:r>
              <a:rPr lang="en-US" sz="2000" dirty="0"/>
              <a:t>Data</a:t>
            </a:r>
          </a:p>
          <a:p>
            <a:r>
              <a:rPr lang="en-US" sz="2000" dirty="0"/>
              <a:t>Requests</a:t>
            </a:r>
          </a:p>
        </p:txBody>
      </p:sp>
      <p:sp>
        <p:nvSpPr>
          <p:cNvPr id="30" name="Rectangle: Rounded Corners 29">
            <a:extLst>
              <a:ext uri="{FF2B5EF4-FFF2-40B4-BE49-F238E27FC236}">
                <a16:creationId xmlns:a16="http://schemas.microsoft.com/office/drawing/2014/main" id="{3129901F-DE44-1376-DF5E-BE198D374E3B}"/>
              </a:ext>
            </a:extLst>
          </p:cNvPr>
          <p:cNvSpPr/>
          <p:nvPr/>
        </p:nvSpPr>
        <p:spPr>
          <a:xfrm>
            <a:off x="9962427" y="697718"/>
            <a:ext cx="2110737" cy="5793811"/>
          </a:xfrm>
          <a:prstGeom prst="roundRect">
            <a:avLst/>
          </a:prstGeom>
          <a:solidFill>
            <a:srgbClr val="FFFF00"/>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300" b="1" dirty="0">
                <a:solidFill>
                  <a:srgbClr val="C00000"/>
                </a:solidFill>
              </a:rPr>
              <a:t>By statutes, the decision to fund and use electronic rosters is </a:t>
            </a:r>
            <a:r>
              <a:rPr lang="en-US" sz="2300" b="1">
                <a:solidFill>
                  <a:srgbClr val="C00000"/>
                </a:solidFill>
              </a:rPr>
              <a:t>policy-making by enabled </a:t>
            </a:r>
            <a:r>
              <a:rPr lang="en-US" sz="2300" b="1" dirty="0">
                <a:solidFill>
                  <a:srgbClr val="C00000"/>
                </a:solidFill>
              </a:rPr>
              <a:t>governing bodies which negotiate agreements or JPAs.</a:t>
            </a:r>
          </a:p>
          <a:p>
            <a:pPr algn="ctr"/>
            <a:endParaRPr lang="en-US" sz="1400" b="1" dirty="0">
              <a:solidFill>
                <a:srgbClr val="C00000"/>
              </a:solidFill>
            </a:endParaRPr>
          </a:p>
          <a:p>
            <a:pPr algn="ctr"/>
            <a:r>
              <a:rPr lang="en-US" sz="2300" b="1" dirty="0">
                <a:solidFill>
                  <a:srgbClr val="C00000"/>
                </a:solidFill>
              </a:rPr>
              <a:t>No Mandates.</a:t>
            </a:r>
          </a:p>
          <a:p>
            <a:pPr algn="ctr"/>
            <a:endParaRPr lang="en-US" sz="1200" b="1" dirty="0">
              <a:solidFill>
                <a:srgbClr val="C00000"/>
              </a:solidFill>
            </a:endParaRPr>
          </a:p>
          <a:p>
            <a:pPr algn="ctr"/>
            <a:r>
              <a:rPr lang="en-US" sz="2300" b="1" dirty="0">
                <a:solidFill>
                  <a:srgbClr val="C00000"/>
                </a:solidFill>
              </a:rPr>
              <a:t>That’s the Law.</a:t>
            </a:r>
          </a:p>
        </p:txBody>
      </p:sp>
      <p:sp>
        <p:nvSpPr>
          <p:cNvPr id="31" name="Arrow: Down 30">
            <a:extLst>
              <a:ext uri="{FF2B5EF4-FFF2-40B4-BE49-F238E27FC236}">
                <a16:creationId xmlns:a16="http://schemas.microsoft.com/office/drawing/2014/main" id="{33E7BA91-C762-7896-BDB8-D9437A0D853C}"/>
              </a:ext>
            </a:extLst>
          </p:cNvPr>
          <p:cNvSpPr/>
          <p:nvPr/>
        </p:nvSpPr>
        <p:spPr>
          <a:xfrm>
            <a:off x="973028" y="1702685"/>
            <a:ext cx="484632" cy="1108708"/>
          </a:xfrm>
          <a:prstGeom prst="down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Arrow: Down 31">
            <a:extLst>
              <a:ext uri="{FF2B5EF4-FFF2-40B4-BE49-F238E27FC236}">
                <a16:creationId xmlns:a16="http://schemas.microsoft.com/office/drawing/2014/main" id="{198451EB-C1A1-3B1A-D12B-A217BBFE9AFB}"/>
              </a:ext>
            </a:extLst>
          </p:cNvPr>
          <p:cNvSpPr/>
          <p:nvPr/>
        </p:nvSpPr>
        <p:spPr>
          <a:xfrm>
            <a:off x="928069" y="3563985"/>
            <a:ext cx="484632" cy="1007406"/>
          </a:xfrm>
          <a:prstGeom prst="down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Rounded Corners 32">
            <a:extLst>
              <a:ext uri="{FF2B5EF4-FFF2-40B4-BE49-F238E27FC236}">
                <a16:creationId xmlns:a16="http://schemas.microsoft.com/office/drawing/2014/main" id="{AF1E05DA-23C2-16BD-B0FC-1BBE14C51083}"/>
              </a:ext>
            </a:extLst>
          </p:cNvPr>
          <p:cNvSpPr/>
          <p:nvPr/>
        </p:nvSpPr>
        <p:spPr>
          <a:xfrm>
            <a:off x="3746899" y="3918973"/>
            <a:ext cx="1508695" cy="923330"/>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F0000"/>
                </a:solidFill>
              </a:rPr>
              <a:t>Use </a:t>
            </a:r>
          </a:p>
          <a:p>
            <a:pPr algn="ctr"/>
            <a:r>
              <a:rPr lang="en-US" sz="2000" b="1" dirty="0">
                <a:solidFill>
                  <a:srgbClr val="FF0000"/>
                </a:solidFill>
              </a:rPr>
              <a:t>Agreement</a:t>
            </a:r>
          </a:p>
          <a:p>
            <a:pPr algn="ctr"/>
            <a:r>
              <a:rPr lang="en-US" sz="2000" b="1" dirty="0">
                <a:solidFill>
                  <a:srgbClr val="FF0000"/>
                </a:solidFill>
              </a:rPr>
              <a:t>or JPA</a:t>
            </a:r>
          </a:p>
        </p:txBody>
      </p:sp>
      <p:sp>
        <p:nvSpPr>
          <p:cNvPr id="45" name="Minus Sign 44">
            <a:extLst>
              <a:ext uri="{FF2B5EF4-FFF2-40B4-BE49-F238E27FC236}">
                <a16:creationId xmlns:a16="http://schemas.microsoft.com/office/drawing/2014/main" id="{19E4299F-E2C9-01A5-9696-042E8F8CE223}"/>
              </a:ext>
            </a:extLst>
          </p:cNvPr>
          <p:cNvSpPr/>
          <p:nvPr/>
        </p:nvSpPr>
        <p:spPr>
          <a:xfrm rot="16200000">
            <a:off x="4185803" y="3419153"/>
            <a:ext cx="634541" cy="511186"/>
          </a:xfrm>
          <a:prstGeom prst="mathMinus">
            <a:avLst>
              <a:gd name="adj1" fmla="val 18803"/>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Down 45">
            <a:extLst>
              <a:ext uri="{FF2B5EF4-FFF2-40B4-BE49-F238E27FC236}">
                <a16:creationId xmlns:a16="http://schemas.microsoft.com/office/drawing/2014/main" id="{8A511067-F0C3-A575-EA6E-41F22D06AE70}"/>
              </a:ext>
            </a:extLst>
          </p:cNvPr>
          <p:cNvSpPr/>
          <p:nvPr/>
        </p:nvSpPr>
        <p:spPr>
          <a:xfrm>
            <a:off x="4326589" y="4842303"/>
            <a:ext cx="290652" cy="627517"/>
          </a:xfrm>
          <a:prstGeom prst="downArrow">
            <a:avLst>
              <a:gd name="adj1" fmla="val 65730"/>
              <a:gd name="adj2" fmla="val 50000"/>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7805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82436BD-03C4-094C-139C-1476C0C264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737"/>
            <a:ext cx="12192000" cy="6745263"/>
          </a:xfrm>
          <a:prstGeom prst="rect">
            <a:avLst/>
          </a:prstGeom>
        </p:spPr>
      </p:pic>
    </p:spTree>
    <p:extLst>
      <p:ext uri="{BB962C8B-B14F-4D97-AF65-F5344CB8AC3E}">
        <p14:creationId xmlns:p14="http://schemas.microsoft.com/office/powerpoint/2010/main" val="212681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9C6709B-9A58-984D-CC07-F443CEF5E4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791794"/>
          </a:xfrm>
          <a:prstGeom prst="rect">
            <a:avLst/>
          </a:prstGeom>
        </p:spPr>
      </p:pic>
    </p:spTree>
    <p:extLst>
      <p:ext uri="{BB962C8B-B14F-4D97-AF65-F5344CB8AC3E}">
        <p14:creationId xmlns:p14="http://schemas.microsoft.com/office/powerpoint/2010/main" val="3184749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478</Words>
  <Application>Microsoft Office PowerPoint</Application>
  <PresentationFormat>Widescreen</PresentationFormat>
  <Paragraphs>65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Kirchner</dc:creator>
  <cp:lastModifiedBy>Robert Kirchner</cp:lastModifiedBy>
  <cp:revision>1</cp:revision>
  <dcterms:created xsi:type="dcterms:W3CDTF">2025-07-01T01:06:05Z</dcterms:created>
  <dcterms:modified xsi:type="dcterms:W3CDTF">2025-07-01T01:14:39Z</dcterms:modified>
</cp:coreProperties>
</file>