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Poppins"/>
      <p:regular r:id="rId22"/>
      <p:bold r:id="rId23"/>
      <p:italic r:id="rId24"/>
      <p:boldItalic r:id="rId25"/>
    </p:embeddedFont>
    <p:embeddedFont>
      <p:font typeface="Poppins Light"/>
      <p:regular r:id="rId26"/>
      <p:bold r:id="rId27"/>
      <p:italic r:id="rId28"/>
      <p:boldItalic r:id="rId29"/>
    </p:embeddedFont>
    <p:embeddedFont>
      <p:font typeface="Poppins SemiBold"/>
      <p:regular r:id="rId30"/>
      <p:bold r:id="rId31"/>
      <p:italic r:id="rId32"/>
      <p:boldItalic r:id="rId33"/>
    </p:embeddedFont>
    <p:embeddedFont>
      <p:font typeface="Spectral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A4A3A4"/>
          </p15:clr>
        </p15:guide>
        <p15:guide id="2" pos="2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53766F-75EE-4739-AB3F-47DB44B000F6}">
  <a:tblStyle styleId="{0653766F-75EE-4739-AB3F-47DB44B000F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9E8"/>
          </a:solidFill>
        </a:fill>
      </a:tcStyle>
    </a:wholeTbl>
    <a:band1H>
      <a:tcTxStyle/>
      <a:tcStyle>
        <a:fill>
          <a:solidFill>
            <a:srgbClr val="FFD0CE"/>
          </a:solidFill>
        </a:fill>
      </a:tcStyle>
    </a:band1H>
    <a:band2H>
      <a:tcTxStyle/>
    </a:band2H>
    <a:band1V>
      <a:tcTxStyle/>
      <a:tcStyle>
        <a:fill>
          <a:solidFill>
            <a:srgbClr val="FFD0CE"/>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00B7FE6-06CA-4C28-8A98-E044A89B008C}"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252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oppins-regular.fntdata"/><Relationship Id="rId21" Type="http://schemas.openxmlformats.org/officeDocument/2006/relationships/slide" Target="slides/slide15.xml"/><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Light-regular.fntdata"/><Relationship Id="rId25" Type="http://schemas.openxmlformats.org/officeDocument/2006/relationships/font" Target="fonts/Poppins-boldItalic.fntdata"/><Relationship Id="rId28" Type="http://schemas.openxmlformats.org/officeDocument/2006/relationships/font" Target="fonts/PoppinsLight-italic.fntdata"/><Relationship Id="rId27" Type="http://schemas.openxmlformats.org/officeDocument/2006/relationships/font" Target="fonts/Poppins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Ligh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SemiBold-bold.fntdata"/><Relationship Id="rId30" Type="http://schemas.openxmlformats.org/officeDocument/2006/relationships/font" Target="fonts/PoppinsSemiBold-regular.fntdata"/><Relationship Id="rId11" Type="http://schemas.openxmlformats.org/officeDocument/2006/relationships/slide" Target="slides/slide5.xml"/><Relationship Id="rId33" Type="http://schemas.openxmlformats.org/officeDocument/2006/relationships/font" Target="fonts/PoppinsSemiBold-boldItalic.fntdata"/><Relationship Id="rId10" Type="http://schemas.openxmlformats.org/officeDocument/2006/relationships/slide" Target="slides/slide4.xml"/><Relationship Id="rId32" Type="http://schemas.openxmlformats.org/officeDocument/2006/relationships/font" Target="fonts/PoppinsSemiBold-italic.fntdata"/><Relationship Id="rId13" Type="http://schemas.openxmlformats.org/officeDocument/2006/relationships/slide" Target="slides/slide7.xml"/><Relationship Id="rId35" Type="http://schemas.openxmlformats.org/officeDocument/2006/relationships/font" Target="fonts/SpectralLight-bold.fntdata"/><Relationship Id="rId12" Type="http://schemas.openxmlformats.org/officeDocument/2006/relationships/slide" Target="slides/slide6.xml"/><Relationship Id="rId34" Type="http://schemas.openxmlformats.org/officeDocument/2006/relationships/font" Target="fonts/SpectralLight-regular.fntdata"/><Relationship Id="rId15" Type="http://schemas.openxmlformats.org/officeDocument/2006/relationships/slide" Target="slides/slide9.xml"/><Relationship Id="rId37" Type="http://schemas.openxmlformats.org/officeDocument/2006/relationships/font" Target="fonts/SpectralLight-boldItalic.fntdata"/><Relationship Id="rId14" Type="http://schemas.openxmlformats.org/officeDocument/2006/relationships/slide" Target="slides/slide8.xml"/><Relationship Id="rId36" Type="http://schemas.openxmlformats.org/officeDocument/2006/relationships/font" Target="fonts/SpectralLigh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1pPr>
            <a:lvl2pPr indent="-228600" lvl="1" marL="9144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2pPr>
            <a:lvl3pPr indent="-228600" lvl="2" marL="13716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3pPr>
            <a:lvl4pPr indent="-228600" lvl="3" marL="18288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4pPr>
            <a:lvl5pPr indent="-228600" lvl="4" marL="228600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Poppins"/>
                <a:ea typeface="Poppins"/>
                <a:cs typeface="Poppins"/>
                <a:sym typeface="Poppins"/>
              </a:rPr>
              <a:t>‹#›</a:t>
            </a:fld>
            <a:endParaRPr b="0" i="0" sz="1200" u="none" cap="none" strike="noStrike">
              <a:solidFill>
                <a:schemeClr val="dk1"/>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551533" y="2419533"/>
            <a:ext cx="11360700" cy="7953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rtl="0">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rtl="0">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sp>
        <p:nvSpPr>
          <p:cNvPr id="15" name="Google Shape;15;p2"/>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9pPr>
          </a:lstStyle>
          <a:p/>
        </p:txBody>
      </p:sp>
      <p:sp>
        <p:nvSpPr>
          <p:cNvPr id="16" name="Google Shape;1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0" l="60288" r="5778" t="29473"/>
          <a:stretch/>
        </p:blipFill>
        <p:spPr>
          <a:xfrm>
            <a:off x="9173233" y="5809533"/>
            <a:ext cx="2603996" cy="64746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76" name="Shape 76"/>
        <p:cNvGrpSpPr/>
        <p:nvPr/>
      </p:nvGrpSpPr>
      <p:grpSpPr>
        <a:xfrm>
          <a:off x="0" y="0"/>
          <a:ext cx="0" cy="0"/>
          <a:chOff x="0" y="0"/>
          <a:chExt cx="0" cy="0"/>
        </a:xfrm>
      </p:grpSpPr>
      <p:sp>
        <p:nvSpPr>
          <p:cNvPr id="77" name="Google Shape;77;p11"/>
          <p:cNvSpPr txBox="1"/>
          <p:nvPr>
            <p:ph type="title"/>
          </p:nvPr>
        </p:nvSpPr>
        <p:spPr>
          <a:xfrm>
            <a:off x="551533" y="1111433"/>
            <a:ext cx="65145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78" name="Google Shape;78;p11"/>
          <p:cNvSpPr txBox="1"/>
          <p:nvPr>
            <p:ph idx="1" type="body"/>
          </p:nvPr>
        </p:nvSpPr>
        <p:spPr>
          <a:xfrm>
            <a:off x="551533" y="2502200"/>
            <a:ext cx="57984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79" name="Google Shape;79;p11"/>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80" name="Google Shape;80;p11"/>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81" name="Google Shape;81;p11"/>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600"/>
              <a:buFont typeface="Spectral Light"/>
              <a:buNone/>
              <a:defRPr i="1" sz="16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9pPr>
          </a:lstStyle>
          <a:p/>
        </p:txBody>
      </p:sp>
      <p:sp>
        <p:nvSpPr>
          <p:cNvPr id="82" name="Google Shape;82;p11"/>
          <p:cNvSpPr txBox="1"/>
          <p:nvPr>
            <p:ph idx="3"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1"/>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84" name="Shape 84"/>
        <p:cNvGrpSpPr/>
        <p:nvPr/>
      </p:nvGrpSpPr>
      <p:grpSpPr>
        <a:xfrm>
          <a:off x="0" y="0"/>
          <a:ext cx="0" cy="0"/>
          <a:chOff x="0" y="0"/>
          <a:chExt cx="0" cy="0"/>
        </a:xfrm>
      </p:grpSpPr>
      <p:sp>
        <p:nvSpPr>
          <p:cNvPr id="85" name="Google Shape;85;p12"/>
          <p:cNvSpPr/>
          <p:nvPr/>
        </p:nvSpPr>
        <p:spPr>
          <a:xfrm>
            <a:off x="0" y="-29800"/>
            <a:ext cx="4256100" cy="6917700"/>
          </a:xfrm>
          <a:prstGeom prst="rect">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86" name="Google Shape;86;p12"/>
          <p:cNvSpPr txBox="1"/>
          <p:nvPr>
            <p:ph type="title"/>
          </p:nvPr>
        </p:nvSpPr>
        <p:spPr>
          <a:xfrm>
            <a:off x="5002333" y="1111433"/>
            <a:ext cx="67983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87" name="Google Shape;87;p12"/>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2"/>
          <p:cNvSpPr txBox="1"/>
          <p:nvPr>
            <p:ph idx="1" type="body"/>
          </p:nvPr>
        </p:nvSpPr>
        <p:spPr>
          <a:xfrm>
            <a:off x="5002333" y="2502200"/>
            <a:ext cx="6066900" cy="33651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89" name="Google Shape;89;p12"/>
          <p:cNvSpPr txBox="1"/>
          <p:nvPr>
            <p:ph idx="2" type="subTitle"/>
          </p:nvPr>
        </p:nvSpPr>
        <p:spPr>
          <a:xfrm>
            <a:off x="655600" y="4841717"/>
            <a:ext cx="2944800" cy="217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000"/>
              <a:buFont typeface="Spectral Light"/>
              <a:buNone/>
              <a:defRPr i="1" sz="20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9pPr>
          </a:lstStyle>
          <a:p/>
        </p:txBody>
      </p:sp>
      <p:sp>
        <p:nvSpPr>
          <p:cNvPr id="90" name="Google Shape;90;p12"/>
          <p:cNvSpPr txBox="1"/>
          <p:nvPr>
            <p:ph idx="3" type="subTitle"/>
          </p:nvPr>
        </p:nvSpPr>
        <p:spPr>
          <a:xfrm>
            <a:off x="655600" y="5220017"/>
            <a:ext cx="2944800" cy="217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9pPr>
          </a:lstStyle>
          <a:p/>
        </p:txBody>
      </p:sp>
      <p:sp>
        <p:nvSpPr>
          <p:cNvPr id="91" name="Google Shape;91;p12"/>
          <p:cNvSpPr txBox="1"/>
          <p:nvPr>
            <p:ph idx="4"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2"/>
          <p:cNvSpPr/>
          <p:nvPr>
            <p:ph idx="5" type="pic"/>
          </p:nvPr>
        </p:nvSpPr>
        <p:spPr>
          <a:xfrm>
            <a:off x="655600" y="1453317"/>
            <a:ext cx="2944800" cy="2944800"/>
          </a:xfrm>
          <a:prstGeom prst="ellipse">
            <a:avLst/>
          </a:prstGeom>
          <a:solidFill>
            <a:srgbClr val="FFFFFF"/>
          </a:solidFill>
          <a:ln>
            <a:noFill/>
          </a:ln>
        </p:spPr>
      </p:sp>
      <p:cxnSp>
        <p:nvCxnSpPr>
          <p:cNvPr id="93" name="Google Shape;93;p12"/>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94" name="Google Shape;94;p12"/>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95" name="Shape 95"/>
        <p:cNvGrpSpPr/>
        <p:nvPr/>
      </p:nvGrpSpPr>
      <p:grpSpPr>
        <a:xfrm>
          <a:off x="0" y="0"/>
          <a:ext cx="0" cy="0"/>
          <a:chOff x="0" y="0"/>
          <a:chExt cx="0" cy="0"/>
        </a:xfrm>
      </p:grpSpPr>
      <p:sp>
        <p:nvSpPr>
          <p:cNvPr id="96" name="Google Shape;96;p13"/>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97" name="Google Shape;97;p13"/>
          <p:cNvSpPr txBox="1"/>
          <p:nvPr>
            <p:ph idx="1" type="subTitle"/>
          </p:nvPr>
        </p:nvSpPr>
        <p:spPr>
          <a:xfrm>
            <a:off x="551533" y="2222167"/>
            <a:ext cx="32697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98" name="Google Shape;98;p13"/>
          <p:cNvSpPr/>
          <p:nvPr/>
        </p:nvSpPr>
        <p:spPr>
          <a:xfrm>
            <a:off x="551533" y="3053400"/>
            <a:ext cx="3269700" cy="2891100"/>
          </a:xfrm>
          <a:prstGeom prst="roundRect">
            <a:avLst>
              <a:gd fmla="val 3719" name="adj"/>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99" name="Google Shape;99;p13"/>
          <p:cNvSpPr txBox="1"/>
          <p:nvPr>
            <p:ph idx="2" type="body"/>
          </p:nvPr>
        </p:nvSpPr>
        <p:spPr>
          <a:xfrm>
            <a:off x="875800" y="3279400"/>
            <a:ext cx="2799300" cy="24219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rtl="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100" name="Google Shape;100;p13"/>
          <p:cNvSpPr txBox="1"/>
          <p:nvPr>
            <p:ph idx="3" type="subTitle"/>
          </p:nvPr>
        </p:nvSpPr>
        <p:spPr>
          <a:xfrm>
            <a:off x="4426217" y="2222167"/>
            <a:ext cx="32697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101" name="Google Shape;101;p13"/>
          <p:cNvSpPr/>
          <p:nvPr/>
        </p:nvSpPr>
        <p:spPr>
          <a:xfrm>
            <a:off x="4426223" y="3053400"/>
            <a:ext cx="3269700" cy="2891100"/>
          </a:xfrm>
          <a:prstGeom prst="roundRect">
            <a:avLst>
              <a:gd fmla="val 3719" name="adj"/>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102" name="Google Shape;102;p13"/>
          <p:cNvSpPr txBox="1"/>
          <p:nvPr>
            <p:ph idx="4" type="body"/>
          </p:nvPr>
        </p:nvSpPr>
        <p:spPr>
          <a:xfrm>
            <a:off x="4750489" y="3279400"/>
            <a:ext cx="2799300" cy="24219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rtl="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103" name="Google Shape;103;p13"/>
          <p:cNvSpPr txBox="1"/>
          <p:nvPr>
            <p:ph idx="5" type="subTitle"/>
          </p:nvPr>
        </p:nvSpPr>
        <p:spPr>
          <a:xfrm>
            <a:off x="8300917" y="2222167"/>
            <a:ext cx="32697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104" name="Google Shape;104;p13"/>
          <p:cNvSpPr/>
          <p:nvPr/>
        </p:nvSpPr>
        <p:spPr>
          <a:xfrm>
            <a:off x="8300928" y="3053400"/>
            <a:ext cx="3269700" cy="2891100"/>
          </a:xfrm>
          <a:prstGeom prst="roundRect">
            <a:avLst>
              <a:gd fmla="val 3719" name="adj"/>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105" name="Google Shape;105;p13"/>
          <p:cNvSpPr txBox="1"/>
          <p:nvPr>
            <p:ph idx="6" type="body"/>
          </p:nvPr>
        </p:nvSpPr>
        <p:spPr>
          <a:xfrm>
            <a:off x="8625196" y="3279400"/>
            <a:ext cx="2799300" cy="24219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rtl="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106" name="Google Shape;106;p13"/>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07" name="Google Shape;107;p13"/>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08" name="Google Shape;108;p13"/>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09" name="Shape 109"/>
        <p:cNvGrpSpPr/>
        <p:nvPr/>
      </p:nvGrpSpPr>
      <p:grpSpPr>
        <a:xfrm>
          <a:off x="0" y="0"/>
          <a:ext cx="0" cy="0"/>
          <a:chOff x="0" y="0"/>
          <a:chExt cx="0" cy="0"/>
        </a:xfrm>
      </p:grpSpPr>
      <p:sp>
        <p:nvSpPr>
          <p:cNvPr id="110" name="Google Shape;110;p14"/>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111" name="Google Shape;111;p14"/>
          <p:cNvSpPr txBox="1"/>
          <p:nvPr>
            <p:ph idx="1" type="subTitle"/>
          </p:nvPr>
        </p:nvSpPr>
        <p:spPr>
          <a:xfrm>
            <a:off x="551533" y="2222167"/>
            <a:ext cx="10324500" cy="31821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15000"/>
              </a:lnSpc>
              <a:spcBef>
                <a:spcPts val="130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15000"/>
              </a:lnSpc>
              <a:spcBef>
                <a:spcPts val="1300"/>
              </a:spcBef>
              <a:spcAft>
                <a:spcPts val="130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112" name="Google Shape;112;p14"/>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13" name="Google Shape;113;p14"/>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14" name="Google Shape;114;p14"/>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1">
  <p:cSld name="TITLE_AND_BODY_1_1">
    <p:spTree>
      <p:nvGrpSpPr>
        <p:cNvPr id="115" name="Shape 115"/>
        <p:cNvGrpSpPr/>
        <p:nvPr/>
      </p:nvGrpSpPr>
      <p:grpSpPr>
        <a:xfrm>
          <a:off x="0" y="0"/>
          <a:ext cx="0" cy="0"/>
          <a:chOff x="0" y="0"/>
          <a:chExt cx="0" cy="0"/>
        </a:xfrm>
      </p:grpSpPr>
      <p:sp>
        <p:nvSpPr>
          <p:cNvPr id="116" name="Google Shape;116;p15"/>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117" name="Google Shape;117;p15"/>
          <p:cNvSpPr txBox="1"/>
          <p:nvPr>
            <p:ph idx="1" type="subTitle"/>
          </p:nvPr>
        </p:nvSpPr>
        <p:spPr>
          <a:xfrm>
            <a:off x="551533" y="2222167"/>
            <a:ext cx="10844700" cy="31821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900"/>
              <a:buNone/>
              <a:defRPr>
                <a:solidFill>
                  <a:srgbClr val="09100F"/>
                </a:solidFill>
              </a:defRPr>
            </a:lvl1pPr>
            <a:lvl2pPr lvl="1" rtl="0">
              <a:lnSpc>
                <a:spcPct val="115000"/>
              </a:lnSpc>
              <a:spcBef>
                <a:spcPts val="1300"/>
              </a:spcBef>
              <a:spcAft>
                <a:spcPts val="0"/>
              </a:spcAft>
              <a:buClr>
                <a:srgbClr val="09100F"/>
              </a:buClr>
              <a:buSzPts val="1900"/>
              <a:buNone/>
              <a:defRPr>
                <a:solidFill>
                  <a:srgbClr val="09100F"/>
                </a:solidFill>
              </a:defRPr>
            </a:lvl2pPr>
            <a:lvl3pPr lvl="2" rtl="0">
              <a:lnSpc>
                <a:spcPct val="115000"/>
              </a:lnSpc>
              <a:spcBef>
                <a:spcPts val="1300"/>
              </a:spcBef>
              <a:spcAft>
                <a:spcPts val="0"/>
              </a:spcAft>
              <a:buClr>
                <a:srgbClr val="09100F"/>
              </a:buClr>
              <a:buSzPts val="1900"/>
              <a:buNone/>
              <a:defRPr>
                <a:solidFill>
                  <a:srgbClr val="09100F"/>
                </a:solidFill>
              </a:defRPr>
            </a:lvl3pPr>
            <a:lvl4pPr lvl="3" rtl="0">
              <a:lnSpc>
                <a:spcPct val="115000"/>
              </a:lnSpc>
              <a:spcBef>
                <a:spcPts val="1300"/>
              </a:spcBef>
              <a:spcAft>
                <a:spcPts val="0"/>
              </a:spcAft>
              <a:buClr>
                <a:srgbClr val="09100F"/>
              </a:buClr>
              <a:buSzPts val="1900"/>
              <a:buNone/>
              <a:defRPr>
                <a:solidFill>
                  <a:srgbClr val="09100F"/>
                </a:solidFill>
              </a:defRPr>
            </a:lvl4pPr>
            <a:lvl5pPr lvl="4" rtl="0">
              <a:lnSpc>
                <a:spcPct val="115000"/>
              </a:lnSpc>
              <a:spcBef>
                <a:spcPts val="1300"/>
              </a:spcBef>
              <a:spcAft>
                <a:spcPts val="0"/>
              </a:spcAft>
              <a:buClr>
                <a:srgbClr val="09100F"/>
              </a:buClr>
              <a:buSzPts val="1900"/>
              <a:buNone/>
              <a:defRPr>
                <a:solidFill>
                  <a:srgbClr val="09100F"/>
                </a:solidFill>
              </a:defRPr>
            </a:lvl5pPr>
            <a:lvl6pPr lvl="5" rtl="0">
              <a:lnSpc>
                <a:spcPct val="115000"/>
              </a:lnSpc>
              <a:spcBef>
                <a:spcPts val="1300"/>
              </a:spcBef>
              <a:spcAft>
                <a:spcPts val="0"/>
              </a:spcAft>
              <a:buClr>
                <a:srgbClr val="09100F"/>
              </a:buClr>
              <a:buSzPts val="1900"/>
              <a:buNone/>
              <a:defRPr>
                <a:solidFill>
                  <a:srgbClr val="09100F"/>
                </a:solidFill>
              </a:defRPr>
            </a:lvl6pPr>
            <a:lvl7pPr lvl="6" rtl="0">
              <a:lnSpc>
                <a:spcPct val="115000"/>
              </a:lnSpc>
              <a:spcBef>
                <a:spcPts val="1300"/>
              </a:spcBef>
              <a:spcAft>
                <a:spcPts val="0"/>
              </a:spcAft>
              <a:buClr>
                <a:srgbClr val="09100F"/>
              </a:buClr>
              <a:buSzPts val="1900"/>
              <a:buNone/>
              <a:defRPr>
                <a:solidFill>
                  <a:srgbClr val="09100F"/>
                </a:solidFill>
              </a:defRPr>
            </a:lvl7pPr>
            <a:lvl8pPr lvl="7" rtl="0">
              <a:lnSpc>
                <a:spcPct val="115000"/>
              </a:lnSpc>
              <a:spcBef>
                <a:spcPts val="1300"/>
              </a:spcBef>
              <a:spcAft>
                <a:spcPts val="0"/>
              </a:spcAft>
              <a:buClr>
                <a:srgbClr val="09100F"/>
              </a:buClr>
              <a:buSzPts val="1900"/>
              <a:buNone/>
              <a:defRPr>
                <a:solidFill>
                  <a:srgbClr val="09100F"/>
                </a:solidFill>
              </a:defRPr>
            </a:lvl8pPr>
            <a:lvl9pPr lvl="8" rtl="0">
              <a:lnSpc>
                <a:spcPct val="115000"/>
              </a:lnSpc>
              <a:spcBef>
                <a:spcPts val="1300"/>
              </a:spcBef>
              <a:spcAft>
                <a:spcPts val="1300"/>
              </a:spcAft>
              <a:buClr>
                <a:srgbClr val="09100F"/>
              </a:buClr>
              <a:buSzPts val="1900"/>
              <a:buNone/>
              <a:defRPr>
                <a:solidFill>
                  <a:srgbClr val="09100F"/>
                </a:solidFill>
              </a:defRPr>
            </a:lvl9pPr>
          </a:lstStyle>
          <a:p/>
        </p:txBody>
      </p:sp>
      <p:sp>
        <p:nvSpPr>
          <p:cNvPr id="118" name="Google Shape;118;p15"/>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19" name="Google Shape;119;p15"/>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20" name="Google Shape;120;p15"/>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21" name="Shape 121"/>
        <p:cNvGrpSpPr/>
        <p:nvPr/>
      </p:nvGrpSpPr>
      <p:grpSpPr>
        <a:xfrm>
          <a:off x="0" y="0"/>
          <a:ext cx="0" cy="0"/>
          <a:chOff x="0" y="0"/>
          <a:chExt cx="0" cy="0"/>
        </a:xfrm>
      </p:grpSpPr>
      <p:sp>
        <p:nvSpPr>
          <p:cNvPr id="122" name="Google Shape;122;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16"/>
          <p:cNvSpPr txBox="1"/>
          <p:nvPr>
            <p:ph type="ctrTitle"/>
          </p:nvPr>
        </p:nvSpPr>
        <p:spPr>
          <a:xfrm>
            <a:off x="551533" y="2622733"/>
            <a:ext cx="11249100" cy="7953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rtl="0" algn="ctr">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pic>
        <p:nvPicPr>
          <p:cNvPr id="124" name="Google Shape;124;p16"/>
          <p:cNvPicPr preferRelativeResize="0"/>
          <p:nvPr/>
        </p:nvPicPr>
        <p:blipFill rotWithShape="1">
          <a:blip r:embed="rId2">
            <a:alphaModFix/>
          </a:blip>
          <a:srcRect b="0" l="33932" r="0" t="42109"/>
          <a:stretch/>
        </p:blipFill>
        <p:spPr>
          <a:xfrm>
            <a:off x="5512733" y="3442867"/>
            <a:ext cx="6679265" cy="3415134"/>
          </a:xfrm>
          <a:prstGeom prst="rect">
            <a:avLst/>
          </a:prstGeom>
          <a:noFill/>
          <a:ln>
            <a:noFill/>
          </a:ln>
        </p:spPr>
      </p:pic>
      <p:sp>
        <p:nvSpPr>
          <p:cNvPr id="125" name="Google Shape;125;p16"/>
          <p:cNvSpPr txBox="1"/>
          <p:nvPr>
            <p:ph idx="1" type="subTitle"/>
          </p:nvPr>
        </p:nvSpPr>
        <p:spPr>
          <a:xfrm>
            <a:off x="551533" y="3442867"/>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3700"/>
              <a:buFont typeface="Spectral Light"/>
              <a:buNone/>
              <a:defRPr i="1" sz="3700">
                <a:solidFill>
                  <a:srgbClr val="F9F8F5"/>
                </a:solidFill>
                <a:latin typeface="Spectral Light"/>
                <a:ea typeface="Spectral Light"/>
                <a:cs typeface="Spectral Light"/>
                <a:sym typeface="Spectral Light"/>
              </a:defRPr>
            </a:lvl9pPr>
          </a:lstStyle>
          <a:p/>
        </p:txBody>
      </p:sp>
      <p:pic>
        <p:nvPicPr>
          <p:cNvPr id="126" name="Google Shape;126;p16"/>
          <p:cNvPicPr preferRelativeResize="0"/>
          <p:nvPr/>
        </p:nvPicPr>
        <p:blipFill rotWithShape="1">
          <a:blip r:embed="rId2">
            <a:alphaModFix/>
          </a:blip>
          <a:srcRect b="40465" l="0" r="36191" t="0"/>
          <a:stretch/>
        </p:blipFill>
        <p:spPr>
          <a:xfrm>
            <a:off x="0" y="0"/>
            <a:ext cx="6451000" cy="351206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1">
  <p:cSld name="TITLE_1_3">
    <p:bg>
      <p:bgPr>
        <a:solidFill>
          <a:srgbClr val="09100F"/>
        </a:solidFill>
      </p:bgPr>
    </p:bg>
    <p:spTree>
      <p:nvGrpSpPr>
        <p:cNvPr id="127" name="Shape 127"/>
        <p:cNvGrpSpPr/>
        <p:nvPr/>
      </p:nvGrpSpPr>
      <p:grpSpPr>
        <a:xfrm>
          <a:off x="0" y="0"/>
          <a:ext cx="0" cy="0"/>
          <a:chOff x="0" y="0"/>
          <a:chExt cx="0" cy="0"/>
        </a:xfrm>
      </p:grpSpPr>
      <p:sp>
        <p:nvSpPr>
          <p:cNvPr id="128" name="Google Shape;128;p17"/>
          <p:cNvSpPr txBox="1"/>
          <p:nvPr>
            <p:ph type="ctrTitle"/>
          </p:nvPr>
        </p:nvSpPr>
        <p:spPr>
          <a:xfrm>
            <a:off x="551533" y="2622733"/>
            <a:ext cx="11249100" cy="7953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rtl="0" algn="ctr">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sp>
        <p:nvSpPr>
          <p:cNvPr id="129" name="Google Shape;129;p17"/>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9pPr>
          </a:lstStyle>
          <a:p/>
        </p:txBody>
      </p:sp>
      <p:cxnSp>
        <p:nvCxnSpPr>
          <p:cNvPr id="130" name="Google Shape;130;p17"/>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31" name="Google Shape;131;p17"/>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17"/>
          <p:cNvSpPr txBox="1"/>
          <p:nvPr/>
        </p:nvSpPr>
        <p:spPr>
          <a:xfrm>
            <a:off x="3900600" y="206267"/>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F9F8F5"/>
                </a:solidFill>
                <a:latin typeface="Spectral Light"/>
                <a:ea typeface="Spectral Light"/>
                <a:cs typeface="Spectral Light"/>
                <a:sym typeface="Spectral Light"/>
              </a:rPr>
              <a:t>Name of course here</a:t>
            </a:r>
            <a:endParaRPr i="1" sz="16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1">
  <p:cSld name="6_Title Slide_1">
    <p:spTree>
      <p:nvGrpSpPr>
        <p:cNvPr id="133" name="Shape 13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_2">
    <p:spTree>
      <p:nvGrpSpPr>
        <p:cNvPr id="134" name="Shape 134"/>
        <p:cNvGrpSpPr/>
        <p:nvPr/>
      </p:nvGrpSpPr>
      <p:grpSpPr>
        <a:xfrm>
          <a:off x="0" y="0"/>
          <a:ext cx="0" cy="0"/>
          <a:chOff x="0" y="0"/>
          <a:chExt cx="0" cy="0"/>
        </a:xfrm>
      </p:grpSpPr>
      <p:pic>
        <p:nvPicPr>
          <p:cNvPr descr="Logo, company name&#10;&#10;Description automatically generated" id="135" name="Google Shape;135;p19"/>
          <p:cNvPicPr preferRelativeResize="0"/>
          <p:nvPr/>
        </p:nvPicPr>
        <p:blipFill rotWithShape="1">
          <a:blip r:embed="rId2">
            <a:alphaModFix/>
          </a:blip>
          <a:srcRect b="31800" l="19119" r="19797" t="29136"/>
          <a:stretch/>
        </p:blipFill>
        <p:spPr>
          <a:xfrm>
            <a:off x="10786528" y="367072"/>
            <a:ext cx="620219" cy="2564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136" name="Shape 136"/>
        <p:cNvGrpSpPr/>
        <p:nvPr/>
      </p:nvGrpSpPr>
      <p:grpSpPr>
        <a:xfrm>
          <a:off x="0" y="0"/>
          <a:ext cx="0" cy="0"/>
          <a:chOff x="0" y="0"/>
          <a:chExt cx="0" cy="0"/>
        </a:xfrm>
      </p:grpSpPr>
      <p:sp>
        <p:nvSpPr>
          <p:cNvPr id="137" name="Google Shape;137;p20"/>
          <p:cNvSpPr/>
          <p:nvPr>
            <p:ph idx="2" type="pic"/>
          </p:nvPr>
        </p:nvSpPr>
        <p:spPr>
          <a:xfrm>
            <a:off x="1781498" y="977462"/>
            <a:ext cx="5391900" cy="3862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 company name&#10;&#10;Description automatically generated" id="138" name="Google Shape;138;p20"/>
          <p:cNvPicPr preferRelativeResize="0"/>
          <p:nvPr/>
        </p:nvPicPr>
        <p:blipFill rotWithShape="1">
          <a:blip r:embed="rId2">
            <a:alphaModFix/>
          </a:blip>
          <a:srcRect b="31800" l="19119" r="19797" t="29136"/>
          <a:stretch/>
        </p:blipFill>
        <p:spPr>
          <a:xfrm>
            <a:off x="10786528" y="367072"/>
            <a:ext cx="620219" cy="25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8" name="Shape 18"/>
        <p:cNvGrpSpPr/>
        <p:nvPr/>
      </p:nvGrpSpPr>
      <p:grpSpPr>
        <a:xfrm>
          <a:off x="0" y="0"/>
          <a:ext cx="0" cy="0"/>
          <a:chOff x="0" y="0"/>
          <a:chExt cx="0" cy="0"/>
        </a:xfrm>
      </p:grpSpPr>
      <p:sp>
        <p:nvSpPr>
          <p:cNvPr id="19" name="Google Shape;19;p3"/>
          <p:cNvSpPr txBox="1"/>
          <p:nvPr>
            <p:ph type="ctrTitle"/>
          </p:nvPr>
        </p:nvSpPr>
        <p:spPr>
          <a:xfrm>
            <a:off x="551533" y="2622733"/>
            <a:ext cx="11249100" cy="7953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rtl="0"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rtl="0" algn="ctr">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sp>
        <p:nvSpPr>
          <p:cNvPr id="20" name="Google Shape;20;p3"/>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9pPr>
          </a:lstStyle>
          <a:p/>
        </p:txBody>
      </p:sp>
      <p:cxnSp>
        <p:nvCxnSpPr>
          <p:cNvPr id="21" name="Google Shape;21;p3"/>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22" name="Google Shape;22;p3"/>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nvSpPr>
        <p:spPr>
          <a:xfrm>
            <a:off x="3900600" y="206267"/>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F9F8F5"/>
                </a:solidFill>
                <a:latin typeface="Spectral Light"/>
                <a:ea typeface="Spectral Light"/>
                <a:cs typeface="Spectral Light"/>
                <a:sym typeface="Spectral Light"/>
              </a:rPr>
              <a:t>Name of course here</a:t>
            </a:r>
            <a:endParaRPr i="1" sz="16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24" name="Shape 24"/>
        <p:cNvGrpSpPr/>
        <p:nvPr/>
      </p:nvGrpSpPr>
      <p:grpSpPr>
        <a:xfrm>
          <a:off x="0" y="0"/>
          <a:ext cx="0" cy="0"/>
          <a:chOff x="0" y="0"/>
          <a:chExt cx="0" cy="0"/>
        </a:xfrm>
      </p:grpSpPr>
      <p:sp>
        <p:nvSpPr>
          <p:cNvPr id="25" name="Google Shape;25;p4"/>
          <p:cNvSpPr txBox="1"/>
          <p:nvPr>
            <p:ph type="ctrTitle"/>
          </p:nvPr>
        </p:nvSpPr>
        <p:spPr>
          <a:xfrm>
            <a:off x="551533" y="2622733"/>
            <a:ext cx="11249100" cy="7953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1pPr>
            <a:lvl2pPr lvl="1"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2pPr>
            <a:lvl3pPr lvl="2"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3pPr>
            <a:lvl4pPr lvl="3"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4pPr>
            <a:lvl5pPr lvl="4"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5pPr>
            <a:lvl6pPr lvl="5"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6pPr>
            <a:lvl7pPr lvl="6"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7pPr>
            <a:lvl8pPr lvl="7" rtl="0" algn="ctr">
              <a:spcBef>
                <a:spcPts val="1300"/>
              </a:spcBef>
              <a:spcAft>
                <a:spcPts val="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8pPr>
            <a:lvl9pPr lvl="8" rtl="0" algn="ctr">
              <a:spcBef>
                <a:spcPts val="1300"/>
              </a:spcBef>
              <a:spcAft>
                <a:spcPts val="1300"/>
              </a:spcAft>
              <a:buClr>
                <a:srgbClr val="09100F"/>
              </a:buClr>
              <a:buSzPts val="5300"/>
              <a:buFont typeface="Poppins SemiBold"/>
              <a:buNone/>
              <a:defRPr sz="5300">
                <a:solidFill>
                  <a:srgbClr val="09100F"/>
                </a:solidFill>
                <a:latin typeface="Poppins SemiBold"/>
                <a:ea typeface="Poppins SemiBold"/>
                <a:cs typeface="Poppins SemiBold"/>
                <a:sym typeface="Poppins SemiBold"/>
              </a:defRPr>
            </a:lvl9pPr>
          </a:lstStyle>
          <a:p/>
        </p:txBody>
      </p:sp>
      <p:sp>
        <p:nvSpPr>
          <p:cNvPr id="26" name="Google Shape;26;p4"/>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9pPr>
          </a:lstStyle>
          <a:p/>
        </p:txBody>
      </p:sp>
      <p:sp>
        <p:nvSpPr>
          <p:cNvPr id="27" name="Google Shape;27;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4"/>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29" name="Google Shape;29;p4"/>
          <p:cNvSpPr txBox="1"/>
          <p:nvPr>
            <p:ph idx="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4"/>
          <p:cNvSpPr txBox="1"/>
          <p:nvPr/>
        </p:nvSpPr>
        <p:spPr>
          <a:xfrm>
            <a:off x="3747800" y="249833"/>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31" name="Shape 31"/>
        <p:cNvGrpSpPr/>
        <p:nvPr/>
      </p:nvGrpSpPr>
      <p:grpSpPr>
        <a:xfrm>
          <a:off x="0" y="0"/>
          <a:ext cx="0" cy="0"/>
          <a:chOff x="0" y="0"/>
          <a:chExt cx="0" cy="0"/>
        </a:xfrm>
      </p:grpSpPr>
      <p:sp>
        <p:nvSpPr>
          <p:cNvPr id="32" name="Google Shape;32;p5"/>
          <p:cNvSpPr txBox="1"/>
          <p:nvPr>
            <p:ph type="ctrTitle"/>
          </p:nvPr>
        </p:nvSpPr>
        <p:spPr>
          <a:xfrm>
            <a:off x="551533" y="3031400"/>
            <a:ext cx="11249100" cy="7953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1pPr>
            <a:lvl2pPr lvl="1"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2pPr>
            <a:lvl3pPr lvl="2"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3pPr>
            <a:lvl4pPr lvl="3"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4pPr>
            <a:lvl5pPr lvl="4"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5pPr>
            <a:lvl6pPr lvl="5"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6pPr>
            <a:lvl7pPr lvl="6"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7pPr>
            <a:lvl8pPr lvl="7" rtl="0"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8pPr>
            <a:lvl9pPr lvl="8" rtl="0" algn="ctr">
              <a:spcBef>
                <a:spcPts val="1300"/>
              </a:spcBef>
              <a:spcAft>
                <a:spcPts val="130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9pPr>
          </a:lstStyle>
          <a:p/>
        </p:txBody>
      </p:sp>
      <p:sp>
        <p:nvSpPr>
          <p:cNvPr id="33" name="Google Shape;33;p5"/>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34" name="Google Shape;34;p5"/>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35" name="Google Shape;35;p5"/>
          <p:cNvSpPr txBox="1"/>
          <p:nvPr/>
        </p:nvSpPr>
        <p:spPr>
          <a:xfrm>
            <a:off x="3747800" y="249833"/>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36" name="Shape 36"/>
        <p:cNvGrpSpPr/>
        <p:nvPr/>
      </p:nvGrpSpPr>
      <p:grpSpPr>
        <a:xfrm>
          <a:off x="0" y="0"/>
          <a:ext cx="0" cy="0"/>
          <a:chOff x="0" y="0"/>
          <a:chExt cx="0" cy="0"/>
        </a:xfrm>
      </p:grpSpPr>
      <p:sp>
        <p:nvSpPr>
          <p:cNvPr id="37" name="Google Shape;37;p6"/>
          <p:cNvSpPr txBox="1"/>
          <p:nvPr>
            <p:ph type="ctrTitle"/>
          </p:nvPr>
        </p:nvSpPr>
        <p:spPr>
          <a:xfrm>
            <a:off x="551533" y="2706867"/>
            <a:ext cx="11249100" cy="7953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1pPr>
            <a:lvl2pPr lvl="1"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2pPr>
            <a:lvl3pPr lvl="2"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3pPr>
            <a:lvl4pPr lvl="3"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4pPr>
            <a:lvl5pPr lvl="4"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5pPr>
            <a:lvl6pPr lvl="5"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6pPr>
            <a:lvl7pPr lvl="6"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7pPr>
            <a:lvl8pPr lvl="7" rtl="0" algn="ctr">
              <a:lnSpc>
                <a:spcPct val="115000"/>
              </a:lnSpc>
              <a:spcBef>
                <a:spcPts val="1300"/>
              </a:spcBef>
              <a:spcAft>
                <a:spcPts val="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8pPr>
            <a:lvl9pPr lvl="8" rtl="0" algn="ctr">
              <a:lnSpc>
                <a:spcPct val="115000"/>
              </a:lnSpc>
              <a:spcBef>
                <a:spcPts val="1300"/>
              </a:spcBef>
              <a:spcAft>
                <a:spcPts val="1300"/>
              </a:spcAft>
              <a:buClr>
                <a:srgbClr val="09100F"/>
              </a:buClr>
              <a:buSzPts val="3200"/>
              <a:buFont typeface="Poppins SemiBold"/>
              <a:buNone/>
              <a:defRPr sz="3200">
                <a:solidFill>
                  <a:srgbClr val="09100F"/>
                </a:solidFill>
                <a:latin typeface="Poppins SemiBold"/>
                <a:ea typeface="Poppins SemiBold"/>
                <a:cs typeface="Poppins SemiBold"/>
                <a:sym typeface="Poppins SemiBold"/>
              </a:defRPr>
            </a:lvl9pPr>
          </a:lstStyle>
          <a:p/>
        </p:txBody>
      </p:sp>
      <p:sp>
        <p:nvSpPr>
          <p:cNvPr id="38" name="Google Shape;38;p6"/>
          <p:cNvSpPr txBox="1"/>
          <p:nvPr>
            <p:ph idx="1" type="subTitle"/>
          </p:nvPr>
        </p:nvSpPr>
        <p:spPr>
          <a:xfrm>
            <a:off x="551533" y="5577533"/>
            <a:ext cx="11360700" cy="524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900"/>
              <a:buFont typeface="Poppins Light"/>
              <a:buNone/>
              <a:defRPr sz="19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9pPr>
          </a:lstStyle>
          <a:p/>
        </p:txBody>
      </p:sp>
      <p:sp>
        <p:nvSpPr>
          <p:cNvPr id="39" name="Google Shape;39;p6"/>
          <p:cNvSpPr txBox="1"/>
          <p:nvPr/>
        </p:nvSpPr>
        <p:spPr>
          <a:xfrm>
            <a:off x="551533" y="67567"/>
            <a:ext cx="2071200" cy="2124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6700">
                <a:solidFill>
                  <a:srgbClr val="F5F1E8"/>
                </a:solidFill>
                <a:latin typeface="Times New Roman"/>
                <a:ea typeface="Times New Roman"/>
                <a:cs typeface="Times New Roman"/>
                <a:sym typeface="Times New Roman"/>
              </a:rPr>
              <a:t>“</a:t>
            </a:r>
            <a:endParaRPr b="1" sz="26700">
              <a:solidFill>
                <a:srgbClr val="F5F1E8"/>
              </a:solidFill>
              <a:latin typeface="Times New Roman"/>
              <a:ea typeface="Times New Roman"/>
              <a:cs typeface="Times New Roman"/>
              <a:sym typeface="Times New Roman"/>
            </a:endParaRPr>
          </a:p>
        </p:txBody>
      </p:sp>
      <p:sp>
        <p:nvSpPr>
          <p:cNvPr id="40" name="Google Shape;40;p6"/>
          <p:cNvSpPr txBox="1"/>
          <p:nvPr/>
        </p:nvSpPr>
        <p:spPr>
          <a:xfrm rot="10800000">
            <a:off x="9729533" y="4917900"/>
            <a:ext cx="2071200" cy="2124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6700">
                <a:solidFill>
                  <a:srgbClr val="F5F1E8"/>
                </a:solidFill>
                <a:latin typeface="Times New Roman"/>
                <a:ea typeface="Times New Roman"/>
                <a:cs typeface="Times New Roman"/>
                <a:sym typeface="Times New Roman"/>
              </a:rPr>
              <a:t>“</a:t>
            </a:r>
            <a:endParaRPr b="1" sz="26700">
              <a:solidFill>
                <a:srgbClr val="F5F1E8"/>
              </a:solidFill>
              <a:latin typeface="Times New Roman"/>
              <a:ea typeface="Times New Roman"/>
              <a:cs typeface="Times New Roman"/>
              <a:sym typeface="Times New Roman"/>
            </a:endParaRPr>
          </a:p>
        </p:txBody>
      </p:sp>
      <p:sp>
        <p:nvSpPr>
          <p:cNvPr id="41" name="Google Shape;41;p6"/>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6"/>
          <p:cNvSpPr txBox="1"/>
          <p:nvPr/>
        </p:nvSpPr>
        <p:spPr>
          <a:xfrm>
            <a:off x="3747800" y="249833"/>
            <a:ext cx="4696500" cy="217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cxnSp>
        <p:nvCxnSpPr>
          <p:cNvPr id="43" name="Google Shape;43;p6"/>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44" name="Shape 44"/>
        <p:cNvGrpSpPr/>
        <p:nvPr/>
      </p:nvGrpSpPr>
      <p:grpSpPr>
        <a:xfrm>
          <a:off x="0" y="0"/>
          <a:ext cx="0" cy="0"/>
          <a:chOff x="0" y="0"/>
          <a:chExt cx="0" cy="0"/>
        </a:xfrm>
      </p:grpSpPr>
      <p:sp>
        <p:nvSpPr>
          <p:cNvPr id="45" name="Google Shape;45;p7"/>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Strategic planning presentation</a:t>
            </a:r>
            <a:endParaRPr i="1" sz="1600">
              <a:solidFill>
                <a:srgbClr val="6C706F"/>
              </a:solidFill>
              <a:latin typeface="Spectral Light"/>
              <a:ea typeface="Spectral Light"/>
              <a:cs typeface="Spectral Light"/>
              <a:sym typeface="Spectral Light"/>
            </a:endParaRPr>
          </a:p>
        </p:txBody>
      </p:sp>
      <p:sp>
        <p:nvSpPr>
          <p:cNvPr id="46" name="Google Shape;46;p7"/>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47" name="Google Shape;47;p7"/>
          <p:cNvSpPr txBox="1"/>
          <p:nvPr>
            <p:ph idx="1" type="subTitle"/>
          </p:nvPr>
        </p:nvSpPr>
        <p:spPr>
          <a:xfrm>
            <a:off x="551533" y="1948267"/>
            <a:ext cx="6757500" cy="3081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15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48" name="Google Shape;48;p7"/>
          <p:cNvSpPr txBox="1"/>
          <p:nvPr>
            <p:ph idx="2" type="body"/>
          </p:nvPr>
        </p:nvSpPr>
        <p:spPr>
          <a:xfrm>
            <a:off x="551533" y="3009300"/>
            <a:ext cx="112491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49" name="Google Shape;49;p7"/>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7"/>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51" name="Shape 51"/>
        <p:cNvGrpSpPr/>
        <p:nvPr/>
      </p:nvGrpSpPr>
      <p:grpSpPr>
        <a:xfrm>
          <a:off x="0" y="0"/>
          <a:ext cx="0" cy="0"/>
          <a:chOff x="0" y="0"/>
          <a:chExt cx="0" cy="0"/>
        </a:xfrm>
      </p:grpSpPr>
      <p:sp>
        <p:nvSpPr>
          <p:cNvPr id="52" name="Google Shape;52;p8"/>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cxnSp>
        <p:nvCxnSpPr>
          <p:cNvPr id="53" name="Google Shape;53;p8"/>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54" name="Google Shape;54;p8"/>
          <p:cNvSpPr txBox="1"/>
          <p:nvPr>
            <p:ph idx="1" type="subTitle"/>
          </p:nvPr>
        </p:nvSpPr>
        <p:spPr>
          <a:xfrm>
            <a:off x="551533" y="2502200"/>
            <a:ext cx="47715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55" name="Google Shape;55;p8"/>
          <p:cNvSpPr txBox="1"/>
          <p:nvPr>
            <p:ph idx="2" type="body"/>
          </p:nvPr>
        </p:nvSpPr>
        <p:spPr>
          <a:xfrm>
            <a:off x="551533" y="3009300"/>
            <a:ext cx="48795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56" name="Google Shape;56;p8"/>
          <p:cNvSpPr txBox="1"/>
          <p:nvPr>
            <p:ph idx="3" type="subTitle"/>
          </p:nvPr>
        </p:nvSpPr>
        <p:spPr>
          <a:xfrm>
            <a:off x="6644833" y="2502200"/>
            <a:ext cx="4771500" cy="294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57" name="Google Shape;57;p8"/>
          <p:cNvSpPr txBox="1"/>
          <p:nvPr>
            <p:ph idx="4" type="body"/>
          </p:nvPr>
        </p:nvSpPr>
        <p:spPr>
          <a:xfrm>
            <a:off x="6644833" y="3009300"/>
            <a:ext cx="48795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cxnSp>
        <p:nvCxnSpPr>
          <p:cNvPr id="58" name="Google Shape;58;p8"/>
          <p:cNvCxnSpPr/>
          <p:nvPr/>
        </p:nvCxnSpPr>
        <p:spPr>
          <a:xfrm>
            <a:off x="6176133" y="2502200"/>
            <a:ext cx="0" cy="3485700"/>
          </a:xfrm>
          <a:prstGeom prst="straightConnector1">
            <a:avLst/>
          </a:prstGeom>
          <a:noFill/>
          <a:ln cap="flat" cmpd="sng" w="9525">
            <a:solidFill>
              <a:srgbClr val="EFEFEF"/>
            </a:solidFill>
            <a:prstDash val="solid"/>
            <a:round/>
            <a:headEnd len="med" w="med" type="none"/>
            <a:tailEnd len="med" w="med" type="none"/>
          </a:ln>
        </p:spPr>
      </p:cxnSp>
      <p:sp>
        <p:nvSpPr>
          <p:cNvPr id="59" name="Google Shape;59;p8"/>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6C706F"/>
                </a:solidFill>
                <a:latin typeface="Spectral Light"/>
                <a:ea typeface="Spectral Light"/>
                <a:cs typeface="Spectral Light"/>
                <a:sym typeface="Spectral Light"/>
              </a:defRPr>
            </a:lvl1pPr>
            <a:lvl2pPr lvl="1" rtl="0">
              <a:buNone/>
              <a:defRPr i="1" sz="1600">
                <a:solidFill>
                  <a:srgbClr val="6C706F"/>
                </a:solidFill>
                <a:latin typeface="Spectral Light"/>
                <a:ea typeface="Spectral Light"/>
                <a:cs typeface="Spectral Light"/>
                <a:sym typeface="Spectral Light"/>
              </a:defRPr>
            </a:lvl2pPr>
            <a:lvl3pPr lvl="2" rtl="0">
              <a:buNone/>
              <a:defRPr i="1" sz="1600">
                <a:solidFill>
                  <a:srgbClr val="6C706F"/>
                </a:solidFill>
                <a:latin typeface="Spectral Light"/>
                <a:ea typeface="Spectral Light"/>
                <a:cs typeface="Spectral Light"/>
                <a:sym typeface="Spectral Light"/>
              </a:defRPr>
            </a:lvl3pPr>
            <a:lvl4pPr lvl="3" rtl="0">
              <a:buNone/>
              <a:defRPr i="1" sz="1600">
                <a:solidFill>
                  <a:srgbClr val="6C706F"/>
                </a:solidFill>
                <a:latin typeface="Spectral Light"/>
                <a:ea typeface="Spectral Light"/>
                <a:cs typeface="Spectral Light"/>
                <a:sym typeface="Spectral Light"/>
              </a:defRPr>
            </a:lvl4pPr>
            <a:lvl5pPr lvl="4" rtl="0">
              <a:buNone/>
              <a:defRPr i="1" sz="1600">
                <a:solidFill>
                  <a:srgbClr val="6C706F"/>
                </a:solidFill>
                <a:latin typeface="Spectral Light"/>
                <a:ea typeface="Spectral Light"/>
                <a:cs typeface="Spectral Light"/>
                <a:sym typeface="Spectral Light"/>
              </a:defRPr>
            </a:lvl5pPr>
            <a:lvl6pPr lvl="5" rtl="0">
              <a:buNone/>
              <a:defRPr i="1" sz="1600">
                <a:solidFill>
                  <a:srgbClr val="6C706F"/>
                </a:solidFill>
                <a:latin typeface="Spectral Light"/>
                <a:ea typeface="Spectral Light"/>
                <a:cs typeface="Spectral Light"/>
                <a:sym typeface="Spectral Light"/>
              </a:defRPr>
            </a:lvl6pPr>
            <a:lvl7pPr lvl="6" rtl="0">
              <a:buNone/>
              <a:defRPr i="1" sz="1600">
                <a:solidFill>
                  <a:srgbClr val="6C706F"/>
                </a:solidFill>
                <a:latin typeface="Spectral Light"/>
                <a:ea typeface="Spectral Light"/>
                <a:cs typeface="Spectral Light"/>
                <a:sym typeface="Spectral Light"/>
              </a:defRPr>
            </a:lvl7pPr>
            <a:lvl8pPr lvl="7" rtl="0">
              <a:buNone/>
              <a:defRPr i="1" sz="1600">
                <a:solidFill>
                  <a:srgbClr val="6C706F"/>
                </a:solidFill>
                <a:latin typeface="Spectral Light"/>
                <a:ea typeface="Spectral Light"/>
                <a:cs typeface="Spectral Light"/>
                <a:sym typeface="Spectral Light"/>
              </a:defRPr>
            </a:lvl8pPr>
            <a:lvl9pPr lvl="8" rtl="0">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8"/>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6C706F"/>
                </a:solidFill>
                <a:latin typeface="Spectral Light"/>
                <a:ea typeface="Spectral Light"/>
                <a:cs typeface="Spectral Light"/>
                <a:sym typeface="Spectral Light"/>
              </a:rPr>
              <a:t>Name of course here</a:t>
            </a:r>
            <a:endParaRPr i="1" sz="16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61" name="Shape 61"/>
        <p:cNvGrpSpPr/>
        <p:nvPr/>
      </p:nvGrpSpPr>
      <p:grpSpPr>
        <a:xfrm>
          <a:off x="0" y="0"/>
          <a:ext cx="0" cy="0"/>
          <a:chOff x="0" y="0"/>
          <a:chExt cx="0" cy="0"/>
        </a:xfrm>
      </p:grpSpPr>
      <p:sp>
        <p:nvSpPr>
          <p:cNvPr id="62" name="Google Shape;62;p9"/>
          <p:cNvSpPr/>
          <p:nvPr/>
        </p:nvSpPr>
        <p:spPr>
          <a:xfrm>
            <a:off x="7944267" y="-29800"/>
            <a:ext cx="4256100" cy="6917700"/>
          </a:xfrm>
          <a:prstGeom prst="rect">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63" name="Google Shape;63;p9"/>
          <p:cNvSpPr txBox="1"/>
          <p:nvPr>
            <p:ph type="title"/>
          </p:nvPr>
        </p:nvSpPr>
        <p:spPr>
          <a:xfrm>
            <a:off x="551533" y="1111433"/>
            <a:ext cx="6798300" cy="618000"/>
          </a:xfrm>
          <a:prstGeom prst="rect">
            <a:avLst/>
          </a:prstGeom>
        </p:spPr>
        <p:txBody>
          <a:bodyPr anchorCtr="0" anchor="t"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64" name="Google Shape;64;p9"/>
          <p:cNvSpPr txBox="1"/>
          <p:nvPr>
            <p:ph idx="1" type="subTitle"/>
          </p:nvPr>
        </p:nvSpPr>
        <p:spPr>
          <a:xfrm>
            <a:off x="8538733" y="1959933"/>
            <a:ext cx="3066900" cy="29292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1pPr>
            <a:lvl2pPr lvl="1"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2pPr>
            <a:lvl3pPr lvl="2"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3pPr>
            <a:lvl4pPr lvl="3"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4pPr>
            <a:lvl5pPr lvl="4"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5pPr>
            <a:lvl6pPr lvl="5"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6pPr>
            <a:lvl7pPr lvl="6"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7pPr>
            <a:lvl8pPr lvl="7"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8pPr>
            <a:lvl9pPr lvl="8" rtl="0" algn="ctr">
              <a:lnSpc>
                <a:spcPct val="115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9pPr>
          </a:lstStyle>
          <a:p/>
        </p:txBody>
      </p:sp>
      <p:sp>
        <p:nvSpPr>
          <p:cNvPr id="65" name="Google Shape;65;p9"/>
          <p:cNvSpPr txBox="1"/>
          <p:nvPr>
            <p:ph idx="2" type="body"/>
          </p:nvPr>
        </p:nvSpPr>
        <p:spPr>
          <a:xfrm>
            <a:off x="551533" y="2502200"/>
            <a:ext cx="4879500" cy="3043500"/>
          </a:xfrm>
          <a:prstGeom prst="rect">
            <a:avLst/>
          </a:prstGeom>
        </p:spPr>
        <p:txBody>
          <a:bodyPr anchorCtr="0" anchor="t" bIns="0" lIns="0" spcFirstLastPara="1" rIns="0" wrap="square" tIns="0">
            <a:noAutofit/>
          </a:bodyPr>
          <a:lstStyle>
            <a:lvl1pPr indent="-349250" lvl="0" marL="457200" rtl="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rtl="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rtl="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66" name="Google Shape;66;p9"/>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67" name="Google Shape;67;p9"/>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68" name="Google Shape;68;p9"/>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F9F8F5"/>
                </a:solidFill>
                <a:latin typeface="Spectral Light"/>
                <a:ea typeface="Spectral Light"/>
                <a:cs typeface="Spectral Light"/>
                <a:sym typeface="Spectral Light"/>
              </a:rPr>
              <a:t>Name of course here</a:t>
            </a:r>
            <a:endParaRPr i="1" sz="16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69" name="Shape 69"/>
        <p:cNvGrpSpPr/>
        <p:nvPr/>
      </p:nvGrpSpPr>
      <p:grpSpPr>
        <a:xfrm>
          <a:off x="0" y="0"/>
          <a:ext cx="0" cy="0"/>
          <a:chOff x="0" y="0"/>
          <a:chExt cx="0" cy="0"/>
        </a:xfrm>
      </p:grpSpPr>
      <p:sp>
        <p:nvSpPr>
          <p:cNvPr id="70" name="Google Shape;70;p10"/>
          <p:cNvSpPr/>
          <p:nvPr/>
        </p:nvSpPr>
        <p:spPr>
          <a:xfrm>
            <a:off x="5431133" y="-29800"/>
            <a:ext cx="6769200" cy="6917700"/>
          </a:xfrm>
          <a:prstGeom prst="rect">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71" name="Google Shape;71;p10"/>
          <p:cNvSpPr txBox="1"/>
          <p:nvPr>
            <p:ph type="title"/>
          </p:nvPr>
        </p:nvSpPr>
        <p:spPr>
          <a:xfrm>
            <a:off x="551533" y="2672800"/>
            <a:ext cx="3616800" cy="1512300"/>
          </a:xfrm>
          <a:prstGeom prst="rect">
            <a:avLst/>
          </a:prstGeom>
        </p:spPr>
        <p:txBody>
          <a:bodyPr anchorCtr="0" anchor="ctr" bIns="0" lIns="0" spcFirstLastPara="1" rIns="0" wrap="square" tIns="0">
            <a:noAutofit/>
          </a:bodyPr>
          <a:lstStyle>
            <a:lvl1pPr lvl="0" rtl="0">
              <a:spcBef>
                <a:spcPts val="0"/>
              </a:spcBef>
              <a:spcAft>
                <a:spcPts val="0"/>
              </a:spcAft>
              <a:buSzPts val="3700"/>
              <a:buFont typeface="Poppins Light"/>
              <a:buNone/>
              <a:defRPr>
                <a:latin typeface="Poppins Light"/>
                <a:ea typeface="Poppins Light"/>
                <a:cs typeface="Poppins Light"/>
                <a:sym typeface="Poppins Light"/>
              </a:defRPr>
            </a:lvl1pPr>
            <a:lvl2pPr lvl="1" rtl="0">
              <a:spcBef>
                <a:spcPts val="1300"/>
              </a:spcBef>
              <a:spcAft>
                <a:spcPts val="0"/>
              </a:spcAft>
              <a:buSzPts val="3700"/>
              <a:buFont typeface="Poppins Light"/>
              <a:buNone/>
              <a:defRPr>
                <a:latin typeface="Poppins Light"/>
                <a:ea typeface="Poppins Light"/>
                <a:cs typeface="Poppins Light"/>
                <a:sym typeface="Poppins Light"/>
              </a:defRPr>
            </a:lvl2pPr>
            <a:lvl3pPr lvl="2" rtl="0">
              <a:spcBef>
                <a:spcPts val="1300"/>
              </a:spcBef>
              <a:spcAft>
                <a:spcPts val="0"/>
              </a:spcAft>
              <a:buSzPts val="3700"/>
              <a:buFont typeface="Poppins Light"/>
              <a:buNone/>
              <a:defRPr>
                <a:latin typeface="Poppins Light"/>
                <a:ea typeface="Poppins Light"/>
                <a:cs typeface="Poppins Light"/>
                <a:sym typeface="Poppins Light"/>
              </a:defRPr>
            </a:lvl3pPr>
            <a:lvl4pPr lvl="3" rtl="0">
              <a:spcBef>
                <a:spcPts val="1300"/>
              </a:spcBef>
              <a:spcAft>
                <a:spcPts val="0"/>
              </a:spcAft>
              <a:buSzPts val="3700"/>
              <a:buFont typeface="Poppins Light"/>
              <a:buNone/>
              <a:defRPr>
                <a:latin typeface="Poppins Light"/>
                <a:ea typeface="Poppins Light"/>
                <a:cs typeface="Poppins Light"/>
                <a:sym typeface="Poppins Light"/>
              </a:defRPr>
            </a:lvl4pPr>
            <a:lvl5pPr lvl="4" rtl="0">
              <a:spcBef>
                <a:spcPts val="1300"/>
              </a:spcBef>
              <a:spcAft>
                <a:spcPts val="0"/>
              </a:spcAft>
              <a:buSzPts val="3700"/>
              <a:buFont typeface="Poppins Light"/>
              <a:buNone/>
              <a:defRPr>
                <a:latin typeface="Poppins Light"/>
                <a:ea typeface="Poppins Light"/>
                <a:cs typeface="Poppins Light"/>
                <a:sym typeface="Poppins Light"/>
              </a:defRPr>
            </a:lvl5pPr>
            <a:lvl6pPr lvl="5" rtl="0">
              <a:spcBef>
                <a:spcPts val="1300"/>
              </a:spcBef>
              <a:spcAft>
                <a:spcPts val="0"/>
              </a:spcAft>
              <a:buSzPts val="3700"/>
              <a:buFont typeface="Poppins Light"/>
              <a:buNone/>
              <a:defRPr>
                <a:latin typeface="Poppins Light"/>
                <a:ea typeface="Poppins Light"/>
                <a:cs typeface="Poppins Light"/>
                <a:sym typeface="Poppins Light"/>
              </a:defRPr>
            </a:lvl6pPr>
            <a:lvl7pPr lvl="6" rtl="0">
              <a:spcBef>
                <a:spcPts val="1300"/>
              </a:spcBef>
              <a:spcAft>
                <a:spcPts val="0"/>
              </a:spcAft>
              <a:buSzPts val="3700"/>
              <a:buFont typeface="Poppins Light"/>
              <a:buNone/>
              <a:defRPr>
                <a:latin typeface="Poppins Light"/>
                <a:ea typeface="Poppins Light"/>
                <a:cs typeface="Poppins Light"/>
                <a:sym typeface="Poppins Light"/>
              </a:defRPr>
            </a:lvl7pPr>
            <a:lvl8pPr lvl="7" rtl="0">
              <a:spcBef>
                <a:spcPts val="1300"/>
              </a:spcBef>
              <a:spcAft>
                <a:spcPts val="0"/>
              </a:spcAft>
              <a:buSzPts val="3700"/>
              <a:buFont typeface="Poppins Light"/>
              <a:buNone/>
              <a:defRPr>
                <a:latin typeface="Poppins Light"/>
                <a:ea typeface="Poppins Light"/>
                <a:cs typeface="Poppins Light"/>
                <a:sym typeface="Poppins Light"/>
              </a:defRPr>
            </a:lvl8pPr>
            <a:lvl9pPr lvl="8" rtl="0">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72" name="Google Shape;72;p10"/>
          <p:cNvSpPr txBox="1"/>
          <p:nvPr>
            <p:ph idx="1" type="body"/>
          </p:nvPr>
        </p:nvSpPr>
        <p:spPr>
          <a:xfrm>
            <a:off x="6189533" y="2051767"/>
            <a:ext cx="5531100" cy="3043500"/>
          </a:xfrm>
          <a:prstGeom prst="rect">
            <a:avLst/>
          </a:prstGeom>
        </p:spPr>
        <p:txBody>
          <a:bodyPr anchorCtr="0" anchor="ctr" bIns="0" lIns="0" spcFirstLastPara="1" rIns="0" wrap="square" tIns="0">
            <a:noAutofit/>
          </a:bodyPr>
          <a:lstStyle>
            <a:lvl1pPr indent="-349250" lvl="0" marL="457200" rtl="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rtl="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rtl="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73" name="Google Shape;73;p10"/>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rtl="0">
              <a:buNone/>
              <a:defRPr i="1" sz="1600">
                <a:solidFill>
                  <a:srgbClr val="F9F8F5"/>
                </a:solidFill>
                <a:latin typeface="Spectral Light"/>
                <a:ea typeface="Spectral Light"/>
                <a:cs typeface="Spectral Light"/>
                <a:sym typeface="Spectral Light"/>
              </a:defRPr>
            </a:lvl1pPr>
            <a:lvl2pPr lvl="1" rtl="0">
              <a:buNone/>
              <a:defRPr i="1" sz="1600">
                <a:solidFill>
                  <a:srgbClr val="F9F8F5"/>
                </a:solidFill>
                <a:latin typeface="Spectral Light"/>
                <a:ea typeface="Spectral Light"/>
                <a:cs typeface="Spectral Light"/>
                <a:sym typeface="Spectral Light"/>
              </a:defRPr>
            </a:lvl2pPr>
            <a:lvl3pPr lvl="2" rtl="0">
              <a:buNone/>
              <a:defRPr i="1" sz="1600">
                <a:solidFill>
                  <a:srgbClr val="F9F8F5"/>
                </a:solidFill>
                <a:latin typeface="Spectral Light"/>
                <a:ea typeface="Spectral Light"/>
                <a:cs typeface="Spectral Light"/>
                <a:sym typeface="Spectral Light"/>
              </a:defRPr>
            </a:lvl3pPr>
            <a:lvl4pPr lvl="3" rtl="0">
              <a:buNone/>
              <a:defRPr i="1" sz="1600">
                <a:solidFill>
                  <a:srgbClr val="F9F8F5"/>
                </a:solidFill>
                <a:latin typeface="Spectral Light"/>
                <a:ea typeface="Spectral Light"/>
                <a:cs typeface="Spectral Light"/>
                <a:sym typeface="Spectral Light"/>
              </a:defRPr>
            </a:lvl4pPr>
            <a:lvl5pPr lvl="4" rtl="0">
              <a:buNone/>
              <a:defRPr i="1" sz="1600">
                <a:solidFill>
                  <a:srgbClr val="F9F8F5"/>
                </a:solidFill>
                <a:latin typeface="Spectral Light"/>
                <a:ea typeface="Spectral Light"/>
                <a:cs typeface="Spectral Light"/>
                <a:sym typeface="Spectral Light"/>
              </a:defRPr>
            </a:lvl5pPr>
            <a:lvl6pPr lvl="5" rtl="0">
              <a:buNone/>
              <a:defRPr i="1" sz="1600">
                <a:solidFill>
                  <a:srgbClr val="F9F8F5"/>
                </a:solidFill>
                <a:latin typeface="Spectral Light"/>
                <a:ea typeface="Spectral Light"/>
                <a:cs typeface="Spectral Light"/>
                <a:sym typeface="Spectral Light"/>
              </a:defRPr>
            </a:lvl6pPr>
            <a:lvl7pPr lvl="6" rtl="0">
              <a:buNone/>
              <a:defRPr i="1" sz="1600">
                <a:solidFill>
                  <a:srgbClr val="F9F8F5"/>
                </a:solidFill>
                <a:latin typeface="Spectral Light"/>
                <a:ea typeface="Spectral Light"/>
                <a:cs typeface="Spectral Light"/>
                <a:sym typeface="Spectral Light"/>
              </a:defRPr>
            </a:lvl7pPr>
            <a:lvl8pPr lvl="7" rtl="0">
              <a:buNone/>
              <a:defRPr i="1" sz="1600">
                <a:solidFill>
                  <a:srgbClr val="F9F8F5"/>
                </a:solidFill>
                <a:latin typeface="Spectral Light"/>
                <a:ea typeface="Spectral Light"/>
                <a:cs typeface="Spectral Light"/>
                <a:sym typeface="Spectral Light"/>
              </a:defRPr>
            </a:lvl8pPr>
            <a:lvl9pPr lvl="8" rtl="0">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74" name="Google Shape;74;p10"/>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75" name="Google Shape;75;p10"/>
          <p:cNvSpPr txBox="1"/>
          <p:nvPr/>
        </p:nvSpPr>
        <p:spPr>
          <a:xfrm>
            <a:off x="7024200" y="249833"/>
            <a:ext cx="4696500" cy="217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600">
                <a:solidFill>
                  <a:srgbClr val="F9F8F5"/>
                </a:solidFill>
                <a:latin typeface="Spectral Light"/>
                <a:ea typeface="Spectral Light"/>
                <a:cs typeface="Spectral Light"/>
                <a:sym typeface="Spectral Light"/>
              </a:rPr>
              <a:t>Name of course here</a:t>
            </a:r>
            <a:endParaRPr i="1" sz="1600">
              <a:solidFill>
                <a:srgbClr val="F9F8F5"/>
              </a:solidFill>
              <a:latin typeface="Spectral Light"/>
              <a:ea typeface="Spectral Light"/>
              <a:cs typeface="Spectral Light"/>
              <a:sym typeface="Spectral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1pPr>
            <a:lvl2pPr lvl="1">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2pPr>
            <a:lvl3pPr lvl="2">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3pPr>
            <a:lvl4pPr lvl="3">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4pPr>
            <a:lvl5pPr lvl="4">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5pPr>
            <a:lvl6pPr lvl="5">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6pPr>
            <a:lvl7pPr lvl="6">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7pPr>
            <a:lvl8pPr lvl="7">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8pPr>
            <a:lvl9pPr lvl="8">
              <a:spcBef>
                <a:spcPts val="1300"/>
              </a:spcBef>
              <a:spcAft>
                <a:spcPts val="1300"/>
              </a:spcAft>
              <a:buClr>
                <a:srgbClr val="09100F"/>
              </a:buClr>
              <a:buSzPts val="3700"/>
              <a:buFont typeface="Poppins Light"/>
              <a:buNone/>
              <a:defRPr sz="3700">
                <a:solidFill>
                  <a:srgbClr val="09100F"/>
                </a:solidFill>
                <a:latin typeface="Poppins Light"/>
                <a:ea typeface="Poppins Light"/>
                <a:cs typeface="Poppins Light"/>
                <a:sym typeface="Poppins Light"/>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0" lIns="0" spcFirstLastPara="1" rIns="0" wrap="square" tIns="0">
            <a:normAutofit/>
          </a:bodyPr>
          <a:lstStyle>
            <a:lvl1pPr indent="-349250" lvl="0" marL="457200">
              <a:lnSpc>
                <a:spcPct val="115000"/>
              </a:lnSpc>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2pPr>
            <a:lvl3pPr indent="-349250" lvl="2" marL="13716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3pPr>
            <a:lvl4pPr indent="-349250" lvl="3" marL="18288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4pPr>
            <a:lvl5pPr indent="-349250" lvl="4" marL="22860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5pPr>
            <a:lvl6pPr indent="-349250" lvl="5" marL="27432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6pPr>
            <a:lvl7pPr indent="-349250" lvl="6" marL="32004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7pPr>
            <a:lvl8pPr indent="-349250" lvl="7" marL="36576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8pPr>
            <a:lvl9pPr indent="-349250" lvl="8" marL="4114800">
              <a:lnSpc>
                <a:spcPct val="115000"/>
              </a:lnSpc>
              <a:spcBef>
                <a:spcPts val="1300"/>
              </a:spcBef>
              <a:spcAft>
                <a:spcPts val="1300"/>
              </a:spcAft>
              <a:buClr>
                <a:srgbClr val="09100F"/>
              </a:buClr>
              <a:buSzPts val="1900"/>
              <a:buFont typeface="Poppins"/>
              <a:buChar char="■"/>
              <a:defRPr sz="1900">
                <a:solidFill>
                  <a:srgbClr val="09100F"/>
                </a:solidFill>
                <a:latin typeface="Poppins"/>
                <a:ea typeface="Poppins"/>
                <a:cs typeface="Poppins"/>
                <a:sym typeface="Poppins"/>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21"/>
          <p:cNvGrpSpPr/>
          <p:nvPr/>
        </p:nvGrpSpPr>
        <p:grpSpPr>
          <a:xfrm flipH="1">
            <a:off x="1575676" y="4926443"/>
            <a:ext cx="2231303" cy="656710"/>
            <a:chOff x="3045721" y="3443678"/>
            <a:chExt cx="3448691" cy="694123"/>
          </a:xfrm>
        </p:grpSpPr>
        <p:sp>
          <p:nvSpPr>
            <p:cNvPr id="144" name="Google Shape;144;p21"/>
            <p:cNvSpPr/>
            <p:nvPr/>
          </p:nvSpPr>
          <p:spPr>
            <a:xfrm>
              <a:off x="3045721" y="3443678"/>
              <a:ext cx="3448691" cy="29683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1000">
                  <a:solidFill>
                    <a:srgbClr val="262626"/>
                  </a:solidFill>
                  <a:latin typeface="Poppins"/>
                  <a:ea typeface="Poppins"/>
                  <a:cs typeface="Poppins"/>
                  <a:sym typeface="Poppins"/>
                </a:rPr>
                <a:t>4. HOW DO WE GET THERE ?</a:t>
              </a:r>
              <a:endParaRPr/>
            </a:p>
          </p:txBody>
        </p:sp>
        <p:sp>
          <p:nvSpPr>
            <p:cNvPr id="145" name="Google Shape;145;p21"/>
            <p:cNvSpPr/>
            <p:nvPr/>
          </p:nvSpPr>
          <p:spPr>
            <a:xfrm>
              <a:off x="3501442" y="3860887"/>
              <a:ext cx="2992970" cy="27691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900">
                  <a:solidFill>
                    <a:srgbClr val="262626"/>
                  </a:solidFill>
                  <a:latin typeface="Poppins"/>
                  <a:ea typeface="Poppins"/>
                  <a:cs typeface="Poppins"/>
                  <a:sym typeface="Poppins"/>
                </a:rPr>
                <a:t>Strategies</a:t>
              </a:r>
              <a:endParaRPr/>
            </a:p>
          </p:txBody>
        </p:sp>
      </p:grpSp>
      <p:grpSp>
        <p:nvGrpSpPr>
          <p:cNvPr id="146" name="Google Shape;146;p21"/>
          <p:cNvGrpSpPr/>
          <p:nvPr/>
        </p:nvGrpSpPr>
        <p:grpSpPr>
          <a:xfrm flipH="1">
            <a:off x="1580421" y="3575054"/>
            <a:ext cx="2386294" cy="626303"/>
            <a:chOff x="1842311" y="3448949"/>
            <a:chExt cx="3688244" cy="661984"/>
          </a:xfrm>
        </p:grpSpPr>
        <p:sp>
          <p:nvSpPr>
            <p:cNvPr id="147" name="Google Shape;147;p21"/>
            <p:cNvSpPr/>
            <p:nvPr/>
          </p:nvSpPr>
          <p:spPr>
            <a:xfrm>
              <a:off x="1842311" y="3448949"/>
              <a:ext cx="3688244" cy="296839"/>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1000">
                  <a:solidFill>
                    <a:srgbClr val="262626"/>
                  </a:solidFill>
                  <a:latin typeface="Poppins"/>
                  <a:ea typeface="Poppins"/>
                  <a:cs typeface="Poppins"/>
                  <a:sym typeface="Poppins"/>
                </a:rPr>
                <a:t>5. HOW DO WE GET THERE ?</a:t>
              </a:r>
              <a:endParaRPr/>
            </a:p>
          </p:txBody>
        </p:sp>
        <p:sp>
          <p:nvSpPr>
            <p:cNvPr id="148" name="Google Shape;148;p21"/>
            <p:cNvSpPr/>
            <p:nvPr/>
          </p:nvSpPr>
          <p:spPr>
            <a:xfrm>
              <a:off x="2531486" y="3834019"/>
              <a:ext cx="2992970" cy="27691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900">
                  <a:solidFill>
                    <a:srgbClr val="262626"/>
                  </a:solidFill>
                  <a:latin typeface="Poppins"/>
                  <a:ea typeface="Poppins"/>
                  <a:cs typeface="Poppins"/>
                  <a:sym typeface="Poppins"/>
                </a:rPr>
                <a:t>Tactics and Implementation</a:t>
              </a:r>
              <a:endParaRPr/>
            </a:p>
          </p:txBody>
        </p:sp>
      </p:grpSp>
      <p:grpSp>
        <p:nvGrpSpPr>
          <p:cNvPr id="149" name="Google Shape;149;p21"/>
          <p:cNvGrpSpPr/>
          <p:nvPr/>
        </p:nvGrpSpPr>
        <p:grpSpPr>
          <a:xfrm flipH="1">
            <a:off x="1580435" y="2206934"/>
            <a:ext cx="2017470" cy="640285"/>
            <a:chOff x="2747296" y="3447879"/>
            <a:chExt cx="3118191" cy="676762"/>
          </a:xfrm>
        </p:grpSpPr>
        <p:sp>
          <p:nvSpPr>
            <p:cNvPr id="150" name="Google Shape;150;p21"/>
            <p:cNvSpPr/>
            <p:nvPr/>
          </p:nvSpPr>
          <p:spPr>
            <a:xfrm>
              <a:off x="2747296" y="3447879"/>
              <a:ext cx="3118191" cy="29683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1000">
                  <a:solidFill>
                    <a:srgbClr val="262626"/>
                  </a:solidFill>
                  <a:latin typeface="Poppins"/>
                  <a:ea typeface="Poppins"/>
                  <a:cs typeface="Poppins"/>
                  <a:sym typeface="Poppins"/>
                </a:rPr>
                <a:t>6. ARE WE GETTING THERE ?</a:t>
              </a:r>
              <a:endParaRPr/>
            </a:p>
          </p:txBody>
        </p:sp>
        <p:sp>
          <p:nvSpPr>
            <p:cNvPr id="151" name="Google Shape;151;p21"/>
            <p:cNvSpPr/>
            <p:nvPr/>
          </p:nvSpPr>
          <p:spPr>
            <a:xfrm>
              <a:off x="2872517" y="3847728"/>
              <a:ext cx="2992970" cy="27691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900">
                  <a:solidFill>
                    <a:srgbClr val="262626"/>
                  </a:solidFill>
                  <a:latin typeface="Poppins"/>
                  <a:ea typeface="Poppins"/>
                  <a:cs typeface="Poppins"/>
                  <a:sym typeface="Poppins"/>
                </a:rPr>
                <a:t>Assessment : Metrics</a:t>
              </a:r>
              <a:endParaRPr/>
            </a:p>
          </p:txBody>
        </p:sp>
      </p:grpSp>
      <p:grpSp>
        <p:nvGrpSpPr>
          <p:cNvPr id="152" name="Google Shape;152;p21"/>
          <p:cNvGrpSpPr/>
          <p:nvPr/>
        </p:nvGrpSpPr>
        <p:grpSpPr>
          <a:xfrm>
            <a:off x="8671657" y="2204564"/>
            <a:ext cx="1955549" cy="1002746"/>
            <a:chOff x="2902345" y="3482074"/>
            <a:chExt cx="3022487" cy="1059873"/>
          </a:xfrm>
        </p:grpSpPr>
        <p:sp>
          <p:nvSpPr>
            <p:cNvPr id="153" name="Google Shape;153;p21"/>
            <p:cNvSpPr/>
            <p:nvPr/>
          </p:nvSpPr>
          <p:spPr>
            <a:xfrm>
              <a:off x="3290588" y="3482074"/>
              <a:ext cx="2634244" cy="296838"/>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000">
                  <a:solidFill>
                    <a:srgbClr val="262626"/>
                  </a:solidFill>
                  <a:latin typeface="Poppins"/>
                  <a:ea typeface="Poppins"/>
                  <a:cs typeface="Poppins"/>
                  <a:sym typeface="Poppins"/>
                </a:rPr>
                <a:t>1. WHERE ARE WE ?</a:t>
              </a:r>
              <a:endParaRPr/>
            </a:p>
          </p:txBody>
        </p:sp>
        <p:sp>
          <p:nvSpPr>
            <p:cNvPr id="154" name="Google Shape;154;p21"/>
            <p:cNvSpPr/>
            <p:nvPr/>
          </p:nvSpPr>
          <p:spPr>
            <a:xfrm>
              <a:off x="2902345" y="3884431"/>
              <a:ext cx="2992969" cy="657516"/>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900">
                  <a:solidFill>
                    <a:srgbClr val="262626"/>
                  </a:solidFill>
                  <a:latin typeface="Poppins"/>
                  <a:ea typeface="Poppins"/>
                  <a:cs typeface="Poppins"/>
                  <a:sym typeface="Poppins"/>
                </a:rPr>
                <a:t>Situational analysis &amp; strategic assessment, Internal &amp; External</a:t>
              </a:r>
              <a:endParaRPr/>
            </a:p>
          </p:txBody>
        </p:sp>
      </p:grpSp>
      <p:grpSp>
        <p:nvGrpSpPr>
          <p:cNvPr id="155" name="Google Shape;155;p21"/>
          <p:cNvGrpSpPr/>
          <p:nvPr/>
        </p:nvGrpSpPr>
        <p:grpSpPr>
          <a:xfrm>
            <a:off x="8623882" y="3573824"/>
            <a:ext cx="1957585" cy="805864"/>
            <a:chOff x="1766646" y="3484359"/>
            <a:chExt cx="3025633" cy="851775"/>
          </a:xfrm>
        </p:grpSpPr>
        <p:sp>
          <p:nvSpPr>
            <p:cNvPr id="156" name="Google Shape;156;p21"/>
            <p:cNvSpPr/>
            <p:nvPr/>
          </p:nvSpPr>
          <p:spPr>
            <a:xfrm>
              <a:off x="1766646" y="3484359"/>
              <a:ext cx="3025633" cy="296838"/>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000">
                  <a:solidFill>
                    <a:srgbClr val="262626"/>
                  </a:solidFill>
                  <a:latin typeface="Poppins"/>
                  <a:ea typeface="Poppins"/>
                  <a:cs typeface="Poppins"/>
                  <a:sym typeface="Poppins"/>
                </a:rPr>
                <a:t>2. WHERE COULD WE BE ?</a:t>
              </a:r>
              <a:endParaRPr/>
            </a:p>
          </p:txBody>
        </p:sp>
        <p:sp>
          <p:nvSpPr>
            <p:cNvPr id="157" name="Google Shape;157;p21"/>
            <p:cNvSpPr/>
            <p:nvPr/>
          </p:nvSpPr>
          <p:spPr>
            <a:xfrm>
              <a:off x="1798582" y="3868919"/>
              <a:ext cx="2992970" cy="467215"/>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900">
                  <a:solidFill>
                    <a:srgbClr val="262626"/>
                  </a:solidFill>
                  <a:latin typeface="Poppins"/>
                  <a:ea typeface="Poppins"/>
                  <a:cs typeface="Poppins"/>
                  <a:sym typeface="Poppins"/>
                </a:rPr>
                <a:t>There are possible future scenarios in planning process</a:t>
              </a:r>
              <a:endParaRPr/>
            </a:p>
          </p:txBody>
        </p:sp>
      </p:grpSp>
      <p:grpSp>
        <p:nvGrpSpPr>
          <p:cNvPr id="158" name="Google Shape;158;p21"/>
          <p:cNvGrpSpPr/>
          <p:nvPr/>
        </p:nvGrpSpPr>
        <p:grpSpPr>
          <a:xfrm>
            <a:off x="8287335" y="4926450"/>
            <a:ext cx="2288290" cy="841343"/>
            <a:chOff x="2374310" y="3289924"/>
            <a:chExt cx="3536770" cy="889275"/>
          </a:xfrm>
        </p:grpSpPr>
        <p:sp>
          <p:nvSpPr>
            <p:cNvPr id="159" name="Google Shape;159;p21"/>
            <p:cNvSpPr/>
            <p:nvPr/>
          </p:nvSpPr>
          <p:spPr>
            <a:xfrm>
              <a:off x="2469272" y="3289924"/>
              <a:ext cx="3441808" cy="296838"/>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000">
                  <a:solidFill>
                    <a:srgbClr val="262626"/>
                  </a:solidFill>
                  <a:latin typeface="Poppins"/>
                  <a:ea typeface="Poppins"/>
                  <a:cs typeface="Poppins"/>
                  <a:sym typeface="Poppins"/>
                </a:rPr>
                <a:t>3. WHERE DO WE WANT TO GO ?</a:t>
              </a:r>
              <a:endParaRPr/>
            </a:p>
          </p:txBody>
        </p:sp>
        <p:sp>
          <p:nvSpPr>
            <p:cNvPr id="160" name="Google Shape;160;p21"/>
            <p:cNvSpPr/>
            <p:nvPr/>
          </p:nvSpPr>
          <p:spPr>
            <a:xfrm>
              <a:off x="2374310" y="3711984"/>
              <a:ext cx="3528321" cy="467215"/>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900">
                  <a:solidFill>
                    <a:srgbClr val="262626"/>
                  </a:solidFill>
                  <a:latin typeface="Poppins"/>
                  <a:ea typeface="Poppins"/>
                  <a:cs typeface="Poppins"/>
                  <a:sym typeface="Poppins"/>
                </a:rPr>
                <a:t>Links to future vision but shorter time horizon, consider SMART goals</a:t>
              </a:r>
              <a:endParaRPr/>
            </a:p>
          </p:txBody>
        </p:sp>
      </p:grpSp>
      <p:sp>
        <p:nvSpPr>
          <p:cNvPr id="161" name="Google Shape;161;p21"/>
          <p:cNvSpPr/>
          <p:nvPr/>
        </p:nvSpPr>
        <p:spPr>
          <a:xfrm rot="1470904">
            <a:off x="6101587" y="1673839"/>
            <a:ext cx="444" cy="258"/>
          </a:xfrm>
          <a:custGeom>
            <a:rect b="b" l="l" r="r" t="t"/>
            <a:pathLst>
              <a:path extrusionOk="0" h="258" w="444">
                <a:moveTo>
                  <a:pt x="0" y="0"/>
                </a:moveTo>
                <a:lnTo>
                  <a:pt x="444" y="129"/>
                </a:lnTo>
                <a:lnTo>
                  <a:pt x="118" y="25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162" name="Google Shape;162;p21"/>
          <p:cNvSpPr/>
          <p:nvPr/>
        </p:nvSpPr>
        <p:spPr>
          <a:xfrm rot="1470904">
            <a:off x="6100292" y="2051263"/>
            <a:ext cx="9277" cy="11928"/>
          </a:xfrm>
          <a:custGeom>
            <a:rect b="b" l="l" r="r" t="t"/>
            <a:pathLst>
              <a:path extrusionOk="0" h="11926" w="9275">
                <a:moveTo>
                  <a:pt x="0" y="3675"/>
                </a:moveTo>
                <a:lnTo>
                  <a:pt x="9275" y="0"/>
                </a:lnTo>
                <a:lnTo>
                  <a:pt x="3762" y="11926"/>
                </a:lnTo>
                <a:lnTo>
                  <a:pt x="0" y="3675"/>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63" name="Google Shape;163;p21"/>
          <p:cNvSpPr/>
          <p:nvPr/>
        </p:nvSpPr>
        <p:spPr>
          <a:xfrm rot="1470904">
            <a:off x="8153485" y="2864637"/>
            <a:ext cx="7016" cy="10954"/>
          </a:xfrm>
          <a:custGeom>
            <a:rect b="b" l="l" r="r" t="t"/>
            <a:pathLst>
              <a:path extrusionOk="0" h="10952" w="7015">
                <a:moveTo>
                  <a:pt x="4877" y="0"/>
                </a:moveTo>
                <a:lnTo>
                  <a:pt x="7015" y="10952"/>
                </a:lnTo>
                <a:lnTo>
                  <a:pt x="0" y="6182"/>
                </a:lnTo>
                <a:lnTo>
                  <a:pt x="487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64" name="Google Shape;164;p21"/>
          <p:cNvSpPr/>
          <p:nvPr/>
        </p:nvSpPr>
        <p:spPr>
          <a:xfrm rot="1470904">
            <a:off x="4000476" y="3105724"/>
            <a:ext cx="6156" cy="7161"/>
          </a:xfrm>
          <a:custGeom>
            <a:rect b="b" l="l" r="r" t="t"/>
            <a:pathLst>
              <a:path extrusionOk="0" h="7160" w="6155">
                <a:moveTo>
                  <a:pt x="6155" y="0"/>
                </a:moveTo>
                <a:lnTo>
                  <a:pt x="6003" y="7160"/>
                </a:lnTo>
                <a:lnTo>
                  <a:pt x="0" y="7160"/>
                </a:lnTo>
                <a:lnTo>
                  <a:pt x="615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65" name="Google Shape;165;p21"/>
          <p:cNvSpPr/>
          <p:nvPr/>
        </p:nvSpPr>
        <p:spPr>
          <a:xfrm rot="1470904">
            <a:off x="7815110" y="3043088"/>
            <a:ext cx="1527" cy="718"/>
          </a:xfrm>
          <a:custGeom>
            <a:rect b="b" l="l" r="r" t="t"/>
            <a:pathLst>
              <a:path extrusionOk="0" h="718" w="1527">
                <a:moveTo>
                  <a:pt x="566" y="0"/>
                </a:moveTo>
                <a:lnTo>
                  <a:pt x="1527" y="654"/>
                </a:lnTo>
                <a:lnTo>
                  <a:pt x="0" y="718"/>
                </a:lnTo>
                <a:lnTo>
                  <a:pt x="56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66" name="Google Shape;166;p21"/>
          <p:cNvSpPr/>
          <p:nvPr/>
        </p:nvSpPr>
        <p:spPr>
          <a:xfrm rot="1470904">
            <a:off x="4350979" y="3083275"/>
            <a:ext cx="2451" cy="2505"/>
          </a:xfrm>
          <a:custGeom>
            <a:rect b="b" l="l" r="r" t="t"/>
            <a:pathLst>
              <a:path extrusionOk="0" h="2505" w="2451">
                <a:moveTo>
                  <a:pt x="297" y="0"/>
                </a:moveTo>
                <a:lnTo>
                  <a:pt x="2451" y="2505"/>
                </a:lnTo>
                <a:lnTo>
                  <a:pt x="0" y="2505"/>
                </a:lnTo>
                <a:lnTo>
                  <a:pt x="29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67" name="Google Shape;167;p21"/>
          <p:cNvSpPr/>
          <p:nvPr/>
        </p:nvSpPr>
        <p:spPr>
          <a:xfrm rot="1470904">
            <a:off x="4369931" y="5038963"/>
            <a:ext cx="9066" cy="5185"/>
          </a:xfrm>
          <a:custGeom>
            <a:rect b="b" l="l" r="r" t="t"/>
            <a:pathLst>
              <a:path extrusionOk="0" h="5184" w="9065">
                <a:moveTo>
                  <a:pt x="0" y="1279"/>
                </a:moveTo>
                <a:lnTo>
                  <a:pt x="9065" y="0"/>
                </a:lnTo>
                <a:lnTo>
                  <a:pt x="5743" y="5184"/>
                </a:lnTo>
                <a:lnTo>
                  <a:pt x="0" y="127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68" name="Google Shape;168;p21"/>
          <p:cNvSpPr/>
          <p:nvPr/>
        </p:nvSpPr>
        <p:spPr>
          <a:xfrm rot="1470904">
            <a:off x="7802164" y="5052638"/>
            <a:ext cx="7510" cy="9121"/>
          </a:xfrm>
          <a:custGeom>
            <a:rect b="b" l="l" r="r" t="t"/>
            <a:pathLst>
              <a:path extrusionOk="0" h="9120" w="7509">
                <a:moveTo>
                  <a:pt x="0" y="0"/>
                </a:moveTo>
                <a:lnTo>
                  <a:pt x="7509" y="681"/>
                </a:lnTo>
                <a:lnTo>
                  <a:pt x="6506" y="912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69" name="Google Shape;169;p21"/>
          <p:cNvSpPr/>
          <p:nvPr/>
        </p:nvSpPr>
        <p:spPr>
          <a:xfrm rot="1469297">
            <a:off x="4705772" y="1753676"/>
            <a:ext cx="1342861" cy="1610692"/>
          </a:xfrm>
          <a:custGeom>
            <a:rect b="b" l="l" r="r" t="t"/>
            <a:pathLst>
              <a:path extrusionOk="0" h="2007951" w="1674062">
                <a:moveTo>
                  <a:pt x="1387971" y="129"/>
                </a:moveTo>
                <a:lnTo>
                  <a:pt x="1388297" y="0"/>
                </a:lnTo>
                <a:lnTo>
                  <a:pt x="1674062" y="82900"/>
                </a:lnTo>
                <a:lnTo>
                  <a:pt x="1554522" y="341476"/>
                </a:lnTo>
                <a:lnTo>
                  <a:pt x="1545247" y="345151"/>
                </a:lnTo>
                <a:close/>
                <a:moveTo>
                  <a:pt x="1382701" y="2218"/>
                </a:moveTo>
                <a:lnTo>
                  <a:pt x="1387970" y="130"/>
                </a:lnTo>
                <a:lnTo>
                  <a:pt x="1545246" y="345152"/>
                </a:lnTo>
                <a:lnTo>
                  <a:pt x="1539978" y="347239"/>
                </a:lnTo>
                <a:cubicBezTo>
                  <a:pt x="914269" y="632466"/>
                  <a:pt x="507119" y="1200962"/>
                  <a:pt x="401164" y="1831642"/>
                </a:cubicBezTo>
                <a:lnTo>
                  <a:pt x="380222" y="2007951"/>
                </a:lnTo>
                <a:lnTo>
                  <a:pt x="188110" y="1784468"/>
                </a:lnTo>
                <a:lnTo>
                  <a:pt x="0" y="2003296"/>
                </a:lnTo>
                <a:lnTo>
                  <a:pt x="148" y="1996327"/>
                </a:lnTo>
                <a:cubicBezTo>
                  <a:pt x="58926" y="1157146"/>
                  <a:pt x="563419" y="375684"/>
                  <a:pt x="1382701" y="221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170" name="Google Shape;170;p21"/>
          <p:cNvSpPr/>
          <p:nvPr/>
        </p:nvSpPr>
        <p:spPr>
          <a:xfrm rot="1469297">
            <a:off x="5972706" y="2231275"/>
            <a:ext cx="1944797" cy="599548"/>
          </a:xfrm>
          <a:custGeom>
            <a:rect b="b" l="l" r="r" t="t"/>
            <a:pathLst>
              <a:path extrusionOk="0" h="747419" w="2424458">
                <a:moveTo>
                  <a:pt x="0" y="211972"/>
                </a:moveTo>
                <a:lnTo>
                  <a:pt x="220099" y="124762"/>
                </a:lnTo>
                <a:cubicBezTo>
                  <a:pt x="903151" y="-106529"/>
                  <a:pt x="1632830" y="-7580"/>
                  <a:pt x="2217289" y="349901"/>
                </a:cubicBezTo>
                <a:lnTo>
                  <a:pt x="2362465" y="448619"/>
                </a:lnTo>
                <a:lnTo>
                  <a:pt x="2362465" y="448619"/>
                </a:lnTo>
                <a:lnTo>
                  <a:pt x="2369480" y="453389"/>
                </a:lnTo>
                <a:lnTo>
                  <a:pt x="2424458" y="734922"/>
                </a:lnTo>
                <a:lnTo>
                  <a:pt x="2128240" y="747419"/>
                </a:lnTo>
                <a:lnTo>
                  <a:pt x="2127279" y="746765"/>
                </a:lnTo>
                <a:lnTo>
                  <a:pt x="2127279" y="746765"/>
                </a:lnTo>
                <a:lnTo>
                  <a:pt x="2019126" y="673223"/>
                </a:lnTo>
                <a:cubicBezTo>
                  <a:pt x="1528123" y="372902"/>
                  <a:pt x="915119" y="289775"/>
                  <a:pt x="341286" y="484083"/>
                </a:cubicBezTo>
                <a:lnTo>
                  <a:pt x="166225" y="553448"/>
                </a:lnTo>
                <a:lnTo>
                  <a:pt x="285765" y="29487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171" name="Google Shape;171;p21"/>
          <p:cNvSpPr/>
          <p:nvPr/>
        </p:nvSpPr>
        <p:spPr>
          <a:xfrm rot="1469297">
            <a:off x="7149965" y="3012451"/>
            <a:ext cx="979980" cy="1899714"/>
          </a:xfrm>
          <a:custGeom>
            <a:rect b="b" l="l" r="r" t="t"/>
            <a:pathLst>
              <a:path extrusionOk="0" h="2368256" w="1221681">
                <a:moveTo>
                  <a:pt x="241240" y="0"/>
                </a:moveTo>
                <a:lnTo>
                  <a:pt x="278227" y="25150"/>
                </a:lnTo>
                <a:cubicBezTo>
                  <a:pt x="583681" y="255177"/>
                  <a:pt x="837735" y="562539"/>
                  <a:pt x="1007493" y="934940"/>
                </a:cubicBezTo>
                <a:cubicBezTo>
                  <a:pt x="1177250" y="1307341"/>
                  <a:pt x="1242622" y="1700713"/>
                  <a:pt x="1215905" y="2082158"/>
                </a:cubicBezTo>
                <a:lnTo>
                  <a:pt x="1206595" y="2160539"/>
                </a:lnTo>
                <a:lnTo>
                  <a:pt x="953831" y="2137632"/>
                </a:lnTo>
                <a:lnTo>
                  <a:pt x="1206596" y="2160539"/>
                </a:lnTo>
                <a:lnTo>
                  <a:pt x="1206305" y="2162989"/>
                </a:lnTo>
                <a:lnTo>
                  <a:pt x="994771" y="2368256"/>
                </a:lnTo>
                <a:lnTo>
                  <a:pt x="828201" y="2134776"/>
                </a:lnTo>
                <a:lnTo>
                  <a:pt x="829204" y="2126337"/>
                </a:lnTo>
                <a:lnTo>
                  <a:pt x="829203" y="2126337"/>
                </a:lnTo>
                <a:lnTo>
                  <a:pt x="837558" y="2055995"/>
                </a:lnTo>
                <a:cubicBezTo>
                  <a:pt x="860003" y="1735542"/>
                  <a:pt x="805084" y="1405071"/>
                  <a:pt x="662471" y="1092216"/>
                </a:cubicBezTo>
                <a:cubicBezTo>
                  <a:pt x="519858" y="779362"/>
                  <a:pt x="306427" y="521148"/>
                  <a:pt x="49814" y="327902"/>
                </a:cubicBezTo>
                <a:lnTo>
                  <a:pt x="0" y="294030"/>
                </a:lnTo>
                <a:lnTo>
                  <a:pt x="296218" y="28153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72" name="Google Shape;172;p21"/>
          <p:cNvSpPr/>
          <p:nvPr/>
        </p:nvSpPr>
        <p:spPr>
          <a:xfrm rot="1469297">
            <a:off x="4073739" y="2967613"/>
            <a:ext cx="973295" cy="1857435"/>
          </a:xfrm>
          <a:custGeom>
            <a:rect b="b" l="l" r="r" t="t"/>
            <a:pathLst>
              <a:path extrusionOk="0" h="2315550" w="1213347">
                <a:moveTo>
                  <a:pt x="192842" y="0"/>
                </a:moveTo>
                <a:lnTo>
                  <a:pt x="384954" y="223483"/>
                </a:lnTo>
                <a:lnTo>
                  <a:pt x="384657" y="225987"/>
                </a:lnTo>
                <a:lnTo>
                  <a:pt x="384658" y="225987"/>
                </a:lnTo>
                <a:lnTo>
                  <a:pt x="383228" y="238021"/>
                </a:lnTo>
                <a:cubicBezTo>
                  <a:pt x="360783" y="558474"/>
                  <a:pt x="415702" y="888945"/>
                  <a:pt x="558315" y="1201800"/>
                </a:cubicBezTo>
                <a:cubicBezTo>
                  <a:pt x="700929" y="1514654"/>
                  <a:pt x="914359" y="1772868"/>
                  <a:pt x="1170972" y="1966114"/>
                </a:cubicBezTo>
                <a:lnTo>
                  <a:pt x="1213347" y="1994928"/>
                </a:lnTo>
                <a:lnTo>
                  <a:pt x="927324" y="2035275"/>
                </a:lnTo>
                <a:lnTo>
                  <a:pt x="1011214" y="2315550"/>
                </a:lnTo>
                <a:lnTo>
                  <a:pt x="942559" y="2268866"/>
                </a:lnTo>
                <a:cubicBezTo>
                  <a:pt x="637105" y="2038839"/>
                  <a:pt x="383051" y="1731478"/>
                  <a:pt x="213294" y="1359076"/>
                </a:cubicBezTo>
                <a:cubicBezTo>
                  <a:pt x="77488" y="1061155"/>
                  <a:pt x="8488" y="749813"/>
                  <a:pt x="0" y="441893"/>
                </a:cubicBezTo>
                <a:lnTo>
                  <a:pt x="4581" y="225988"/>
                </a:lnTo>
                <a:lnTo>
                  <a:pt x="4580" y="225988"/>
                </a:lnTo>
                <a:lnTo>
                  <a:pt x="4732" y="218828"/>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73" name="Google Shape;173;p21"/>
          <p:cNvSpPr/>
          <p:nvPr/>
        </p:nvSpPr>
        <p:spPr>
          <a:xfrm rot="1469297">
            <a:off x="4302620" y="4992758"/>
            <a:ext cx="1953424" cy="603604"/>
          </a:xfrm>
          <a:custGeom>
            <a:rect b="b" l="l" r="r" t="t"/>
            <a:pathLst>
              <a:path extrusionOk="0" h="752476" w="2435213">
                <a:moveTo>
                  <a:pt x="0" y="40347"/>
                </a:moveTo>
                <a:lnTo>
                  <a:pt x="286023" y="0"/>
                </a:lnTo>
                <a:lnTo>
                  <a:pt x="291766" y="3905"/>
                </a:lnTo>
                <a:lnTo>
                  <a:pt x="291766" y="3906"/>
                </a:lnTo>
                <a:lnTo>
                  <a:pt x="402576" y="79254"/>
                </a:lnTo>
                <a:cubicBezTo>
                  <a:pt x="893579" y="379575"/>
                  <a:pt x="1506583" y="462702"/>
                  <a:pt x="2080416" y="268394"/>
                </a:cubicBezTo>
                <a:lnTo>
                  <a:pt x="2268744" y="193772"/>
                </a:lnTo>
                <a:lnTo>
                  <a:pt x="2149666" y="451349"/>
                </a:lnTo>
                <a:lnTo>
                  <a:pt x="2435213" y="534186"/>
                </a:lnTo>
                <a:lnTo>
                  <a:pt x="2427297" y="538288"/>
                </a:lnTo>
                <a:cubicBezTo>
                  <a:pt x="1682495" y="877803"/>
                  <a:pt x="853811" y="799777"/>
                  <a:pt x="204413" y="402576"/>
                </a:cubicBezTo>
                <a:lnTo>
                  <a:pt x="87308" y="322946"/>
                </a:lnTo>
                <a:lnTo>
                  <a:pt x="87308" y="322946"/>
                </a:lnTo>
                <a:lnTo>
                  <a:pt x="83890" y="32062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74" name="Google Shape;174;p21"/>
          <p:cNvSpPr/>
          <p:nvPr/>
        </p:nvSpPr>
        <p:spPr>
          <a:xfrm rot="1469297">
            <a:off x="6170984" y="4510434"/>
            <a:ext cx="1324026" cy="1554091"/>
          </a:xfrm>
          <a:custGeom>
            <a:rect b="b" l="l" r="r" t="t"/>
            <a:pathLst>
              <a:path extrusionOk="0" h="1937390" w="1650582">
                <a:moveTo>
                  <a:pt x="1272478" y="0"/>
                </a:moveTo>
                <a:lnTo>
                  <a:pt x="1439048" y="233480"/>
                </a:lnTo>
                <a:lnTo>
                  <a:pt x="1650582" y="28213"/>
                </a:lnTo>
                <a:lnTo>
                  <a:pt x="1633200" y="174556"/>
                </a:lnTo>
                <a:cubicBezTo>
                  <a:pt x="1519689" y="850204"/>
                  <a:pt x="1115776" y="1465896"/>
                  <a:pt x="493168" y="1829785"/>
                </a:cubicBezTo>
                <a:lnTo>
                  <a:pt x="286011" y="1937148"/>
                </a:lnTo>
                <a:lnTo>
                  <a:pt x="286012" y="1937149"/>
                </a:lnTo>
                <a:lnTo>
                  <a:pt x="285547" y="1937390"/>
                </a:lnTo>
                <a:lnTo>
                  <a:pt x="0" y="1854553"/>
                </a:lnTo>
                <a:lnTo>
                  <a:pt x="119078" y="1596976"/>
                </a:lnTo>
                <a:lnTo>
                  <a:pt x="120354" y="1596471"/>
                </a:lnTo>
                <a:lnTo>
                  <a:pt x="128734" y="1592127"/>
                </a:lnTo>
                <a:lnTo>
                  <a:pt x="128734" y="1592126"/>
                </a:lnTo>
                <a:lnTo>
                  <a:pt x="301427" y="1502625"/>
                </a:lnTo>
                <a:cubicBezTo>
                  <a:pt x="824480" y="1196922"/>
                  <a:pt x="1163808" y="679679"/>
                  <a:pt x="1259167" y="1120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75" name="Google Shape;175;p21"/>
          <p:cNvSpPr/>
          <p:nvPr/>
        </p:nvSpPr>
        <p:spPr>
          <a:xfrm rot="1470904">
            <a:off x="8139275" y="5243135"/>
            <a:ext cx="2334" cy="2450"/>
          </a:xfrm>
          <a:custGeom>
            <a:rect b="b" l="l" r="r" t="t"/>
            <a:pathLst>
              <a:path extrusionOk="0" h="2450" w="2334">
                <a:moveTo>
                  <a:pt x="291" y="0"/>
                </a:moveTo>
                <a:lnTo>
                  <a:pt x="2334" y="185"/>
                </a:lnTo>
                <a:lnTo>
                  <a:pt x="0" y="2450"/>
                </a:lnTo>
                <a:lnTo>
                  <a:pt x="291"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76" name="Google Shape;176;p21"/>
          <p:cNvSpPr/>
          <p:nvPr/>
        </p:nvSpPr>
        <p:spPr>
          <a:xfrm rot="1470904">
            <a:off x="4052733" y="5433119"/>
            <a:ext cx="3419" cy="5220"/>
          </a:xfrm>
          <a:custGeom>
            <a:rect b="b" l="l" r="r" t="t"/>
            <a:pathLst>
              <a:path extrusionOk="0" h="5219" w="3418">
                <a:moveTo>
                  <a:pt x="0" y="0"/>
                </a:moveTo>
                <a:lnTo>
                  <a:pt x="3418" y="2324"/>
                </a:lnTo>
                <a:lnTo>
                  <a:pt x="1562" y="521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77" name="Google Shape;177;p21"/>
          <p:cNvSpPr/>
          <p:nvPr/>
        </p:nvSpPr>
        <p:spPr>
          <a:xfrm rot="1470904">
            <a:off x="6096873" y="6026857"/>
            <a:ext cx="9659" cy="12927"/>
          </a:xfrm>
          <a:custGeom>
            <a:rect b="b" l="l" r="r" t="t"/>
            <a:pathLst>
              <a:path extrusionOk="0" h="12925" w="9657">
                <a:moveTo>
                  <a:pt x="5975" y="0"/>
                </a:moveTo>
                <a:lnTo>
                  <a:pt x="9657" y="8076"/>
                </a:lnTo>
                <a:lnTo>
                  <a:pt x="1277" y="12420"/>
                </a:lnTo>
                <a:lnTo>
                  <a:pt x="0" y="12925"/>
                </a:lnTo>
                <a:lnTo>
                  <a:pt x="597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78" name="Google Shape;178;p21"/>
          <p:cNvSpPr/>
          <p:nvPr/>
        </p:nvSpPr>
        <p:spPr>
          <a:xfrm rot="1470904">
            <a:off x="6104885" y="6415893"/>
            <a:ext cx="662" cy="433"/>
          </a:xfrm>
          <a:custGeom>
            <a:rect b="b" l="l" r="r" t="t"/>
            <a:pathLst>
              <a:path extrusionOk="0" h="433" w="662">
                <a:moveTo>
                  <a:pt x="465" y="0"/>
                </a:moveTo>
                <a:lnTo>
                  <a:pt x="662" y="433"/>
                </a:lnTo>
                <a:lnTo>
                  <a:pt x="0" y="241"/>
                </a:lnTo>
                <a:lnTo>
                  <a:pt x="46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grpSp>
        <p:nvGrpSpPr>
          <p:cNvPr id="179" name="Google Shape;179;p21"/>
          <p:cNvGrpSpPr/>
          <p:nvPr/>
        </p:nvGrpSpPr>
        <p:grpSpPr>
          <a:xfrm>
            <a:off x="4686857" y="2483275"/>
            <a:ext cx="1362818" cy="2853519"/>
            <a:chOff x="4686857" y="2173250"/>
            <a:chExt cx="1362818" cy="2853519"/>
          </a:xfrm>
        </p:grpSpPr>
        <p:sp>
          <p:nvSpPr>
            <p:cNvPr id="180" name="Google Shape;180;p21"/>
            <p:cNvSpPr/>
            <p:nvPr/>
          </p:nvSpPr>
          <p:spPr>
            <a:xfrm>
              <a:off x="4686857" y="2173250"/>
              <a:ext cx="1362818" cy="2853519"/>
            </a:xfrm>
            <a:custGeom>
              <a:rect b="b" l="l" r="r" t="t"/>
              <a:pathLst>
                <a:path extrusionOk="0" h="2853519" w="1362818">
                  <a:moveTo>
                    <a:pt x="1362818" y="0"/>
                  </a:moveTo>
                  <a:lnTo>
                    <a:pt x="1362818" y="2853519"/>
                  </a:lnTo>
                  <a:lnTo>
                    <a:pt x="1283934" y="2849535"/>
                  </a:lnTo>
                  <a:cubicBezTo>
                    <a:pt x="562767" y="2776297"/>
                    <a:pt x="0" y="2167249"/>
                    <a:pt x="0" y="1426759"/>
                  </a:cubicBezTo>
                  <a:cubicBezTo>
                    <a:pt x="0" y="686269"/>
                    <a:pt x="562767" y="77221"/>
                    <a:pt x="1283934" y="3983"/>
                  </a:cubicBezTo>
                  <a:lnTo>
                    <a:pt x="1362818" y="0"/>
                  </a:lnTo>
                  <a:close/>
                </a:path>
              </a:pathLst>
            </a:custGeom>
            <a:solidFill>
              <a:srgbClr val="EAEA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81" name="Google Shape;181;p21"/>
            <p:cNvSpPr/>
            <p:nvPr/>
          </p:nvSpPr>
          <p:spPr>
            <a:xfrm flipH="1">
              <a:off x="5071425" y="3198202"/>
              <a:ext cx="821988" cy="76559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000">
                  <a:solidFill>
                    <a:srgbClr val="262626"/>
                  </a:solidFill>
                  <a:latin typeface="Poppins"/>
                  <a:ea typeface="Poppins"/>
                  <a:cs typeface="Poppins"/>
                  <a:sym typeface="Poppins"/>
                </a:rPr>
                <a:t>MISSION</a:t>
              </a:r>
              <a:endParaRPr/>
            </a:p>
            <a:p>
              <a:pPr indent="0" lvl="0" marL="0" marR="0" rtl="0" algn="l">
                <a:lnSpc>
                  <a:spcPct val="150000"/>
                </a:lnSpc>
                <a:spcBef>
                  <a:spcPts val="0"/>
                </a:spcBef>
                <a:spcAft>
                  <a:spcPts val="0"/>
                </a:spcAft>
                <a:buNone/>
              </a:pPr>
              <a:r>
                <a:rPr b="1" lang="en-US" sz="1000">
                  <a:solidFill>
                    <a:srgbClr val="262626"/>
                  </a:solidFill>
                  <a:latin typeface="Poppins"/>
                  <a:ea typeface="Poppins"/>
                  <a:cs typeface="Poppins"/>
                  <a:sym typeface="Poppins"/>
                </a:rPr>
                <a:t>VALUES</a:t>
              </a:r>
              <a:endParaRPr/>
            </a:p>
            <a:p>
              <a:pPr indent="0" lvl="0" marL="0" marR="0" rtl="0" algn="l">
                <a:lnSpc>
                  <a:spcPct val="150000"/>
                </a:lnSpc>
                <a:spcBef>
                  <a:spcPts val="0"/>
                </a:spcBef>
                <a:spcAft>
                  <a:spcPts val="0"/>
                </a:spcAft>
                <a:buNone/>
              </a:pPr>
              <a:r>
                <a:rPr b="1" lang="en-US" sz="1000">
                  <a:solidFill>
                    <a:srgbClr val="262626"/>
                  </a:solidFill>
                  <a:latin typeface="Poppins"/>
                  <a:ea typeface="Poppins"/>
                  <a:cs typeface="Poppins"/>
                  <a:sym typeface="Poppins"/>
                </a:rPr>
                <a:t>PURPOSE</a:t>
              </a:r>
              <a:endParaRPr/>
            </a:p>
          </p:txBody>
        </p:sp>
      </p:grpSp>
      <p:grpSp>
        <p:nvGrpSpPr>
          <p:cNvPr id="182" name="Google Shape;182;p21"/>
          <p:cNvGrpSpPr/>
          <p:nvPr/>
        </p:nvGrpSpPr>
        <p:grpSpPr>
          <a:xfrm>
            <a:off x="6146078" y="2483275"/>
            <a:ext cx="1362818" cy="2853519"/>
            <a:chOff x="6146078" y="2173250"/>
            <a:chExt cx="1362818" cy="2853519"/>
          </a:xfrm>
        </p:grpSpPr>
        <p:sp>
          <p:nvSpPr>
            <p:cNvPr id="183" name="Google Shape;183;p21"/>
            <p:cNvSpPr/>
            <p:nvPr/>
          </p:nvSpPr>
          <p:spPr>
            <a:xfrm flipH="1">
              <a:off x="6146078" y="2173250"/>
              <a:ext cx="1362818" cy="2853519"/>
            </a:xfrm>
            <a:custGeom>
              <a:rect b="b" l="l" r="r" t="t"/>
              <a:pathLst>
                <a:path extrusionOk="0" h="2853519" w="1362818">
                  <a:moveTo>
                    <a:pt x="1362818" y="0"/>
                  </a:moveTo>
                  <a:lnTo>
                    <a:pt x="1362818" y="2853519"/>
                  </a:lnTo>
                  <a:lnTo>
                    <a:pt x="1283934" y="2849535"/>
                  </a:lnTo>
                  <a:cubicBezTo>
                    <a:pt x="562767" y="2776297"/>
                    <a:pt x="0" y="2167249"/>
                    <a:pt x="0" y="1426759"/>
                  </a:cubicBezTo>
                  <a:cubicBezTo>
                    <a:pt x="0" y="686269"/>
                    <a:pt x="562767" y="77221"/>
                    <a:pt x="1283934" y="3983"/>
                  </a:cubicBezTo>
                  <a:lnTo>
                    <a:pt x="1362818" y="0"/>
                  </a:lnTo>
                  <a:close/>
                </a:path>
              </a:pathLst>
            </a:custGeom>
            <a:solidFill>
              <a:srgbClr val="EAEA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2626"/>
                </a:solidFill>
                <a:latin typeface="Poppins"/>
                <a:ea typeface="Poppins"/>
                <a:cs typeface="Poppins"/>
                <a:sym typeface="Poppins"/>
              </a:endParaRPr>
            </a:p>
          </p:txBody>
        </p:sp>
        <p:sp>
          <p:nvSpPr>
            <p:cNvPr id="184" name="Google Shape;184;p21"/>
            <p:cNvSpPr/>
            <p:nvPr/>
          </p:nvSpPr>
          <p:spPr>
            <a:xfrm flipH="1">
              <a:off x="6313443" y="3195604"/>
              <a:ext cx="964368" cy="76559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000">
                  <a:solidFill>
                    <a:srgbClr val="262626"/>
                  </a:solidFill>
                  <a:latin typeface="Poppins"/>
                  <a:ea typeface="Poppins"/>
                  <a:cs typeface="Poppins"/>
                  <a:sym typeface="Poppins"/>
                </a:rPr>
                <a:t>ENVISIONED</a:t>
              </a:r>
              <a:endParaRPr/>
            </a:p>
            <a:p>
              <a:pPr indent="0" lvl="0" marL="0" marR="0" rtl="0" algn="l">
                <a:lnSpc>
                  <a:spcPct val="150000"/>
                </a:lnSpc>
                <a:spcBef>
                  <a:spcPts val="0"/>
                </a:spcBef>
                <a:spcAft>
                  <a:spcPts val="0"/>
                </a:spcAft>
                <a:buNone/>
              </a:pPr>
              <a:r>
                <a:rPr b="1" lang="en-US" sz="1000">
                  <a:solidFill>
                    <a:srgbClr val="262626"/>
                  </a:solidFill>
                  <a:latin typeface="Poppins"/>
                  <a:ea typeface="Poppins"/>
                  <a:cs typeface="Poppins"/>
                  <a:sym typeface="Poppins"/>
                </a:rPr>
                <a:t>FUTURE IN</a:t>
              </a:r>
              <a:endParaRPr/>
            </a:p>
            <a:p>
              <a:pPr indent="0" lvl="0" marL="0" marR="0" rtl="0" algn="l">
                <a:lnSpc>
                  <a:spcPct val="150000"/>
                </a:lnSpc>
                <a:spcBef>
                  <a:spcPts val="0"/>
                </a:spcBef>
                <a:spcAft>
                  <a:spcPts val="0"/>
                </a:spcAft>
                <a:buNone/>
              </a:pPr>
              <a:r>
                <a:rPr b="1" lang="en-US" sz="1000">
                  <a:solidFill>
                    <a:srgbClr val="262626"/>
                  </a:solidFill>
                  <a:latin typeface="Poppins"/>
                  <a:ea typeface="Poppins"/>
                  <a:cs typeface="Poppins"/>
                  <a:sym typeface="Poppins"/>
                </a:rPr>
                <a:t>5-20 YRS</a:t>
              </a:r>
              <a:endParaRPr/>
            </a:p>
          </p:txBody>
        </p:sp>
      </p:grpSp>
      <p:cxnSp>
        <p:nvCxnSpPr>
          <p:cNvPr id="185" name="Google Shape;185;p21"/>
          <p:cNvCxnSpPr/>
          <p:nvPr/>
        </p:nvCxnSpPr>
        <p:spPr>
          <a:xfrm rot="10800000">
            <a:off x="7641253" y="2543206"/>
            <a:ext cx="2934600" cy="0"/>
          </a:xfrm>
          <a:prstGeom prst="straightConnector1">
            <a:avLst/>
          </a:prstGeom>
          <a:noFill/>
          <a:ln cap="rnd" cmpd="sng" w="9525">
            <a:solidFill>
              <a:schemeClr val="accent2"/>
            </a:solidFill>
            <a:prstDash val="dash"/>
            <a:round/>
            <a:headEnd len="sm" w="sm" type="none"/>
            <a:tailEnd len="med" w="med" type="oval"/>
          </a:ln>
        </p:spPr>
      </p:cxnSp>
      <p:cxnSp>
        <p:nvCxnSpPr>
          <p:cNvPr id="186" name="Google Shape;186;p21"/>
          <p:cNvCxnSpPr/>
          <p:nvPr/>
        </p:nvCxnSpPr>
        <p:spPr>
          <a:xfrm>
            <a:off x="1631377" y="2543206"/>
            <a:ext cx="2901000" cy="0"/>
          </a:xfrm>
          <a:prstGeom prst="straightConnector1">
            <a:avLst/>
          </a:prstGeom>
          <a:noFill/>
          <a:ln cap="rnd" cmpd="sng" w="9525">
            <a:solidFill>
              <a:schemeClr val="accent1"/>
            </a:solidFill>
            <a:prstDash val="dash"/>
            <a:round/>
            <a:headEnd len="sm" w="sm" type="none"/>
            <a:tailEnd len="med" w="med" type="oval"/>
          </a:ln>
        </p:spPr>
      </p:cxnSp>
      <p:cxnSp>
        <p:nvCxnSpPr>
          <p:cNvPr id="187" name="Google Shape;187;p21"/>
          <p:cNvCxnSpPr/>
          <p:nvPr/>
        </p:nvCxnSpPr>
        <p:spPr>
          <a:xfrm rot="10800000">
            <a:off x="8138952" y="3903909"/>
            <a:ext cx="2436900" cy="0"/>
          </a:xfrm>
          <a:prstGeom prst="straightConnector1">
            <a:avLst/>
          </a:prstGeom>
          <a:noFill/>
          <a:ln cap="rnd" cmpd="sng" w="9525">
            <a:solidFill>
              <a:schemeClr val="accent3"/>
            </a:solidFill>
            <a:prstDash val="dash"/>
            <a:round/>
            <a:headEnd len="sm" w="sm" type="none"/>
            <a:tailEnd len="med" w="med" type="oval"/>
          </a:ln>
        </p:spPr>
      </p:cxnSp>
      <p:cxnSp>
        <p:nvCxnSpPr>
          <p:cNvPr id="188" name="Google Shape;188;p21"/>
          <p:cNvCxnSpPr/>
          <p:nvPr/>
        </p:nvCxnSpPr>
        <p:spPr>
          <a:xfrm>
            <a:off x="1631377" y="3903909"/>
            <a:ext cx="2420400" cy="0"/>
          </a:xfrm>
          <a:prstGeom prst="straightConnector1">
            <a:avLst/>
          </a:prstGeom>
          <a:noFill/>
          <a:ln cap="rnd" cmpd="sng" w="9525">
            <a:solidFill>
              <a:schemeClr val="accent5"/>
            </a:solidFill>
            <a:prstDash val="dash"/>
            <a:round/>
            <a:headEnd len="sm" w="sm" type="none"/>
            <a:tailEnd len="med" w="med" type="oval"/>
          </a:ln>
        </p:spPr>
      </p:cxnSp>
      <p:cxnSp>
        <p:nvCxnSpPr>
          <p:cNvPr id="189" name="Google Shape;189;p21"/>
          <p:cNvCxnSpPr/>
          <p:nvPr/>
        </p:nvCxnSpPr>
        <p:spPr>
          <a:xfrm flipH="1">
            <a:off x="7692253" y="5242761"/>
            <a:ext cx="2883600" cy="23400"/>
          </a:xfrm>
          <a:prstGeom prst="straightConnector1">
            <a:avLst/>
          </a:prstGeom>
          <a:noFill/>
          <a:ln cap="rnd" cmpd="sng" w="9525">
            <a:solidFill>
              <a:schemeClr val="accent4"/>
            </a:solidFill>
            <a:prstDash val="dash"/>
            <a:round/>
            <a:headEnd len="sm" w="sm" type="none"/>
            <a:tailEnd len="med" w="med" type="oval"/>
          </a:ln>
        </p:spPr>
      </p:cxnSp>
      <p:cxnSp>
        <p:nvCxnSpPr>
          <p:cNvPr id="190" name="Google Shape;190;p21"/>
          <p:cNvCxnSpPr/>
          <p:nvPr/>
        </p:nvCxnSpPr>
        <p:spPr>
          <a:xfrm>
            <a:off x="1631377" y="5266265"/>
            <a:ext cx="2901000" cy="0"/>
          </a:xfrm>
          <a:prstGeom prst="straightConnector1">
            <a:avLst/>
          </a:prstGeom>
          <a:noFill/>
          <a:ln cap="rnd" cmpd="sng" w="9525">
            <a:solidFill>
              <a:schemeClr val="accent5"/>
            </a:solidFill>
            <a:prstDash val="dash"/>
            <a:round/>
            <a:headEnd len="sm" w="sm" type="none"/>
            <a:tailEnd len="med" w="med" type="oval"/>
          </a:ln>
        </p:spPr>
      </p:cxnSp>
      <p:sp>
        <p:nvSpPr>
          <p:cNvPr id="191" name="Google Shape;191;p21"/>
          <p:cNvSpPr txBox="1"/>
          <p:nvPr>
            <p:ph type="title"/>
          </p:nvPr>
        </p:nvSpPr>
        <p:spPr>
          <a:xfrm>
            <a:off x="551523" y="1111425"/>
            <a:ext cx="88449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S</a:t>
            </a:r>
            <a:r>
              <a:rPr lang="en-US"/>
              <a:t>trategic planning process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500"/>
                                        <p:tgtEl>
                                          <p:spTgt spid="182"/>
                                        </p:tgtEl>
                                      </p:cBhvr>
                                    </p:animEffect>
                                  </p:childTnLst>
                                </p:cTn>
                              </p:par>
                              <p:par>
                                <p:cTn fill="hold" nodeType="withEffect" presetClass="entr" presetID="10" presetSubtype="0">
                                  <p:stCondLst>
                                    <p:cond delay="150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150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150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par>
                                <p:cTn fill="hold" nodeType="withEffect" presetClass="entr" presetID="10" presetSubtype="0">
                                  <p:stCondLst>
                                    <p:cond delay="200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200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200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250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250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250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par>
                                <p:cTn fill="hold" nodeType="withEffect" presetClass="entr" presetID="10" presetSubtype="0">
                                  <p:stCondLst>
                                    <p:cond delay="300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300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300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350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350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350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400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400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400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grpSp>
        <p:nvGrpSpPr>
          <p:cNvPr id="572" name="Google Shape;572;p30"/>
          <p:cNvGrpSpPr/>
          <p:nvPr/>
        </p:nvGrpSpPr>
        <p:grpSpPr>
          <a:xfrm>
            <a:off x="2088303" y="1931491"/>
            <a:ext cx="2276263" cy="4506218"/>
            <a:chOff x="2088292" y="1252674"/>
            <a:chExt cx="2276263" cy="5399902"/>
          </a:xfrm>
        </p:grpSpPr>
        <p:cxnSp>
          <p:nvCxnSpPr>
            <p:cNvPr id="573" name="Google Shape;573;p30"/>
            <p:cNvCxnSpPr/>
            <p:nvPr/>
          </p:nvCxnSpPr>
          <p:spPr>
            <a:xfrm rot="10800000">
              <a:off x="2088292" y="1252674"/>
              <a:ext cx="0" cy="5399902"/>
            </a:xfrm>
            <a:prstGeom prst="straightConnector1">
              <a:avLst/>
            </a:prstGeom>
            <a:noFill/>
            <a:ln cap="rnd" cmpd="sng" w="12700">
              <a:solidFill>
                <a:schemeClr val="accent4"/>
              </a:solidFill>
              <a:prstDash val="dash"/>
              <a:round/>
              <a:headEnd len="sm" w="sm" type="none"/>
              <a:tailEnd len="sm" w="sm" type="none"/>
            </a:ln>
          </p:spPr>
        </p:cxnSp>
        <p:cxnSp>
          <p:nvCxnSpPr>
            <p:cNvPr id="574" name="Google Shape;574;p30"/>
            <p:cNvCxnSpPr/>
            <p:nvPr/>
          </p:nvCxnSpPr>
          <p:spPr>
            <a:xfrm rot="10800000">
              <a:off x="3230354" y="1252674"/>
              <a:ext cx="0" cy="5399902"/>
            </a:xfrm>
            <a:prstGeom prst="straightConnector1">
              <a:avLst/>
            </a:prstGeom>
            <a:noFill/>
            <a:ln cap="rnd" cmpd="sng" w="12700">
              <a:solidFill>
                <a:schemeClr val="accent4"/>
              </a:solidFill>
              <a:prstDash val="dash"/>
              <a:round/>
              <a:headEnd len="sm" w="sm" type="none"/>
              <a:tailEnd len="sm" w="sm" type="none"/>
            </a:ln>
          </p:spPr>
        </p:cxnSp>
        <p:cxnSp>
          <p:nvCxnSpPr>
            <p:cNvPr id="575" name="Google Shape;575;p30"/>
            <p:cNvCxnSpPr/>
            <p:nvPr/>
          </p:nvCxnSpPr>
          <p:spPr>
            <a:xfrm rot="10800000">
              <a:off x="4364555" y="1252674"/>
              <a:ext cx="0" cy="5399902"/>
            </a:xfrm>
            <a:prstGeom prst="straightConnector1">
              <a:avLst/>
            </a:prstGeom>
            <a:noFill/>
            <a:ln cap="rnd" cmpd="sng" w="12700">
              <a:solidFill>
                <a:schemeClr val="accent4"/>
              </a:solidFill>
              <a:prstDash val="dash"/>
              <a:round/>
              <a:headEnd len="sm" w="sm" type="none"/>
              <a:tailEnd len="sm" w="sm" type="none"/>
            </a:ln>
          </p:spPr>
        </p:cxnSp>
      </p:grpSp>
      <p:grpSp>
        <p:nvGrpSpPr>
          <p:cNvPr id="576" name="Google Shape;576;p30"/>
          <p:cNvGrpSpPr/>
          <p:nvPr/>
        </p:nvGrpSpPr>
        <p:grpSpPr>
          <a:xfrm>
            <a:off x="7827450" y="1931491"/>
            <a:ext cx="2276263" cy="4506218"/>
            <a:chOff x="2088292" y="1252674"/>
            <a:chExt cx="2276263" cy="5399902"/>
          </a:xfrm>
        </p:grpSpPr>
        <p:cxnSp>
          <p:nvCxnSpPr>
            <p:cNvPr id="577" name="Google Shape;577;p30"/>
            <p:cNvCxnSpPr/>
            <p:nvPr/>
          </p:nvCxnSpPr>
          <p:spPr>
            <a:xfrm rot="10800000">
              <a:off x="2088292" y="1252674"/>
              <a:ext cx="0" cy="5399902"/>
            </a:xfrm>
            <a:prstGeom prst="straightConnector1">
              <a:avLst/>
            </a:prstGeom>
            <a:noFill/>
            <a:ln cap="rnd" cmpd="sng" w="12700">
              <a:solidFill>
                <a:schemeClr val="accent4"/>
              </a:solidFill>
              <a:prstDash val="dash"/>
              <a:round/>
              <a:headEnd len="sm" w="sm" type="none"/>
              <a:tailEnd len="sm" w="sm" type="none"/>
            </a:ln>
          </p:spPr>
        </p:cxnSp>
        <p:cxnSp>
          <p:nvCxnSpPr>
            <p:cNvPr id="578" name="Google Shape;578;p30"/>
            <p:cNvCxnSpPr/>
            <p:nvPr/>
          </p:nvCxnSpPr>
          <p:spPr>
            <a:xfrm rot="10800000">
              <a:off x="3230354" y="1252674"/>
              <a:ext cx="0" cy="5399902"/>
            </a:xfrm>
            <a:prstGeom prst="straightConnector1">
              <a:avLst/>
            </a:prstGeom>
            <a:noFill/>
            <a:ln cap="rnd" cmpd="sng" w="12700">
              <a:solidFill>
                <a:schemeClr val="accent4"/>
              </a:solidFill>
              <a:prstDash val="dash"/>
              <a:round/>
              <a:headEnd len="sm" w="sm" type="none"/>
              <a:tailEnd len="sm" w="sm" type="none"/>
            </a:ln>
          </p:spPr>
        </p:cxnSp>
        <p:cxnSp>
          <p:nvCxnSpPr>
            <p:cNvPr id="579" name="Google Shape;579;p30"/>
            <p:cNvCxnSpPr/>
            <p:nvPr/>
          </p:nvCxnSpPr>
          <p:spPr>
            <a:xfrm rot="10800000">
              <a:off x="4364555" y="1252674"/>
              <a:ext cx="0" cy="5399902"/>
            </a:xfrm>
            <a:prstGeom prst="straightConnector1">
              <a:avLst/>
            </a:prstGeom>
            <a:noFill/>
            <a:ln cap="rnd" cmpd="sng" w="12700">
              <a:solidFill>
                <a:schemeClr val="accent4"/>
              </a:solidFill>
              <a:prstDash val="dash"/>
              <a:round/>
              <a:headEnd len="sm" w="sm" type="none"/>
              <a:tailEnd len="sm" w="sm" type="none"/>
            </a:ln>
          </p:spPr>
        </p:cxnSp>
      </p:grpSp>
      <p:sp>
        <p:nvSpPr>
          <p:cNvPr id="580" name="Google Shape;580;p30"/>
          <p:cNvSpPr/>
          <p:nvPr/>
        </p:nvSpPr>
        <p:spPr>
          <a:xfrm>
            <a:off x="7095909" y="2374470"/>
            <a:ext cx="2266904"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Government incentive/investment</a:t>
            </a:r>
            <a:endParaRPr/>
          </a:p>
        </p:txBody>
      </p:sp>
      <p:cxnSp>
        <p:nvCxnSpPr>
          <p:cNvPr id="581" name="Google Shape;581;p30"/>
          <p:cNvCxnSpPr/>
          <p:nvPr/>
        </p:nvCxnSpPr>
        <p:spPr>
          <a:xfrm rot="10800000">
            <a:off x="9362813" y="2481358"/>
            <a:ext cx="402524" cy="0"/>
          </a:xfrm>
          <a:prstGeom prst="straightConnector1">
            <a:avLst/>
          </a:prstGeom>
          <a:noFill/>
          <a:ln cap="rnd" cmpd="sng" w="12700">
            <a:solidFill>
              <a:schemeClr val="dk1"/>
            </a:solidFill>
            <a:prstDash val="solid"/>
            <a:round/>
            <a:headEnd len="med" w="med" type="oval"/>
            <a:tailEnd len="sm" w="sm" type="none"/>
          </a:ln>
        </p:spPr>
      </p:cxnSp>
      <p:sp>
        <p:nvSpPr>
          <p:cNvPr id="582" name="Google Shape;582;p30"/>
          <p:cNvSpPr/>
          <p:nvPr/>
        </p:nvSpPr>
        <p:spPr>
          <a:xfrm>
            <a:off x="7095909" y="3059017"/>
            <a:ext cx="2266904" cy="213775"/>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Favorable US business conditions</a:t>
            </a:r>
            <a:endParaRPr/>
          </a:p>
        </p:txBody>
      </p:sp>
      <p:cxnSp>
        <p:nvCxnSpPr>
          <p:cNvPr id="583" name="Google Shape;583;p30"/>
          <p:cNvCxnSpPr/>
          <p:nvPr/>
        </p:nvCxnSpPr>
        <p:spPr>
          <a:xfrm rot="10800000">
            <a:off x="9362813" y="3165904"/>
            <a:ext cx="402524" cy="0"/>
          </a:xfrm>
          <a:prstGeom prst="straightConnector1">
            <a:avLst/>
          </a:prstGeom>
          <a:noFill/>
          <a:ln cap="rnd" cmpd="sng" w="12700">
            <a:solidFill>
              <a:schemeClr val="accent2"/>
            </a:solidFill>
            <a:prstDash val="solid"/>
            <a:round/>
            <a:headEnd len="med" w="med" type="oval"/>
            <a:tailEnd len="sm" w="sm" type="none"/>
          </a:ln>
        </p:spPr>
      </p:cxnSp>
      <p:sp>
        <p:nvSpPr>
          <p:cNvPr id="584" name="Google Shape;584;p30"/>
          <p:cNvSpPr/>
          <p:nvPr/>
        </p:nvSpPr>
        <p:spPr>
          <a:xfrm>
            <a:off x="7095909" y="3579391"/>
            <a:ext cx="3285179"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Rising affluence</a:t>
            </a:r>
            <a:endParaRPr/>
          </a:p>
        </p:txBody>
      </p:sp>
      <p:cxnSp>
        <p:nvCxnSpPr>
          <p:cNvPr id="585" name="Google Shape;585;p30"/>
          <p:cNvCxnSpPr/>
          <p:nvPr/>
        </p:nvCxnSpPr>
        <p:spPr>
          <a:xfrm rot="10800000">
            <a:off x="10381088" y="3686278"/>
            <a:ext cx="583334" cy="0"/>
          </a:xfrm>
          <a:prstGeom prst="straightConnector1">
            <a:avLst/>
          </a:prstGeom>
          <a:noFill/>
          <a:ln cap="rnd" cmpd="sng" w="12700">
            <a:solidFill>
              <a:schemeClr val="dk1"/>
            </a:solidFill>
            <a:prstDash val="solid"/>
            <a:round/>
            <a:headEnd len="med" w="med" type="oval"/>
            <a:tailEnd len="sm" w="sm" type="none"/>
          </a:ln>
        </p:spPr>
      </p:cxnSp>
      <p:sp>
        <p:nvSpPr>
          <p:cNvPr id="586" name="Google Shape;586;p30"/>
          <p:cNvSpPr/>
          <p:nvPr/>
        </p:nvSpPr>
        <p:spPr>
          <a:xfrm>
            <a:off x="7095909" y="3861250"/>
            <a:ext cx="3285179"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Increasingly busy lifestyles</a:t>
            </a:r>
            <a:endParaRPr/>
          </a:p>
        </p:txBody>
      </p:sp>
      <p:cxnSp>
        <p:nvCxnSpPr>
          <p:cNvPr id="587" name="Google Shape;587;p30"/>
          <p:cNvCxnSpPr/>
          <p:nvPr/>
        </p:nvCxnSpPr>
        <p:spPr>
          <a:xfrm rot="10800000">
            <a:off x="10381088" y="3968137"/>
            <a:ext cx="583334" cy="0"/>
          </a:xfrm>
          <a:prstGeom prst="straightConnector1">
            <a:avLst/>
          </a:prstGeom>
          <a:noFill/>
          <a:ln cap="rnd" cmpd="sng" w="12700">
            <a:solidFill>
              <a:schemeClr val="dk1"/>
            </a:solidFill>
            <a:prstDash val="solid"/>
            <a:round/>
            <a:headEnd len="med" w="med" type="oval"/>
            <a:tailEnd len="sm" w="sm" type="none"/>
          </a:ln>
        </p:spPr>
      </p:cxnSp>
      <p:sp>
        <p:nvSpPr>
          <p:cNvPr id="588" name="Google Shape;588;p30"/>
          <p:cNvSpPr/>
          <p:nvPr/>
        </p:nvSpPr>
        <p:spPr>
          <a:xfrm>
            <a:off x="7095909" y="4269232"/>
            <a:ext cx="3285179"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Enterprise resource planning capabilities</a:t>
            </a:r>
            <a:endParaRPr/>
          </a:p>
        </p:txBody>
      </p:sp>
      <p:cxnSp>
        <p:nvCxnSpPr>
          <p:cNvPr id="589" name="Google Shape;589;p30"/>
          <p:cNvCxnSpPr/>
          <p:nvPr/>
        </p:nvCxnSpPr>
        <p:spPr>
          <a:xfrm rot="10800000">
            <a:off x="10381088" y="4376120"/>
            <a:ext cx="583334" cy="0"/>
          </a:xfrm>
          <a:prstGeom prst="straightConnector1">
            <a:avLst/>
          </a:prstGeom>
          <a:noFill/>
          <a:ln cap="rnd" cmpd="sng" w="12700">
            <a:solidFill>
              <a:schemeClr val="dk1"/>
            </a:solidFill>
            <a:prstDash val="solid"/>
            <a:round/>
            <a:headEnd len="med" w="med" type="oval"/>
            <a:tailEnd len="sm" w="sm" type="none"/>
          </a:ln>
        </p:spPr>
      </p:cxnSp>
      <p:sp>
        <p:nvSpPr>
          <p:cNvPr id="590" name="Google Shape;590;p30"/>
          <p:cNvSpPr/>
          <p:nvPr/>
        </p:nvSpPr>
        <p:spPr>
          <a:xfrm>
            <a:off x="7095909" y="4551092"/>
            <a:ext cx="3285179"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Big data and analytics</a:t>
            </a:r>
            <a:endParaRPr/>
          </a:p>
        </p:txBody>
      </p:sp>
      <p:cxnSp>
        <p:nvCxnSpPr>
          <p:cNvPr id="591" name="Google Shape;591;p30"/>
          <p:cNvCxnSpPr/>
          <p:nvPr/>
        </p:nvCxnSpPr>
        <p:spPr>
          <a:xfrm rot="10800000">
            <a:off x="10381088" y="4657979"/>
            <a:ext cx="583334" cy="0"/>
          </a:xfrm>
          <a:prstGeom prst="straightConnector1">
            <a:avLst/>
          </a:prstGeom>
          <a:noFill/>
          <a:ln cap="rnd" cmpd="sng" w="12700">
            <a:solidFill>
              <a:schemeClr val="dk1"/>
            </a:solidFill>
            <a:prstDash val="solid"/>
            <a:round/>
            <a:headEnd len="med" w="med" type="oval"/>
            <a:tailEnd len="sm" w="sm" type="none"/>
          </a:ln>
        </p:spPr>
      </p:cxnSp>
      <p:grpSp>
        <p:nvGrpSpPr>
          <p:cNvPr id="592" name="Google Shape;592;p30"/>
          <p:cNvGrpSpPr/>
          <p:nvPr/>
        </p:nvGrpSpPr>
        <p:grpSpPr>
          <a:xfrm>
            <a:off x="7095909" y="5635018"/>
            <a:ext cx="1639785" cy="495634"/>
            <a:chOff x="7095898" y="5623262"/>
            <a:chExt cx="1639785" cy="564761"/>
          </a:xfrm>
        </p:grpSpPr>
        <p:sp>
          <p:nvSpPr>
            <p:cNvPr id="593" name="Google Shape;593;p30"/>
            <p:cNvSpPr/>
            <p:nvPr/>
          </p:nvSpPr>
          <p:spPr>
            <a:xfrm>
              <a:off x="7095898" y="5623262"/>
              <a:ext cx="1392521" cy="24359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Recycling advances</a:t>
              </a:r>
              <a:endParaRPr/>
            </a:p>
          </p:txBody>
        </p:sp>
        <p:cxnSp>
          <p:nvCxnSpPr>
            <p:cNvPr id="594" name="Google Shape;594;p30"/>
            <p:cNvCxnSpPr/>
            <p:nvPr/>
          </p:nvCxnSpPr>
          <p:spPr>
            <a:xfrm rot="10800000">
              <a:off x="8488419" y="5745057"/>
              <a:ext cx="247264" cy="0"/>
            </a:xfrm>
            <a:prstGeom prst="straightConnector1">
              <a:avLst/>
            </a:prstGeom>
            <a:noFill/>
            <a:ln cap="rnd" cmpd="sng" w="12700">
              <a:solidFill>
                <a:schemeClr val="accent6"/>
              </a:solidFill>
              <a:prstDash val="solid"/>
              <a:round/>
              <a:headEnd len="med" w="med" type="oval"/>
              <a:tailEnd len="sm" w="sm" type="none"/>
            </a:ln>
          </p:spPr>
        </p:cxnSp>
        <p:sp>
          <p:nvSpPr>
            <p:cNvPr id="595" name="Google Shape;595;p30"/>
            <p:cNvSpPr/>
            <p:nvPr/>
          </p:nvSpPr>
          <p:spPr>
            <a:xfrm>
              <a:off x="7095898" y="5944433"/>
              <a:ext cx="1392521" cy="24359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Low emission vehicles</a:t>
              </a:r>
              <a:endParaRPr/>
            </a:p>
          </p:txBody>
        </p:sp>
        <p:cxnSp>
          <p:nvCxnSpPr>
            <p:cNvPr id="596" name="Google Shape;596;p30"/>
            <p:cNvCxnSpPr/>
            <p:nvPr/>
          </p:nvCxnSpPr>
          <p:spPr>
            <a:xfrm rot="10800000">
              <a:off x="8488419" y="6066228"/>
              <a:ext cx="247264" cy="0"/>
            </a:xfrm>
            <a:prstGeom prst="straightConnector1">
              <a:avLst/>
            </a:prstGeom>
            <a:noFill/>
            <a:ln cap="rnd" cmpd="sng" w="12700">
              <a:solidFill>
                <a:schemeClr val="accent6"/>
              </a:solidFill>
              <a:prstDash val="solid"/>
              <a:round/>
              <a:headEnd len="med" w="med" type="oval"/>
              <a:tailEnd len="sm" w="sm" type="none"/>
            </a:ln>
          </p:spPr>
        </p:cxnSp>
      </p:grpSp>
      <p:sp>
        <p:nvSpPr>
          <p:cNvPr id="597" name="Google Shape;597;p30"/>
          <p:cNvSpPr/>
          <p:nvPr/>
        </p:nvSpPr>
        <p:spPr>
          <a:xfrm flipH="1">
            <a:off x="3703580" y="2217527"/>
            <a:ext cx="1392521"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Government oversight</a:t>
            </a:r>
            <a:endParaRPr/>
          </a:p>
        </p:txBody>
      </p:sp>
      <p:cxnSp>
        <p:nvCxnSpPr>
          <p:cNvPr id="598" name="Google Shape;598;p30"/>
          <p:cNvCxnSpPr/>
          <p:nvPr/>
        </p:nvCxnSpPr>
        <p:spPr>
          <a:xfrm>
            <a:off x="3456315" y="2324414"/>
            <a:ext cx="247264" cy="0"/>
          </a:xfrm>
          <a:prstGeom prst="straightConnector1">
            <a:avLst/>
          </a:prstGeom>
          <a:noFill/>
          <a:ln cap="rnd" cmpd="sng" w="12700">
            <a:solidFill>
              <a:schemeClr val="dk1"/>
            </a:solidFill>
            <a:prstDash val="solid"/>
            <a:round/>
            <a:headEnd len="med" w="med" type="oval"/>
            <a:tailEnd len="sm" w="sm" type="none"/>
          </a:ln>
        </p:spPr>
      </p:cxnSp>
      <p:sp>
        <p:nvSpPr>
          <p:cNvPr id="599" name="Google Shape;599;p30"/>
          <p:cNvSpPr/>
          <p:nvPr/>
        </p:nvSpPr>
        <p:spPr>
          <a:xfrm flipH="1">
            <a:off x="3703580" y="2499386"/>
            <a:ext cx="1392521"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Unionization</a:t>
            </a:r>
            <a:endParaRPr/>
          </a:p>
        </p:txBody>
      </p:sp>
      <p:cxnSp>
        <p:nvCxnSpPr>
          <p:cNvPr id="600" name="Google Shape;600;p30"/>
          <p:cNvCxnSpPr/>
          <p:nvPr/>
        </p:nvCxnSpPr>
        <p:spPr>
          <a:xfrm>
            <a:off x="3456315" y="2606274"/>
            <a:ext cx="247264" cy="0"/>
          </a:xfrm>
          <a:prstGeom prst="straightConnector1">
            <a:avLst/>
          </a:prstGeom>
          <a:noFill/>
          <a:ln cap="rnd" cmpd="sng" w="12700">
            <a:solidFill>
              <a:schemeClr val="dk1"/>
            </a:solidFill>
            <a:prstDash val="solid"/>
            <a:round/>
            <a:headEnd len="med" w="med" type="oval"/>
            <a:tailEnd len="sm" w="sm" type="none"/>
          </a:ln>
        </p:spPr>
      </p:cxnSp>
      <p:sp>
        <p:nvSpPr>
          <p:cNvPr id="601" name="Google Shape;601;p30"/>
          <p:cNvSpPr/>
          <p:nvPr/>
        </p:nvSpPr>
        <p:spPr>
          <a:xfrm flipH="1">
            <a:off x="2827388" y="3586662"/>
            <a:ext cx="2257137"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Environmental awareness</a:t>
            </a:r>
            <a:endParaRPr/>
          </a:p>
        </p:txBody>
      </p:sp>
      <p:cxnSp>
        <p:nvCxnSpPr>
          <p:cNvPr id="602" name="Google Shape;602;p30"/>
          <p:cNvCxnSpPr/>
          <p:nvPr/>
        </p:nvCxnSpPr>
        <p:spPr>
          <a:xfrm>
            <a:off x="2426597" y="3693549"/>
            <a:ext cx="400790" cy="0"/>
          </a:xfrm>
          <a:prstGeom prst="straightConnector1">
            <a:avLst/>
          </a:prstGeom>
          <a:noFill/>
          <a:ln cap="rnd" cmpd="sng" w="12700">
            <a:solidFill>
              <a:schemeClr val="dk1"/>
            </a:solidFill>
            <a:prstDash val="solid"/>
            <a:round/>
            <a:headEnd len="med" w="med" type="oval"/>
            <a:tailEnd len="sm" w="sm" type="none"/>
          </a:ln>
        </p:spPr>
      </p:cxnSp>
      <p:sp>
        <p:nvSpPr>
          <p:cNvPr id="603" name="Google Shape;603;p30"/>
          <p:cNvSpPr/>
          <p:nvPr/>
        </p:nvSpPr>
        <p:spPr>
          <a:xfrm flipH="1">
            <a:off x="2827388" y="3868522"/>
            <a:ext cx="2257137"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Demographic concentrations</a:t>
            </a:r>
            <a:endParaRPr/>
          </a:p>
        </p:txBody>
      </p:sp>
      <p:cxnSp>
        <p:nvCxnSpPr>
          <p:cNvPr id="604" name="Google Shape;604;p30"/>
          <p:cNvCxnSpPr/>
          <p:nvPr/>
        </p:nvCxnSpPr>
        <p:spPr>
          <a:xfrm>
            <a:off x="2426597" y="3975409"/>
            <a:ext cx="400790" cy="0"/>
          </a:xfrm>
          <a:prstGeom prst="straightConnector1">
            <a:avLst/>
          </a:prstGeom>
          <a:noFill/>
          <a:ln cap="rnd" cmpd="sng" w="12700">
            <a:solidFill>
              <a:schemeClr val="dk1"/>
            </a:solidFill>
            <a:prstDash val="solid"/>
            <a:round/>
            <a:headEnd len="med" w="med" type="oval"/>
            <a:tailEnd len="sm" w="sm" type="none"/>
          </a:ln>
        </p:spPr>
      </p:cxnSp>
      <p:sp>
        <p:nvSpPr>
          <p:cNvPr id="605" name="Google Shape;605;p30"/>
          <p:cNvSpPr/>
          <p:nvPr/>
        </p:nvSpPr>
        <p:spPr>
          <a:xfrm flipH="1">
            <a:off x="2827388" y="4412165"/>
            <a:ext cx="2257137"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Ability to quantify environmental impacts</a:t>
            </a:r>
            <a:endParaRPr/>
          </a:p>
        </p:txBody>
      </p:sp>
      <p:cxnSp>
        <p:nvCxnSpPr>
          <p:cNvPr id="606" name="Google Shape;606;p30"/>
          <p:cNvCxnSpPr/>
          <p:nvPr/>
        </p:nvCxnSpPr>
        <p:spPr>
          <a:xfrm>
            <a:off x="2426597" y="4519052"/>
            <a:ext cx="400790" cy="0"/>
          </a:xfrm>
          <a:prstGeom prst="straightConnector1">
            <a:avLst/>
          </a:prstGeom>
          <a:noFill/>
          <a:ln cap="rnd" cmpd="sng" w="12700">
            <a:solidFill>
              <a:schemeClr val="dk1"/>
            </a:solidFill>
            <a:prstDash val="solid"/>
            <a:round/>
            <a:headEnd len="med" w="med" type="oval"/>
            <a:tailEnd len="sm" w="sm" type="none"/>
          </a:ln>
        </p:spPr>
      </p:cxnSp>
      <p:sp>
        <p:nvSpPr>
          <p:cNvPr id="607" name="Google Shape;607;p30"/>
          <p:cNvSpPr/>
          <p:nvPr/>
        </p:nvSpPr>
        <p:spPr>
          <a:xfrm flipH="1">
            <a:off x="3707938" y="5096732"/>
            <a:ext cx="1373304" cy="213775"/>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Legal activism</a:t>
            </a:r>
            <a:endParaRPr/>
          </a:p>
        </p:txBody>
      </p:sp>
      <p:cxnSp>
        <p:nvCxnSpPr>
          <p:cNvPr id="608" name="Google Shape;608;p30"/>
          <p:cNvCxnSpPr/>
          <p:nvPr/>
        </p:nvCxnSpPr>
        <p:spPr>
          <a:xfrm>
            <a:off x="3464086" y="5203619"/>
            <a:ext cx="243852" cy="0"/>
          </a:xfrm>
          <a:prstGeom prst="straightConnector1">
            <a:avLst/>
          </a:prstGeom>
          <a:noFill/>
          <a:ln cap="rnd" cmpd="sng" w="12700">
            <a:solidFill>
              <a:schemeClr val="dk1"/>
            </a:solidFill>
            <a:prstDash val="solid"/>
            <a:round/>
            <a:headEnd len="med" w="med" type="oval"/>
            <a:tailEnd len="sm" w="sm" type="none"/>
          </a:ln>
        </p:spPr>
      </p:cxnSp>
      <p:grpSp>
        <p:nvGrpSpPr>
          <p:cNvPr id="609" name="Google Shape;609;p30"/>
          <p:cNvGrpSpPr/>
          <p:nvPr/>
        </p:nvGrpSpPr>
        <p:grpSpPr>
          <a:xfrm flipH="1">
            <a:off x="2426637" y="5781299"/>
            <a:ext cx="2654648" cy="213775"/>
            <a:chOff x="7095898" y="5623262"/>
            <a:chExt cx="1639785" cy="243590"/>
          </a:xfrm>
        </p:grpSpPr>
        <p:sp>
          <p:nvSpPr>
            <p:cNvPr id="610" name="Google Shape;610;p30"/>
            <p:cNvSpPr/>
            <p:nvPr/>
          </p:nvSpPr>
          <p:spPr>
            <a:xfrm>
              <a:off x="7095898" y="5623262"/>
              <a:ext cx="1392521" cy="24359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
                  <a:solidFill>
                    <a:schemeClr val="lt1"/>
                  </a:solidFill>
                  <a:latin typeface="Poppins"/>
                  <a:ea typeface="Poppins"/>
                  <a:cs typeface="Poppins"/>
                  <a:sym typeface="Poppins"/>
                </a:rPr>
                <a:t>Environmental impacts</a:t>
              </a:r>
              <a:endParaRPr/>
            </a:p>
          </p:txBody>
        </p:sp>
        <p:cxnSp>
          <p:nvCxnSpPr>
            <p:cNvPr id="611" name="Google Shape;611;p30"/>
            <p:cNvCxnSpPr/>
            <p:nvPr/>
          </p:nvCxnSpPr>
          <p:spPr>
            <a:xfrm rot="10800000">
              <a:off x="8488419" y="5745057"/>
              <a:ext cx="247264" cy="0"/>
            </a:xfrm>
            <a:prstGeom prst="straightConnector1">
              <a:avLst/>
            </a:prstGeom>
            <a:noFill/>
            <a:ln cap="rnd" cmpd="sng" w="12700">
              <a:solidFill>
                <a:schemeClr val="accent6"/>
              </a:solidFill>
              <a:prstDash val="solid"/>
              <a:round/>
              <a:headEnd len="med" w="med" type="oval"/>
              <a:tailEnd len="sm" w="sm" type="none"/>
            </a:ln>
          </p:spPr>
        </p:cxnSp>
      </p:grpSp>
      <p:grpSp>
        <p:nvGrpSpPr>
          <p:cNvPr id="612" name="Google Shape;612;p30"/>
          <p:cNvGrpSpPr/>
          <p:nvPr/>
        </p:nvGrpSpPr>
        <p:grpSpPr>
          <a:xfrm>
            <a:off x="5492151" y="2147036"/>
            <a:ext cx="1207720" cy="668643"/>
            <a:chOff x="5492140" y="1548788"/>
            <a:chExt cx="1207720" cy="761900"/>
          </a:xfrm>
        </p:grpSpPr>
        <p:sp>
          <p:nvSpPr>
            <p:cNvPr id="613" name="Google Shape;613;p30"/>
            <p:cNvSpPr/>
            <p:nvPr/>
          </p:nvSpPr>
          <p:spPr>
            <a:xfrm>
              <a:off x="5492140" y="1548788"/>
              <a:ext cx="1207720" cy="761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614" name="Google Shape;614;p30"/>
            <p:cNvSpPr txBox="1"/>
            <p:nvPr/>
          </p:nvSpPr>
          <p:spPr>
            <a:xfrm flipH="1">
              <a:off x="5876478" y="1578882"/>
              <a:ext cx="438900" cy="701700"/>
            </a:xfrm>
            <a:prstGeom prst="rect">
              <a:avLst/>
            </a:prstGeom>
            <a:solidFill>
              <a:schemeClr val="accen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4000">
                  <a:solidFill>
                    <a:schemeClr val="lt1"/>
                  </a:solidFill>
                  <a:latin typeface="Poppins"/>
                  <a:ea typeface="Poppins"/>
                  <a:cs typeface="Poppins"/>
                  <a:sym typeface="Poppins"/>
                </a:rPr>
                <a:t>P</a:t>
              </a:r>
              <a:endParaRPr/>
            </a:p>
          </p:txBody>
        </p:sp>
      </p:grpSp>
      <p:grpSp>
        <p:nvGrpSpPr>
          <p:cNvPr id="615" name="Google Shape;615;p30"/>
          <p:cNvGrpSpPr/>
          <p:nvPr/>
        </p:nvGrpSpPr>
        <p:grpSpPr>
          <a:xfrm>
            <a:off x="5492151" y="2831582"/>
            <a:ext cx="1207720" cy="668643"/>
            <a:chOff x="5492140" y="2328809"/>
            <a:chExt cx="1207720" cy="761900"/>
          </a:xfrm>
        </p:grpSpPr>
        <p:sp>
          <p:nvSpPr>
            <p:cNvPr id="616" name="Google Shape;616;p30"/>
            <p:cNvSpPr/>
            <p:nvPr/>
          </p:nvSpPr>
          <p:spPr>
            <a:xfrm>
              <a:off x="5492140" y="2328809"/>
              <a:ext cx="1207720" cy="761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617" name="Google Shape;617;p30"/>
            <p:cNvSpPr txBox="1"/>
            <p:nvPr/>
          </p:nvSpPr>
          <p:spPr>
            <a:xfrm flipH="1">
              <a:off x="5873260" y="2383707"/>
              <a:ext cx="438900" cy="701700"/>
            </a:xfrm>
            <a:prstGeom prst="rect">
              <a:avLst/>
            </a:prstGeom>
            <a:solidFill>
              <a:schemeClr val="dk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4000">
                  <a:solidFill>
                    <a:schemeClr val="lt1"/>
                  </a:solidFill>
                  <a:latin typeface="Poppins"/>
                  <a:ea typeface="Poppins"/>
                  <a:cs typeface="Poppins"/>
                  <a:sym typeface="Poppins"/>
                </a:rPr>
                <a:t>E</a:t>
              </a:r>
              <a:endParaRPr/>
            </a:p>
          </p:txBody>
        </p:sp>
      </p:grpSp>
      <p:grpSp>
        <p:nvGrpSpPr>
          <p:cNvPr id="618" name="Google Shape;618;p30"/>
          <p:cNvGrpSpPr/>
          <p:nvPr/>
        </p:nvGrpSpPr>
        <p:grpSpPr>
          <a:xfrm>
            <a:off x="5492151" y="3516128"/>
            <a:ext cx="1207720" cy="668643"/>
            <a:chOff x="5492140" y="3108829"/>
            <a:chExt cx="1207720" cy="761900"/>
          </a:xfrm>
        </p:grpSpPr>
        <p:sp>
          <p:nvSpPr>
            <p:cNvPr id="619" name="Google Shape;619;p30"/>
            <p:cNvSpPr/>
            <p:nvPr/>
          </p:nvSpPr>
          <p:spPr>
            <a:xfrm>
              <a:off x="5492140" y="3108829"/>
              <a:ext cx="1207720" cy="761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620" name="Google Shape;620;p30"/>
            <p:cNvSpPr txBox="1"/>
            <p:nvPr/>
          </p:nvSpPr>
          <p:spPr>
            <a:xfrm flipH="1">
              <a:off x="5873259" y="3163819"/>
              <a:ext cx="438900" cy="701700"/>
            </a:xfrm>
            <a:prstGeom prst="rect">
              <a:avLst/>
            </a:prstGeom>
            <a:solidFill>
              <a:schemeClr val="dk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4000">
                  <a:solidFill>
                    <a:schemeClr val="lt1"/>
                  </a:solidFill>
                  <a:latin typeface="Poppins"/>
                  <a:ea typeface="Poppins"/>
                  <a:cs typeface="Poppins"/>
                  <a:sym typeface="Poppins"/>
                </a:rPr>
                <a:t>S</a:t>
              </a:r>
              <a:endParaRPr/>
            </a:p>
          </p:txBody>
        </p:sp>
      </p:grpSp>
      <p:grpSp>
        <p:nvGrpSpPr>
          <p:cNvPr id="621" name="Google Shape;621;p30"/>
          <p:cNvGrpSpPr/>
          <p:nvPr/>
        </p:nvGrpSpPr>
        <p:grpSpPr>
          <a:xfrm>
            <a:off x="5492151" y="4200674"/>
            <a:ext cx="1207720" cy="668643"/>
            <a:chOff x="5492140" y="3888850"/>
            <a:chExt cx="1207720" cy="761900"/>
          </a:xfrm>
        </p:grpSpPr>
        <p:sp>
          <p:nvSpPr>
            <p:cNvPr id="622" name="Google Shape;622;p30"/>
            <p:cNvSpPr/>
            <p:nvPr/>
          </p:nvSpPr>
          <p:spPr>
            <a:xfrm>
              <a:off x="5492140" y="3888850"/>
              <a:ext cx="1207720" cy="761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623" name="Google Shape;623;p30"/>
            <p:cNvSpPr txBox="1"/>
            <p:nvPr/>
          </p:nvSpPr>
          <p:spPr>
            <a:xfrm flipH="1">
              <a:off x="5873258" y="3943903"/>
              <a:ext cx="438900" cy="701700"/>
            </a:xfrm>
            <a:prstGeom prst="rect">
              <a:avLst/>
            </a:prstGeom>
            <a:solidFill>
              <a:schemeClr val="dk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4000">
                  <a:solidFill>
                    <a:schemeClr val="lt1"/>
                  </a:solidFill>
                  <a:latin typeface="Poppins"/>
                  <a:ea typeface="Poppins"/>
                  <a:cs typeface="Poppins"/>
                  <a:sym typeface="Poppins"/>
                </a:rPr>
                <a:t>T</a:t>
              </a:r>
              <a:endParaRPr/>
            </a:p>
          </p:txBody>
        </p:sp>
      </p:grpSp>
      <p:grpSp>
        <p:nvGrpSpPr>
          <p:cNvPr id="624" name="Google Shape;624;p30"/>
          <p:cNvGrpSpPr/>
          <p:nvPr/>
        </p:nvGrpSpPr>
        <p:grpSpPr>
          <a:xfrm>
            <a:off x="5492151" y="5569765"/>
            <a:ext cx="1207720" cy="668643"/>
            <a:chOff x="5492140" y="5448889"/>
            <a:chExt cx="1207720" cy="761900"/>
          </a:xfrm>
        </p:grpSpPr>
        <p:sp>
          <p:nvSpPr>
            <p:cNvPr id="625" name="Google Shape;625;p30"/>
            <p:cNvSpPr/>
            <p:nvPr/>
          </p:nvSpPr>
          <p:spPr>
            <a:xfrm>
              <a:off x="5492140" y="5448889"/>
              <a:ext cx="1207720" cy="761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626" name="Google Shape;626;p30"/>
            <p:cNvSpPr txBox="1"/>
            <p:nvPr/>
          </p:nvSpPr>
          <p:spPr>
            <a:xfrm flipH="1">
              <a:off x="5872690" y="5503941"/>
              <a:ext cx="438900" cy="701700"/>
            </a:xfrm>
            <a:prstGeom prst="rect">
              <a:avLst/>
            </a:prstGeom>
            <a:solidFill>
              <a:schemeClr val="dk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4000">
                  <a:solidFill>
                    <a:schemeClr val="lt1"/>
                  </a:solidFill>
                  <a:latin typeface="Poppins"/>
                  <a:ea typeface="Poppins"/>
                  <a:cs typeface="Poppins"/>
                  <a:sym typeface="Poppins"/>
                </a:rPr>
                <a:t>E</a:t>
              </a:r>
              <a:endParaRPr/>
            </a:p>
          </p:txBody>
        </p:sp>
      </p:grpSp>
      <p:grpSp>
        <p:nvGrpSpPr>
          <p:cNvPr id="627" name="Google Shape;627;p30"/>
          <p:cNvGrpSpPr/>
          <p:nvPr/>
        </p:nvGrpSpPr>
        <p:grpSpPr>
          <a:xfrm>
            <a:off x="5492151" y="4885219"/>
            <a:ext cx="1207720" cy="668643"/>
            <a:chOff x="5492140" y="4668869"/>
            <a:chExt cx="1207720" cy="761900"/>
          </a:xfrm>
        </p:grpSpPr>
        <p:sp>
          <p:nvSpPr>
            <p:cNvPr id="628" name="Google Shape;628;p30"/>
            <p:cNvSpPr/>
            <p:nvPr/>
          </p:nvSpPr>
          <p:spPr>
            <a:xfrm>
              <a:off x="5492140" y="4668869"/>
              <a:ext cx="1207720" cy="761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629" name="Google Shape;629;p30"/>
            <p:cNvSpPr txBox="1"/>
            <p:nvPr/>
          </p:nvSpPr>
          <p:spPr>
            <a:xfrm flipH="1">
              <a:off x="5872691" y="4723922"/>
              <a:ext cx="438900" cy="701700"/>
            </a:xfrm>
            <a:prstGeom prst="rect">
              <a:avLst/>
            </a:prstGeom>
            <a:solidFill>
              <a:schemeClr val="dk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4000">
                  <a:solidFill>
                    <a:schemeClr val="lt1"/>
                  </a:solidFill>
                  <a:latin typeface="Poppins"/>
                  <a:ea typeface="Poppins"/>
                  <a:cs typeface="Poppins"/>
                  <a:sym typeface="Poppins"/>
                </a:rPr>
                <a:t>L</a:t>
              </a:r>
              <a:endParaRPr/>
            </a:p>
          </p:txBody>
        </p:sp>
      </p:grpSp>
      <p:grpSp>
        <p:nvGrpSpPr>
          <p:cNvPr id="630" name="Google Shape;630;p30"/>
          <p:cNvGrpSpPr/>
          <p:nvPr/>
        </p:nvGrpSpPr>
        <p:grpSpPr>
          <a:xfrm>
            <a:off x="947801" y="1773672"/>
            <a:ext cx="10337986" cy="402479"/>
            <a:chOff x="947790" y="1123350"/>
            <a:chExt cx="10337986" cy="458613"/>
          </a:xfrm>
        </p:grpSpPr>
        <p:sp>
          <p:nvSpPr>
            <p:cNvPr id="631" name="Google Shape;631;p30"/>
            <p:cNvSpPr txBox="1"/>
            <p:nvPr/>
          </p:nvSpPr>
          <p:spPr>
            <a:xfrm flipH="1">
              <a:off x="3326820" y="1266272"/>
              <a:ext cx="948000" cy="157800"/>
            </a:xfrm>
            <a:prstGeom prst="rect">
              <a:avLst/>
            </a:prstGeom>
            <a:noFill/>
            <a:ln>
              <a:noFill/>
            </a:ln>
          </p:spPr>
          <p:txBody>
            <a:bodyPr anchorCtr="0" anchor="t" bIns="0" lIns="0" spcFirstLastPara="1" rIns="0" wrap="square" tIns="0">
              <a:spAutoFit/>
            </a:bodyPr>
            <a:lstStyle/>
            <a:p>
              <a:pPr indent="0" lvl="0" marL="0" marR="0" rtl="0" algn="ctr">
                <a:lnSpc>
                  <a:spcPct val="175555"/>
                </a:lnSpc>
                <a:spcBef>
                  <a:spcPts val="0"/>
                </a:spcBef>
                <a:spcAft>
                  <a:spcPts val="0"/>
                </a:spcAft>
                <a:buNone/>
              </a:pPr>
              <a:r>
                <a:rPr b="1" lang="en-US" sz="900">
                  <a:solidFill>
                    <a:srgbClr val="262626"/>
                  </a:solidFill>
                  <a:latin typeface="Poppins"/>
                  <a:ea typeface="Poppins"/>
                  <a:cs typeface="Poppins"/>
                  <a:sym typeface="Poppins"/>
                </a:rPr>
                <a:t>LOW</a:t>
              </a:r>
              <a:endParaRPr/>
            </a:p>
          </p:txBody>
        </p:sp>
        <p:sp>
          <p:nvSpPr>
            <p:cNvPr id="632" name="Google Shape;632;p30"/>
            <p:cNvSpPr txBox="1"/>
            <p:nvPr/>
          </p:nvSpPr>
          <p:spPr>
            <a:xfrm flipH="1">
              <a:off x="2182408" y="1266272"/>
              <a:ext cx="948000" cy="157800"/>
            </a:xfrm>
            <a:prstGeom prst="rect">
              <a:avLst/>
            </a:prstGeom>
            <a:noFill/>
            <a:ln>
              <a:noFill/>
            </a:ln>
          </p:spPr>
          <p:txBody>
            <a:bodyPr anchorCtr="0" anchor="t" bIns="0" lIns="0" spcFirstLastPara="1" rIns="0" wrap="square" tIns="0">
              <a:spAutoFit/>
            </a:bodyPr>
            <a:lstStyle/>
            <a:p>
              <a:pPr indent="0" lvl="0" marL="0" marR="0" rtl="0" algn="ctr">
                <a:lnSpc>
                  <a:spcPct val="175555"/>
                </a:lnSpc>
                <a:spcBef>
                  <a:spcPts val="0"/>
                </a:spcBef>
                <a:spcAft>
                  <a:spcPts val="0"/>
                </a:spcAft>
                <a:buNone/>
              </a:pPr>
              <a:r>
                <a:rPr b="1" lang="en-US" sz="900">
                  <a:solidFill>
                    <a:srgbClr val="262626"/>
                  </a:solidFill>
                  <a:latin typeface="Poppins"/>
                  <a:ea typeface="Poppins"/>
                  <a:cs typeface="Poppins"/>
                  <a:sym typeface="Poppins"/>
                </a:rPr>
                <a:t>MEDIUM</a:t>
              </a:r>
              <a:endParaRPr/>
            </a:p>
          </p:txBody>
        </p:sp>
        <p:sp>
          <p:nvSpPr>
            <p:cNvPr id="633" name="Google Shape;633;p30"/>
            <p:cNvSpPr txBox="1"/>
            <p:nvPr/>
          </p:nvSpPr>
          <p:spPr>
            <a:xfrm flipH="1">
              <a:off x="1091340" y="1266272"/>
              <a:ext cx="948000" cy="157800"/>
            </a:xfrm>
            <a:prstGeom prst="rect">
              <a:avLst/>
            </a:prstGeom>
            <a:noFill/>
            <a:ln>
              <a:noFill/>
            </a:ln>
          </p:spPr>
          <p:txBody>
            <a:bodyPr anchorCtr="0" anchor="t" bIns="0" lIns="0" spcFirstLastPara="1" rIns="0" wrap="square" tIns="0">
              <a:spAutoFit/>
            </a:bodyPr>
            <a:lstStyle/>
            <a:p>
              <a:pPr indent="0" lvl="0" marL="0" marR="0" rtl="0" algn="ctr">
                <a:lnSpc>
                  <a:spcPct val="175555"/>
                </a:lnSpc>
                <a:spcBef>
                  <a:spcPts val="0"/>
                </a:spcBef>
                <a:spcAft>
                  <a:spcPts val="0"/>
                </a:spcAft>
                <a:buNone/>
              </a:pPr>
              <a:r>
                <a:rPr b="1" lang="en-US" sz="900">
                  <a:solidFill>
                    <a:srgbClr val="262626"/>
                  </a:solidFill>
                  <a:latin typeface="Poppins"/>
                  <a:ea typeface="Poppins"/>
                  <a:cs typeface="Poppins"/>
                  <a:sym typeface="Poppins"/>
                </a:rPr>
                <a:t>HIGH</a:t>
              </a:r>
              <a:endParaRPr/>
            </a:p>
          </p:txBody>
        </p:sp>
        <p:sp>
          <p:nvSpPr>
            <p:cNvPr id="634" name="Google Shape;634;p30"/>
            <p:cNvSpPr txBox="1"/>
            <p:nvPr/>
          </p:nvSpPr>
          <p:spPr>
            <a:xfrm flipH="1">
              <a:off x="7917296" y="1266272"/>
              <a:ext cx="948000" cy="157800"/>
            </a:xfrm>
            <a:prstGeom prst="rect">
              <a:avLst/>
            </a:prstGeom>
            <a:noFill/>
            <a:ln>
              <a:noFill/>
            </a:ln>
          </p:spPr>
          <p:txBody>
            <a:bodyPr anchorCtr="0" anchor="t" bIns="0" lIns="0" spcFirstLastPara="1" rIns="0" wrap="square" tIns="0">
              <a:spAutoFit/>
            </a:bodyPr>
            <a:lstStyle/>
            <a:p>
              <a:pPr indent="0" lvl="0" marL="0" marR="0" rtl="0" algn="ctr">
                <a:lnSpc>
                  <a:spcPct val="175555"/>
                </a:lnSpc>
                <a:spcBef>
                  <a:spcPts val="0"/>
                </a:spcBef>
                <a:spcAft>
                  <a:spcPts val="0"/>
                </a:spcAft>
                <a:buNone/>
              </a:pPr>
              <a:r>
                <a:rPr b="1" lang="en-US" sz="900">
                  <a:solidFill>
                    <a:srgbClr val="262626"/>
                  </a:solidFill>
                  <a:latin typeface="Poppins"/>
                  <a:ea typeface="Poppins"/>
                  <a:cs typeface="Poppins"/>
                  <a:sym typeface="Poppins"/>
                </a:rPr>
                <a:t>LOW</a:t>
              </a:r>
              <a:endParaRPr/>
            </a:p>
          </p:txBody>
        </p:sp>
        <p:sp>
          <p:nvSpPr>
            <p:cNvPr id="635" name="Google Shape;635;p30"/>
            <p:cNvSpPr txBox="1"/>
            <p:nvPr/>
          </p:nvSpPr>
          <p:spPr>
            <a:xfrm flipH="1">
              <a:off x="9051496" y="1266272"/>
              <a:ext cx="948000" cy="157800"/>
            </a:xfrm>
            <a:prstGeom prst="rect">
              <a:avLst/>
            </a:prstGeom>
            <a:noFill/>
            <a:ln>
              <a:noFill/>
            </a:ln>
          </p:spPr>
          <p:txBody>
            <a:bodyPr anchorCtr="0" anchor="t" bIns="0" lIns="0" spcFirstLastPara="1" rIns="0" wrap="square" tIns="0">
              <a:spAutoFit/>
            </a:bodyPr>
            <a:lstStyle/>
            <a:p>
              <a:pPr indent="0" lvl="0" marL="0" marR="0" rtl="0" algn="ctr">
                <a:lnSpc>
                  <a:spcPct val="175555"/>
                </a:lnSpc>
                <a:spcBef>
                  <a:spcPts val="0"/>
                </a:spcBef>
                <a:spcAft>
                  <a:spcPts val="0"/>
                </a:spcAft>
                <a:buNone/>
              </a:pPr>
              <a:r>
                <a:rPr b="1" lang="en-US" sz="900">
                  <a:solidFill>
                    <a:srgbClr val="262626"/>
                  </a:solidFill>
                  <a:latin typeface="Poppins"/>
                  <a:ea typeface="Poppins"/>
                  <a:cs typeface="Poppins"/>
                  <a:sym typeface="Poppins"/>
                </a:rPr>
                <a:t>MEDIUM</a:t>
              </a:r>
              <a:endParaRPr/>
            </a:p>
          </p:txBody>
        </p:sp>
        <p:sp>
          <p:nvSpPr>
            <p:cNvPr id="636" name="Google Shape;636;p30"/>
            <p:cNvSpPr txBox="1"/>
            <p:nvPr/>
          </p:nvSpPr>
          <p:spPr>
            <a:xfrm flipH="1">
              <a:off x="10182548" y="1266272"/>
              <a:ext cx="948000" cy="157800"/>
            </a:xfrm>
            <a:prstGeom prst="rect">
              <a:avLst/>
            </a:prstGeom>
            <a:noFill/>
            <a:ln>
              <a:noFill/>
            </a:ln>
          </p:spPr>
          <p:txBody>
            <a:bodyPr anchorCtr="0" anchor="t" bIns="0" lIns="0" spcFirstLastPara="1" rIns="0" wrap="square" tIns="0">
              <a:spAutoFit/>
            </a:bodyPr>
            <a:lstStyle/>
            <a:p>
              <a:pPr indent="0" lvl="0" marL="0" marR="0" rtl="0" algn="ctr">
                <a:lnSpc>
                  <a:spcPct val="175555"/>
                </a:lnSpc>
                <a:spcBef>
                  <a:spcPts val="0"/>
                </a:spcBef>
                <a:spcAft>
                  <a:spcPts val="0"/>
                </a:spcAft>
                <a:buNone/>
              </a:pPr>
              <a:r>
                <a:rPr b="1" lang="en-US" sz="900">
                  <a:solidFill>
                    <a:srgbClr val="262626"/>
                  </a:solidFill>
                  <a:latin typeface="Poppins"/>
                  <a:ea typeface="Poppins"/>
                  <a:cs typeface="Poppins"/>
                  <a:sym typeface="Poppins"/>
                </a:rPr>
                <a:t>HIGH</a:t>
              </a:r>
              <a:endParaRPr/>
            </a:p>
          </p:txBody>
        </p:sp>
        <p:sp>
          <p:nvSpPr>
            <p:cNvPr id="637" name="Google Shape;637;p30"/>
            <p:cNvSpPr txBox="1"/>
            <p:nvPr/>
          </p:nvSpPr>
          <p:spPr>
            <a:xfrm flipH="1">
              <a:off x="10977376" y="1161063"/>
              <a:ext cx="308400" cy="4209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t/>
              </a:r>
              <a:endParaRPr sz="2400">
                <a:solidFill>
                  <a:schemeClr val="lt1"/>
                </a:solidFill>
                <a:latin typeface="Poppins"/>
                <a:ea typeface="Poppins"/>
                <a:cs typeface="Poppins"/>
                <a:sym typeface="Poppins"/>
              </a:endParaRPr>
            </a:p>
          </p:txBody>
        </p:sp>
        <p:sp>
          <p:nvSpPr>
            <p:cNvPr id="638" name="Google Shape;638;p30"/>
            <p:cNvSpPr txBox="1"/>
            <p:nvPr/>
          </p:nvSpPr>
          <p:spPr>
            <a:xfrm flipH="1" rot="10800000">
              <a:off x="947790" y="1123350"/>
              <a:ext cx="308400" cy="4209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t/>
              </a:r>
              <a:endParaRPr sz="2400">
                <a:solidFill>
                  <a:srgbClr val="262626"/>
                </a:solidFill>
                <a:latin typeface="Poppins"/>
                <a:ea typeface="Poppins"/>
                <a:cs typeface="Poppins"/>
                <a:sym typeface="Poppins"/>
              </a:endParaRPr>
            </a:p>
          </p:txBody>
        </p:sp>
      </p:grpSp>
      <p:sp>
        <p:nvSpPr>
          <p:cNvPr id="639" name="Google Shape;639;p30"/>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P</a:t>
            </a:r>
            <a:r>
              <a:rPr lang="en-US"/>
              <a:t>estle impact map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par>
                                <p:cTn fill="hold" nodeType="withEffect" presetClass="entr" presetID="10" presetSubtype="0">
                                  <p:stCondLst>
                                    <p:cond delay="25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par>
                                <p:cTn fill="hold" nodeType="withEffect" presetClass="entr" presetID="10" presetSubtype="0">
                                  <p:stCondLst>
                                    <p:cond delay="50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par>
                                <p:cTn fill="hold" nodeType="withEffect" presetClass="entr" presetID="10" presetSubtype="0">
                                  <p:stCondLst>
                                    <p:cond delay="75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par>
                                <p:cTn fill="hold" nodeType="withEffect" presetClass="entr" presetID="10" presetSubtype="0">
                                  <p:stCondLst>
                                    <p:cond delay="100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par>
                                <p:cTn fill="hold" nodeType="withEffect" presetClass="entr" presetID="10" presetSubtype="0">
                                  <p:stCondLst>
                                    <p:cond delay="125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par>
                                <p:cTn fill="hold" nodeType="withEffect" presetClass="entr" presetID="10" presetSubtype="0">
                                  <p:stCondLst>
                                    <p:cond delay="150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par>
                                <p:cTn fill="hold" nodeType="withEffect" presetClass="entr" presetID="10" presetSubtype="0">
                                  <p:stCondLst>
                                    <p:cond delay="150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par>
                                <p:cTn fill="hold" nodeType="withEffect" presetClass="entr" presetID="10" presetSubtype="0">
                                  <p:stCondLst>
                                    <p:cond delay="4000"/>
                                  </p:stCondLst>
                                  <p:childTnLst>
                                    <p:set>
                                      <p:cBhvr>
                                        <p:cTn dur="1" fill="hold">
                                          <p:stCondLst>
                                            <p:cond delay="0"/>
                                          </p:stCondLst>
                                        </p:cTn>
                                        <p:tgtEl>
                                          <p:spTgt spid="609"/>
                                        </p:tgtEl>
                                        <p:attrNameLst>
                                          <p:attrName>style.visibility</p:attrName>
                                        </p:attrNameLst>
                                      </p:cBhvr>
                                      <p:to>
                                        <p:strVal val="visible"/>
                                      </p:to>
                                    </p:set>
                                    <p:animEffect filter="fade" transition="in">
                                      <p:cBhvr>
                                        <p:cTn dur="1500"/>
                                        <p:tgtEl>
                                          <p:spTgt spid="609"/>
                                        </p:tgtEl>
                                      </p:cBhvr>
                                    </p:animEffect>
                                  </p:childTnLst>
                                </p:cTn>
                              </p:par>
                              <p:par>
                                <p:cTn fill="hold" nodeType="withEffect" presetClass="entr" presetID="10" presetSubtype="0">
                                  <p:stCondLst>
                                    <p:cond delay="4000"/>
                                  </p:stCondLst>
                                  <p:childTnLst>
                                    <p:set>
                                      <p:cBhvr>
                                        <p:cTn dur="1" fill="hold">
                                          <p:stCondLst>
                                            <p:cond delay="0"/>
                                          </p:stCondLst>
                                        </p:cTn>
                                        <p:tgtEl>
                                          <p:spTgt spid="592"/>
                                        </p:tgtEl>
                                        <p:attrNameLst>
                                          <p:attrName>style.visibility</p:attrName>
                                        </p:attrNameLst>
                                      </p:cBhvr>
                                      <p:to>
                                        <p:strVal val="visible"/>
                                      </p:to>
                                    </p:set>
                                    <p:animEffect filter="fade" transition="in">
                                      <p:cBhvr>
                                        <p:cTn dur="15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graphicFrame>
        <p:nvGraphicFramePr>
          <p:cNvPr id="644" name="Google Shape;644;p31"/>
          <p:cNvGraphicFramePr/>
          <p:nvPr/>
        </p:nvGraphicFramePr>
        <p:xfrm>
          <a:off x="551522" y="1961218"/>
          <a:ext cx="3000000" cy="3000000"/>
        </p:xfrm>
        <a:graphic>
          <a:graphicData uri="http://schemas.openxmlformats.org/drawingml/2006/table">
            <a:tbl>
              <a:tblPr bandRow="1" firstRow="1">
                <a:noFill/>
                <a:tableStyleId>{0653766F-75EE-4739-AB3F-47DB44B000F6}</a:tableStyleId>
              </a:tblPr>
              <a:tblGrid>
                <a:gridCol w="2635850"/>
                <a:gridCol w="1943975"/>
                <a:gridCol w="2289925"/>
                <a:gridCol w="1144950"/>
                <a:gridCol w="1144950"/>
                <a:gridCol w="1144950"/>
              </a:tblGrid>
              <a:tr h="446225">
                <a:tc>
                  <a:txBody>
                    <a:bodyPr/>
                    <a:lstStyle/>
                    <a:p>
                      <a:pPr indent="0" lvl="0" marL="0" marR="0" rtl="0" algn="ctr">
                        <a:spcBef>
                          <a:spcPts val="0"/>
                        </a:spcBef>
                        <a:spcAft>
                          <a:spcPts val="0"/>
                        </a:spcAft>
                        <a:buNone/>
                      </a:pPr>
                      <a:r>
                        <a:rPr b="1" i="0" lang="en-US" sz="1000" u="none" cap="none" strike="noStrike">
                          <a:solidFill>
                            <a:schemeClr val="lt1"/>
                          </a:solidFill>
                          <a:latin typeface="Poppins"/>
                          <a:ea typeface="Poppins"/>
                          <a:cs typeface="Poppins"/>
                          <a:sym typeface="Poppins"/>
                        </a:rPr>
                        <a:t>ACTION</a:t>
                      </a:r>
                      <a:endParaRPr/>
                    </a:p>
                  </a:txBody>
                  <a:tcPr marT="60950" marB="60950" marR="121925" marL="21600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a:txBody>
                    <a:bodyPr/>
                    <a:lstStyle/>
                    <a:p>
                      <a:pPr indent="0" lvl="0" marL="0" marR="0" rtl="0" algn="ctr">
                        <a:spcBef>
                          <a:spcPts val="0"/>
                        </a:spcBef>
                        <a:spcAft>
                          <a:spcPts val="0"/>
                        </a:spcAft>
                        <a:buNone/>
                      </a:pPr>
                      <a:r>
                        <a:rPr b="1" i="0" lang="en-US" sz="1000" u="none" cap="none" strike="noStrike">
                          <a:solidFill>
                            <a:schemeClr val="lt1"/>
                          </a:solidFill>
                          <a:latin typeface="Poppins"/>
                          <a:ea typeface="Poppins"/>
                          <a:cs typeface="Poppins"/>
                          <a:sym typeface="Poppins"/>
                        </a:rPr>
                        <a:t>WHO IS INVOLVED</a:t>
                      </a:r>
                      <a:endParaRPr/>
                    </a:p>
                  </a:txBody>
                  <a:tcPr marT="60950" marB="60950" marR="121925" marL="1219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a:txBody>
                    <a:bodyPr/>
                    <a:lstStyle/>
                    <a:p>
                      <a:pPr indent="0" lvl="0" marL="0" marR="0" rtl="0" algn="ctr">
                        <a:spcBef>
                          <a:spcPts val="0"/>
                        </a:spcBef>
                        <a:spcAft>
                          <a:spcPts val="0"/>
                        </a:spcAft>
                        <a:buNone/>
                      </a:pPr>
                      <a:r>
                        <a:rPr b="1" i="0" lang="en-US" sz="1000" u="none" cap="none" strike="noStrike">
                          <a:solidFill>
                            <a:schemeClr val="lt1"/>
                          </a:solidFill>
                          <a:latin typeface="Poppins"/>
                          <a:ea typeface="Poppins"/>
                          <a:cs typeface="Poppins"/>
                          <a:sym typeface="Poppins"/>
                        </a:rPr>
                        <a:t>TOOLS &amp; TECHNIQUES</a:t>
                      </a:r>
                      <a:endParaRPr/>
                    </a:p>
                  </a:txBody>
                  <a:tcPr marT="60950" marB="60950" marR="121925" marL="1219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a:txBody>
                    <a:bodyPr/>
                    <a:lstStyle/>
                    <a:p>
                      <a:pPr indent="0" lvl="0" marL="0" marR="0" rtl="0" algn="ctr">
                        <a:spcBef>
                          <a:spcPts val="0"/>
                        </a:spcBef>
                        <a:spcAft>
                          <a:spcPts val="0"/>
                        </a:spcAft>
                        <a:buNone/>
                      </a:pPr>
                      <a:r>
                        <a:rPr b="1" i="0" lang="en-US" sz="1000" u="none" cap="none" strike="noStrike">
                          <a:solidFill>
                            <a:schemeClr val="lt1"/>
                          </a:solidFill>
                          <a:latin typeface="Poppins"/>
                          <a:ea typeface="Poppins"/>
                          <a:cs typeface="Poppins"/>
                          <a:sym typeface="Poppins"/>
                        </a:rPr>
                        <a:t>WEEK 01</a:t>
                      </a:r>
                      <a:endParaRPr/>
                    </a:p>
                  </a:txBody>
                  <a:tcPr marT="60950" marB="60950" marR="121925" marL="1219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a:txBody>
                    <a:bodyPr/>
                    <a:lstStyle/>
                    <a:p>
                      <a:pPr indent="0" lvl="0" marL="0" marR="0" rtl="0" algn="ctr">
                        <a:spcBef>
                          <a:spcPts val="0"/>
                        </a:spcBef>
                        <a:spcAft>
                          <a:spcPts val="0"/>
                        </a:spcAft>
                        <a:buNone/>
                      </a:pPr>
                      <a:r>
                        <a:rPr b="1" i="0" lang="en-US" sz="1000" u="none" cap="none" strike="noStrike">
                          <a:solidFill>
                            <a:schemeClr val="lt1"/>
                          </a:solidFill>
                          <a:latin typeface="Poppins"/>
                          <a:ea typeface="Poppins"/>
                          <a:cs typeface="Poppins"/>
                          <a:sym typeface="Poppins"/>
                        </a:rPr>
                        <a:t>WEEK 02</a:t>
                      </a:r>
                      <a:endParaRPr/>
                    </a:p>
                  </a:txBody>
                  <a:tcPr marT="60950" marB="60950" marR="121925" marL="1219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a:txBody>
                    <a:bodyPr/>
                    <a:lstStyle/>
                    <a:p>
                      <a:pPr indent="0" lvl="0" marL="0" marR="0" rtl="0" algn="ctr">
                        <a:spcBef>
                          <a:spcPts val="0"/>
                        </a:spcBef>
                        <a:spcAft>
                          <a:spcPts val="0"/>
                        </a:spcAft>
                        <a:buNone/>
                      </a:pPr>
                      <a:r>
                        <a:rPr b="1" i="0" lang="en-US" sz="1000" u="none" cap="none" strike="noStrike">
                          <a:solidFill>
                            <a:schemeClr val="lt1"/>
                          </a:solidFill>
                          <a:latin typeface="Poppins"/>
                          <a:ea typeface="Poppins"/>
                          <a:cs typeface="Poppins"/>
                          <a:sym typeface="Poppins"/>
                        </a:rPr>
                        <a:t>WEEK 03</a:t>
                      </a:r>
                      <a:endParaRPr/>
                    </a:p>
                  </a:txBody>
                  <a:tcPr marT="60950" marB="60950" marR="121925" marL="121925" anchor="ctr">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r>
              <a:tr h="800425">
                <a:tc>
                  <a:txBody>
                    <a:bodyPr/>
                    <a:lstStyle/>
                    <a:p>
                      <a:pPr indent="0" lvl="0" marL="0" marR="0" rtl="0" algn="l">
                        <a:lnSpc>
                          <a:spcPct val="157500"/>
                        </a:lnSpc>
                        <a:spcBef>
                          <a:spcPts val="0"/>
                        </a:spcBef>
                        <a:spcAft>
                          <a:spcPts val="0"/>
                        </a:spcAft>
                        <a:buClr>
                          <a:srgbClr val="262626"/>
                        </a:buClr>
                        <a:buSzPts val="800"/>
                        <a:buFont typeface="Poppins"/>
                        <a:buNone/>
                      </a:pPr>
                      <a:r>
                        <a:rPr b="0" i="0" lang="en-US" sz="800" u="none" cap="none" strike="noStrike">
                          <a:solidFill>
                            <a:srgbClr val="262626"/>
                          </a:solidFill>
                          <a:latin typeface="Poppins"/>
                          <a:ea typeface="Poppins"/>
                          <a:cs typeface="Poppins"/>
                          <a:sym typeface="Poppins"/>
                        </a:rPr>
                        <a:t>Conduct a scan of macro and micro</a:t>
                      </a:r>
                      <a:r>
                        <a:rPr lang="en-US" sz="800">
                          <a:solidFill>
                            <a:srgbClr val="262626"/>
                          </a:solidFill>
                          <a:latin typeface="Poppins"/>
                          <a:ea typeface="Poppins"/>
                          <a:cs typeface="Poppins"/>
                          <a:sym typeface="Poppins"/>
                        </a:rPr>
                        <a:t> </a:t>
                      </a:r>
                      <a:r>
                        <a:rPr b="0" i="0" lang="en-US" sz="800" u="none" cap="none" strike="noStrike">
                          <a:solidFill>
                            <a:srgbClr val="262626"/>
                          </a:solidFill>
                          <a:latin typeface="Poppins"/>
                          <a:ea typeface="Poppins"/>
                          <a:cs typeface="Poppins"/>
                          <a:sym typeface="Poppins"/>
                        </a:rPr>
                        <a:t>trends in your environment and industry (Environmental Scan)</a:t>
                      </a:r>
                      <a:endParaRPr/>
                    </a:p>
                  </a:txBody>
                  <a:tcPr marT="0" marB="0" marR="288000" marL="45720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lnSpc>
                          <a:spcPct val="157500"/>
                        </a:lnSpc>
                        <a:spcBef>
                          <a:spcPts val="0"/>
                        </a:spcBef>
                        <a:spcAft>
                          <a:spcPts val="0"/>
                        </a:spcAft>
                        <a:buNone/>
                      </a:pPr>
                      <a:r>
                        <a:rPr b="0" i="0" lang="en-US" sz="800" u="none" cap="none" strike="noStrike">
                          <a:solidFill>
                            <a:srgbClr val="262626"/>
                          </a:solidFill>
                          <a:latin typeface="Poppins"/>
                          <a:ea typeface="Poppins"/>
                          <a:cs typeface="Poppins"/>
                          <a:sym typeface="Poppins"/>
                        </a:rPr>
                        <a:t>Executive Team and Planning Team</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171450" lvl="0" marL="171450" marR="0" rtl="0" algn="l">
                        <a:lnSpc>
                          <a:spcPct val="157500"/>
                        </a:lnSpc>
                        <a:spcBef>
                          <a:spcPts val="0"/>
                        </a:spcBef>
                        <a:spcAft>
                          <a:spcPts val="0"/>
                        </a:spcAft>
                        <a:buClr>
                          <a:srgbClr val="262626"/>
                        </a:buClr>
                        <a:buSzPts val="800"/>
                        <a:buFont typeface="Arial"/>
                        <a:buChar char="•"/>
                      </a:pPr>
                      <a:r>
                        <a:rPr b="0" i="0" lang="en-US" sz="800" u="none" cap="none" strike="noStrike">
                          <a:solidFill>
                            <a:srgbClr val="262626"/>
                          </a:solidFill>
                          <a:latin typeface="Poppins"/>
                          <a:ea typeface="Poppins"/>
                          <a:cs typeface="Poppins"/>
                          <a:sym typeface="Poppins"/>
                        </a:rPr>
                        <a:t>Environmental scan worksheet</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r>
              <a:tr h="800425">
                <a:tc>
                  <a:txBody>
                    <a:bodyPr/>
                    <a:lstStyle/>
                    <a:p>
                      <a:pPr indent="0" lvl="0" marL="0" marR="0" rtl="0" algn="l">
                        <a:lnSpc>
                          <a:spcPct val="157500"/>
                        </a:lnSpc>
                        <a:spcBef>
                          <a:spcPts val="0"/>
                        </a:spcBef>
                        <a:spcAft>
                          <a:spcPts val="0"/>
                        </a:spcAft>
                        <a:buClr>
                          <a:srgbClr val="262626"/>
                        </a:buClr>
                        <a:buSzPts val="800"/>
                        <a:buFont typeface="Poppins"/>
                        <a:buNone/>
                      </a:pPr>
                      <a:r>
                        <a:rPr b="0" i="0" lang="en-US" sz="800" u="none" cap="none" strike="noStrike">
                          <a:solidFill>
                            <a:srgbClr val="262626"/>
                          </a:solidFill>
                          <a:latin typeface="Poppins"/>
                          <a:ea typeface="Poppins"/>
                          <a:cs typeface="Poppins"/>
                          <a:sym typeface="Poppins"/>
                        </a:rPr>
                        <a:t>Identify market and competitive opportunities and threats</a:t>
                      </a:r>
                      <a:endParaRPr/>
                    </a:p>
                  </a:txBody>
                  <a:tcPr marT="0" marB="0" marR="288000" marL="45720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0" lvl="0" marL="0" marR="0" rtl="0" algn="l">
                        <a:lnSpc>
                          <a:spcPct val="157500"/>
                        </a:lnSpc>
                        <a:spcBef>
                          <a:spcPts val="0"/>
                        </a:spcBef>
                        <a:spcAft>
                          <a:spcPts val="0"/>
                        </a:spcAft>
                        <a:buNone/>
                      </a:pPr>
                      <a:r>
                        <a:rPr b="0" i="0" lang="en-US" sz="800">
                          <a:solidFill>
                            <a:srgbClr val="262626"/>
                          </a:solidFill>
                          <a:latin typeface="Poppins"/>
                          <a:ea typeface="Poppins"/>
                          <a:cs typeface="Poppins"/>
                          <a:sym typeface="Poppins"/>
                        </a:rPr>
                        <a:t>Executive team and Planning Team</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171450" lvl="0" marL="171450" marR="0" rtl="0" algn="l">
                        <a:lnSpc>
                          <a:spcPct val="157500"/>
                        </a:lnSpc>
                        <a:spcBef>
                          <a:spcPts val="0"/>
                        </a:spcBef>
                        <a:spcAft>
                          <a:spcPts val="0"/>
                        </a:spcAft>
                        <a:buClr>
                          <a:srgbClr val="262626"/>
                        </a:buClr>
                        <a:buSzPts val="800"/>
                        <a:buFont typeface="Arial"/>
                        <a:buChar char="•"/>
                      </a:pPr>
                      <a:r>
                        <a:rPr b="0" i="0" lang="en-US" sz="800">
                          <a:solidFill>
                            <a:srgbClr val="262626"/>
                          </a:solidFill>
                          <a:latin typeface="Poppins"/>
                          <a:ea typeface="Poppins"/>
                          <a:cs typeface="Poppins"/>
                          <a:sym typeface="Poppins"/>
                        </a:rPr>
                        <a:t>Web research</a:t>
                      </a:r>
                      <a:endParaRPr/>
                    </a:p>
                    <a:p>
                      <a:pPr indent="-171450" lvl="0" marL="171450" marR="0" rtl="0" algn="l">
                        <a:lnSpc>
                          <a:spcPct val="157500"/>
                        </a:lnSpc>
                        <a:spcBef>
                          <a:spcPts val="0"/>
                        </a:spcBef>
                        <a:spcAft>
                          <a:spcPts val="0"/>
                        </a:spcAft>
                        <a:buClr>
                          <a:srgbClr val="262626"/>
                        </a:buClr>
                        <a:buSzPts val="800"/>
                        <a:buFont typeface="Arial"/>
                        <a:buChar char="•"/>
                      </a:pPr>
                      <a:r>
                        <a:rPr b="0" i="0" lang="en-US" sz="800">
                          <a:solidFill>
                            <a:srgbClr val="262626"/>
                          </a:solidFill>
                          <a:latin typeface="Poppins"/>
                          <a:ea typeface="Poppins"/>
                          <a:cs typeface="Poppins"/>
                          <a:sym typeface="Poppins"/>
                        </a:rPr>
                        <a:t>Trade shows</a:t>
                      </a:r>
                      <a:endParaRPr/>
                    </a:p>
                    <a:p>
                      <a:pPr indent="-171450" lvl="0" marL="171450" marR="0" rtl="0" algn="l">
                        <a:lnSpc>
                          <a:spcPct val="157500"/>
                        </a:lnSpc>
                        <a:spcBef>
                          <a:spcPts val="0"/>
                        </a:spcBef>
                        <a:spcAft>
                          <a:spcPts val="0"/>
                        </a:spcAft>
                        <a:buClr>
                          <a:srgbClr val="262626"/>
                        </a:buClr>
                        <a:buSzPts val="800"/>
                        <a:buFont typeface="Arial"/>
                        <a:buChar char="•"/>
                      </a:pPr>
                      <a:r>
                        <a:rPr b="0" i="0" lang="en-US" sz="800">
                          <a:solidFill>
                            <a:srgbClr val="262626"/>
                          </a:solidFill>
                          <a:latin typeface="Poppins"/>
                          <a:ea typeface="Poppins"/>
                          <a:cs typeface="Poppins"/>
                          <a:sym typeface="Poppins"/>
                        </a:rPr>
                        <a:t>Industry reports</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r>
              <a:tr h="800425">
                <a:tc>
                  <a:txBody>
                    <a:bodyPr/>
                    <a:lstStyle/>
                    <a:p>
                      <a:pPr indent="0" lvl="0" marL="0" marR="0" rtl="0" algn="l">
                        <a:lnSpc>
                          <a:spcPct val="157500"/>
                        </a:lnSpc>
                        <a:spcBef>
                          <a:spcPts val="0"/>
                        </a:spcBef>
                        <a:spcAft>
                          <a:spcPts val="0"/>
                        </a:spcAft>
                        <a:buClr>
                          <a:srgbClr val="262626"/>
                        </a:buClr>
                        <a:buSzPts val="800"/>
                        <a:buFont typeface="Poppins"/>
                        <a:buNone/>
                      </a:pPr>
                      <a:r>
                        <a:rPr b="0" i="0" lang="en-US" sz="800" u="none" cap="none" strike="noStrike">
                          <a:solidFill>
                            <a:srgbClr val="262626"/>
                          </a:solidFill>
                          <a:latin typeface="Poppins"/>
                          <a:ea typeface="Poppins"/>
                          <a:cs typeface="Poppins"/>
                          <a:sym typeface="Poppins"/>
                        </a:rPr>
                        <a:t>Clarify target customers and </a:t>
                      </a:r>
                      <a:br>
                        <a:rPr b="0" i="0" lang="en-US" sz="800" u="none" cap="none" strike="noStrike">
                          <a:solidFill>
                            <a:srgbClr val="262626"/>
                          </a:solidFill>
                          <a:latin typeface="Poppins"/>
                          <a:ea typeface="Poppins"/>
                          <a:cs typeface="Poppins"/>
                          <a:sym typeface="Poppins"/>
                        </a:rPr>
                      </a:br>
                      <a:r>
                        <a:rPr b="0" i="0" lang="en-US" sz="800" u="none" cap="none" strike="noStrike">
                          <a:solidFill>
                            <a:srgbClr val="262626"/>
                          </a:solidFill>
                          <a:latin typeface="Poppins"/>
                          <a:ea typeface="Poppins"/>
                          <a:cs typeface="Poppins"/>
                          <a:sym typeface="Poppins"/>
                        </a:rPr>
                        <a:t>your value proposition</a:t>
                      </a:r>
                      <a:endParaRPr/>
                    </a:p>
                  </a:txBody>
                  <a:tcPr marT="0" marB="0" marR="288000" marL="45720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lnSpc>
                          <a:spcPct val="157500"/>
                        </a:lnSpc>
                        <a:spcBef>
                          <a:spcPts val="0"/>
                        </a:spcBef>
                        <a:spcAft>
                          <a:spcPts val="0"/>
                        </a:spcAft>
                        <a:buNone/>
                      </a:pPr>
                      <a:r>
                        <a:rPr b="0" i="0" lang="en-US" sz="800">
                          <a:solidFill>
                            <a:srgbClr val="262626"/>
                          </a:solidFill>
                          <a:latin typeface="Poppins"/>
                          <a:ea typeface="Poppins"/>
                          <a:cs typeface="Poppins"/>
                          <a:sym typeface="Poppins"/>
                        </a:rPr>
                        <a:t>Marketing Team, Sales Force and Customers</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171450" lvl="0" marL="171450" marR="0" rtl="0" algn="l">
                        <a:lnSpc>
                          <a:spcPct val="157500"/>
                        </a:lnSpc>
                        <a:spcBef>
                          <a:spcPts val="0"/>
                        </a:spcBef>
                        <a:spcAft>
                          <a:spcPts val="0"/>
                        </a:spcAft>
                        <a:buClr>
                          <a:srgbClr val="262626"/>
                        </a:buClr>
                        <a:buSzPts val="800"/>
                        <a:buFont typeface="Arial"/>
                        <a:buChar char="•"/>
                      </a:pPr>
                      <a:r>
                        <a:rPr b="0" i="0" lang="en-US" sz="800">
                          <a:solidFill>
                            <a:srgbClr val="262626"/>
                          </a:solidFill>
                          <a:latin typeface="Poppins"/>
                          <a:ea typeface="Poppins"/>
                          <a:cs typeface="Poppins"/>
                          <a:sym typeface="Poppins"/>
                        </a:rPr>
                        <a:t>Customer survey/feedback</a:t>
                      </a:r>
                      <a:endParaRPr/>
                    </a:p>
                    <a:p>
                      <a:pPr indent="-171450" lvl="0" marL="171450" marR="0" rtl="0" algn="l">
                        <a:lnSpc>
                          <a:spcPct val="157500"/>
                        </a:lnSpc>
                        <a:spcBef>
                          <a:spcPts val="0"/>
                        </a:spcBef>
                        <a:spcAft>
                          <a:spcPts val="0"/>
                        </a:spcAft>
                        <a:buClr>
                          <a:srgbClr val="262626"/>
                        </a:buClr>
                        <a:buSzPts val="800"/>
                        <a:buFont typeface="Arial"/>
                        <a:buChar char="•"/>
                      </a:pPr>
                      <a:r>
                        <a:rPr b="0" i="0" lang="en-US" sz="800">
                          <a:solidFill>
                            <a:srgbClr val="262626"/>
                          </a:solidFill>
                          <a:latin typeface="Poppins"/>
                          <a:ea typeface="Poppins"/>
                          <a:cs typeface="Poppins"/>
                          <a:sym typeface="Poppins"/>
                        </a:rPr>
                        <a:t>Customer worksheet</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r>
              <a:tr h="800425">
                <a:tc>
                  <a:txBody>
                    <a:bodyPr/>
                    <a:lstStyle/>
                    <a:p>
                      <a:pPr indent="0" lvl="0" marL="0" marR="0" rtl="0" algn="l">
                        <a:lnSpc>
                          <a:spcPct val="157500"/>
                        </a:lnSpc>
                        <a:spcBef>
                          <a:spcPts val="0"/>
                        </a:spcBef>
                        <a:spcAft>
                          <a:spcPts val="0"/>
                        </a:spcAft>
                        <a:buClr>
                          <a:srgbClr val="262626"/>
                        </a:buClr>
                        <a:buSzPts val="800"/>
                        <a:buFont typeface="Poppins"/>
                        <a:buNone/>
                      </a:pPr>
                      <a:r>
                        <a:rPr b="0" i="0" lang="en-US" sz="800" u="none" cap="none" strike="noStrike">
                          <a:solidFill>
                            <a:srgbClr val="262626"/>
                          </a:solidFill>
                          <a:latin typeface="Poppins"/>
                          <a:ea typeface="Poppins"/>
                          <a:cs typeface="Poppins"/>
                          <a:sym typeface="Poppins"/>
                        </a:rPr>
                        <a:t>Gather and review staff and partner feedback to determine strengths and weaknesses</a:t>
                      </a:r>
                      <a:endParaRPr/>
                    </a:p>
                  </a:txBody>
                  <a:tcPr marT="0" marB="0" marR="288000" marL="45720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0" lvl="0" marL="0" marR="0" rtl="0" algn="l">
                        <a:lnSpc>
                          <a:spcPct val="157500"/>
                        </a:lnSpc>
                        <a:spcBef>
                          <a:spcPts val="0"/>
                        </a:spcBef>
                        <a:spcAft>
                          <a:spcPts val="0"/>
                        </a:spcAft>
                        <a:buNone/>
                      </a:pPr>
                      <a:r>
                        <a:rPr b="0" i="0" lang="en-US" sz="800">
                          <a:solidFill>
                            <a:srgbClr val="262626"/>
                          </a:solidFill>
                          <a:latin typeface="Poppins"/>
                          <a:ea typeface="Poppins"/>
                          <a:cs typeface="Poppins"/>
                          <a:sym typeface="Poppins"/>
                        </a:rPr>
                        <a:t>All Staff</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171450" lvl="0" marL="171450" marR="0" rtl="0" algn="l">
                        <a:lnSpc>
                          <a:spcPct val="157500"/>
                        </a:lnSpc>
                        <a:spcBef>
                          <a:spcPts val="0"/>
                        </a:spcBef>
                        <a:spcAft>
                          <a:spcPts val="0"/>
                        </a:spcAft>
                        <a:buClr>
                          <a:srgbClr val="262626"/>
                        </a:buClr>
                        <a:buSzPts val="800"/>
                        <a:buFont typeface="Arial"/>
                        <a:buChar char="•"/>
                      </a:pPr>
                      <a:r>
                        <a:rPr b="0" i="0" lang="en-US" sz="800">
                          <a:solidFill>
                            <a:srgbClr val="262626"/>
                          </a:solidFill>
                          <a:latin typeface="Poppins"/>
                          <a:ea typeface="Poppins"/>
                          <a:cs typeface="Poppins"/>
                          <a:sym typeface="Poppins"/>
                        </a:rPr>
                        <a:t>Employee survey/feedback</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8D8D8"/>
                    </a:solidFill>
                  </a:tcPr>
                </a:tc>
              </a:tr>
              <a:tr h="800425">
                <a:tc>
                  <a:txBody>
                    <a:bodyPr/>
                    <a:lstStyle/>
                    <a:p>
                      <a:pPr indent="0" lvl="0" marL="0" marR="0" rtl="0" algn="l">
                        <a:lnSpc>
                          <a:spcPct val="157500"/>
                        </a:lnSpc>
                        <a:spcBef>
                          <a:spcPts val="0"/>
                        </a:spcBef>
                        <a:spcAft>
                          <a:spcPts val="0"/>
                        </a:spcAft>
                        <a:buClr>
                          <a:srgbClr val="262626"/>
                        </a:buClr>
                        <a:buSzPts val="800"/>
                        <a:buFont typeface="Poppins"/>
                        <a:buNone/>
                      </a:pPr>
                      <a:r>
                        <a:rPr b="0" i="0" lang="en-US" sz="800" u="none" cap="none" strike="noStrike">
                          <a:solidFill>
                            <a:srgbClr val="262626"/>
                          </a:solidFill>
                          <a:latin typeface="Poppins"/>
                          <a:ea typeface="Poppins"/>
                          <a:cs typeface="Poppins"/>
                          <a:sym typeface="Poppins"/>
                        </a:rPr>
                        <a:t>Synthesize into a SWOT, Solidify your competitive advantages based on</a:t>
                      </a:r>
                      <a:br>
                        <a:rPr b="0" i="0" lang="en-US" sz="800" u="none" cap="none" strike="noStrike">
                          <a:solidFill>
                            <a:srgbClr val="262626"/>
                          </a:solidFill>
                          <a:latin typeface="Poppins"/>
                          <a:ea typeface="Poppins"/>
                          <a:cs typeface="Poppins"/>
                          <a:sym typeface="Poppins"/>
                        </a:rPr>
                      </a:br>
                      <a:r>
                        <a:rPr b="0" i="0" lang="en-US" sz="800" u="none" cap="none" strike="noStrike">
                          <a:solidFill>
                            <a:srgbClr val="262626"/>
                          </a:solidFill>
                          <a:latin typeface="Poppins"/>
                          <a:ea typeface="Poppins"/>
                          <a:cs typeface="Poppins"/>
                          <a:sym typeface="Poppins"/>
                        </a:rPr>
                        <a:t>your key strengths</a:t>
                      </a:r>
                      <a:endParaRPr/>
                    </a:p>
                  </a:txBody>
                  <a:tcPr marT="0" marB="0" marR="288000" marL="45720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lnSpc>
                          <a:spcPct val="157500"/>
                        </a:lnSpc>
                        <a:spcBef>
                          <a:spcPts val="0"/>
                        </a:spcBef>
                        <a:spcAft>
                          <a:spcPts val="0"/>
                        </a:spcAft>
                        <a:buNone/>
                      </a:pPr>
                      <a:r>
                        <a:rPr b="0" i="0" lang="en-US" sz="800">
                          <a:solidFill>
                            <a:srgbClr val="262626"/>
                          </a:solidFill>
                          <a:latin typeface="Poppins"/>
                          <a:ea typeface="Poppins"/>
                          <a:cs typeface="Poppins"/>
                          <a:sym typeface="Poppins"/>
                        </a:rPr>
                        <a:t>Executive Team and Strategic Planning Leader</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171450" lvl="0" marL="171450" marR="0" rtl="0" algn="l">
                        <a:lnSpc>
                          <a:spcPct val="157500"/>
                        </a:lnSpc>
                        <a:spcBef>
                          <a:spcPts val="0"/>
                        </a:spcBef>
                        <a:spcAft>
                          <a:spcPts val="0"/>
                        </a:spcAft>
                        <a:buClr>
                          <a:srgbClr val="262626"/>
                        </a:buClr>
                        <a:buSzPts val="800"/>
                        <a:buFont typeface="Arial"/>
                        <a:buChar char="•"/>
                      </a:pPr>
                      <a:r>
                        <a:rPr b="0" i="0" lang="en-US" sz="800">
                          <a:solidFill>
                            <a:srgbClr val="262626"/>
                          </a:solidFill>
                          <a:latin typeface="Poppins"/>
                          <a:ea typeface="Poppins"/>
                          <a:cs typeface="Poppins"/>
                          <a:sym typeface="Poppins"/>
                        </a:rPr>
                        <a:t>SWOT worksheet</a:t>
                      </a:r>
                      <a:endParaRPr/>
                    </a:p>
                    <a:p>
                      <a:pPr indent="-171450" lvl="0" marL="171450" marR="0" rtl="0" algn="l">
                        <a:lnSpc>
                          <a:spcPct val="157500"/>
                        </a:lnSpc>
                        <a:spcBef>
                          <a:spcPts val="0"/>
                        </a:spcBef>
                        <a:spcAft>
                          <a:spcPts val="0"/>
                        </a:spcAft>
                        <a:buClr>
                          <a:srgbClr val="262626"/>
                        </a:buClr>
                        <a:buSzPts val="800"/>
                        <a:buFont typeface="Arial"/>
                        <a:buChar char="•"/>
                      </a:pPr>
                      <a:r>
                        <a:rPr b="0" i="0" lang="en-US" sz="800">
                          <a:solidFill>
                            <a:srgbClr val="262626"/>
                          </a:solidFill>
                          <a:latin typeface="Poppins"/>
                          <a:ea typeface="Poppins"/>
                          <a:cs typeface="Poppins"/>
                          <a:sym typeface="Poppins"/>
                        </a:rPr>
                        <a:t>Positioning Map</a:t>
                      </a:r>
                      <a:endParaRPr/>
                    </a:p>
                    <a:p>
                      <a:pPr indent="-171450" lvl="0" marL="171450" marR="0" rtl="0" algn="l">
                        <a:lnSpc>
                          <a:spcPct val="157500"/>
                        </a:lnSpc>
                        <a:spcBef>
                          <a:spcPts val="0"/>
                        </a:spcBef>
                        <a:spcAft>
                          <a:spcPts val="0"/>
                        </a:spcAft>
                        <a:buClr>
                          <a:srgbClr val="262626"/>
                        </a:buClr>
                        <a:buSzPts val="800"/>
                        <a:buFont typeface="Arial"/>
                        <a:buChar char="•"/>
                      </a:pPr>
                      <a:r>
                        <a:rPr b="0" i="0" lang="en-US" sz="800">
                          <a:solidFill>
                            <a:srgbClr val="262626"/>
                          </a:solidFill>
                          <a:latin typeface="Poppins"/>
                          <a:ea typeface="Poppins"/>
                          <a:cs typeface="Poppins"/>
                          <a:sym typeface="Poppins"/>
                        </a:rPr>
                        <a:t>Opportunity Analysis</a:t>
                      </a:r>
                      <a:endParaRPr/>
                    </a:p>
                  </a:txBody>
                  <a:tcPr marT="60950" marB="60950" marR="288000" marL="4572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c>
                  <a:txBody>
                    <a:bodyPr/>
                    <a:lstStyle/>
                    <a:p>
                      <a:pPr indent="0" lvl="0" marL="0" marR="0" rtl="0" algn="l">
                        <a:spcBef>
                          <a:spcPts val="0"/>
                        </a:spcBef>
                        <a:spcAft>
                          <a:spcPts val="0"/>
                        </a:spcAft>
                        <a:buNone/>
                      </a:pPr>
                      <a:r>
                        <a:t/>
                      </a:r>
                      <a:endParaRPr b="0" i="0" sz="900">
                        <a:solidFill>
                          <a:schemeClr val="lt1"/>
                        </a:solidFill>
                        <a:latin typeface="Poppins"/>
                        <a:ea typeface="Poppins"/>
                        <a:cs typeface="Poppins"/>
                        <a:sym typeface="Poppins"/>
                      </a:endParaRPr>
                    </a:p>
                  </a:txBody>
                  <a:tcPr marT="60950" marB="60950" marR="121925" marL="121925">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AEAEA"/>
                    </a:solidFill>
                  </a:tcPr>
                </a:tc>
              </a:tr>
            </a:tbl>
          </a:graphicData>
        </a:graphic>
      </p:graphicFrame>
      <p:sp>
        <p:nvSpPr>
          <p:cNvPr id="645" name="Google Shape;645;p31"/>
          <p:cNvSpPr/>
          <p:nvPr/>
        </p:nvSpPr>
        <p:spPr>
          <a:xfrm>
            <a:off x="7653371" y="2662977"/>
            <a:ext cx="2933100" cy="223200"/>
          </a:xfrm>
          <a:prstGeom prst="roundRect">
            <a:avLst>
              <a:gd fmla="val 50000" name="adj"/>
            </a:avLst>
          </a:prstGeom>
          <a:solidFill>
            <a:schemeClr val="l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46" name="Google Shape;646;p31"/>
          <p:cNvSpPr/>
          <p:nvPr/>
        </p:nvSpPr>
        <p:spPr>
          <a:xfrm>
            <a:off x="7653371" y="2662976"/>
            <a:ext cx="1530300" cy="2232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47" name="Google Shape;647;p31"/>
          <p:cNvSpPr/>
          <p:nvPr/>
        </p:nvSpPr>
        <p:spPr>
          <a:xfrm>
            <a:off x="7653371" y="3460792"/>
            <a:ext cx="2933100" cy="223200"/>
          </a:xfrm>
          <a:prstGeom prst="roundRect">
            <a:avLst>
              <a:gd fmla="val 50000" name="adj"/>
            </a:avLst>
          </a:prstGeom>
          <a:solidFill>
            <a:schemeClr val="l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48" name="Google Shape;648;p31"/>
          <p:cNvSpPr/>
          <p:nvPr/>
        </p:nvSpPr>
        <p:spPr>
          <a:xfrm>
            <a:off x="7653371" y="3460791"/>
            <a:ext cx="2325600" cy="2232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49" name="Google Shape;649;p31"/>
          <p:cNvSpPr/>
          <p:nvPr/>
        </p:nvSpPr>
        <p:spPr>
          <a:xfrm>
            <a:off x="7653371" y="4269757"/>
            <a:ext cx="2933100" cy="223200"/>
          </a:xfrm>
          <a:prstGeom prst="roundRect">
            <a:avLst>
              <a:gd fmla="val 50000" name="adj"/>
            </a:avLst>
          </a:prstGeom>
          <a:solidFill>
            <a:schemeClr val="l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50" name="Google Shape;650;p31"/>
          <p:cNvSpPr/>
          <p:nvPr/>
        </p:nvSpPr>
        <p:spPr>
          <a:xfrm>
            <a:off x="7653372" y="4269756"/>
            <a:ext cx="774600" cy="2232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51" name="Google Shape;651;p31"/>
          <p:cNvSpPr/>
          <p:nvPr/>
        </p:nvSpPr>
        <p:spPr>
          <a:xfrm>
            <a:off x="7653371" y="5067570"/>
            <a:ext cx="2933100" cy="223200"/>
          </a:xfrm>
          <a:prstGeom prst="roundRect">
            <a:avLst>
              <a:gd fmla="val 50000" name="adj"/>
            </a:avLst>
          </a:prstGeom>
          <a:solidFill>
            <a:schemeClr val="l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52" name="Google Shape;652;p31"/>
          <p:cNvSpPr/>
          <p:nvPr/>
        </p:nvSpPr>
        <p:spPr>
          <a:xfrm>
            <a:off x="7653372" y="5067569"/>
            <a:ext cx="1644300" cy="2232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53" name="Google Shape;653;p31"/>
          <p:cNvSpPr/>
          <p:nvPr/>
        </p:nvSpPr>
        <p:spPr>
          <a:xfrm>
            <a:off x="7653371" y="5876533"/>
            <a:ext cx="2933100" cy="223200"/>
          </a:xfrm>
          <a:prstGeom prst="roundRect">
            <a:avLst>
              <a:gd fmla="val 50000" name="adj"/>
            </a:avLst>
          </a:prstGeom>
          <a:solidFill>
            <a:schemeClr val="l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54" name="Google Shape;654;p31"/>
          <p:cNvSpPr/>
          <p:nvPr/>
        </p:nvSpPr>
        <p:spPr>
          <a:xfrm>
            <a:off x="7653372" y="5876532"/>
            <a:ext cx="2670300" cy="2232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655" name="Google Shape;655;p31"/>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S</a:t>
            </a:r>
            <a:r>
              <a:rPr lang="en-US"/>
              <a:t>trategic position action grid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grpSp>
        <p:nvGrpSpPr>
          <p:cNvPr id="660" name="Google Shape;660;p32"/>
          <p:cNvGrpSpPr/>
          <p:nvPr/>
        </p:nvGrpSpPr>
        <p:grpSpPr>
          <a:xfrm>
            <a:off x="6912010" y="2637421"/>
            <a:ext cx="4809088" cy="3807639"/>
            <a:chOff x="6575611" y="2156875"/>
            <a:chExt cx="4280452" cy="4012688"/>
          </a:xfrm>
        </p:grpSpPr>
        <p:sp>
          <p:nvSpPr>
            <p:cNvPr id="661" name="Google Shape;661;p32"/>
            <p:cNvSpPr/>
            <p:nvPr/>
          </p:nvSpPr>
          <p:spPr>
            <a:xfrm>
              <a:off x="6575620" y="2156875"/>
              <a:ext cx="4280443" cy="602280"/>
            </a:xfrm>
            <a:prstGeom prst="rect">
              <a:avLst/>
            </a:prstGeom>
            <a:solidFill>
              <a:srgbClr val="F2F2F2">
                <a:alpha val="4705"/>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900">
                <a:solidFill>
                  <a:srgbClr val="000000"/>
                </a:solidFill>
                <a:latin typeface="Poppins"/>
                <a:ea typeface="Poppins"/>
                <a:cs typeface="Poppins"/>
                <a:sym typeface="Poppins"/>
              </a:endParaRPr>
            </a:p>
          </p:txBody>
        </p:sp>
        <p:sp>
          <p:nvSpPr>
            <p:cNvPr id="662" name="Google Shape;662;p32"/>
            <p:cNvSpPr/>
            <p:nvPr/>
          </p:nvSpPr>
          <p:spPr>
            <a:xfrm>
              <a:off x="6575620" y="2839446"/>
              <a:ext cx="4280443" cy="602280"/>
            </a:xfrm>
            <a:prstGeom prst="rect">
              <a:avLst/>
            </a:prstGeom>
            <a:solidFill>
              <a:srgbClr val="F2F2F2">
                <a:alpha val="4705"/>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900">
                <a:solidFill>
                  <a:srgbClr val="000000"/>
                </a:solidFill>
                <a:latin typeface="Poppins"/>
                <a:ea typeface="Poppins"/>
                <a:cs typeface="Poppins"/>
                <a:sym typeface="Poppins"/>
              </a:endParaRPr>
            </a:p>
          </p:txBody>
        </p:sp>
        <p:sp>
          <p:nvSpPr>
            <p:cNvPr id="663" name="Google Shape;663;p32"/>
            <p:cNvSpPr/>
            <p:nvPr/>
          </p:nvSpPr>
          <p:spPr>
            <a:xfrm>
              <a:off x="6575611" y="3522012"/>
              <a:ext cx="4280443" cy="602280"/>
            </a:xfrm>
            <a:prstGeom prst="rect">
              <a:avLst/>
            </a:prstGeom>
            <a:solidFill>
              <a:srgbClr val="F2F2F2">
                <a:alpha val="4705"/>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900">
                <a:solidFill>
                  <a:srgbClr val="000000"/>
                </a:solidFill>
                <a:latin typeface="Poppins"/>
                <a:ea typeface="Poppins"/>
                <a:cs typeface="Poppins"/>
                <a:sym typeface="Poppins"/>
              </a:endParaRPr>
            </a:p>
          </p:txBody>
        </p:sp>
        <p:sp>
          <p:nvSpPr>
            <p:cNvPr id="664" name="Google Shape;664;p32"/>
            <p:cNvSpPr/>
            <p:nvPr/>
          </p:nvSpPr>
          <p:spPr>
            <a:xfrm>
              <a:off x="6575611" y="4203770"/>
              <a:ext cx="4280443" cy="602280"/>
            </a:xfrm>
            <a:prstGeom prst="rect">
              <a:avLst/>
            </a:prstGeom>
            <a:solidFill>
              <a:srgbClr val="F2F2F2">
                <a:alpha val="4705"/>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900">
                <a:solidFill>
                  <a:srgbClr val="000000"/>
                </a:solidFill>
                <a:latin typeface="Poppins"/>
                <a:ea typeface="Poppins"/>
                <a:cs typeface="Poppins"/>
                <a:sym typeface="Poppins"/>
              </a:endParaRPr>
            </a:p>
          </p:txBody>
        </p:sp>
        <p:sp>
          <p:nvSpPr>
            <p:cNvPr id="665" name="Google Shape;665;p32"/>
            <p:cNvSpPr/>
            <p:nvPr/>
          </p:nvSpPr>
          <p:spPr>
            <a:xfrm>
              <a:off x="6575611" y="4885529"/>
              <a:ext cx="4280443" cy="602280"/>
            </a:xfrm>
            <a:prstGeom prst="rect">
              <a:avLst/>
            </a:prstGeom>
            <a:solidFill>
              <a:srgbClr val="F2F2F2">
                <a:alpha val="4705"/>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900">
                <a:solidFill>
                  <a:srgbClr val="000000"/>
                </a:solidFill>
                <a:latin typeface="Poppins"/>
                <a:ea typeface="Poppins"/>
                <a:cs typeface="Poppins"/>
                <a:sym typeface="Poppins"/>
              </a:endParaRPr>
            </a:p>
          </p:txBody>
        </p:sp>
        <p:sp>
          <p:nvSpPr>
            <p:cNvPr id="666" name="Google Shape;666;p32"/>
            <p:cNvSpPr/>
            <p:nvPr/>
          </p:nvSpPr>
          <p:spPr>
            <a:xfrm>
              <a:off x="6575611" y="5567283"/>
              <a:ext cx="4280443" cy="602280"/>
            </a:xfrm>
            <a:prstGeom prst="rect">
              <a:avLst/>
            </a:prstGeom>
            <a:solidFill>
              <a:srgbClr val="F2F2F2">
                <a:alpha val="4705"/>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900">
                <a:solidFill>
                  <a:srgbClr val="000000"/>
                </a:solidFill>
                <a:latin typeface="Poppins"/>
                <a:ea typeface="Poppins"/>
                <a:cs typeface="Poppins"/>
                <a:sym typeface="Poppins"/>
              </a:endParaRPr>
            </a:p>
          </p:txBody>
        </p:sp>
      </p:grpSp>
      <p:grpSp>
        <p:nvGrpSpPr>
          <p:cNvPr id="667" name="Google Shape;667;p32"/>
          <p:cNvGrpSpPr/>
          <p:nvPr/>
        </p:nvGrpSpPr>
        <p:grpSpPr>
          <a:xfrm>
            <a:off x="551496" y="2637514"/>
            <a:ext cx="6268178" cy="3807744"/>
            <a:chOff x="387814" y="1443473"/>
            <a:chExt cx="2975919" cy="1385037"/>
          </a:xfrm>
        </p:grpSpPr>
        <p:grpSp>
          <p:nvGrpSpPr>
            <p:cNvPr id="668" name="Google Shape;668;p32"/>
            <p:cNvGrpSpPr/>
            <p:nvPr/>
          </p:nvGrpSpPr>
          <p:grpSpPr>
            <a:xfrm>
              <a:off x="387814" y="1443473"/>
              <a:ext cx="1251201" cy="1385037"/>
              <a:chOff x="387786" y="1443473"/>
              <a:chExt cx="8360061" cy="1385037"/>
            </a:xfrm>
          </p:grpSpPr>
          <p:sp>
            <p:nvSpPr>
              <p:cNvPr id="669" name="Google Shape;669;p32"/>
              <p:cNvSpPr/>
              <p:nvPr/>
            </p:nvSpPr>
            <p:spPr>
              <a:xfrm>
                <a:off x="387818" y="1443473"/>
                <a:ext cx="8360029" cy="207886"/>
              </a:xfrm>
              <a:prstGeom prst="rect">
                <a:avLst/>
              </a:prstGeom>
              <a:solidFill>
                <a:schemeClr val="accent1"/>
              </a:solidFill>
              <a:ln>
                <a:noFill/>
              </a:ln>
            </p:spPr>
            <p:txBody>
              <a:bodyPr anchorCtr="0" anchor="ctr" bIns="0" lIns="180000" spcFirstLastPara="1" rIns="180000" wrap="square" tIns="0">
                <a:noAutofit/>
              </a:bodyPr>
              <a:lstStyle/>
              <a:p>
                <a:pPr indent="0" lvl="0" marL="0" marR="0" rtl="0" algn="l">
                  <a:lnSpc>
                    <a:spcPct val="177142"/>
                  </a:lnSpc>
                  <a:spcBef>
                    <a:spcPts val="0"/>
                  </a:spcBef>
                  <a:spcAft>
                    <a:spcPts val="0"/>
                  </a:spcAft>
                  <a:buNone/>
                </a:pPr>
                <a:r>
                  <a:rPr lang="en-US" sz="700">
                    <a:solidFill>
                      <a:schemeClr val="lt1"/>
                    </a:solidFill>
                    <a:latin typeface="Poppins"/>
                    <a:ea typeface="Poppins"/>
                    <a:cs typeface="Poppins"/>
                    <a:sym typeface="Poppins"/>
                  </a:rPr>
                  <a:t>Determine your primary business, business model and organizational purpose (mission)</a:t>
                </a:r>
                <a:endParaRPr/>
              </a:p>
            </p:txBody>
          </p:sp>
          <p:sp>
            <p:nvSpPr>
              <p:cNvPr id="670" name="Google Shape;670;p32"/>
              <p:cNvSpPr/>
              <p:nvPr/>
            </p:nvSpPr>
            <p:spPr>
              <a:xfrm>
                <a:off x="387818" y="1679071"/>
                <a:ext cx="8360029" cy="207886"/>
              </a:xfrm>
              <a:prstGeom prst="rect">
                <a:avLst/>
              </a:prstGeom>
              <a:solidFill>
                <a:schemeClr val="accent1"/>
              </a:solidFill>
              <a:ln>
                <a:noFill/>
              </a:ln>
            </p:spPr>
            <p:txBody>
              <a:bodyPr anchorCtr="0" anchor="ctr" bIns="0" lIns="180000" spcFirstLastPara="1" rIns="180000" wrap="square" tIns="0">
                <a:noAutofit/>
              </a:bodyPr>
              <a:lstStyle/>
              <a:p>
                <a:pPr indent="0" lvl="0" marL="0" marR="0" rtl="0" algn="l">
                  <a:lnSpc>
                    <a:spcPct val="177142"/>
                  </a:lnSpc>
                  <a:spcBef>
                    <a:spcPts val="0"/>
                  </a:spcBef>
                  <a:spcAft>
                    <a:spcPts val="0"/>
                  </a:spcAft>
                  <a:buNone/>
                </a:pPr>
                <a:r>
                  <a:rPr lang="en-US" sz="700">
                    <a:solidFill>
                      <a:schemeClr val="lt1"/>
                    </a:solidFill>
                    <a:latin typeface="Poppins"/>
                    <a:ea typeface="Poppins"/>
                    <a:cs typeface="Poppins"/>
                    <a:sym typeface="Poppins"/>
                  </a:rPr>
                  <a:t>Identify your corporate values (values)</a:t>
                </a:r>
                <a:endParaRPr/>
              </a:p>
            </p:txBody>
          </p:sp>
          <p:sp>
            <p:nvSpPr>
              <p:cNvPr id="671" name="Google Shape;671;p32"/>
              <p:cNvSpPr/>
              <p:nvPr/>
            </p:nvSpPr>
            <p:spPr>
              <a:xfrm>
                <a:off x="387786" y="1914669"/>
                <a:ext cx="8360029" cy="207886"/>
              </a:xfrm>
              <a:prstGeom prst="rect">
                <a:avLst/>
              </a:prstGeom>
              <a:solidFill>
                <a:schemeClr val="accent1"/>
              </a:solidFill>
              <a:ln>
                <a:noFill/>
              </a:ln>
            </p:spPr>
            <p:txBody>
              <a:bodyPr anchorCtr="0" anchor="ctr" bIns="0" lIns="180000" spcFirstLastPara="1" rIns="180000" wrap="square" tIns="0">
                <a:noAutofit/>
              </a:bodyPr>
              <a:lstStyle/>
              <a:p>
                <a:pPr indent="0" lvl="0" marL="0" marR="0" rtl="0" algn="l">
                  <a:lnSpc>
                    <a:spcPct val="177142"/>
                  </a:lnSpc>
                  <a:spcBef>
                    <a:spcPts val="0"/>
                  </a:spcBef>
                  <a:spcAft>
                    <a:spcPts val="0"/>
                  </a:spcAft>
                  <a:buNone/>
                </a:pPr>
                <a:r>
                  <a:rPr lang="en-US" sz="700">
                    <a:solidFill>
                      <a:schemeClr val="lt1"/>
                    </a:solidFill>
                    <a:latin typeface="Poppins"/>
                    <a:ea typeface="Poppins"/>
                    <a:cs typeface="Poppins"/>
                    <a:sym typeface="Poppins"/>
                  </a:rPr>
                  <a:t>Create an image of what success would</a:t>
                </a:r>
                <a:br>
                  <a:rPr lang="en-US" sz="700">
                    <a:solidFill>
                      <a:schemeClr val="lt1"/>
                    </a:solidFill>
                    <a:latin typeface="Poppins"/>
                    <a:ea typeface="Poppins"/>
                    <a:cs typeface="Poppins"/>
                    <a:sym typeface="Poppins"/>
                  </a:rPr>
                </a:br>
                <a:r>
                  <a:rPr lang="en-US" sz="700">
                    <a:solidFill>
                      <a:schemeClr val="lt1"/>
                    </a:solidFill>
                    <a:latin typeface="Poppins"/>
                    <a:ea typeface="Poppins"/>
                    <a:cs typeface="Poppins"/>
                    <a:sym typeface="Poppins"/>
                  </a:rPr>
                  <a:t>look like in 3-5 years (vision)</a:t>
                </a:r>
                <a:endParaRPr/>
              </a:p>
            </p:txBody>
          </p:sp>
          <p:sp>
            <p:nvSpPr>
              <p:cNvPr id="672" name="Google Shape;672;p32"/>
              <p:cNvSpPr/>
              <p:nvPr/>
            </p:nvSpPr>
            <p:spPr>
              <a:xfrm>
                <a:off x="387786" y="2149988"/>
                <a:ext cx="8360029" cy="207886"/>
              </a:xfrm>
              <a:prstGeom prst="rect">
                <a:avLst/>
              </a:prstGeom>
              <a:solidFill>
                <a:schemeClr val="accent1"/>
              </a:solidFill>
              <a:ln>
                <a:noFill/>
              </a:ln>
            </p:spPr>
            <p:txBody>
              <a:bodyPr anchorCtr="0" anchor="ctr" bIns="0" lIns="180000" spcFirstLastPara="1" rIns="180000" wrap="square" tIns="0">
                <a:noAutofit/>
              </a:bodyPr>
              <a:lstStyle/>
              <a:p>
                <a:pPr indent="0" lvl="0" marL="0" marR="0" rtl="0" algn="l">
                  <a:lnSpc>
                    <a:spcPct val="177142"/>
                  </a:lnSpc>
                  <a:spcBef>
                    <a:spcPts val="0"/>
                  </a:spcBef>
                  <a:spcAft>
                    <a:spcPts val="0"/>
                  </a:spcAft>
                  <a:buNone/>
                </a:pPr>
                <a:r>
                  <a:rPr lang="en-US" sz="700">
                    <a:solidFill>
                      <a:schemeClr val="lt1"/>
                    </a:solidFill>
                    <a:latin typeface="Poppins"/>
                    <a:ea typeface="Poppins"/>
                    <a:cs typeface="Poppins"/>
                    <a:sym typeface="Poppins"/>
                  </a:rPr>
                  <a:t>Solidify your competitive advantage based on your key strengths</a:t>
                </a:r>
                <a:endParaRPr/>
              </a:p>
            </p:txBody>
          </p:sp>
          <p:sp>
            <p:nvSpPr>
              <p:cNvPr id="673" name="Google Shape;673;p32"/>
              <p:cNvSpPr/>
              <p:nvPr/>
            </p:nvSpPr>
            <p:spPr>
              <a:xfrm>
                <a:off x="387786" y="2385306"/>
                <a:ext cx="8360029" cy="207886"/>
              </a:xfrm>
              <a:prstGeom prst="rect">
                <a:avLst/>
              </a:prstGeom>
              <a:solidFill>
                <a:schemeClr val="accent1"/>
              </a:solidFill>
              <a:ln>
                <a:noFill/>
              </a:ln>
            </p:spPr>
            <p:txBody>
              <a:bodyPr anchorCtr="0" anchor="ctr" bIns="0" lIns="180000" spcFirstLastPara="1" rIns="180000" wrap="square" tIns="0">
                <a:noAutofit/>
              </a:bodyPr>
              <a:lstStyle/>
              <a:p>
                <a:pPr indent="0" lvl="0" marL="0" marR="0" rtl="0" algn="l">
                  <a:lnSpc>
                    <a:spcPct val="177142"/>
                  </a:lnSpc>
                  <a:spcBef>
                    <a:spcPts val="0"/>
                  </a:spcBef>
                  <a:spcAft>
                    <a:spcPts val="0"/>
                  </a:spcAft>
                  <a:buNone/>
                </a:pPr>
                <a:r>
                  <a:rPr lang="en-US" sz="700">
                    <a:solidFill>
                      <a:schemeClr val="lt1"/>
                    </a:solidFill>
                    <a:latin typeface="Poppins"/>
                    <a:ea typeface="Poppins"/>
                    <a:cs typeface="Poppins"/>
                    <a:sym typeface="Poppins"/>
                  </a:rPr>
                  <a:t>Formulate organization-wide strategies</a:t>
                </a:r>
                <a:br>
                  <a:rPr lang="en-US" sz="700">
                    <a:solidFill>
                      <a:schemeClr val="lt1"/>
                    </a:solidFill>
                    <a:latin typeface="Poppins"/>
                    <a:ea typeface="Poppins"/>
                    <a:cs typeface="Poppins"/>
                    <a:sym typeface="Poppins"/>
                  </a:rPr>
                </a:br>
                <a:r>
                  <a:rPr lang="en-US" sz="700">
                    <a:solidFill>
                      <a:schemeClr val="lt1"/>
                    </a:solidFill>
                    <a:latin typeface="Poppins"/>
                    <a:ea typeface="Poppins"/>
                    <a:cs typeface="Poppins"/>
                    <a:sym typeface="Poppins"/>
                  </a:rPr>
                  <a:t>that explain your base for competing</a:t>
                </a:r>
                <a:endParaRPr/>
              </a:p>
            </p:txBody>
          </p:sp>
          <p:sp>
            <p:nvSpPr>
              <p:cNvPr id="674" name="Google Shape;674;p32"/>
              <p:cNvSpPr/>
              <p:nvPr/>
            </p:nvSpPr>
            <p:spPr>
              <a:xfrm>
                <a:off x="387786" y="2620624"/>
                <a:ext cx="8360029" cy="207886"/>
              </a:xfrm>
              <a:prstGeom prst="rect">
                <a:avLst/>
              </a:prstGeom>
              <a:solidFill>
                <a:schemeClr val="accent1"/>
              </a:solidFill>
              <a:ln>
                <a:noFill/>
              </a:ln>
            </p:spPr>
            <p:txBody>
              <a:bodyPr anchorCtr="0" anchor="ctr" bIns="0" lIns="180000" spcFirstLastPara="1" rIns="180000" wrap="square" tIns="0">
                <a:noAutofit/>
              </a:bodyPr>
              <a:lstStyle/>
              <a:p>
                <a:pPr indent="0" lvl="0" marL="0" marR="0" rtl="0" algn="l">
                  <a:lnSpc>
                    <a:spcPct val="177142"/>
                  </a:lnSpc>
                  <a:spcBef>
                    <a:spcPts val="0"/>
                  </a:spcBef>
                  <a:spcAft>
                    <a:spcPts val="0"/>
                  </a:spcAft>
                  <a:buNone/>
                </a:pPr>
                <a:r>
                  <a:rPr lang="en-US" sz="700">
                    <a:solidFill>
                      <a:schemeClr val="lt1"/>
                    </a:solidFill>
                    <a:latin typeface="Poppins"/>
                    <a:ea typeface="Poppins"/>
                    <a:cs typeface="Poppins"/>
                    <a:sym typeface="Poppins"/>
                  </a:rPr>
                  <a:t>Agree on the strategic issues you need</a:t>
                </a:r>
                <a:br>
                  <a:rPr lang="en-US" sz="700">
                    <a:solidFill>
                      <a:schemeClr val="lt1"/>
                    </a:solidFill>
                    <a:latin typeface="Poppins"/>
                    <a:ea typeface="Poppins"/>
                    <a:cs typeface="Poppins"/>
                    <a:sym typeface="Poppins"/>
                  </a:rPr>
                </a:br>
                <a:r>
                  <a:rPr lang="en-US" sz="700">
                    <a:solidFill>
                      <a:schemeClr val="lt1"/>
                    </a:solidFill>
                    <a:latin typeface="Poppins"/>
                    <a:ea typeface="Poppins"/>
                    <a:cs typeface="Poppins"/>
                    <a:sym typeface="Poppins"/>
                  </a:rPr>
                  <a:t>to address in the planning process</a:t>
                </a:r>
                <a:endParaRPr/>
              </a:p>
            </p:txBody>
          </p:sp>
        </p:grpSp>
        <p:grpSp>
          <p:nvGrpSpPr>
            <p:cNvPr id="675" name="Google Shape;675;p32"/>
            <p:cNvGrpSpPr/>
            <p:nvPr/>
          </p:nvGrpSpPr>
          <p:grpSpPr>
            <a:xfrm>
              <a:off x="1639011" y="1443473"/>
              <a:ext cx="1724722" cy="1385037"/>
              <a:chOff x="1639011" y="1443473"/>
              <a:chExt cx="1724722" cy="1385037"/>
            </a:xfrm>
          </p:grpSpPr>
          <p:grpSp>
            <p:nvGrpSpPr>
              <p:cNvPr id="676" name="Google Shape;676;p32"/>
              <p:cNvGrpSpPr/>
              <p:nvPr/>
            </p:nvGrpSpPr>
            <p:grpSpPr>
              <a:xfrm>
                <a:off x="1639011" y="1443473"/>
                <a:ext cx="797846" cy="1385037"/>
                <a:chOff x="387768" y="1443473"/>
                <a:chExt cx="8360079" cy="1385037"/>
              </a:xfrm>
            </p:grpSpPr>
            <p:sp>
              <p:nvSpPr>
                <p:cNvPr id="677" name="Google Shape;677;p32"/>
                <p:cNvSpPr/>
                <p:nvPr/>
              </p:nvSpPr>
              <p:spPr>
                <a:xfrm>
                  <a:off x="387818" y="1443473"/>
                  <a:ext cx="8360029" cy="207886"/>
                </a:xfrm>
                <a:prstGeom prst="rect">
                  <a:avLst/>
                </a:prstGeom>
                <a:solidFill>
                  <a:schemeClr val="accent5"/>
                </a:solidFill>
                <a:ln>
                  <a:noFill/>
                </a:ln>
              </p:spPr>
              <p:txBody>
                <a:bodyPr anchorCtr="0" anchor="ctr" bIns="0" lIns="180000" spcFirstLastPara="1" rIns="0" wrap="square" tIns="0">
                  <a:noAutofit/>
                </a:bodyPr>
                <a:lstStyle/>
                <a:p>
                  <a:pPr indent="0" lvl="0" marL="0" marR="0" rtl="0" algn="l">
                    <a:lnSpc>
                      <a:spcPct val="162857"/>
                    </a:lnSpc>
                    <a:spcBef>
                      <a:spcPts val="0"/>
                    </a:spcBef>
                    <a:spcAft>
                      <a:spcPts val="0"/>
                    </a:spcAft>
                    <a:buNone/>
                  </a:pPr>
                  <a:r>
                    <a:rPr lang="en-US" sz="700">
                      <a:solidFill>
                        <a:schemeClr val="lt1"/>
                      </a:solidFill>
                      <a:latin typeface="Poppins"/>
                      <a:ea typeface="Poppins"/>
                      <a:cs typeface="Poppins"/>
                      <a:sym typeface="Poppins"/>
                    </a:rPr>
                    <a:t>Planning Team </a:t>
                  </a:r>
                  <a:br>
                    <a:rPr lang="en-US" sz="700">
                      <a:solidFill>
                        <a:schemeClr val="lt1"/>
                      </a:solidFill>
                      <a:latin typeface="Poppins"/>
                      <a:ea typeface="Poppins"/>
                      <a:cs typeface="Poppins"/>
                      <a:sym typeface="Poppins"/>
                    </a:rPr>
                  </a:br>
                  <a:r>
                    <a:rPr lang="en-US" sz="700">
                      <a:solidFill>
                        <a:schemeClr val="lt1"/>
                      </a:solidFill>
                      <a:latin typeface="Poppins"/>
                      <a:ea typeface="Poppins"/>
                      <a:cs typeface="Poppins"/>
                      <a:sym typeface="Poppins"/>
                    </a:rPr>
                    <a:t>(all staff if doing a survey)</a:t>
                  </a:r>
                  <a:endParaRPr/>
                </a:p>
              </p:txBody>
            </p:sp>
            <p:sp>
              <p:nvSpPr>
                <p:cNvPr id="678" name="Google Shape;678;p32"/>
                <p:cNvSpPr/>
                <p:nvPr/>
              </p:nvSpPr>
              <p:spPr>
                <a:xfrm>
                  <a:off x="387818" y="1679071"/>
                  <a:ext cx="8360029" cy="207886"/>
                </a:xfrm>
                <a:prstGeom prst="rect">
                  <a:avLst/>
                </a:prstGeom>
                <a:solidFill>
                  <a:schemeClr val="accent5"/>
                </a:solidFill>
                <a:ln>
                  <a:noFill/>
                </a:ln>
              </p:spPr>
              <p:txBody>
                <a:bodyPr anchorCtr="0" anchor="ctr" bIns="0" lIns="180000" spcFirstLastPara="1" rIns="0" wrap="square" tIns="0">
                  <a:noAutofit/>
                </a:bodyPr>
                <a:lstStyle/>
                <a:p>
                  <a:pPr indent="0" lvl="0" marL="0" marR="0" rtl="0" algn="l">
                    <a:lnSpc>
                      <a:spcPct val="162857"/>
                    </a:lnSpc>
                    <a:spcBef>
                      <a:spcPts val="0"/>
                    </a:spcBef>
                    <a:spcAft>
                      <a:spcPts val="0"/>
                    </a:spcAft>
                    <a:buNone/>
                  </a:pPr>
                  <a:r>
                    <a:rPr lang="en-US" sz="700">
                      <a:solidFill>
                        <a:schemeClr val="lt1"/>
                      </a:solidFill>
                      <a:latin typeface="Poppins"/>
                      <a:ea typeface="Poppins"/>
                      <a:cs typeface="Poppins"/>
                      <a:sym typeface="Poppins"/>
                    </a:rPr>
                    <a:t>Planning Team </a:t>
                  </a:r>
                  <a:br>
                    <a:rPr lang="en-US" sz="700">
                      <a:solidFill>
                        <a:schemeClr val="lt1"/>
                      </a:solidFill>
                      <a:latin typeface="Poppins"/>
                      <a:ea typeface="Poppins"/>
                      <a:cs typeface="Poppins"/>
                      <a:sym typeface="Poppins"/>
                    </a:rPr>
                  </a:br>
                  <a:r>
                    <a:rPr lang="en-US" sz="700">
                      <a:solidFill>
                        <a:schemeClr val="lt1"/>
                      </a:solidFill>
                      <a:latin typeface="Poppins"/>
                      <a:ea typeface="Poppins"/>
                      <a:cs typeface="Poppins"/>
                      <a:sym typeface="Poppins"/>
                    </a:rPr>
                    <a:t>(all staff if doing a survey)</a:t>
                  </a:r>
                  <a:endParaRPr/>
                </a:p>
              </p:txBody>
            </p:sp>
            <p:sp>
              <p:nvSpPr>
                <p:cNvPr id="679" name="Google Shape;679;p32"/>
                <p:cNvSpPr/>
                <p:nvPr/>
              </p:nvSpPr>
              <p:spPr>
                <a:xfrm>
                  <a:off x="387768" y="1914669"/>
                  <a:ext cx="8360029" cy="207886"/>
                </a:xfrm>
                <a:prstGeom prst="rect">
                  <a:avLst/>
                </a:prstGeom>
                <a:solidFill>
                  <a:schemeClr val="accent5"/>
                </a:solidFill>
                <a:ln>
                  <a:noFill/>
                </a:ln>
              </p:spPr>
              <p:txBody>
                <a:bodyPr anchorCtr="0" anchor="ctr" bIns="0" lIns="180000" spcFirstLastPara="1" rIns="0" wrap="square" tIns="0">
                  <a:noAutofit/>
                </a:bodyPr>
                <a:lstStyle/>
                <a:p>
                  <a:pPr indent="0" lvl="0" marL="0" marR="0" rtl="0" algn="l">
                    <a:lnSpc>
                      <a:spcPct val="162857"/>
                    </a:lnSpc>
                    <a:spcBef>
                      <a:spcPts val="0"/>
                    </a:spcBef>
                    <a:spcAft>
                      <a:spcPts val="0"/>
                    </a:spcAft>
                    <a:buNone/>
                  </a:pPr>
                  <a:r>
                    <a:rPr lang="en-US" sz="700">
                      <a:solidFill>
                        <a:schemeClr val="lt1"/>
                      </a:solidFill>
                      <a:latin typeface="Poppins"/>
                      <a:ea typeface="Poppins"/>
                      <a:cs typeface="Poppins"/>
                      <a:sym typeface="Poppins"/>
                    </a:rPr>
                    <a:t>Planning Team </a:t>
                  </a:r>
                  <a:br>
                    <a:rPr lang="en-US" sz="700">
                      <a:solidFill>
                        <a:schemeClr val="lt1"/>
                      </a:solidFill>
                      <a:latin typeface="Poppins"/>
                      <a:ea typeface="Poppins"/>
                      <a:cs typeface="Poppins"/>
                      <a:sym typeface="Poppins"/>
                    </a:rPr>
                  </a:br>
                  <a:r>
                    <a:rPr lang="en-US" sz="700">
                      <a:solidFill>
                        <a:schemeClr val="lt1"/>
                      </a:solidFill>
                      <a:latin typeface="Poppins"/>
                      <a:ea typeface="Poppins"/>
                      <a:cs typeface="Poppins"/>
                      <a:sym typeface="Poppins"/>
                    </a:rPr>
                    <a:t>(all staff if doing a survey)</a:t>
                  </a:r>
                  <a:endParaRPr/>
                </a:p>
              </p:txBody>
            </p:sp>
            <p:sp>
              <p:nvSpPr>
                <p:cNvPr id="680" name="Google Shape;680;p32"/>
                <p:cNvSpPr/>
                <p:nvPr/>
              </p:nvSpPr>
              <p:spPr>
                <a:xfrm>
                  <a:off x="387768" y="2149988"/>
                  <a:ext cx="8360029" cy="207886"/>
                </a:xfrm>
                <a:prstGeom prst="rect">
                  <a:avLst/>
                </a:prstGeom>
                <a:solidFill>
                  <a:schemeClr val="accent5"/>
                </a:solidFill>
                <a:ln>
                  <a:noFill/>
                </a:ln>
              </p:spPr>
              <p:txBody>
                <a:bodyPr anchorCtr="0" anchor="ctr" bIns="0" lIns="180000" spcFirstLastPara="1" rIns="0" wrap="square" tIns="0">
                  <a:noAutofit/>
                </a:bodyPr>
                <a:lstStyle/>
                <a:p>
                  <a:pPr indent="0" lvl="0" marL="0" marR="0" rtl="0" algn="l">
                    <a:lnSpc>
                      <a:spcPct val="162857"/>
                    </a:lnSpc>
                    <a:spcBef>
                      <a:spcPts val="0"/>
                    </a:spcBef>
                    <a:spcAft>
                      <a:spcPts val="0"/>
                    </a:spcAft>
                    <a:buNone/>
                  </a:pPr>
                  <a:r>
                    <a:rPr lang="en-US" sz="700">
                      <a:solidFill>
                        <a:schemeClr val="lt1"/>
                      </a:solidFill>
                      <a:latin typeface="Poppins"/>
                      <a:ea typeface="Poppins"/>
                      <a:cs typeface="Poppins"/>
                      <a:sym typeface="Poppins"/>
                    </a:rPr>
                    <a:t>Planning Team </a:t>
                  </a:r>
                  <a:br>
                    <a:rPr lang="en-US" sz="700">
                      <a:solidFill>
                        <a:schemeClr val="lt1"/>
                      </a:solidFill>
                      <a:latin typeface="Poppins"/>
                      <a:ea typeface="Poppins"/>
                      <a:cs typeface="Poppins"/>
                      <a:sym typeface="Poppins"/>
                    </a:rPr>
                  </a:br>
                  <a:r>
                    <a:rPr lang="en-US" sz="700">
                      <a:solidFill>
                        <a:schemeClr val="lt1"/>
                      </a:solidFill>
                      <a:latin typeface="Poppins"/>
                      <a:ea typeface="Poppins"/>
                      <a:cs typeface="Poppins"/>
                      <a:sym typeface="Poppins"/>
                    </a:rPr>
                    <a:t>(all staff if doing a survey)</a:t>
                  </a:r>
                  <a:endParaRPr/>
                </a:p>
              </p:txBody>
            </p:sp>
            <p:sp>
              <p:nvSpPr>
                <p:cNvPr id="681" name="Google Shape;681;p32"/>
                <p:cNvSpPr/>
                <p:nvPr/>
              </p:nvSpPr>
              <p:spPr>
                <a:xfrm>
                  <a:off x="387768" y="2385306"/>
                  <a:ext cx="8360029" cy="207886"/>
                </a:xfrm>
                <a:prstGeom prst="rect">
                  <a:avLst/>
                </a:prstGeom>
                <a:solidFill>
                  <a:schemeClr val="accent5"/>
                </a:solidFill>
                <a:ln>
                  <a:noFill/>
                </a:ln>
              </p:spPr>
              <p:txBody>
                <a:bodyPr anchorCtr="0" anchor="ctr" bIns="0" lIns="180000" spcFirstLastPara="1" rIns="0" wrap="square" tIns="0">
                  <a:noAutofit/>
                </a:bodyPr>
                <a:lstStyle/>
                <a:p>
                  <a:pPr indent="0" lvl="0" marL="0" marR="0" rtl="0" algn="l">
                    <a:lnSpc>
                      <a:spcPct val="162857"/>
                    </a:lnSpc>
                    <a:spcBef>
                      <a:spcPts val="0"/>
                    </a:spcBef>
                    <a:spcAft>
                      <a:spcPts val="0"/>
                    </a:spcAft>
                    <a:buNone/>
                  </a:pPr>
                  <a:r>
                    <a:rPr lang="en-US" sz="700">
                      <a:solidFill>
                        <a:schemeClr val="lt1"/>
                      </a:solidFill>
                      <a:latin typeface="Poppins"/>
                      <a:ea typeface="Poppins"/>
                      <a:cs typeface="Poppins"/>
                      <a:sym typeface="Poppins"/>
                    </a:rPr>
                    <a:t>Planning Team </a:t>
                  </a:r>
                  <a:br>
                    <a:rPr lang="en-US" sz="700">
                      <a:solidFill>
                        <a:schemeClr val="lt1"/>
                      </a:solidFill>
                      <a:latin typeface="Poppins"/>
                      <a:ea typeface="Poppins"/>
                      <a:cs typeface="Poppins"/>
                      <a:sym typeface="Poppins"/>
                    </a:rPr>
                  </a:br>
                  <a:r>
                    <a:rPr lang="en-US" sz="700">
                      <a:solidFill>
                        <a:schemeClr val="lt1"/>
                      </a:solidFill>
                      <a:latin typeface="Poppins"/>
                      <a:ea typeface="Poppins"/>
                      <a:cs typeface="Poppins"/>
                      <a:sym typeface="Poppins"/>
                    </a:rPr>
                    <a:t>(all staff if doing a survey)</a:t>
                  </a:r>
                  <a:endParaRPr/>
                </a:p>
              </p:txBody>
            </p:sp>
            <p:sp>
              <p:nvSpPr>
                <p:cNvPr id="682" name="Google Shape;682;p32"/>
                <p:cNvSpPr/>
                <p:nvPr/>
              </p:nvSpPr>
              <p:spPr>
                <a:xfrm>
                  <a:off x="387768" y="2620624"/>
                  <a:ext cx="8360029" cy="207886"/>
                </a:xfrm>
                <a:prstGeom prst="rect">
                  <a:avLst/>
                </a:prstGeom>
                <a:solidFill>
                  <a:schemeClr val="accent5"/>
                </a:solidFill>
                <a:ln>
                  <a:noFill/>
                </a:ln>
              </p:spPr>
              <p:txBody>
                <a:bodyPr anchorCtr="0" anchor="ctr" bIns="0" lIns="180000" spcFirstLastPara="1" rIns="0" wrap="square" tIns="0">
                  <a:noAutofit/>
                </a:bodyPr>
                <a:lstStyle/>
                <a:p>
                  <a:pPr indent="0" lvl="0" marL="0" marR="0" rtl="0" algn="l">
                    <a:lnSpc>
                      <a:spcPct val="162857"/>
                    </a:lnSpc>
                    <a:spcBef>
                      <a:spcPts val="0"/>
                    </a:spcBef>
                    <a:spcAft>
                      <a:spcPts val="0"/>
                    </a:spcAft>
                    <a:buNone/>
                  </a:pPr>
                  <a:r>
                    <a:rPr lang="en-US" sz="700">
                      <a:solidFill>
                        <a:schemeClr val="lt1"/>
                      </a:solidFill>
                      <a:latin typeface="Poppins"/>
                      <a:ea typeface="Poppins"/>
                      <a:cs typeface="Poppins"/>
                      <a:sym typeface="Poppins"/>
                    </a:rPr>
                    <a:t>Planning Team</a:t>
                  </a:r>
                  <a:endParaRPr/>
                </a:p>
              </p:txBody>
            </p:sp>
          </p:grpSp>
          <p:grpSp>
            <p:nvGrpSpPr>
              <p:cNvPr id="683" name="Google Shape;683;p32"/>
              <p:cNvGrpSpPr/>
              <p:nvPr/>
            </p:nvGrpSpPr>
            <p:grpSpPr>
              <a:xfrm>
                <a:off x="2437625" y="1443473"/>
                <a:ext cx="926108" cy="1385037"/>
                <a:chOff x="387738" y="1443473"/>
                <a:chExt cx="13919055" cy="1385037"/>
              </a:xfrm>
            </p:grpSpPr>
            <p:sp>
              <p:nvSpPr>
                <p:cNvPr id="684" name="Google Shape;684;p32"/>
                <p:cNvSpPr/>
                <p:nvPr/>
              </p:nvSpPr>
              <p:spPr>
                <a:xfrm>
                  <a:off x="387810" y="1443473"/>
                  <a:ext cx="13918983" cy="207886"/>
                </a:xfrm>
                <a:prstGeom prst="rect">
                  <a:avLst/>
                </a:prstGeom>
                <a:solidFill>
                  <a:schemeClr val="accent4"/>
                </a:solidFill>
                <a:ln>
                  <a:noFill/>
                </a:ln>
              </p:spPr>
              <p:txBody>
                <a:bodyPr anchorCtr="0" anchor="ctr" bIns="0" lIns="144000" spcFirstLastPara="1" rIns="144000" wrap="square" tIns="0">
                  <a:noAutofit/>
                </a:bodyPr>
                <a:lstStyle/>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Executive interviews</a:t>
                  </a:r>
                  <a:endParaRPr>
                    <a:solidFill>
                      <a:schemeClr val="dk1"/>
                    </a:solidFill>
                  </a:endParaRPr>
                </a:p>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Qualitative strategic survey of select staff or all staff</a:t>
                  </a:r>
                  <a:endParaRPr>
                    <a:solidFill>
                      <a:schemeClr val="dk1"/>
                    </a:solidFill>
                  </a:endParaRPr>
                </a:p>
              </p:txBody>
            </p:sp>
            <p:sp>
              <p:nvSpPr>
                <p:cNvPr id="685" name="Google Shape;685;p32"/>
                <p:cNvSpPr/>
                <p:nvPr/>
              </p:nvSpPr>
              <p:spPr>
                <a:xfrm>
                  <a:off x="387802" y="1679071"/>
                  <a:ext cx="13918983" cy="207886"/>
                </a:xfrm>
                <a:prstGeom prst="rect">
                  <a:avLst/>
                </a:prstGeom>
                <a:solidFill>
                  <a:schemeClr val="accent4"/>
                </a:solidFill>
                <a:ln>
                  <a:noFill/>
                </a:ln>
              </p:spPr>
              <p:txBody>
                <a:bodyPr anchorCtr="0" anchor="ctr" bIns="0" lIns="144000" spcFirstLastPara="1" rIns="144000" wrap="square" tIns="0">
                  <a:noAutofit/>
                </a:bodyPr>
                <a:lstStyle/>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Executive interviews</a:t>
                  </a:r>
                  <a:endParaRPr>
                    <a:solidFill>
                      <a:schemeClr val="dk1"/>
                    </a:solidFill>
                  </a:endParaRPr>
                </a:p>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Qualitative strategic survey of select staff or all staff</a:t>
                  </a:r>
                  <a:endParaRPr>
                    <a:solidFill>
                      <a:schemeClr val="dk1"/>
                    </a:solidFill>
                  </a:endParaRPr>
                </a:p>
              </p:txBody>
            </p:sp>
            <p:sp>
              <p:nvSpPr>
                <p:cNvPr id="686" name="Google Shape;686;p32"/>
                <p:cNvSpPr/>
                <p:nvPr/>
              </p:nvSpPr>
              <p:spPr>
                <a:xfrm>
                  <a:off x="387738" y="1914669"/>
                  <a:ext cx="13918983" cy="207886"/>
                </a:xfrm>
                <a:prstGeom prst="rect">
                  <a:avLst/>
                </a:prstGeom>
                <a:solidFill>
                  <a:schemeClr val="accent4"/>
                </a:solidFill>
                <a:ln>
                  <a:noFill/>
                </a:ln>
              </p:spPr>
              <p:txBody>
                <a:bodyPr anchorCtr="0" anchor="ctr" bIns="0" lIns="144000" spcFirstLastPara="1" rIns="144000" wrap="square" tIns="0">
                  <a:noAutofit/>
                </a:bodyPr>
                <a:lstStyle/>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Executive interviews</a:t>
                  </a:r>
                  <a:endParaRPr>
                    <a:solidFill>
                      <a:schemeClr val="dk1"/>
                    </a:solidFill>
                  </a:endParaRPr>
                </a:p>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Qualitative strategic survey of select staff or all staff</a:t>
                  </a:r>
                  <a:endParaRPr>
                    <a:solidFill>
                      <a:schemeClr val="dk1"/>
                    </a:solidFill>
                  </a:endParaRPr>
                </a:p>
              </p:txBody>
            </p:sp>
            <p:sp>
              <p:nvSpPr>
                <p:cNvPr id="687" name="Google Shape;687;p32"/>
                <p:cNvSpPr/>
                <p:nvPr/>
              </p:nvSpPr>
              <p:spPr>
                <a:xfrm>
                  <a:off x="387738" y="2149988"/>
                  <a:ext cx="13918974" cy="207886"/>
                </a:xfrm>
                <a:prstGeom prst="rect">
                  <a:avLst/>
                </a:prstGeom>
                <a:solidFill>
                  <a:schemeClr val="accent4"/>
                </a:solidFill>
                <a:ln>
                  <a:noFill/>
                </a:ln>
              </p:spPr>
              <p:txBody>
                <a:bodyPr anchorCtr="0" anchor="ctr" bIns="0" lIns="144000" spcFirstLastPara="1" rIns="144000" wrap="square" tIns="0">
                  <a:noAutofit/>
                </a:bodyPr>
                <a:lstStyle/>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Executive interviews</a:t>
                  </a:r>
                  <a:endParaRPr>
                    <a:solidFill>
                      <a:schemeClr val="dk1"/>
                    </a:solidFill>
                  </a:endParaRPr>
                </a:p>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Qualitative strategic survey of select staff or all staff</a:t>
                  </a:r>
                  <a:endParaRPr>
                    <a:solidFill>
                      <a:schemeClr val="dk1"/>
                    </a:solidFill>
                  </a:endParaRPr>
                </a:p>
              </p:txBody>
            </p:sp>
            <p:sp>
              <p:nvSpPr>
                <p:cNvPr id="688" name="Google Shape;688;p32"/>
                <p:cNvSpPr/>
                <p:nvPr/>
              </p:nvSpPr>
              <p:spPr>
                <a:xfrm>
                  <a:off x="387738" y="2385306"/>
                  <a:ext cx="13918974" cy="207886"/>
                </a:xfrm>
                <a:prstGeom prst="rect">
                  <a:avLst/>
                </a:prstGeom>
                <a:solidFill>
                  <a:schemeClr val="accent4"/>
                </a:solidFill>
                <a:ln>
                  <a:noFill/>
                </a:ln>
              </p:spPr>
              <p:txBody>
                <a:bodyPr anchorCtr="0" anchor="ctr" bIns="0" lIns="144000" spcFirstLastPara="1" rIns="144000" wrap="square" tIns="0">
                  <a:noAutofit/>
                </a:bodyPr>
                <a:lstStyle/>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Executive interviews</a:t>
                  </a:r>
                  <a:endParaRPr>
                    <a:solidFill>
                      <a:schemeClr val="dk1"/>
                    </a:solidFill>
                  </a:endParaRPr>
                </a:p>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Qualitative strategic survey of select staff or all staff</a:t>
                  </a:r>
                  <a:endParaRPr>
                    <a:solidFill>
                      <a:schemeClr val="dk1"/>
                    </a:solidFill>
                  </a:endParaRPr>
                </a:p>
              </p:txBody>
            </p:sp>
            <p:sp>
              <p:nvSpPr>
                <p:cNvPr id="689" name="Google Shape;689;p32"/>
                <p:cNvSpPr/>
                <p:nvPr/>
              </p:nvSpPr>
              <p:spPr>
                <a:xfrm>
                  <a:off x="387738" y="2620624"/>
                  <a:ext cx="13918974" cy="207886"/>
                </a:xfrm>
                <a:prstGeom prst="rect">
                  <a:avLst/>
                </a:prstGeom>
                <a:solidFill>
                  <a:schemeClr val="accent4"/>
                </a:solidFill>
                <a:ln>
                  <a:noFill/>
                </a:ln>
              </p:spPr>
              <p:txBody>
                <a:bodyPr anchorCtr="0" anchor="ctr" bIns="0" lIns="144000" spcFirstLastPara="1" rIns="144000" wrap="square" tIns="0">
                  <a:noAutofit/>
                </a:bodyPr>
                <a:lstStyle/>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Executive interviews</a:t>
                  </a:r>
                  <a:endParaRPr>
                    <a:solidFill>
                      <a:schemeClr val="dk1"/>
                    </a:solidFill>
                  </a:endParaRPr>
                </a:p>
                <a:p>
                  <a:pPr indent="-171450" lvl="0" marL="171450" marR="0" rtl="0" algn="l">
                    <a:lnSpc>
                      <a:spcPct val="190000"/>
                    </a:lnSpc>
                    <a:spcBef>
                      <a:spcPts val="0"/>
                    </a:spcBef>
                    <a:spcAft>
                      <a:spcPts val="0"/>
                    </a:spcAft>
                    <a:buClr>
                      <a:schemeClr val="dk1"/>
                    </a:buClr>
                    <a:buSzPts val="600"/>
                    <a:buFont typeface="Arial"/>
                    <a:buChar char="•"/>
                  </a:pPr>
                  <a:r>
                    <a:rPr lang="en-US" sz="600">
                      <a:solidFill>
                        <a:schemeClr val="dk1"/>
                      </a:solidFill>
                      <a:latin typeface="Poppins"/>
                      <a:ea typeface="Poppins"/>
                      <a:cs typeface="Poppins"/>
                      <a:sym typeface="Poppins"/>
                    </a:rPr>
                    <a:t>Qualitative strategic survey of select staff or all staff</a:t>
                  </a:r>
                  <a:endParaRPr>
                    <a:solidFill>
                      <a:schemeClr val="dk1"/>
                    </a:solidFill>
                  </a:endParaRPr>
                </a:p>
              </p:txBody>
            </p:sp>
          </p:grpSp>
        </p:grpSp>
      </p:grpSp>
      <p:grpSp>
        <p:nvGrpSpPr>
          <p:cNvPr id="690" name="Google Shape;690;p32"/>
          <p:cNvGrpSpPr/>
          <p:nvPr/>
        </p:nvGrpSpPr>
        <p:grpSpPr>
          <a:xfrm>
            <a:off x="6895417" y="1971756"/>
            <a:ext cx="4825220" cy="514665"/>
            <a:chOff x="381001" y="1733548"/>
            <a:chExt cx="2057400" cy="284063"/>
          </a:xfrm>
        </p:grpSpPr>
        <p:sp>
          <p:nvSpPr>
            <p:cNvPr id="691" name="Google Shape;691;p32"/>
            <p:cNvSpPr/>
            <p:nvPr/>
          </p:nvSpPr>
          <p:spPr>
            <a:xfrm>
              <a:off x="381001" y="1733550"/>
              <a:ext cx="685800" cy="284061"/>
            </a:xfrm>
            <a:prstGeom prst="round2SameRect">
              <a:avLst>
                <a:gd fmla="val 33533" name="adj1"/>
                <a:gd fmla="val 0" name="adj2"/>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chemeClr val="lt1"/>
                  </a:solidFill>
                  <a:latin typeface="Poppins"/>
                  <a:ea typeface="Poppins"/>
                  <a:cs typeface="Poppins"/>
                  <a:sym typeface="Poppins"/>
                </a:rPr>
                <a:t>WEEK 01</a:t>
              </a:r>
              <a:endParaRPr/>
            </a:p>
          </p:txBody>
        </p:sp>
        <p:sp>
          <p:nvSpPr>
            <p:cNvPr id="692" name="Google Shape;692;p32"/>
            <p:cNvSpPr/>
            <p:nvPr/>
          </p:nvSpPr>
          <p:spPr>
            <a:xfrm>
              <a:off x="1069666" y="1733548"/>
              <a:ext cx="682935" cy="284061"/>
            </a:xfrm>
            <a:prstGeom prst="round2SameRect">
              <a:avLst>
                <a:gd fmla="val 36574" name="adj1"/>
                <a:gd fmla="val 0" name="adj2"/>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chemeClr val="lt1"/>
                  </a:solidFill>
                  <a:latin typeface="Poppins"/>
                  <a:ea typeface="Poppins"/>
                  <a:cs typeface="Poppins"/>
                  <a:sym typeface="Poppins"/>
                </a:rPr>
                <a:t>WEEK 02</a:t>
              </a:r>
              <a:endParaRPr/>
            </a:p>
          </p:txBody>
        </p:sp>
        <p:sp>
          <p:nvSpPr>
            <p:cNvPr id="693" name="Google Shape;693;p32"/>
            <p:cNvSpPr/>
            <p:nvPr/>
          </p:nvSpPr>
          <p:spPr>
            <a:xfrm>
              <a:off x="1755467" y="1733550"/>
              <a:ext cx="682934" cy="284061"/>
            </a:xfrm>
            <a:prstGeom prst="round2SameRect">
              <a:avLst>
                <a:gd fmla="val 35090" name="adj1"/>
                <a:gd fmla="val 0" name="adj2"/>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chemeClr val="lt1"/>
                  </a:solidFill>
                  <a:latin typeface="Poppins"/>
                  <a:ea typeface="Poppins"/>
                  <a:cs typeface="Poppins"/>
                  <a:sym typeface="Poppins"/>
                </a:rPr>
                <a:t>WEEK 03</a:t>
              </a:r>
              <a:endParaRPr/>
            </a:p>
          </p:txBody>
        </p:sp>
      </p:grpSp>
      <p:grpSp>
        <p:nvGrpSpPr>
          <p:cNvPr id="694" name="Google Shape;694;p32"/>
          <p:cNvGrpSpPr/>
          <p:nvPr/>
        </p:nvGrpSpPr>
        <p:grpSpPr>
          <a:xfrm>
            <a:off x="6911670" y="2486353"/>
            <a:ext cx="4808891" cy="3986070"/>
            <a:chOff x="685798" y="1533750"/>
            <a:chExt cx="971552" cy="2104800"/>
          </a:xfrm>
        </p:grpSpPr>
        <p:cxnSp>
          <p:nvCxnSpPr>
            <p:cNvPr id="695" name="Google Shape;695;p32"/>
            <p:cNvCxnSpPr/>
            <p:nvPr/>
          </p:nvCxnSpPr>
          <p:spPr>
            <a:xfrm>
              <a:off x="685798" y="1533750"/>
              <a:ext cx="2" cy="2104800"/>
            </a:xfrm>
            <a:prstGeom prst="straightConnector1">
              <a:avLst/>
            </a:prstGeom>
            <a:noFill/>
            <a:ln cap="rnd" cmpd="sng" w="9525">
              <a:solidFill>
                <a:srgbClr val="8F8AA8">
                  <a:alpha val="97647"/>
                </a:srgbClr>
              </a:solidFill>
              <a:prstDash val="dash"/>
              <a:miter lim="800000"/>
              <a:headEnd len="sm" w="sm" type="none"/>
              <a:tailEnd len="sm" w="sm" type="none"/>
            </a:ln>
          </p:spPr>
        </p:cxnSp>
        <p:cxnSp>
          <p:nvCxnSpPr>
            <p:cNvPr id="696" name="Google Shape;696;p32"/>
            <p:cNvCxnSpPr/>
            <p:nvPr/>
          </p:nvCxnSpPr>
          <p:spPr>
            <a:xfrm>
              <a:off x="1009650" y="1533750"/>
              <a:ext cx="0" cy="2104800"/>
            </a:xfrm>
            <a:prstGeom prst="straightConnector1">
              <a:avLst/>
            </a:prstGeom>
            <a:noFill/>
            <a:ln cap="rnd" cmpd="sng" w="9525">
              <a:solidFill>
                <a:srgbClr val="8F8AA8">
                  <a:alpha val="97647"/>
                </a:srgbClr>
              </a:solidFill>
              <a:prstDash val="dash"/>
              <a:miter lim="800000"/>
              <a:headEnd len="sm" w="sm" type="none"/>
              <a:tailEnd len="sm" w="sm" type="none"/>
            </a:ln>
          </p:spPr>
        </p:cxnSp>
        <p:cxnSp>
          <p:nvCxnSpPr>
            <p:cNvPr id="697" name="Google Shape;697;p32"/>
            <p:cNvCxnSpPr/>
            <p:nvPr/>
          </p:nvCxnSpPr>
          <p:spPr>
            <a:xfrm flipH="1">
              <a:off x="1333500" y="1533750"/>
              <a:ext cx="1" cy="2104800"/>
            </a:xfrm>
            <a:prstGeom prst="straightConnector1">
              <a:avLst/>
            </a:prstGeom>
            <a:noFill/>
            <a:ln cap="rnd" cmpd="sng" w="9525">
              <a:solidFill>
                <a:srgbClr val="8F8AA8">
                  <a:alpha val="97647"/>
                </a:srgbClr>
              </a:solidFill>
              <a:prstDash val="dash"/>
              <a:miter lim="800000"/>
              <a:headEnd len="sm" w="sm" type="none"/>
              <a:tailEnd len="sm" w="sm" type="none"/>
            </a:ln>
          </p:spPr>
        </p:cxnSp>
        <p:cxnSp>
          <p:nvCxnSpPr>
            <p:cNvPr id="698" name="Google Shape;698;p32"/>
            <p:cNvCxnSpPr/>
            <p:nvPr/>
          </p:nvCxnSpPr>
          <p:spPr>
            <a:xfrm>
              <a:off x="1657350" y="1533750"/>
              <a:ext cx="0" cy="2104800"/>
            </a:xfrm>
            <a:prstGeom prst="straightConnector1">
              <a:avLst/>
            </a:prstGeom>
            <a:noFill/>
            <a:ln cap="rnd" cmpd="sng" w="9525">
              <a:solidFill>
                <a:srgbClr val="8F8AA8">
                  <a:alpha val="97647"/>
                </a:srgbClr>
              </a:solidFill>
              <a:prstDash val="dash"/>
              <a:miter lim="800000"/>
              <a:headEnd len="sm" w="sm" type="none"/>
              <a:tailEnd len="sm" w="sm" type="none"/>
            </a:ln>
          </p:spPr>
        </p:cxnSp>
      </p:grpSp>
      <p:sp>
        <p:nvSpPr>
          <p:cNvPr id="699" name="Google Shape;699;p32"/>
          <p:cNvSpPr/>
          <p:nvPr/>
        </p:nvSpPr>
        <p:spPr>
          <a:xfrm>
            <a:off x="551526" y="1971775"/>
            <a:ext cx="2619300" cy="514800"/>
          </a:xfrm>
          <a:prstGeom prst="round2SameRect">
            <a:avLst>
              <a:gd fmla="val 36428" name="adj1"/>
              <a:gd fmla="val 0" name="adj2"/>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chemeClr val="lt1"/>
                </a:solidFill>
                <a:latin typeface="Poppins"/>
                <a:ea typeface="Poppins"/>
                <a:cs typeface="Poppins"/>
                <a:sym typeface="Poppins"/>
              </a:rPr>
              <a:t>ACTION</a:t>
            </a:r>
            <a:endParaRPr/>
          </a:p>
        </p:txBody>
      </p:sp>
      <p:sp>
        <p:nvSpPr>
          <p:cNvPr id="700" name="Google Shape;700;p32"/>
          <p:cNvSpPr/>
          <p:nvPr/>
        </p:nvSpPr>
        <p:spPr>
          <a:xfrm>
            <a:off x="3178470" y="1971775"/>
            <a:ext cx="1680600" cy="514800"/>
          </a:xfrm>
          <a:prstGeom prst="round2SameRect">
            <a:avLst>
              <a:gd fmla="val 30679" name="adj1"/>
              <a:gd fmla="val 0" name="adj2"/>
            </a:avLst>
          </a:prstGeom>
          <a:solidFill>
            <a:schemeClr val="accent5"/>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chemeClr val="lt1"/>
                </a:solidFill>
                <a:latin typeface="Poppins"/>
                <a:ea typeface="Poppins"/>
                <a:cs typeface="Poppins"/>
                <a:sym typeface="Poppins"/>
              </a:rPr>
              <a:t>WHO IS INVOLVED</a:t>
            </a:r>
            <a:endParaRPr/>
          </a:p>
        </p:txBody>
      </p:sp>
      <p:sp>
        <p:nvSpPr>
          <p:cNvPr id="701" name="Google Shape;701;p32"/>
          <p:cNvSpPr/>
          <p:nvPr/>
        </p:nvSpPr>
        <p:spPr>
          <a:xfrm>
            <a:off x="4866733" y="1971775"/>
            <a:ext cx="1942200" cy="514800"/>
          </a:xfrm>
          <a:prstGeom prst="round2SameRect">
            <a:avLst>
              <a:gd fmla="val 35690" name="adj1"/>
              <a:gd fmla="val 0" name="adj2"/>
            </a:avLst>
          </a:prstGeom>
          <a:solidFill>
            <a:schemeClr val="accent4"/>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chemeClr val="dk1"/>
                </a:solidFill>
                <a:latin typeface="Poppins"/>
                <a:ea typeface="Poppins"/>
                <a:cs typeface="Poppins"/>
                <a:sym typeface="Poppins"/>
              </a:rPr>
              <a:t>TOOL &amp; TECHNIQUES</a:t>
            </a:r>
            <a:endParaRPr>
              <a:solidFill>
                <a:schemeClr val="dk1"/>
              </a:solidFill>
            </a:endParaRPr>
          </a:p>
        </p:txBody>
      </p:sp>
      <p:sp>
        <p:nvSpPr>
          <p:cNvPr id="702" name="Google Shape;702;p32"/>
          <p:cNvSpPr/>
          <p:nvPr/>
        </p:nvSpPr>
        <p:spPr>
          <a:xfrm>
            <a:off x="7235504" y="2830299"/>
            <a:ext cx="3952500" cy="1707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703" name="Google Shape;703;p32"/>
          <p:cNvSpPr/>
          <p:nvPr/>
        </p:nvSpPr>
        <p:spPr>
          <a:xfrm>
            <a:off x="8872503" y="3485487"/>
            <a:ext cx="2329500" cy="1707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704" name="Google Shape;704;p32"/>
          <p:cNvSpPr/>
          <p:nvPr/>
        </p:nvSpPr>
        <p:spPr>
          <a:xfrm>
            <a:off x="7235504" y="4132026"/>
            <a:ext cx="2329500" cy="1707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705" name="Google Shape;705;p32"/>
          <p:cNvSpPr/>
          <p:nvPr/>
        </p:nvSpPr>
        <p:spPr>
          <a:xfrm>
            <a:off x="7235504" y="4780109"/>
            <a:ext cx="2329500" cy="1707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706" name="Google Shape;706;p32"/>
          <p:cNvSpPr/>
          <p:nvPr/>
        </p:nvSpPr>
        <p:spPr>
          <a:xfrm>
            <a:off x="8972023" y="5427032"/>
            <a:ext cx="1680600" cy="1707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707" name="Google Shape;707;p32"/>
          <p:cNvSpPr/>
          <p:nvPr/>
        </p:nvSpPr>
        <p:spPr>
          <a:xfrm>
            <a:off x="7814489" y="6073957"/>
            <a:ext cx="2838000" cy="170700"/>
          </a:xfrm>
          <a:prstGeom prst="roundRect">
            <a:avLst>
              <a:gd fmla="val 5000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180000" spcFirstLastPara="1" rIns="0" wrap="square" tIns="0">
            <a:noAutofit/>
          </a:bodyPr>
          <a:lstStyle/>
          <a:p>
            <a:pPr indent="0" lvl="0" marL="0" marR="0" rtl="0" algn="l">
              <a:lnSpc>
                <a:spcPct val="186666"/>
              </a:lnSpc>
              <a:spcBef>
                <a:spcPts val="0"/>
              </a:spcBef>
              <a:spcAft>
                <a:spcPts val="0"/>
              </a:spcAft>
              <a:buNone/>
            </a:pPr>
            <a:r>
              <a:t/>
            </a:r>
            <a:endParaRPr sz="900">
              <a:solidFill>
                <a:schemeClr val="lt1"/>
              </a:solidFill>
              <a:latin typeface="Poppins"/>
              <a:ea typeface="Poppins"/>
              <a:cs typeface="Poppins"/>
              <a:sym typeface="Poppins"/>
            </a:endParaRPr>
          </a:p>
        </p:txBody>
      </p:sp>
      <p:sp>
        <p:nvSpPr>
          <p:cNvPr id="708" name="Google Shape;708;p32"/>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S</a:t>
            </a:r>
            <a:r>
              <a:rPr lang="en-US"/>
              <a:t>trategy development action grid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00"/>
                                        <p:tgtEl>
                                          <p:spTgt spid="699"/>
                                        </p:tgtEl>
                                      </p:cBhvr>
                                    </p:animEffect>
                                  </p:childTnLst>
                                </p:cTn>
                              </p:par>
                              <p:par>
                                <p:cTn fill="hold" nodeType="with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1000"/>
                                        <p:tgtEl>
                                          <p:spTgt spid="701"/>
                                        </p:tgtEl>
                                      </p:cBhvr>
                                    </p:animEffect>
                                  </p:childTnLst>
                                </p:cTn>
                              </p:par>
                              <p:par>
                                <p:cTn fill="hold" nodeType="withEffect" presetClass="entr" presetID="10" presetSubtype="0">
                                  <p:stCondLst>
                                    <p:cond delay="500"/>
                                  </p:stCondLst>
                                  <p:childTnLst>
                                    <p:set>
                                      <p:cBhvr>
                                        <p:cTn dur="1" fill="hold">
                                          <p:stCondLst>
                                            <p:cond delay="0"/>
                                          </p:stCondLst>
                                        </p:cTn>
                                        <p:tgtEl>
                                          <p:spTgt spid="667"/>
                                        </p:tgtEl>
                                        <p:attrNameLst>
                                          <p:attrName>style.visibility</p:attrName>
                                        </p:attrNameLst>
                                      </p:cBhvr>
                                      <p:to>
                                        <p:strVal val="visible"/>
                                      </p:to>
                                    </p:set>
                                    <p:animEffect filter="fade" transition="in">
                                      <p:cBhvr>
                                        <p:cTn dur="1500"/>
                                        <p:tgtEl>
                                          <p:spTgt spid="66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1000"/>
                                        <p:tgtEl>
                                          <p:spTgt spid="690"/>
                                        </p:tgtEl>
                                      </p:cBhvr>
                                    </p:animEffect>
                                  </p:childTnLst>
                                </p:cTn>
                              </p:par>
                              <p:par>
                                <p:cTn fill="hold" nodeType="with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1000"/>
                                        <p:tgtEl>
                                          <p:spTgt spid="694"/>
                                        </p:tgtEl>
                                      </p:cBhvr>
                                    </p:animEffect>
                                  </p:childTnLst>
                                </p:cTn>
                              </p:par>
                              <p:par>
                                <p:cTn fill="hold" nodeType="withEffect" presetClass="entr" presetID="10" presetSubtype="0">
                                  <p:stCondLst>
                                    <p:cond delay="500"/>
                                  </p:stCondLst>
                                  <p:childTnLst>
                                    <p:set>
                                      <p:cBhvr>
                                        <p:cTn dur="1" fill="hold">
                                          <p:stCondLst>
                                            <p:cond delay="0"/>
                                          </p:stCondLst>
                                        </p:cTn>
                                        <p:tgtEl>
                                          <p:spTgt spid="702"/>
                                        </p:tgtEl>
                                        <p:attrNameLst>
                                          <p:attrName>style.visibility</p:attrName>
                                        </p:attrNameLst>
                                      </p:cBhvr>
                                      <p:to>
                                        <p:strVal val="visible"/>
                                      </p:to>
                                    </p:set>
                                    <p:animEffect filter="fade" transition="in">
                                      <p:cBhvr>
                                        <p:cTn dur="1000"/>
                                        <p:tgtEl>
                                          <p:spTgt spid="702"/>
                                        </p:tgtEl>
                                      </p:cBhvr>
                                    </p:animEffect>
                                  </p:childTnLst>
                                </p:cTn>
                              </p:par>
                              <p:par>
                                <p:cTn fill="hold" nodeType="withEffect" presetClass="entr" presetID="10" presetSubtype="0">
                                  <p:stCondLst>
                                    <p:cond delay="750"/>
                                  </p:stCondLst>
                                  <p:childTnLst>
                                    <p:set>
                                      <p:cBhvr>
                                        <p:cTn dur="1" fill="hold">
                                          <p:stCondLst>
                                            <p:cond delay="0"/>
                                          </p:stCondLst>
                                        </p:cTn>
                                        <p:tgtEl>
                                          <p:spTgt spid="703"/>
                                        </p:tgtEl>
                                        <p:attrNameLst>
                                          <p:attrName>style.visibility</p:attrName>
                                        </p:attrNameLst>
                                      </p:cBhvr>
                                      <p:to>
                                        <p:strVal val="visible"/>
                                      </p:to>
                                    </p:set>
                                    <p:animEffect filter="fade" transition="in">
                                      <p:cBhvr>
                                        <p:cTn dur="1000"/>
                                        <p:tgtEl>
                                          <p:spTgt spid="703"/>
                                        </p:tgtEl>
                                      </p:cBhvr>
                                    </p:animEffect>
                                  </p:childTnLst>
                                </p:cTn>
                              </p:par>
                              <p:par>
                                <p:cTn fill="hold" nodeType="withEffect" presetClass="entr" presetID="10" presetSubtype="0">
                                  <p:stCondLst>
                                    <p:cond delay="1000"/>
                                  </p:stCondLst>
                                  <p:childTnLst>
                                    <p:set>
                                      <p:cBhvr>
                                        <p:cTn dur="1" fill="hold">
                                          <p:stCondLst>
                                            <p:cond delay="0"/>
                                          </p:stCondLst>
                                        </p:cTn>
                                        <p:tgtEl>
                                          <p:spTgt spid="704"/>
                                        </p:tgtEl>
                                        <p:attrNameLst>
                                          <p:attrName>style.visibility</p:attrName>
                                        </p:attrNameLst>
                                      </p:cBhvr>
                                      <p:to>
                                        <p:strVal val="visible"/>
                                      </p:to>
                                    </p:set>
                                    <p:animEffect filter="fade" transition="in">
                                      <p:cBhvr>
                                        <p:cTn dur="1000"/>
                                        <p:tgtEl>
                                          <p:spTgt spid="704"/>
                                        </p:tgtEl>
                                      </p:cBhvr>
                                    </p:animEffect>
                                  </p:childTnLst>
                                </p:cTn>
                              </p:par>
                              <p:par>
                                <p:cTn fill="hold" nodeType="withEffect" presetClass="entr" presetID="10" presetSubtype="0">
                                  <p:stCondLst>
                                    <p:cond delay="1250"/>
                                  </p:stCondLst>
                                  <p:childTnLst>
                                    <p:set>
                                      <p:cBhvr>
                                        <p:cTn dur="1" fill="hold">
                                          <p:stCondLst>
                                            <p:cond delay="0"/>
                                          </p:stCondLst>
                                        </p:cTn>
                                        <p:tgtEl>
                                          <p:spTgt spid="705"/>
                                        </p:tgtEl>
                                        <p:attrNameLst>
                                          <p:attrName>style.visibility</p:attrName>
                                        </p:attrNameLst>
                                      </p:cBhvr>
                                      <p:to>
                                        <p:strVal val="visible"/>
                                      </p:to>
                                    </p:set>
                                    <p:animEffect filter="fade" transition="in">
                                      <p:cBhvr>
                                        <p:cTn dur="1000"/>
                                        <p:tgtEl>
                                          <p:spTgt spid="705"/>
                                        </p:tgtEl>
                                      </p:cBhvr>
                                    </p:animEffect>
                                  </p:childTnLst>
                                </p:cTn>
                              </p:par>
                              <p:par>
                                <p:cTn fill="hold" nodeType="withEffect" presetClass="entr" presetID="10" presetSubtype="0">
                                  <p:stCondLst>
                                    <p:cond delay="150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par>
                                <p:cTn fill="hold" nodeType="withEffect" presetClass="entr" presetID="10" presetSubtype="0">
                                  <p:stCondLst>
                                    <p:cond delay="1750"/>
                                  </p:stCondLst>
                                  <p:childTnLst>
                                    <p:set>
                                      <p:cBhvr>
                                        <p:cTn dur="1" fill="hold">
                                          <p:stCondLst>
                                            <p:cond delay="0"/>
                                          </p:stCondLst>
                                        </p:cTn>
                                        <p:tgtEl>
                                          <p:spTgt spid="707"/>
                                        </p:tgtEl>
                                        <p:attrNameLst>
                                          <p:attrName>style.visibility</p:attrName>
                                        </p:attrNameLst>
                                      </p:cBhvr>
                                      <p:to>
                                        <p:strVal val="visible"/>
                                      </p:to>
                                    </p:set>
                                    <p:animEffect filter="fade" transition="in">
                                      <p:cBhvr>
                                        <p:cTn dur="1000"/>
                                        <p:tgtEl>
                                          <p:spTgt spid="7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3"/>
          <p:cNvSpPr/>
          <p:nvPr/>
        </p:nvSpPr>
        <p:spPr>
          <a:xfrm>
            <a:off x="3590043" y="2761040"/>
            <a:ext cx="1678500" cy="768600"/>
          </a:xfrm>
          <a:prstGeom prst="roundRect">
            <a:avLst>
              <a:gd fmla="val 4345" name="adj"/>
            </a:avLst>
          </a:prstGeom>
          <a:solidFill>
            <a:srgbClr val="D8D8D8"/>
          </a:solidFill>
          <a:ln>
            <a:noFill/>
          </a:ln>
          <a:effectLst>
            <a:outerShdw blurRad="787400" sx="87000" rotWithShape="0" algn="t" dir="5400000" dist="355600" sy="87000">
              <a:srgbClr val="000000">
                <a:alpha val="14901"/>
              </a:srgbClr>
            </a:outerShdw>
          </a:effectLst>
        </p:spPr>
        <p:txBody>
          <a:bodyPr anchorCtr="0" anchor="ctr" bIns="0" lIns="216000" spcFirstLastPara="1" rIns="0" wrap="square" tIns="0">
            <a:noAutofit/>
          </a:bodyPr>
          <a:lstStyle/>
          <a:p>
            <a:pPr indent="0" lvl="0" marL="0" marR="0" rtl="0" algn="l">
              <a:lnSpc>
                <a:spcPct val="116363"/>
              </a:lnSpc>
              <a:spcBef>
                <a:spcPts val="0"/>
              </a:spcBef>
              <a:spcAft>
                <a:spcPts val="0"/>
              </a:spcAft>
              <a:buNone/>
            </a:pPr>
            <a:r>
              <a:rPr b="1" lang="en-US" sz="1100">
                <a:solidFill>
                  <a:srgbClr val="262626"/>
                </a:solidFill>
                <a:latin typeface="Poppins"/>
                <a:ea typeface="Poppins"/>
                <a:cs typeface="Poppins"/>
                <a:sym typeface="Poppins"/>
              </a:rPr>
              <a:t>AIM 01</a:t>
            </a:r>
            <a:endParaRPr/>
          </a:p>
          <a:p>
            <a:pPr indent="0" lvl="0" marL="0" marR="0" rtl="0" algn="l">
              <a:lnSpc>
                <a:spcPct val="160000"/>
              </a:lnSpc>
              <a:spcBef>
                <a:spcPts val="0"/>
              </a:spcBef>
              <a:spcAft>
                <a:spcPts val="0"/>
              </a:spcAft>
              <a:buNone/>
            </a:pPr>
            <a:r>
              <a:rPr lang="en-US" sz="800">
                <a:solidFill>
                  <a:srgbClr val="262626"/>
                </a:solidFill>
                <a:latin typeface="Poppins"/>
                <a:ea typeface="Poppins"/>
                <a:cs typeface="Poppins"/>
                <a:sym typeface="Poppins"/>
              </a:rPr>
              <a:t>Provide services to</a:t>
            </a:r>
            <a:br>
              <a:rPr lang="en-US" sz="800">
                <a:solidFill>
                  <a:srgbClr val="262626"/>
                </a:solidFill>
                <a:latin typeface="Poppins"/>
                <a:ea typeface="Poppins"/>
                <a:cs typeface="Poppins"/>
                <a:sym typeface="Poppins"/>
              </a:rPr>
            </a:br>
            <a:r>
              <a:rPr lang="en-US" sz="800">
                <a:solidFill>
                  <a:srgbClr val="262626"/>
                </a:solidFill>
                <a:latin typeface="Poppins"/>
                <a:ea typeface="Poppins"/>
                <a:cs typeface="Poppins"/>
                <a:sym typeface="Poppins"/>
              </a:rPr>
              <a:t>vulnerable people</a:t>
            </a:r>
            <a:endParaRPr/>
          </a:p>
        </p:txBody>
      </p:sp>
      <p:sp>
        <p:nvSpPr>
          <p:cNvPr id="714" name="Google Shape;714;p33"/>
          <p:cNvSpPr/>
          <p:nvPr/>
        </p:nvSpPr>
        <p:spPr>
          <a:xfrm>
            <a:off x="3590043" y="3875754"/>
            <a:ext cx="1678500" cy="768600"/>
          </a:xfrm>
          <a:prstGeom prst="roundRect">
            <a:avLst>
              <a:gd fmla="val 4345" name="adj"/>
            </a:avLst>
          </a:prstGeom>
          <a:solidFill>
            <a:srgbClr val="D8D8D8"/>
          </a:solidFill>
          <a:ln>
            <a:noFill/>
          </a:ln>
          <a:effectLst>
            <a:outerShdw blurRad="787400" sx="87000" rotWithShape="0" algn="t" dir="5400000" dist="355600" sy="87000">
              <a:srgbClr val="000000">
                <a:alpha val="14901"/>
              </a:srgbClr>
            </a:outerShdw>
          </a:effectLst>
        </p:spPr>
        <p:txBody>
          <a:bodyPr anchorCtr="0" anchor="ctr" bIns="0" lIns="216000" spcFirstLastPara="1" rIns="0" wrap="square" tIns="0">
            <a:noAutofit/>
          </a:bodyPr>
          <a:lstStyle/>
          <a:p>
            <a:pPr indent="0" lvl="0" marL="0" marR="0" rtl="0" algn="l">
              <a:lnSpc>
                <a:spcPct val="116363"/>
              </a:lnSpc>
              <a:spcBef>
                <a:spcPts val="0"/>
              </a:spcBef>
              <a:spcAft>
                <a:spcPts val="0"/>
              </a:spcAft>
              <a:buNone/>
            </a:pPr>
            <a:r>
              <a:rPr b="1" lang="en-US" sz="1100">
                <a:solidFill>
                  <a:srgbClr val="262626"/>
                </a:solidFill>
                <a:latin typeface="Poppins"/>
                <a:ea typeface="Poppins"/>
                <a:cs typeface="Poppins"/>
                <a:sym typeface="Poppins"/>
              </a:rPr>
              <a:t>AIM 02</a:t>
            </a:r>
            <a:endParaRPr/>
          </a:p>
          <a:p>
            <a:pPr indent="0" lvl="0" marL="0" marR="0" rtl="0" algn="l">
              <a:lnSpc>
                <a:spcPct val="160000"/>
              </a:lnSpc>
              <a:spcBef>
                <a:spcPts val="0"/>
              </a:spcBef>
              <a:spcAft>
                <a:spcPts val="0"/>
              </a:spcAft>
              <a:buNone/>
            </a:pPr>
            <a:r>
              <a:rPr lang="en-US" sz="800">
                <a:solidFill>
                  <a:srgbClr val="262626"/>
                </a:solidFill>
                <a:latin typeface="Poppins"/>
                <a:ea typeface="Poppins"/>
                <a:cs typeface="Poppins"/>
                <a:sym typeface="Poppins"/>
              </a:rPr>
              <a:t>Advocate for the needs</a:t>
            </a:r>
            <a:br>
              <a:rPr lang="en-US" sz="800">
                <a:solidFill>
                  <a:srgbClr val="262626"/>
                </a:solidFill>
                <a:latin typeface="Poppins"/>
                <a:ea typeface="Poppins"/>
                <a:cs typeface="Poppins"/>
                <a:sym typeface="Poppins"/>
              </a:rPr>
            </a:br>
            <a:r>
              <a:rPr lang="en-US" sz="800">
                <a:solidFill>
                  <a:srgbClr val="262626"/>
                </a:solidFill>
                <a:latin typeface="Poppins"/>
                <a:ea typeface="Poppins"/>
                <a:cs typeface="Poppins"/>
                <a:sym typeface="Poppins"/>
              </a:rPr>
              <a:t>of vulnerable people.</a:t>
            </a:r>
            <a:endParaRPr/>
          </a:p>
        </p:txBody>
      </p:sp>
      <p:sp>
        <p:nvSpPr>
          <p:cNvPr id="715" name="Google Shape;715;p33"/>
          <p:cNvSpPr/>
          <p:nvPr/>
        </p:nvSpPr>
        <p:spPr>
          <a:xfrm>
            <a:off x="3590043" y="4990468"/>
            <a:ext cx="1678500" cy="768600"/>
          </a:xfrm>
          <a:prstGeom prst="roundRect">
            <a:avLst>
              <a:gd fmla="val 4345" name="adj"/>
            </a:avLst>
          </a:prstGeom>
          <a:solidFill>
            <a:srgbClr val="D8D8D8"/>
          </a:solidFill>
          <a:ln>
            <a:noFill/>
          </a:ln>
          <a:effectLst>
            <a:outerShdw blurRad="787400" sx="87000" rotWithShape="0" algn="t" dir="5400000" dist="355600" sy="87000">
              <a:srgbClr val="000000">
                <a:alpha val="14901"/>
              </a:srgbClr>
            </a:outerShdw>
          </a:effectLst>
        </p:spPr>
        <p:txBody>
          <a:bodyPr anchorCtr="0" anchor="ctr" bIns="0" lIns="216000" spcFirstLastPara="1" rIns="0" wrap="square" tIns="0">
            <a:noAutofit/>
          </a:bodyPr>
          <a:lstStyle/>
          <a:p>
            <a:pPr indent="0" lvl="0" marL="0" marR="0" rtl="0" algn="l">
              <a:lnSpc>
                <a:spcPct val="116363"/>
              </a:lnSpc>
              <a:spcBef>
                <a:spcPts val="0"/>
              </a:spcBef>
              <a:spcAft>
                <a:spcPts val="0"/>
              </a:spcAft>
              <a:buNone/>
            </a:pPr>
            <a:r>
              <a:rPr b="1" lang="en-US" sz="1100">
                <a:solidFill>
                  <a:srgbClr val="262626"/>
                </a:solidFill>
                <a:latin typeface="Poppins"/>
                <a:ea typeface="Poppins"/>
                <a:cs typeface="Poppins"/>
                <a:sym typeface="Poppins"/>
              </a:rPr>
              <a:t>AIM 03</a:t>
            </a:r>
            <a:endParaRPr/>
          </a:p>
          <a:p>
            <a:pPr indent="0" lvl="0" marL="0" marR="0" rtl="0" algn="l">
              <a:lnSpc>
                <a:spcPct val="160000"/>
              </a:lnSpc>
              <a:spcBef>
                <a:spcPts val="0"/>
              </a:spcBef>
              <a:spcAft>
                <a:spcPts val="0"/>
              </a:spcAft>
              <a:buNone/>
            </a:pPr>
            <a:r>
              <a:rPr lang="en-US" sz="800">
                <a:solidFill>
                  <a:srgbClr val="262626"/>
                </a:solidFill>
                <a:latin typeface="Poppins"/>
                <a:ea typeface="Poppins"/>
                <a:cs typeface="Poppins"/>
                <a:sym typeface="Poppins"/>
              </a:rPr>
              <a:t>Raise money to support vulnerable people</a:t>
            </a:r>
            <a:endParaRPr/>
          </a:p>
        </p:txBody>
      </p:sp>
      <p:grpSp>
        <p:nvGrpSpPr>
          <p:cNvPr id="716" name="Google Shape;716;p33"/>
          <p:cNvGrpSpPr/>
          <p:nvPr/>
        </p:nvGrpSpPr>
        <p:grpSpPr>
          <a:xfrm>
            <a:off x="5629827" y="2670675"/>
            <a:ext cx="4518343" cy="950444"/>
            <a:chOff x="6935055" y="1524712"/>
            <a:chExt cx="4935922" cy="1144975"/>
          </a:xfrm>
        </p:grpSpPr>
        <p:sp>
          <p:nvSpPr>
            <p:cNvPr id="717" name="Google Shape;717;p33"/>
            <p:cNvSpPr/>
            <p:nvPr/>
          </p:nvSpPr>
          <p:spPr>
            <a:xfrm>
              <a:off x="6935055" y="1524712"/>
              <a:ext cx="4935922" cy="493999"/>
            </a:xfrm>
            <a:prstGeom prst="roundRect">
              <a:avLst>
                <a:gd fmla="val 5000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108000" spcFirstLastPara="1" rIns="0" wrap="square" tIns="0">
              <a:noAutofit/>
            </a:bodyPr>
            <a:lstStyle/>
            <a:p>
              <a:pPr indent="0" lvl="0" marL="0" marR="0" rtl="0" algn="l">
                <a:spcBef>
                  <a:spcPts val="0"/>
                </a:spcBef>
                <a:spcAft>
                  <a:spcPts val="0"/>
                </a:spcAft>
                <a:buNone/>
              </a:pPr>
              <a:r>
                <a:rPr b="1" lang="en-US" sz="800">
                  <a:solidFill>
                    <a:schemeClr val="lt1"/>
                  </a:solidFill>
                  <a:latin typeface="Poppins"/>
                  <a:ea typeface="Poppins"/>
                  <a:cs typeface="Poppins"/>
                  <a:sym typeface="Poppins"/>
                </a:rPr>
                <a:t>Objective 1.1 : </a:t>
              </a:r>
              <a:r>
                <a:rPr lang="en-US" sz="800">
                  <a:solidFill>
                    <a:schemeClr val="lt1"/>
                  </a:solidFill>
                  <a:latin typeface="Poppins"/>
                  <a:ea typeface="Poppins"/>
                  <a:cs typeface="Poppins"/>
                  <a:sym typeface="Poppins"/>
                </a:rPr>
                <a:t>Provide food, shelter and support service to vulnerable people.</a:t>
              </a:r>
              <a:endParaRPr/>
            </a:p>
          </p:txBody>
        </p:sp>
        <p:sp>
          <p:nvSpPr>
            <p:cNvPr id="718" name="Google Shape;718;p33"/>
            <p:cNvSpPr/>
            <p:nvPr/>
          </p:nvSpPr>
          <p:spPr>
            <a:xfrm>
              <a:off x="6935055" y="2175688"/>
              <a:ext cx="4935922" cy="493999"/>
            </a:xfrm>
            <a:prstGeom prst="roundRect">
              <a:avLst>
                <a:gd fmla="val 5000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108000" spcFirstLastPara="1" rIns="0" wrap="square" tIns="0">
              <a:noAutofit/>
            </a:bodyPr>
            <a:lstStyle/>
            <a:p>
              <a:pPr indent="0" lvl="0" marL="0" marR="0" rtl="0" algn="l">
                <a:spcBef>
                  <a:spcPts val="0"/>
                </a:spcBef>
                <a:spcAft>
                  <a:spcPts val="0"/>
                </a:spcAft>
                <a:buNone/>
              </a:pPr>
              <a:r>
                <a:rPr b="1" lang="en-US" sz="800">
                  <a:solidFill>
                    <a:schemeClr val="lt1"/>
                  </a:solidFill>
                  <a:latin typeface="Poppins"/>
                  <a:ea typeface="Poppins"/>
                  <a:cs typeface="Poppins"/>
                  <a:sym typeface="Poppins"/>
                </a:rPr>
                <a:t>Objective 1.2 : </a:t>
              </a:r>
              <a:r>
                <a:rPr lang="en-US" sz="800">
                  <a:solidFill>
                    <a:schemeClr val="lt1"/>
                  </a:solidFill>
                  <a:latin typeface="Poppins"/>
                  <a:ea typeface="Poppins"/>
                  <a:cs typeface="Poppins"/>
                  <a:sym typeface="Poppins"/>
                </a:rPr>
                <a:t>carry out early intervention for at-risk individuals.</a:t>
              </a:r>
              <a:endParaRPr/>
            </a:p>
          </p:txBody>
        </p:sp>
      </p:grpSp>
      <p:grpSp>
        <p:nvGrpSpPr>
          <p:cNvPr id="719" name="Google Shape;719;p33"/>
          <p:cNvGrpSpPr/>
          <p:nvPr/>
        </p:nvGrpSpPr>
        <p:grpSpPr>
          <a:xfrm>
            <a:off x="5629827" y="3784831"/>
            <a:ext cx="4518343" cy="950444"/>
            <a:chOff x="6935055" y="1524712"/>
            <a:chExt cx="4935922" cy="1144975"/>
          </a:xfrm>
        </p:grpSpPr>
        <p:sp>
          <p:nvSpPr>
            <p:cNvPr id="720" name="Google Shape;720;p33"/>
            <p:cNvSpPr/>
            <p:nvPr/>
          </p:nvSpPr>
          <p:spPr>
            <a:xfrm>
              <a:off x="6935055" y="1524712"/>
              <a:ext cx="4935922" cy="493999"/>
            </a:xfrm>
            <a:prstGeom prst="roundRect">
              <a:avLst>
                <a:gd fmla="val 50000" name="adj"/>
              </a:avLst>
            </a:prstGeom>
            <a:solidFill>
              <a:srgbClr val="B2B2B2"/>
            </a:solidFill>
            <a:ln>
              <a:noFill/>
            </a:ln>
            <a:effectLst>
              <a:outerShdw blurRad="787400" sx="87000" rotWithShape="0" algn="t" dir="5400000" dist="355600" sy="87000">
                <a:srgbClr val="000000">
                  <a:alpha val="14901"/>
                </a:srgbClr>
              </a:outerShdw>
            </a:effectLst>
          </p:spPr>
          <p:txBody>
            <a:bodyPr anchorCtr="0" anchor="ctr" bIns="0" lIns="108000" spcFirstLastPara="1" rIns="0" wrap="square" tIns="0">
              <a:noAutofit/>
            </a:bodyPr>
            <a:lstStyle/>
            <a:p>
              <a:pPr indent="0" lvl="0" marL="0" marR="0" rtl="0" algn="l">
                <a:spcBef>
                  <a:spcPts val="0"/>
                </a:spcBef>
                <a:spcAft>
                  <a:spcPts val="0"/>
                </a:spcAft>
                <a:buNone/>
              </a:pPr>
              <a:r>
                <a:rPr b="1" lang="en-US" sz="800">
                  <a:solidFill>
                    <a:schemeClr val="lt1"/>
                  </a:solidFill>
                  <a:latin typeface="Poppins"/>
                  <a:ea typeface="Poppins"/>
                  <a:cs typeface="Poppins"/>
                  <a:sym typeface="Poppins"/>
                </a:rPr>
                <a:t>Objective 2.1 : </a:t>
              </a:r>
              <a:r>
                <a:rPr lang="en-US" sz="800">
                  <a:solidFill>
                    <a:schemeClr val="lt1"/>
                  </a:solidFill>
                  <a:latin typeface="Poppins"/>
                  <a:ea typeface="Poppins"/>
                  <a:cs typeface="Poppins"/>
                  <a:sym typeface="Poppins"/>
                </a:rPr>
                <a:t>Advocate to government through policy submissions.</a:t>
              </a:r>
              <a:endParaRPr/>
            </a:p>
          </p:txBody>
        </p:sp>
        <p:sp>
          <p:nvSpPr>
            <p:cNvPr id="721" name="Google Shape;721;p33"/>
            <p:cNvSpPr/>
            <p:nvPr/>
          </p:nvSpPr>
          <p:spPr>
            <a:xfrm>
              <a:off x="6935055" y="2175688"/>
              <a:ext cx="4935922" cy="493999"/>
            </a:xfrm>
            <a:prstGeom prst="roundRect">
              <a:avLst>
                <a:gd fmla="val 50000" name="adj"/>
              </a:avLst>
            </a:prstGeom>
            <a:solidFill>
              <a:srgbClr val="B2B2B2"/>
            </a:solidFill>
            <a:ln>
              <a:noFill/>
            </a:ln>
            <a:effectLst>
              <a:outerShdw blurRad="787400" sx="87000" rotWithShape="0" algn="t" dir="5400000" dist="355600" sy="87000">
                <a:srgbClr val="000000">
                  <a:alpha val="14901"/>
                </a:srgbClr>
              </a:outerShdw>
            </a:effectLst>
          </p:spPr>
          <p:txBody>
            <a:bodyPr anchorCtr="0" anchor="ctr" bIns="0" lIns="108000" spcFirstLastPara="1" rIns="0" wrap="square" tIns="0">
              <a:noAutofit/>
            </a:bodyPr>
            <a:lstStyle/>
            <a:p>
              <a:pPr indent="0" lvl="0" marL="0" marR="0" rtl="0" algn="l">
                <a:spcBef>
                  <a:spcPts val="0"/>
                </a:spcBef>
                <a:spcAft>
                  <a:spcPts val="0"/>
                </a:spcAft>
                <a:buNone/>
              </a:pPr>
              <a:r>
                <a:rPr b="1" lang="en-US" sz="800">
                  <a:solidFill>
                    <a:schemeClr val="lt1"/>
                  </a:solidFill>
                  <a:latin typeface="Poppins"/>
                  <a:ea typeface="Poppins"/>
                  <a:cs typeface="Poppins"/>
                  <a:sym typeface="Poppins"/>
                </a:rPr>
                <a:t>Objective 2.2 : </a:t>
              </a:r>
              <a:r>
                <a:rPr lang="en-US" sz="800">
                  <a:solidFill>
                    <a:schemeClr val="lt1"/>
                  </a:solidFill>
                  <a:latin typeface="Poppins"/>
                  <a:ea typeface="Poppins"/>
                  <a:cs typeface="Poppins"/>
                  <a:sym typeface="Poppins"/>
                </a:rPr>
                <a:t>Advocate to broader society through media campaigns.</a:t>
              </a:r>
              <a:endParaRPr/>
            </a:p>
          </p:txBody>
        </p:sp>
      </p:grpSp>
      <p:grpSp>
        <p:nvGrpSpPr>
          <p:cNvPr id="722" name="Google Shape;722;p33"/>
          <p:cNvGrpSpPr/>
          <p:nvPr/>
        </p:nvGrpSpPr>
        <p:grpSpPr>
          <a:xfrm>
            <a:off x="5629826" y="4898990"/>
            <a:ext cx="4518343" cy="950444"/>
            <a:chOff x="6935055" y="1524712"/>
            <a:chExt cx="4935922" cy="1144975"/>
          </a:xfrm>
        </p:grpSpPr>
        <p:sp>
          <p:nvSpPr>
            <p:cNvPr id="723" name="Google Shape;723;p33"/>
            <p:cNvSpPr/>
            <p:nvPr/>
          </p:nvSpPr>
          <p:spPr>
            <a:xfrm>
              <a:off x="6935055" y="1524712"/>
              <a:ext cx="4935922" cy="493999"/>
            </a:xfrm>
            <a:prstGeom prst="roundRect">
              <a:avLst>
                <a:gd fmla="val 5000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108000" spcFirstLastPara="1" rIns="0" wrap="square" tIns="0">
              <a:noAutofit/>
            </a:bodyPr>
            <a:lstStyle/>
            <a:p>
              <a:pPr indent="0" lvl="0" marL="0" marR="0" rtl="0" algn="l">
                <a:spcBef>
                  <a:spcPts val="0"/>
                </a:spcBef>
                <a:spcAft>
                  <a:spcPts val="0"/>
                </a:spcAft>
                <a:buNone/>
              </a:pPr>
              <a:r>
                <a:rPr b="1" lang="en-US" sz="800">
                  <a:solidFill>
                    <a:schemeClr val="lt1"/>
                  </a:solidFill>
                  <a:latin typeface="Poppins"/>
                  <a:ea typeface="Poppins"/>
                  <a:cs typeface="Poppins"/>
                  <a:sym typeface="Poppins"/>
                </a:rPr>
                <a:t>Objective 3.1 : </a:t>
              </a:r>
              <a:r>
                <a:rPr lang="en-US" sz="800">
                  <a:solidFill>
                    <a:schemeClr val="lt1"/>
                  </a:solidFill>
                  <a:latin typeface="Poppins"/>
                  <a:ea typeface="Poppins"/>
                  <a:cs typeface="Poppins"/>
                  <a:sym typeface="Poppins"/>
                </a:rPr>
                <a:t>Attract government investment.</a:t>
              </a:r>
              <a:endParaRPr/>
            </a:p>
          </p:txBody>
        </p:sp>
        <p:sp>
          <p:nvSpPr>
            <p:cNvPr id="724" name="Google Shape;724;p33"/>
            <p:cNvSpPr/>
            <p:nvPr/>
          </p:nvSpPr>
          <p:spPr>
            <a:xfrm>
              <a:off x="6935055" y="2175688"/>
              <a:ext cx="4935922" cy="493999"/>
            </a:xfrm>
            <a:prstGeom prst="roundRect">
              <a:avLst>
                <a:gd fmla="val 5000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108000" spcFirstLastPara="1" rIns="0" wrap="square" tIns="0">
              <a:noAutofit/>
            </a:bodyPr>
            <a:lstStyle/>
            <a:p>
              <a:pPr indent="0" lvl="0" marL="0" marR="0" rtl="0" algn="l">
                <a:spcBef>
                  <a:spcPts val="0"/>
                </a:spcBef>
                <a:spcAft>
                  <a:spcPts val="0"/>
                </a:spcAft>
                <a:buNone/>
              </a:pPr>
              <a:r>
                <a:rPr b="1" lang="en-US" sz="800">
                  <a:solidFill>
                    <a:schemeClr val="lt1"/>
                  </a:solidFill>
                  <a:latin typeface="Poppins"/>
                  <a:ea typeface="Poppins"/>
                  <a:cs typeface="Poppins"/>
                  <a:sym typeface="Poppins"/>
                </a:rPr>
                <a:t>Objective 3.2: </a:t>
              </a:r>
              <a:r>
                <a:rPr lang="en-US" sz="800">
                  <a:solidFill>
                    <a:schemeClr val="lt1"/>
                  </a:solidFill>
                  <a:latin typeface="Poppins"/>
                  <a:ea typeface="Poppins"/>
                  <a:cs typeface="Poppins"/>
                  <a:sym typeface="Poppins"/>
                </a:rPr>
                <a:t>Attract investment from private and philanthropic sources.</a:t>
              </a:r>
              <a:endParaRPr/>
            </a:p>
          </p:txBody>
        </p:sp>
      </p:grpSp>
      <p:grpSp>
        <p:nvGrpSpPr>
          <p:cNvPr id="725" name="Google Shape;725;p33"/>
          <p:cNvGrpSpPr/>
          <p:nvPr/>
        </p:nvGrpSpPr>
        <p:grpSpPr>
          <a:xfrm>
            <a:off x="3013143" y="3145340"/>
            <a:ext cx="576900" cy="2229428"/>
            <a:chOff x="3720143" y="2619015"/>
            <a:chExt cx="576900" cy="2229428"/>
          </a:xfrm>
        </p:grpSpPr>
        <p:cxnSp>
          <p:nvCxnSpPr>
            <p:cNvPr id="726" name="Google Shape;726;p33"/>
            <p:cNvCxnSpPr>
              <a:stCxn id="713" idx="1"/>
              <a:endCxn id="727" idx="3"/>
            </p:cNvCxnSpPr>
            <p:nvPr/>
          </p:nvCxnSpPr>
          <p:spPr>
            <a:xfrm flipH="1">
              <a:off x="3720143" y="2619015"/>
              <a:ext cx="576900" cy="1113600"/>
            </a:xfrm>
            <a:prstGeom prst="bentConnector3">
              <a:avLst>
                <a:gd fmla="val 50000" name="adj1"/>
              </a:avLst>
            </a:prstGeom>
            <a:noFill/>
            <a:ln cap="rnd" cmpd="sng" w="12700">
              <a:solidFill>
                <a:schemeClr val="dk1"/>
              </a:solidFill>
              <a:prstDash val="solid"/>
              <a:round/>
              <a:headEnd len="lg" w="lg" type="oval"/>
              <a:tailEnd len="sm" w="sm" type="none"/>
            </a:ln>
          </p:spPr>
        </p:cxnSp>
        <p:cxnSp>
          <p:nvCxnSpPr>
            <p:cNvPr id="728" name="Google Shape;728;p33"/>
            <p:cNvCxnSpPr>
              <a:stCxn id="714" idx="1"/>
              <a:endCxn id="727" idx="3"/>
            </p:cNvCxnSpPr>
            <p:nvPr/>
          </p:nvCxnSpPr>
          <p:spPr>
            <a:xfrm rot="10800000">
              <a:off x="3720143" y="3732529"/>
              <a:ext cx="576900" cy="1200"/>
            </a:xfrm>
            <a:prstGeom prst="bentConnector3">
              <a:avLst>
                <a:gd fmla="val 50000" name="adj1"/>
              </a:avLst>
            </a:prstGeom>
            <a:noFill/>
            <a:ln cap="rnd" cmpd="sng" w="12700">
              <a:solidFill>
                <a:schemeClr val="dk1"/>
              </a:solidFill>
              <a:prstDash val="solid"/>
              <a:round/>
              <a:headEnd len="lg" w="lg" type="oval"/>
              <a:tailEnd len="sm" w="sm" type="none"/>
            </a:ln>
          </p:spPr>
        </p:cxnSp>
        <p:cxnSp>
          <p:nvCxnSpPr>
            <p:cNvPr id="729" name="Google Shape;729;p33"/>
            <p:cNvCxnSpPr>
              <a:stCxn id="715" idx="1"/>
              <a:endCxn id="727" idx="3"/>
            </p:cNvCxnSpPr>
            <p:nvPr/>
          </p:nvCxnSpPr>
          <p:spPr>
            <a:xfrm rot="10800000">
              <a:off x="3720143" y="3732443"/>
              <a:ext cx="576900" cy="1116000"/>
            </a:xfrm>
            <a:prstGeom prst="bentConnector3">
              <a:avLst>
                <a:gd fmla="val 50000" name="adj1"/>
              </a:avLst>
            </a:prstGeom>
            <a:noFill/>
            <a:ln cap="rnd" cmpd="sng" w="12700">
              <a:solidFill>
                <a:schemeClr val="dk1"/>
              </a:solidFill>
              <a:prstDash val="solid"/>
              <a:round/>
              <a:headEnd len="lg" w="lg" type="oval"/>
              <a:tailEnd len="sm" w="sm" type="none"/>
            </a:ln>
          </p:spPr>
        </p:cxnSp>
      </p:grpSp>
      <p:grpSp>
        <p:nvGrpSpPr>
          <p:cNvPr id="730" name="Google Shape;730;p33"/>
          <p:cNvGrpSpPr/>
          <p:nvPr/>
        </p:nvGrpSpPr>
        <p:grpSpPr>
          <a:xfrm>
            <a:off x="5268627" y="2875710"/>
            <a:ext cx="361200" cy="540375"/>
            <a:chOff x="5975627" y="2349385"/>
            <a:chExt cx="361200" cy="540375"/>
          </a:xfrm>
        </p:grpSpPr>
        <p:cxnSp>
          <p:nvCxnSpPr>
            <p:cNvPr id="731" name="Google Shape;731;p33"/>
            <p:cNvCxnSpPr>
              <a:stCxn id="717" idx="1"/>
              <a:endCxn id="713" idx="3"/>
            </p:cNvCxnSpPr>
            <p:nvPr/>
          </p:nvCxnSpPr>
          <p:spPr>
            <a:xfrm flipH="1">
              <a:off x="5975627" y="2349385"/>
              <a:ext cx="361200" cy="269700"/>
            </a:xfrm>
            <a:prstGeom prst="bentConnector3">
              <a:avLst>
                <a:gd fmla="val 50000" name="adj1"/>
              </a:avLst>
            </a:prstGeom>
            <a:noFill/>
            <a:ln cap="rnd" cmpd="sng" w="12700">
              <a:solidFill>
                <a:schemeClr val="dk1"/>
              </a:solidFill>
              <a:prstDash val="solid"/>
              <a:round/>
              <a:headEnd len="lg" w="lg" type="oval"/>
              <a:tailEnd len="sm" w="sm" type="none"/>
            </a:ln>
          </p:spPr>
        </p:cxnSp>
        <p:cxnSp>
          <p:nvCxnSpPr>
            <p:cNvPr id="732" name="Google Shape;732;p33"/>
            <p:cNvCxnSpPr>
              <a:stCxn id="718" idx="1"/>
              <a:endCxn id="713" idx="3"/>
            </p:cNvCxnSpPr>
            <p:nvPr/>
          </p:nvCxnSpPr>
          <p:spPr>
            <a:xfrm rot="10800000">
              <a:off x="5975627" y="2619160"/>
              <a:ext cx="361200" cy="270600"/>
            </a:xfrm>
            <a:prstGeom prst="bentConnector3">
              <a:avLst>
                <a:gd fmla="val 50000" name="adj1"/>
              </a:avLst>
            </a:prstGeom>
            <a:noFill/>
            <a:ln cap="rnd" cmpd="sng" w="12700">
              <a:solidFill>
                <a:schemeClr val="dk1"/>
              </a:solidFill>
              <a:prstDash val="solid"/>
              <a:round/>
              <a:headEnd len="lg" w="lg" type="oval"/>
              <a:tailEnd len="sm" w="sm" type="none"/>
            </a:ln>
          </p:spPr>
        </p:cxnSp>
      </p:grpSp>
      <p:grpSp>
        <p:nvGrpSpPr>
          <p:cNvPr id="733" name="Google Shape;733;p33"/>
          <p:cNvGrpSpPr/>
          <p:nvPr/>
        </p:nvGrpSpPr>
        <p:grpSpPr>
          <a:xfrm>
            <a:off x="5268627" y="3989866"/>
            <a:ext cx="361200" cy="540375"/>
            <a:chOff x="5975627" y="3463541"/>
            <a:chExt cx="361200" cy="540375"/>
          </a:xfrm>
        </p:grpSpPr>
        <p:cxnSp>
          <p:nvCxnSpPr>
            <p:cNvPr id="734" name="Google Shape;734;p33"/>
            <p:cNvCxnSpPr>
              <a:stCxn id="720" idx="1"/>
              <a:endCxn id="714" idx="3"/>
            </p:cNvCxnSpPr>
            <p:nvPr/>
          </p:nvCxnSpPr>
          <p:spPr>
            <a:xfrm flipH="1">
              <a:off x="5975627" y="3463541"/>
              <a:ext cx="361200" cy="270300"/>
            </a:xfrm>
            <a:prstGeom prst="bentConnector3">
              <a:avLst>
                <a:gd fmla="val 50000" name="adj1"/>
              </a:avLst>
            </a:prstGeom>
            <a:noFill/>
            <a:ln cap="rnd" cmpd="sng" w="12700">
              <a:solidFill>
                <a:schemeClr val="dk1"/>
              </a:solidFill>
              <a:prstDash val="solid"/>
              <a:round/>
              <a:headEnd len="lg" w="lg" type="oval"/>
              <a:tailEnd len="sm" w="sm" type="none"/>
            </a:ln>
          </p:spPr>
        </p:cxnSp>
        <p:cxnSp>
          <p:nvCxnSpPr>
            <p:cNvPr id="735" name="Google Shape;735;p33"/>
            <p:cNvCxnSpPr>
              <a:stCxn id="721" idx="1"/>
              <a:endCxn id="714" idx="3"/>
            </p:cNvCxnSpPr>
            <p:nvPr/>
          </p:nvCxnSpPr>
          <p:spPr>
            <a:xfrm rot="10800000">
              <a:off x="5975627" y="3733616"/>
              <a:ext cx="361200" cy="270300"/>
            </a:xfrm>
            <a:prstGeom prst="bentConnector3">
              <a:avLst>
                <a:gd fmla="val 50000" name="adj1"/>
              </a:avLst>
            </a:prstGeom>
            <a:noFill/>
            <a:ln cap="rnd" cmpd="sng" w="12700">
              <a:solidFill>
                <a:schemeClr val="dk1"/>
              </a:solidFill>
              <a:prstDash val="solid"/>
              <a:round/>
              <a:headEnd len="lg" w="lg" type="oval"/>
              <a:tailEnd len="sm" w="sm" type="none"/>
            </a:ln>
          </p:spPr>
        </p:cxnSp>
      </p:grpSp>
      <p:grpSp>
        <p:nvGrpSpPr>
          <p:cNvPr id="736" name="Google Shape;736;p33"/>
          <p:cNvGrpSpPr/>
          <p:nvPr/>
        </p:nvGrpSpPr>
        <p:grpSpPr>
          <a:xfrm>
            <a:off x="5268626" y="5104024"/>
            <a:ext cx="361200" cy="540375"/>
            <a:chOff x="5975626" y="4577699"/>
            <a:chExt cx="361200" cy="540375"/>
          </a:xfrm>
        </p:grpSpPr>
        <p:cxnSp>
          <p:nvCxnSpPr>
            <p:cNvPr id="737" name="Google Shape;737;p33"/>
            <p:cNvCxnSpPr>
              <a:stCxn id="723" idx="1"/>
              <a:endCxn id="715" idx="3"/>
            </p:cNvCxnSpPr>
            <p:nvPr/>
          </p:nvCxnSpPr>
          <p:spPr>
            <a:xfrm flipH="1">
              <a:off x="5975626" y="4577699"/>
              <a:ext cx="361200" cy="270600"/>
            </a:xfrm>
            <a:prstGeom prst="bentConnector3">
              <a:avLst>
                <a:gd fmla="val 50000" name="adj1"/>
              </a:avLst>
            </a:prstGeom>
            <a:noFill/>
            <a:ln cap="rnd" cmpd="sng" w="12700">
              <a:solidFill>
                <a:schemeClr val="dk1"/>
              </a:solidFill>
              <a:prstDash val="solid"/>
              <a:round/>
              <a:headEnd len="lg" w="lg" type="oval"/>
              <a:tailEnd len="sm" w="sm" type="none"/>
            </a:ln>
          </p:spPr>
        </p:cxnSp>
        <p:cxnSp>
          <p:nvCxnSpPr>
            <p:cNvPr id="738" name="Google Shape;738;p33"/>
            <p:cNvCxnSpPr>
              <a:stCxn id="724" idx="1"/>
              <a:endCxn id="715" idx="3"/>
            </p:cNvCxnSpPr>
            <p:nvPr/>
          </p:nvCxnSpPr>
          <p:spPr>
            <a:xfrm rot="10800000">
              <a:off x="5975626" y="4848375"/>
              <a:ext cx="361200" cy="269700"/>
            </a:xfrm>
            <a:prstGeom prst="bentConnector3">
              <a:avLst>
                <a:gd fmla="val 50000" name="adj1"/>
              </a:avLst>
            </a:prstGeom>
            <a:noFill/>
            <a:ln cap="rnd" cmpd="sng" w="12700">
              <a:solidFill>
                <a:schemeClr val="dk1"/>
              </a:solidFill>
              <a:prstDash val="solid"/>
              <a:round/>
              <a:headEnd len="lg" w="lg" type="oval"/>
              <a:tailEnd len="sm" w="sm" type="none"/>
            </a:ln>
          </p:spPr>
        </p:cxnSp>
      </p:grpSp>
      <p:sp>
        <p:nvSpPr>
          <p:cNvPr id="739" name="Google Shape;739;p33"/>
          <p:cNvSpPr/>
          <p:nvPr/>
        </p:nvSpPr>
        <p:spPr>
          <a:xfrm>
            <a:off x="630215" y="2254438"/>
            <a:ext cx="2382900" cy="12801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365750" spcFirstLastPara="1" rIns="365750" wrap="square" tIns="0">
            <a:noAutofit/>
          </a:bodyPr>
          <a:lstStyle/>
          <a:p>
            <a:pPr indent="0" lvl="0" marL="0" marR="0" rtl="0" algn="l">
              <a:lnSpc>
                <a:spcPct val="120000"/>
              </a:lnSpc>
              <a:spcBef>
                <a:spcPts val="0"/>
              </a:spcBef>
              <a:spcAft>
                <a:spcPts val="0"/>
              </a:spcAft>
              <a:buNone/>
            </a:pPr>
            <a:r>
              <a:rPr b="1" lang="en-US" sz="1400">
                <a:solidFill>
                  <a:schemeClr val="lt1"/>
                </a:solidFill>
                <a:latin typeface="Poppins"/>
                <a:ea typeface="Poppins"/>
                <a:cs typeface="Poppins"/>
                <a:sym typeface="Poppins"/>
              </a:rPr>
              <a:t>VISION</a:t>
            </a:r>
            <a:endParaRPr/>
          </a:p>
          <a:p>
            <a:pPr indent="0" lvl="0" marL="0" marR="0" rtl="0" algn="l">
              <a:lnSpc>
                <a:spcPct val="160000"/>
              </a:lnSpc>
              <a:spcBef>
                <a:spcPts val="0"/>
              </a:spcBef>
              <a:spcAft>
                <a:spcPts val="0"/>
              </a:spcAft>
              <a:buNone/>
            </a:pPr>
            <a:r>
              <a:rPr lang="en-US" sz="800">
                <a:solidFill>
                  <a:schemeClr val="lt1"/>
                </a:solidFill>
                <a:latin typeface="Poppins"/>
                <a:ea typeface="Poppins"/>
                <a:cs typeface="Poppins"/>
                <a:sym typeface="Poppins"/>
              </a:rPr>
              <a:t>A future where all have equality of opportunity and a good standard of living</a:t>
            </a:r>
            <a:endParaRPr/>
          </a:p>
        </p:txBody>
      </p:sp>
      <p:sp>
        <p:nvSpPr>
          <p:cNvPr id="740" name="Google Shape;740;p33"/>
          <p:cNvSpPr/>
          <p:nvPr/>
        </p:nvSpPr>
        <p:spPr>
          <a:xfrm>
            <a:off x="630214" y="4982355"/>
            <a:ext cx="2382900" cy="1280100"/>
          </a:xfrm>
          <a:prstGeom prst="roundRect">
            <a:avLst>
              <a:gd fmla="val 406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365750" spcFirstLastPara="1" rIns="365750" wrap="square" tIns="0">
            <a:noAutofit/>
          </a:bodyPr>
          <a:lstStyle/>
          <a:p>
            <a:pPr indent="0" lvl="0" marL="0" marR="0" rtl="0" algn="l">
              <a:lnSpc>
                <a:spcPct val="120000"/>
              </a:lnSpc>
              <a:spcBef>
                <a:spcPts val="0"/>
              </a:spcBef>
              <a:spcAft>
                <a:spcPts val="0"/>
              </a:spcAft>
              <a:buNone/>
            </a:pPr>
            <a:r>
              <a:rPr b="1" lang="en-US" sz="1400">
                <a:solidFill>
                  <a:schemeClr val="lt1"/>
                </a:solidFill>
                <a:latin typeface="Poppins"/>
                <a:ea typeface="Poppins"/>
                <a:cs typeface="Poppins"/>
                <a:sym typeface="Poppins"/>
              </a:rPr>
              <a:t>VALUE</a:t>
            </a:r>
            <a:endParaRPr/>
          </a:p>
          <a:p>
            <a:pPr indent="0" lvl="0" marL="0" marR="0" rtl="0" algn="l">
              <a:lnSpc>
                <a:spcPct val="160000"/>
              </a:lnSpc>
              <a:spcBef>
                <a:spcPts val="0"/>
              </a:spcBef>
              <a:spcAft>
                <a:spcPts val="0"/>
              </a:spcAft>
              <a:buNone/>
            </a:pPr>
            <a:r>
              <a:rPr lang="en-US" sz="800">
                <a:solidFill>
                  <a:schemeClr val="lt1"/>
                </a:solidFill>
                <a:latin typeface="Poppins"/>
                <a:ea typeface="Poppins"/>
                <a:cs typeface="Poppins"/>
                <a:sym typeface="Poppins"/>
              </a:rPr>
              <a:t>All deserve to have a</a:t>
            </a:r>
            <a:br>
              <a:rPr lang="en-US" sz="800">
                <a:solidFill>
                  <a:schemeClr val="lt1"/>
                </a:solidFill>
                <a:latin typeface="Poppins"/>
                <a:ea typeface="Poppins"/>
                <a:cs typeface="Poppins"/>
                <a:sym typeface="Poppins"/>
              </a:rPr>
            </a:br>
            <a:r>
              <a:rPr lang="en-US" sz="800">
                <a:solidFill>
                  <a:schemeClr val="lt1"/>
                </a:solidFill>
                <a:latin typeface="Poppins"/>
                <a:ea typeface="Poppins"/>
                <a:cs typeface="Poppins"/>
                <a:sym typeface="Poppins"/>
              </a:rPr>
              <a:t>fulfilling life. With the right support, disadvantage people can have a good quality of life.</a:t>
            </a:r>
            <a:endParaRPr/>
          </a:p>
        </p:txBody>
      </p:sp>
      <p:sp>
        <p:nvSpPr>
          <p:cNvPr id="727" name="Google Shape;727;p33"/>
          <p:cNvSpPr/>
          <p:nvPr/>
        </p:nvSpPr>
        <p:spPr>
          <a:xfrm>
            <a:off x="630217" y="3618792"/>
            <a:ext cx="2382900" cy="1280100"/>
          </a:xfrm>
          <a:prstGeom prst="roundRect">
            <a:avLst>
              <a:gd fmla="val 4060"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0" lIns="365750" spcFirstLastPara="1" rIns="365750" wrap="square" tIns="0">
            <a:noAutofit/>
          </a:bodyPr>
          <a:lstStyle/>
          <a:p>
            <a:pPr indent="0" lvl="0" marL="0" marR="0" rtl="0" algn="l">
              <a:lnSpc>
                <a:spcPct val="120000"/>
              </a:lnSpc>
              <a:spcBef>
                <a:spcPts val="0"/>
              </a:spcBef>
              <a:spcAft>
                <a:spcPts val="0"/>
              </a:spcAft>
              <a:buNone/>
            </a:pPr>
            <a:r>
              <a:rPr b="1" lang="en-US" sz="1400">
                <a:solidFill>
                  <a:schemeClr val="lt1"/>
                </a:solidFill>
                <a:latin typeface="Poppins"/>
                <a:ea typeface="Poppins"/>
                <a:cs typeface="Poppins"/>
                <a:sym typeface="Poppins"/>
              </a:rPr>
              <a:t>PURPOSE</a:t>
            </a:r>
            <a:endParaRPr/>
          </a:p>
          <a:p>
            <a:pPr indent="0" lvl="0" marL="0" marR="0" rtl="0" algn="l">
              <a:lnSpc>
                <a:spcPct val="160000"/>
              </a:lnSpc>
              <a:spcBef>
                <a:spcPts val="0"/>
              </a:spcBef>
              <a:spcAft>
                <a:spcPts val="0"/>
              </a:spcAft>
              <a:buNone/>
            </a:pPr>
            <a:r>
              <a:rPr lang="en-US" sz="800">
                <a:solidFill>
                  <a:schemeClr val="lt1"/>
                </a:solidFill>
                <a:latin typeface="Poppins"/>
                <a:ea typeface="Poppins"/>
                <a:cs typeface="Poppins"/>
                <a:sym typeface="Poppins"/>
              </a:rPr>
              <a:t>Support the needs of the       vulnerable population.</a:t>
            </a:r>
            <a:endParaRPr/>
          </a:p>
        </p:txBody>
      </p:sp>
      <p:sp>
        <p:nvSpPr>
          <p:cNvPr id="741" name="Google Shape;741;p33"/>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S</a:t>
            </a:r>
            <a:r>
              <a:rPr lang="en-US"/>
              <a:t>trategic planning map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27"/>
                                        </p:tgtEl>
                                        <p:attrNameLst>
                                          <p:attrName>style.visibility</p:attrName>
                                        </p:attrNameLst>
                                      </p:cBhvr>
                                      <p:to>
                                        <p:strVal val="visible"/>
                                      </p:to>
                                    </p:set>
                                    <p:anim calcmode="lin" valueType="num">
                                      <p:cBhvr additive="base">
                                        <p:cTn dur="1500"/>
                                        <p:tgtEl>
                                          <p:spTgt spid="727"/>
                                        </p:tgtEl>
                                        <p:attrNameLst>
                                          <p:attrName>ppt_w</p:attrName>
                                        </p:attrNameLst>
                                      </p:cBhvr>
                                      <p:tavLst>
                                        <p:tav fmla="" tm="0">
                                          <p:val>
                                            <p:strVal val="0"/>
                                          </p:val>
                                        </p:tav>
                                        <p:tav fmla="" tm="100000">
                                          <p:val>
                                            <p:strVal val="#ppt_w"/>
                                          </p:val>
                                        </p:tav>
                                      </p:tavLst>
                                    </p:anim>
                                    <p:anim calcmode="lin" valueType="num">
                                      <p:cBhvr additive="base">
                                        <p:cTn dur="1500"/>
                                        <p:tgtEl>
                                          <p:spTgt spid="72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15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1500"/>
                                        <p:tgtEl>
                                          <p:spTgt spid="740"/>
                                        </p:tgtEl>
                                      </p:cBhvr>
                                    </p:animEffect>
                                  </p:childTnLst>
                                </p:cTn>
                              </p:par>
                              <p:par>
                                <p:cTn fill="hold" nodeType="withEffect" presetClass="entr" presetID="23" presetSubtype="16">
                                  <p:stCondLst>
                                    <p:cond delay="1000"/>
                                  </p:stCondLst>
                                  <p:childTnLst>
                                    <p:set>
                                      <p:cBhvr>
                                        <p:cTn dur="1" fill="hold">
                                          <p:stCondLst>
                                            <p:cond delay="0"/>
                                          </p:stCondLst>
                                        </p:cTn>
                                        <p:tgtEl>
                                          <p:spTgt spid="725"/>
                                        </p:tgtEl>
                                        <p:attrNameLst>
                                          <p:attrName>style.visibility</p:attrName>
                                        </p:attrNameLst>
                                      </p:cBhvr>
                                      <p:to>
                                        <p:strVal val="visible"/>
                                      </p:to>
                                    </p:set>
                                    <p:anim calcmode="lin" valueType="num">
                                      <p:cBhvr additive="base">
                                        <p:cTn dur="1000"/>
                                        <p:tgtEl>
                                          <p:spTgt spid="725"/>
                                        </p:tgtEl>
                                        <p:attrNameLst>
                                          <p:attrName>ppt_w</p:attrName>
                                        </p:attrNameLst>
                                      </p:cBhvr>
                                      <p:tavLst>
                                        <p:tav fmla="" tm="0">
                                          <p:val>
                                            <p:strVal val="0"/>
                                          </p:val>
                                        </p:tav>
                                        <p:tav fmla="" tm="100000">
                                          <p:val>
                                            <p:strVal val="#ppt_w"/>
                                          </p:val>
                                        </p:tav>
                                      </p:tavLst>
                                    </p:anim>
                                    <p:anim calcmode="lin" valueType="num">
                                      <p:cBhvr additive="base">
                                        <p:cTn dur="1000"/>
                                        <p:tgtEl>
                                          <p:spTgt spid="72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713"/>
                                        </p:tgtEl>
                                        <p:attrNameLst>
                                          <p:attrName>style.visibility</p:attrName>
                                        </p:attrNameLst>
                                      </p:cBhvr>
                                      <p:to>
                                        <p:strVal val="visible"/>
                                      </p:to>
                                    </p:set>
                                    <p:animEffect filter="fade" transition="in">
                                      <p:cBhvr>
                                        <p:cTn dur="1500"/>
                                        <p:tgtEl>
                                          <p:spTgt spid="713"/>
                                        </p:tgtEl>
                                      </p:cBhvr>
                                    </p:animEffect>
                                  </p:childTnLst>
                                </p:cTn>
                              </p:par>
                              <p:par>
                                <p:cTn fill="hold" nodeType="withEffect" presetClass="entr" presetID="10" presetSubtype="0">
                                  <p:stCondLst>
                                    <p:cond delay="1500"/>
                                  </p:stCondLst>
                                  <p:childTnLst>
                                    <p:set>
                                      <p:cBhvr>
                                        <p:cTn dur="1" fill="hold">
                                          <p:stCondLst>
                                            <p:cond delay="0"/>
                                          </p:stCondLst>
                                        </p:cTn>
                                        <p:tgtEl>
                                          <p:spTgt spid="714"/>
                                        </p:tgtEl>
                                        <p:attrNameLst>
                                          <p:attrName>style.visibility</p:attrName>
                                        </p:attrNameLst>
                                      </p:cBhvr>
                                      <p:to>
                                        <p:strVal val="visible"/>
                                      </p:to>
                                    </p:set>
                                    <p:animEffect filter="fade" transition="in">
                                      <p:cBhvr>
                                        <p:cTn dur="1500"/>
                                        <p:tgtEl>
                                          <p:spTgt spid="714"/>
                                        </p:tgtEl>
                                      </p:cBhvr>
                                    </p:animEffect>
                                  </p:childTnLst>
                                </p:cTn>
                              </p:par>
                              <p:par>
                                <p:cTn fill="hold" nodeType="withEffect" presetClass="entr" presetID="10" presetSubtype="0">
                                  <p:stCondLst>
                                    <p:cond delay="1500"/>
                                  </p:stCondLst>
                                  <p:childTnLst>
                                    <p:set>
                                      <p:cBhvr>
                                        <p:cTn dur="1" fill="hold">
                                          <p:stCondLst>
                                            <p:cond delay="0"/>
                                          </p:stCondLst>
                                        </p:cTn>
                                        <p:tgtEl>
                                          <p:spTgt spid="715"/>
                                        </p:tgtEl>
                                        <p:attrNameLst>
                                          <p:attrName>style.visibility</p:attrName>
                                        </p:attrNameLst>
                                      </p:cBhvr>
                                      <p:to>
                                        <p:strVal val="visible"/>
                                      </p:to>
                                    </p:set>
                                    <p:animEffect filter="fade" transition="in">
                                      <p:cBhvr>
                                        <p:cTn dur="1500"/>
                                        <p:tgtEl>
                                          <p:spTgt spid="715"/>
                                        </p:tgtEl>
                                      </p:cBhvr>
                                    </p:animEffect>
                                  </p:childTnLst>
                                </p:cTn>
                              </p:par>
                              <p:par>
                                <p:cTn fill="hold" nodeType="withEffect" presetClass="entr" presetID="23" presetSubtype="16">
                                  <p:stCondLst>
                                    <p:cond delay="250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1000"/>
                                        <p:tgtEl>
                                          <p:spTgt spid="730"/>
                                        </p:tgtEl>
                                        <p:attrNameLst>
                                          <p:attrName>ppt_w</p:attrName>
                                        </p:attrNameLst>
                                      </p:cBhvr>
                                      <p:tavLst>
                                        <p:tav fmla="" tm="0">
                                          <p:val>
                                            <p:strVal val="0"/>
                                          </p:val>
                                        </p:tav>
                                        <p:tav fmla="" tm="100000">
                                          <p:val>
                                            <p:strVal val="#ppt_w"/>
                                          </p:val>
                                        </p:tav>
                                      </p:tavLst>
                                    </p:anim>
                                    <p:anim calcmode="lin" valueType="num">
                                      <p:cBhvr additive="base">
                                        <p:cTn dur="1000"/>
                                        <p:tgtEl>
                                          <p:spTgt spid="73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716"/>
                                        </p:tgtEl>
                                        <p:attrNameLst>
                                          <p:attrName>style.visibility</p:attrName>
                                        </p:attrNameLst>
                                      </p:cBhvr>
                                      <p:to>
                                        <p:strVal val="visible"/>
                                      </p:to>
                                    </p:set>
                                    <p:animEffect filter="fade" transition="in">
                                      <p:cBhvr>
                                        <p:cTn dur="1500"/>
                                        <p:tgtEl>
                                          <p:spTgt spid="716"/>
                                        </p:tgtEl>
                                      </p:cBhvr>
                                    </p:animEffect>
                                  </p:childTnLst>
                                </p:cTn>
                              </p:par>
                              <p:par>
                                <p:cTn fill="hold" nodeType="withEffect" presetClass="entr" presetID="23" presetSubtype="16">
                                  <p:stCondLst>
                                    <p:cond delay="3000"/>
                                  </p:stCondLst>
                                  <p:childTnLst>
                                    <p:set>
                                      <p:cBhvr>
                                        <p:cTn dur="1" fill="hold">
                                          <p:stCondLst>
                                            <p:cond delay="0"/>
                                          </p:stCondLst>
                                        </p:cTn>
                                        <p:tgtEl>
                                          <p:spTgt spid="733"/>
                                        </p:tgtEl>
                                        <p:attrNameLst>
                                          <p:attrName>style.visibility</p:attrName>
                                        </p:attrNameLst>
                                      </p:cBhvr>
                                      <p:to>
                                        <p:strVal val="visible"/>
                                      </p:to>
                                    </p:set>
                                    <p:anim calcmode="lin" valueType="num">
                                      <p:cBhvr additive="base">
                                        <p:cTn dur="1000"/>
                                        <p:tgtEl>
                                          <p:spTgt spid="733"/>
                                        </p:tgtEl>
                                        <p:attrNameLst>
                                          <p:attrName>ppt_w</p:attrName>
                                        </p:attrNameLst>
                                      </p:cBhvr>
                                      <p:tavLst>
                                        <p:tav fmla="" tm="0">
                                          <p:val>
                                            <p:strVal val="0"/>
                                          </p:val>
                                        </p:tav>
                                        <p:tav fmla="" tm="100000">
                                          <p:val>
                                            <p:strVal val="#ppt_w"/>
                                          </p:val>
                                        </p:tav>
                                      </p:tavLst>
                                    </p:anim>
                                    <p:anim calcmode="lin" valueType="num">
                                      <p:cBhvr additive="base">
                                        <p:cTn dur="1000"/>
                                        <p:tgtEl>
                                          <p:spTgt spid="73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000"/>
                                  </p:stCondLst>
                                  <p:childTnLst>
                                    <p:set>
                                      <p:cBhvr>
                                        <p:cTn dur="1" fill="hold">
                                          <p:stCondLst>
                                            <p:cond delay="0"/>
                                          </p:stCondLst>
                                        </p:cTn>
                                        <p:tgtEl>
                                          <p:spTgt spid="719"/>
                                        </p:tgtEl>
                                        <p:attrNameLst>
                                          <p:attrName>style.visibility</p:attrName>
                                        </p:attrNameLst>
                                      </p:cBhvr>
                                      <p:to>
                                        <p:strVal val="visible"/>
                                      </p:to>
                                    </p:set>
                                    <p:animEffect filter="fade" transition="in">
                                      <p:cBhvr>
                                        <p:cTn dur="1500"/>
                                        <p:tgtEl>
                                          <p:spTgt spid="719"/>
                                        </p:tgtEl>
                                      </p:cBhvr>
                                    </p:animEffect>
                                  </p:childTnLst>
                                </p:cTn>
                              </p:par>
                              <p:par>
                                <p:cTn fill="hold" nodeType="withEffect" presetClass="entr" presetID="23" presetSubtype="16">
                                  <p:stCondLst>
                                    <p:cond delay="3500"/>
                                  </p:stCondLst>
                                  <p:childTnLst>
                                    <p:set>
                                      <p:cBhvr>
                                        <p:cTn dur="1" fill="hold">
                                          <p:stCondLst>
                                            <p:cond delay="0"/>
                                          </p:stCondLst>
                                        </p:cTn>
                                        <p:tgtEl>
                                          <p:spTgt spid="736"/>
                                        </p:tgtEl>
                                        <p:attrNameLst>
                                          <p:attrName>style.visibility</p:attrName>
                                        </p:attrNameLst>
                                      </p:cBhvr>
                                      <p:to>
                                        <p:strVal val="visible"/>
                                      </p:to>
                                    </p:set>
                                    <p:anim calcmode="lin" valueType="num">
                                      <p:cBhvr additive="base">
                                        <p:cTn dur="1000"/>
                                        <p:tgtEl>
                                          <p:spTgt spid="736"/>
                                        </p:tgtEl>
                                        <p:attrNameLst>
                                          <p:attrName>ppt_w</p:attrName>
                                        </p:attrNameLst>
                                      </p:cBhvr>
                                      <p:tavLst>
                                        <p:tav fmla="" tm="0">
                                          <p:val>
                                            <p:strVal val="0"/>
                                          </p:val>
                                        </p:tav>
                                        <p:tav fmla="" tm="100000">
                                          <p:val>
                                            <p:strVal val="#ppt_w"/>
                                          </p:val>
                                        </p:tav>
                                      </p:tavLst>
                                    </p:anim>
                                    <p:anim calcmode="lin" valueType="num">
                                      <p:cBhvr additive="base">
                                        <p:cTn dur="1000"/>
                                        <p:tgtEl>
                                          <p:spTgt spid="73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500"/>
                                  </p:stCondLst>
                                  <p:childTnLst>
                                    <p:set>
                                      <p:cBhvr>
                                        <p:cTn dur="1" fill="hold">
                                          <p:stCondLst>
                                            <p:cond delay="0"/>
                                          </p:stCondLst>
                                        </p:cTn>
                                        <p:tgtEl>
                                          <p:spTgt spid="722"/>
                                        </p:tgtEl>
                                        <p:attrNameLst>
                                          <p:attrName>style.visibility</p:attrName>
                                        </p:attrNameLst>
                                      </p:cBhvr>
                                      <p:to>
                                        <p:strVal val="visible"/>
                                      </p:to>
                                    </p:set>
                                    <p:animEffect filter="fade" transition="in">
                                      <p:cBhvr>
                                        <p:cTn dur="150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grpSp>
        <p:nvGrpSpPr>
          <p:cNvPr id="746" name="Google Shape;746;p34"/>
          <p:cNvGrpSpPr/>
          <p:nvPr/>
        </p:nvGrpSpPr>
        <p:grpSpPr>
          <a:xfrm>
            <a:off x="551535" y="2472380"/>
            <a:ext cx="11249134" cy="3669188"/>
            <a:chOff x="2646329" y="1451429"/>
            <a:chExt cx="10310847" cy="3955145"/>
          </a:xfrm>
        </p:grpSpPr>
        <p:sp>
          <p:nvSpPr>
            <p:cNvPr id="747" name="Google Shape;747;p34"/>
            <p:cNvSpPr/>
            <p:nvPr/>
          </p:nvSpPr>
          <p:spPr>
            <a:xfrm rot="-5400000">
              <a:off x="1528292" y="2569465"/>
              <a:ext cx="3955144" cy="1719071"/>
            </a:xfrm>
            <a:prstGeom prst="round2SameRect">
              <a:avLst>
                <a:gd fmla="val 22009" name="adj1"/>
                <a:gd fmla="val 0" name="adj2"/>
              </a:avLst>
            </a:prstGeom>
            <a:solidFill>
              <a:schemeClr val="accent1"/>
            </a:solidFill>
            <a:ln>
              <a:noFill/>
            </a:ln>
            <a:effectLst>
              <a:outerShdw blurRad="228600" rotWithShape="0" algn="t" dir="5400000" dist="1016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748" name="Google Shape;748;p34"/>
            <p:cNvSpPr/>
            <p:nvPr/>
          </p:nvSpPr>
          <p:spPr>
            <a:xfrm flipH="1" rot="5400000">
              <a:off x="6683715" y="-866887"/>
              <a:ext cx="3955144" cy="8591777"/>
            </a:xfrm>
            <a:prstGeom prst="round2SameRect">
              <a:avLst>
                <a:gd fmla="val 9695" name="adj1"/>
                <a:gd fmla="val 0" name="adj2"/>
              </a:avLst>
            </a:prstGeom>
            <a:solidFill>
              <a:srgbClr val="EAEAEA"/>
            </a:solidFill>
            <a:ln>
              <a:noFill/>
            </a:ln>
            <a:effectLst>
              <a:outerShdw blurRad="228600" rotWithShape="0" algn="t" dir="5400000" dist="1016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grpSp>
      <p:graphicFrame>
        <p:nvGraphicFramePr>
          <p:cNvPr id="749" name="Google Shape;749;p34"/>
          <p:cNvGraphicFramePr/>
          <p:nvPr/>
        </p:nvGraphicFramePr>
        <p:xfrm>
          <a:off x="2399071" y="2472404"/>
          <a:ext cx="3000000" cy="3000000"/>
        </p:xfrm>
        <a:graphic>
          <a:graphicData uri="http://schemas.openxmlformats.org/drawingml/2006/table">
            <a:tbl>
              <a:tblPr bandRow="1" firstRow="1">
                <a:noFill/>
                <a:tableStyleId>{E00B7FE6-06CA-4C28-8A98-E044A89B008C}</a:tableStyleId>
              </a:tblPr>
              <a:tblGrid>
                <a:gridCol w="1566925"/>
                <a:gridCol w="1566925"/>
                <a:gridCol w="1566925"/>
                <a:gridCol w="1566925"/>
                <a:gridCol w="1566925"/>
                <a:gridCol w="1566925"/>
              </a:tblGrid>
              <a:tr h="2306025">
                <a:tc>
                  <a:txBody>
                    <a:bodyPr/>
                    <a:lstStyle/>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Form a team to guide the development of strategy</a:t>
                      </a:r>
                      <a:endParaRPr/>
                    </a:p>
                  </a:txBody>
                  <a:tcPr marT="0" marB="0" marR="108000" marL="108000" anchor="ctr">
                    <a:lnR cap="flat" cmpd="sng" w="38100">
                      <a:solidFill>
                        <a:schemeClr val="lt1"/>
                      </a:solidFill>
                      <a:prstDash val="solid"/>
                      <a:round/>
                      <a:headEnd len="sm" w="sm" type="none"/>
                      <a:tailEnd len="sm" w="sm" type="none"/>
                    </a:lnR>
                    <a:lnB cap="flat" cmpd="sng" w="38100">
                      <a:solidFill>
                        <a:schemeClr val="lt1"/>
                      </a:solidFill>
                      <a:prstDash val="solid"/>
                      <a:round/>
                      <a:headEnd len="sm" w="sm" type="none"/>
                      <a:tailEnd len="sm" w="sm" type="none"/>
                    </a:lnB>
                  </a:tcPr>
                </a:tc>
                <a:tc>
                  <a:txBody>
                    <a:bodyPr/>
                    <a:lstStyle/>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Identify strategic issues to address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Identify market opportunities &amp; threats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Assess current satisfaction &amp; future demand</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Determine strengths &amp; weaknesses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Synthesize the data into summary SWOT items</a:t>
                      </a:r>
                      <a:endParaRPr/>
                    </a:p>
                  </a:txBody>
                  <a:tcPr marT="0" marB="0" marR="108000" marL="1080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B cap="flat" cmpd="sng" w="38100">
                      <a:solidFill>
                        <a:schemeClr val="lt1"/>
                      </a:solidFill>
                      <a:prstDash val="solid"/>
                      <a:round/>
                      <a:headEnd len="sm" w="sm" type="none"/>
                      <a:tailEnd len="sm" w="sm" type="none"/>
                    </a:lnB>
                  </a:tcPr>
                </a:tc>
                <a:tc>
                  <a:txBody>
                    <a:bodyPr/>
                    <a:lstStyle/>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Determine your org. core purpose</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Identify your core beliefs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Create an image of what success looks like</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Establish the approach for how you will succeed</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Identify long term objectives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Develop a financial projection</a:t>
                      </a:r>
                      <a:endParaRPr/>
                    </a:p>
                  </a:txBody>
                  <a:tcPr marT="0" marB="0" marR="108000" marL="1080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B cap="flat" cmpd="sng" w="38100">
                      <a:solidFill>
                        <a:schemeClr val="lt1"/>
                      </a:solidFill>
                      <a:prstDash val="solid"/>
                      <a:round/>
                      <a:headEnd len="sm" w="sm" type="none"/>
                      <a:tailEnd len="sm" w="sm" type="none"/>
                    </a:lnB>
                  </a:tcPr>
                </a:tc>
                <a:tc>
                  <a:txBody>
                    <a:bodyPr/>
                    <a:lstStyle/>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Process the SWOT to set priorities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Set short term SMART goals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Select KPI’s to track progress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Cascade org. goals to departments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Cascade dept. goal to individual</a:t>
                      </a:r>
                      <a:endParaRPr/>
                    </a:p>
                  </a:txBody>
                  <a:tcPr marT="0" marB="0" marR="108000" marL="1080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B cap="flat" cmpd="sng" w="38100">
                      <a:solidFill>
                        <a:schemeClr val="lt1"/>
                      </a:solidFill>
                      <a:prstDash val="solid"/>
                      <a:round/>
                      <a:headEnd len="sm" w="sm" type="none"/>
                      <a:tailEnd len="sm" w="sm" type="none"/>
                    </a:lnB>
                  </a:tcPr>
                </a:tc>
                <a:tc>
                  <a:txBody>
                    <a:bodyPr/>
                    <a:lstStyle/>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Discover concrete tasks to implement the plan</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Assign responsibilities to tasks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Execute the tasks</a:t>
                      </a:r>
                      <a:endParaRPr/>
                    </a:p>
                  </a:txBody>
                  <a:tcPr marT="0" marB="0" marR="108000" marL="1080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B cap="flat" cmpd="sng" w="38100">
                      <a:solidFill>
                        <a:schemeClr val="lt1"/>
                      </a:solidFill>
                      <a:prstDash val="solid"/>
                      <a:round/>
                      <a:headEnd len="sm" w="sm" type="none"/>
                      <a:tailEnd len="sm" w="sm" type="none"/>
                    </a:lnB>
                  </a:tcPr>
                </a:tc>
                <a:tc>
                  <a:txBody>
                    <a:bodyPr/>
                    <a:lstStyle/>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Communicate strategy to whole organization</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Establish schedule for progress reviews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Conduct progress review sessions</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Plan performance improvement</a:t>
                      </a:r>
                      <a:endParaRPr/>
                    </a:p>
                    <a:p>
                      <a:pPr indent="-126000" lvl="0" marL="126000" marR="0" rtl="0" algn="l">
                        <a:lnSpc>
                          <a:spcPct val="180000"/>
                        </a:lnSpc>
                        <a:spcBef>
                          <a:spcPts val="0"/>
                        </a:spcBef>
                        <a:spcAft>
                          <a:spcPts val="0"/>
                        </a:spcAft>
                        <a:buClr>
                          <a:srgbClr val="262626"/>
                        </a:buClr>
                        <a:buSzPts val="700"/>
                        <a:buFont typeface="Arial"/>
                        <a:buChar char="•"/>
                      </a:pPr>
                      <a:r>
                        <a:rPr b="0" i="0" lang="en-US" sz="700">
                          <a:solidFill>
                            <a:srgbClr val="262626"/>
                          </a:solidFill>
                          <a:latin typeface="Poppins"/>
                          <a:ea typeface="Poppins"/>
                          <a:cs typeface="Poppins"/>
                          <a:sym typeface="Poppins"/>
                        </a:rPr>
                        <a:t>Execute improvement plans</a:t>
                      </a:r>
                      <a:endParaRPr/>
                    </a:p>
                  </a:txBody>
                  <a:tcPr marT="0" marB="0" marR="108000" marL="108000" anchor="ctr">
                    <a:lnL cap="flat" cmpd="sng" w="38100">
                      <a:solidFill>
                        <a:schemeClr val="lt1"/>
                      </a:solidFill>
                      <a:prstDash val="solid"/>
                      <a:round/>
                      <a:headEnd len="sm" w="sm" type="none"/>
                      <a:tailEnd len="sm" w="sm" type="none"/>
                    </a:lnL>
                    <a:lnB cap="flat" cmpd="sng" w="38100">
                      <a:solidFill>
                        <a:schemeClr val="lt1"/>
                      </a:solidFill>
                      <a:prstDash val="solid"/>
                      <a:round/>
                      <a:headEnd len="sm" w="sm" type="none"/>
                      <a:tailEnd len="sm" w="sm" type="none"/>
                    </a:lnB>
                  </a:tcPr>
                </a:tc>
              </a:tr>
              <a:tr h="681625">
                <a:tc>
                  <a:txBody>
                    <a:bodyPr/>
                    <a:lstStyle/>
                    <a:p>
                      <a:pPr indent="0" lvl="0" marL="0" marR="0" rtl="0" algn="ctr">
                        <a:lnSpc>
                          <a:spcPct val="157500"/>
                        </a:lnSpc>
                        <a:spcBef>
                          <a:spcPts val="0"/>
                        </a:spcBef>
                        <a:spcAft>
                          <a:spcPts val="0"/>
                        </a:spcAft>
                        <a:buNone/>
                      </a:pPr>
                      <a:r>
                        <a:rPr b="0" i="0" lang="en-US" sz="800">
                          <a:solidFill>
                            <a:srgbClr val="262626"/>
                          </a:solidFill>
                          <a:latin typeface="Poppins"/>
                          <a:ea typeface="Poppins"/>
                          <a:cs typeface="Poppins"/>
                          <a:sym typeface="Poppins"/>
                        </a:rPr>
                        <a:t>1 Day</a:t>
                      </a:r>
                      <a:endParaRPr/>
                    </a:p>
                  </a:txBody>
                  <a:tcPr marT="0" marB="0" marR="0" marL="0" anchor="ctr">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57500"/>
                        </a:lnSpc>
                        <a:spcBef>
                          <a:spcPts val="0"/>
                        </a:spcBef>
                        <a:spcAft>
                          <a:spcPts val="0"/>
                        </a:spcAft>
                        <a:buNone/>
                      </a:pPr>
                      <a:r>
                        <a:rPr b="0" i="0" lang="en-US" sz="800">
                          <a:solidFill>
                            <a:srgbClr val="262626"/>
                          </a:solidFill>
                          <a:latin typeface="Poppins"/>
                          <a:ea typeface="Poppins"/>
                          <a:cs typeface="Poppins"/>
                          <a:sym typeface="Poppins"/>
                        </a:rPr>
                        <a:t>2 Weeks</a:t>
                      </a:r>
                      <a:endParaRPr/>
                    </a:p>
                  </a:txBody>
                  <a:tcPr marT="0" marB="0" marR="0" marL="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57500"/>
                        </a:lnSpc>
                        <a:spcBef>
                          <a:spcPts val="0"/>
                        </a:spcBef>
                        <a:spcAft>
                          <a:spcPts val="0"/>
                        </a:spcAft>
                        <a:buNone/>
                      </a:pPr>
                      <a:r>
                        <a:rPr b="0" i="0" lang="en-US" sz="800">
                          <a:solidFill>
                            <a:srgbClr val="262626"/>
                          </a:solidFill>
                          <a:latin typeface="Poppins"/>
                          <a:ea typeface="Poppins"/>
                          <a:cs typeface="Poppins"/>
                          <a:sym typeface="Poppins"/>
                        </a:rPr>
                        <a:t>1 Week</a:t>
                      </a:r>
                      <a:endParaRPr/>
                    </a:p>
                  </a:txBody>
                  <a:tcPr marT="0" marB="0" marR="0" marL="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57500"/>
                        </a:lnSpc>
                        <a:spcBef>
                          <a:spcPts val="0"/>
                        </a:spcBef>
                        <a:spcAft>
                          <a:spcPts val="0"/>
                        </a:spcAft>
                        <a:buNone/>
                      </a:pPr>
                      <a:r>
                        <a:rPr b="0" i="0" lang="en-US" sz="800">
                          <a:solidFill>
                            <a:srgbClr val="262626"/>
                          </a:solidFill>
                          <a:latin typeface="Poppins"/>
                          <a:ea typeface="Poppins"/>
                          <a:cs typeface="Poppins"/>
                          <a:sym typeface="Poppins"/>
                        </a:rPr>
                        <a:t>1 Week</a:t>
                      </a:r>
                      <a:endParaRPr/>
                    </a:p>
                  </a:txBody>
                  <a:tcPr marT="0" marB="0" marR="0" marL="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57500"/>
                        </a:lnSpc>
                        <a:spcBef>
                          <a:spcPts val="0"/>
                        </a:spcBef>
                        <a:spcAft>
                          <a:spcPts val="0"/>
                        </a:spcAft>
                        <a:buNone/>
                      </a:pPr>
                      <a:r>
                        <a:rPr b="0" i="0" lang="en-US" sz="800">
                          <a:solidFill>
                            <a:srgbClr val="262626"/>
                          </a:solidFill>
                          <a:latin typeface="Poppins"/>
                          <a:ea typeface="Poppins"/>
                          <a:cs typeface="Poppins"/>
                          <a:sym typeface="Poppins"/>
                        </a:rPr>
                        <a:t>4 Months</a:t>
                      </a:r>
                      <a:endParaRPr/>
                    </a:p>
                  </a:txBody>
                  <a:tcPr marT="0" marB="0" marR="0" marL="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57500"/>
                        </a:lnSpc>
                        <a:spcBef>
                          <a:spcPts val="0"/>
                        </a:spcBef>
                        <a:spcAft>
                          <a:spcPts val="0"/>
                        </a:spcAft>
                        <a:buNone/>
                      </a:pPr>
                      <a:r>
                        <a:rPr b="0" i="0" lang="en-US" sz="800">
                          <a:solidFill>
                            <a:srgbClr val="262626"/>
                          </a:solidFill>
                          <a:latin typeface="Poppins"/>
                          <a:ea typeface="Poppins"/>
                          <a:cs typeface="Poppins"/>
                          <a:sym typeface="Poppins"/>
                        </a:rPr>
                        <a:t>Ongoing</a:t>
                      </a:r>
                      <a:endParaRPr/>
                    </a:p>
                  </a:txBody>
                  <a:tcPr marT="0" marB="0" marR="0" marL="0" anchor="ctr">
                    <a:lnL cap="flat" cmpd="sng" w="38100">
                      <a:solidFill>
                        <a:schemeClr val="lt1"/>
                      </a:solidFill>
                      <a:prstDash val="solid"/>
                      <a:round/>
                      <a:headEnd len="sm" w="sm" type="none"/>
                      <a:tailEnd len="sm" w="sm" type="none"/>
                    </a:lnL>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681625">
                <a:tc>
                  <a:txBody>
                    <a:bodyPr/>
                    <a:lstStyle/>
                    <a:p>
                      <a:pPr indent="0" lvl="0" marL="0" marR="0" rtl="0" algn="ctr">
                        <a:lnSpc>
                          <a:spcPct val="157500"/>
                        </a:lnSpc>
                        <a:spcBef>
                          <a:spcPts val="0"/>
                        </a:spcBef>
                        <a:spcAft>
                          <a:spcPts val="0"/>
                        </a:spcAft>
                        <a:buNone/>
                      </a:pPr>
                      <a:r>
                        <a:rPr b="1" i="0" lang="en-US" sz="800">
                          <a:solidFill>
                            <a:srgbClr val="262626"/>
                          </a:solidFill>
                          <a:latin typeface="Poppins"/>
                          <a:ea typeface="Poppins"/>
                          <a:cs typeface="Poppins"/>
                          <a:sym typeface="Poppins"/>
                        </a:rPr>
                        <a:t>$200.00</a:t>
                      </a:r>
                      <a:endParaRPr/>
                    </a:p>
                  </a:txBody>
                  <a:tcPr marT="0" marB="0" marR="0" marL="0" anchor="ctr">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tcPr>
                </a:tc>
                <a:tc>
                  <a:txBody>
                    <a:bodyPr/>
                    <a:lstStyle/>
                    <a:p>
                      <a:pPr indent="0" lvl="0" marL="0" marR="0" rtl="0" algn="ctr">
                        <a:lnSpc>
                          <a:spcPct val="157500"/>
                        </a:lnSpc>
                        <a:spcBef>
                          <a:spcPts val="0"/>
                        </a:spcBef>
                        <a:spcAft>
                          <a:spcPts val="0"/>
                        </a:spcAft>
                        <a:buNone/>
                      </a:pPr>
                      <a:r>
                        <a:rPr b="1" i="0" lang="en-US" sz="800">
                          <a:solidFill>
                            <a:srgbClr val="262626"/>
                          </a:solidFill>
                          <a:latin typeface="Poppins"/>
                          <a:ea typeface="Poppins"/>
                          <a:cs typeface="Poppins"/>
                          <a:sym typeface="Poppins"/>
                        </a:rPr>
                        <a:t>$350.00</a:t>
                      </a:r>
                      <a:endParaRPr/>
                    </a:p>
                  </a:txBody>
                  <a:tcPr marT="0" marB="0" marR="0" marL="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tcPr>
                </a:tc>
                <a:tc>
                  <a:txBody>
                    <a:bodyPr/>
                    <a:lstStyle/>
                    <a:p>
                      <a:pPr indent="0" lvl="0" marL="0" marR="0" rtl="0" algn="ctr">
                        <a:lnSpc>
                          <a:spcPct val="157500"/>
                        </a:lnSpc>
                        <a:spcBef>
                          <a:spcPts val="0"/>
                        </a:spcBef>
                        <a:spcAft>
                          <a:spcPts val="0"/>
                        </a:spcAft>
                        <a:buNone/>
                      </a:pPr>
                      <a:r>
                        <a:rPr b="1" i="0" lang="en-US" sz="800">
                          <a:solidFill>
                            <a:srgbClr val="262626"/>
                          </a:solidFill>
                          <a:latin typeface="Poppins"/>
                          <a:ea typeface="Poppins"/>
                          <a:cs typeface="Poppins"/>
                          <a:sym typeface="Poppins"/>
                        </a:rPr>
                        <a:t>$10,000 - $100,00</a:t>
                      </a:r>
                      <a:endParaRPr/>
                    </a:p>
                  </a:txBody>
                  <a:tcPr marT="0" marB="0" marR="0" marL="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tcPr>
                </a:tc>
                <a:tc>
                  <a:txBody>
                    <a:bodyPr/>
                    <a:lstStyle/>
                    <a:p>
                      <a:pPr indent="0" lvl="0" marL="0" marR="0" rtl="0" algn="ctr">
                        <a:lnSpc>
                          <a:spcPct val="157500"/>
                        </a:lnSpc>
                        <a:spcBef>
                          <a:spcPts val="0"/>
                        </a:spcBef>
                        <a:spcAft>
                          <a:spcPts val="0"/>
                        </a:spcAft>
                        <a:buNone/>
                      </a:pPr>
                      <a:r>
                        <a:rPr b="1" i="0" lang="en-US" sz="800">
                          <a:solidFill>
                            <a:srgbClr val="262626"/>
                          </a:solidFill>
                          <a:latin typeface="Poppins"/>
                          <a:ea typeface="Poppins"/>
                          <a:cs typeface="Poppins"/>
                          <a:sym typeface="Poppins"/>
                        </a:rPr>
                        <a:t>$50,00 - $3,50,00</a:t>
                      </a:r>
                      <a:endParaRPr/>
                    </a:p>
                  </a:txBody>
                  <a:tcPr marT="0" marB="0" marR="0" marL="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tcPr>
                </a:tc>
                <a:tc>
                  <a:txBody>
                    <a:bodyPr/>
                    <a:lstStyle/>
                    <a:p>
                      <a:pPr indent="0" lvl="0" marL="0" marR="0" rtl="0" algn="ctr">
                        <a:lnSpc>
                          <a:spcPct val="157500"/>
                        </a:lnSpc>
                        <a:spcBef>
                          <a:spcPts val="0"/>
                        </a:spcBef>
                        <a:spcAft>
                          <a:spcPts val="0"/>
                        </a:spcAft>
                        <a:buNone/>
                      </a:pPr>
                      <a:r>
                        <a:rPr b="1" i="0" lang="en-US" sz="800">
                          <a:solidFill>
                            <a:srgbClr val="262626"/>
                          </a:solidFill>
                          <a:latin typeface="Poppins"/>
                          <a:ea typeface="Poppins"/>
                          <a:cs typeface="Poppins"/>
                          <a:sym typeface="Poppins"/>
                        </a:rPr>
                        <a:t>$50,000 - $3,50,000</a:t>
                      </a:r>
                      <a:endParaRPr/>
                    </a:p>
                  </a:txBody>
                  <a:tcPr marT="0" marB="0" marR="0" marL="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tcPr>
                </a:tc>
                <a:tc>
                  <a:txBody>
                    <a:bodyPr/>
                    <a:lstStyle/>
                    <a:p>
                      <a:pPr indent="0" lvl="0" marL="0" marR="0" rtl="0" algn="ctr">
                        <a:lnSpc>
                          <a:spcPct val="157500"/>
                        </a:lnSpc>
                        <a:spcBef>
                          <a:spcPts val="0"/>
                        </a:spcBef>
                        <a:spcAft>
                          <a:spcPts val="0"/>
                        </a:spcAft>
                        <a:buNone/>
                      </a:pPr>
                      <a:r>
                        <a:rPr b="1" i="0" lang="en-US" sz="800">
                          <a:solidFill>
                            <a:srgbClr val="262626"/>
                          </a:solidFill>
                          <a:latin typeface="Poppins"/>
                          <a:ea typeface="Poppins"/>
                          <a:cs typeface="Poppins"/>
                          <a:sym typeface="Poppins"/>
                        </a:rPr>
                        <a:t>$30,000 per month</a:t>
                      </a:r>
                      <a:endParaRPr/>
                    </a:p>
                  </a:txBody>
                  <a:tcPr marT="0" marB="0" marR="0" marL="0" anchor="ctr">
                    <a:lnL cap="flat" cmpd="sng" w="38100">
                      <a:solidFill>
                        <a:schemeClr val="lt1"/>
                      </a:solidFill>
                      <a:prstDash val="solid"/>
                      <a:round/>
                      <a:headEnd len="sm" w="sm" type="none"/>
                      <a:tailEnd len="sm" w="sm" type="none"/>
                    </a:lnL>
                    <a:lnT cap="flat" cmpd="sng" w="38100">
                      <a:solidFill>
                        <a:schemeClr val="lt1"/>
                      </a:solidFill>
                      <a:prstDash val="solid"/>
                      <a:round/>
                      <a:headEnd len="sm" w="sm" type="none"/>
                      <a:tailEnd len="sm" w="sm" type="none"/>
                    </a:lnT>
                  </a:tcPr>
                </a:tc>
              </a:tr>
            </a:tbl>
          </a:graphicData>
        </a:graphic>
      </p:graphicFrame>
      <p:cxnSp>
        <p:nvCxnSpPr>
          <p:cNvPr id="750" name="Google Shape;750;p34"/>
          <p:cNvCxnSpPr/>
          <p:nvPr/>
        </p:nvCxnSpPr>
        <p:spPr>
          <a:xfrm rot="10800000">
            <a:off x="551500" y="5459450"/>
            <a:ext cx="1894800" cy="0"/>
          </a:xfrm>
          <a:prstGeom prst="straightConnector1">
            <a:avLst/>
          </a:prstGeom>
          <a:noFill/>
          <a:ln cap="rnd" cmpd="sng" w="31750">
            <a:solidFill>
              <a:schemeClr val="lt1"/>
            </a:solidFill>
            <a:prstDash val="solid"/>
            <a:round/>
            <a:headEnd len="sm" w="sm" type="none"/>
            <a:tailEnd len="sm" w="sm" type="none"/>
          </a:ln>
        </p:spPr>
      </p:cxnSp>
      <p:cxnSp>
        <p:nvCxnSpPr>
          <p:cNvPr id="751" name="Google Shape;751;p34"/>
          <p:cNvCxnSpPr/>
          <p:nvPr/>
        </p:nvCxnSpPr>
        <p:spPr>
          <a:xfrm rot="10800000">
            <a:off x="551725" y="4782800"/>
            <a:ext cx="1914300" cy="0"/>
          </a:xfrm>
          <a:prstGeom prst="straightConnector1">
            <a:avLst/>
          </a:prstGeom>
          <a:noFill/>
          <a:ln cap="rnd" cmpd="sng" w="31750">
            <a:solidFill>
              <a:schemeClr val="lt1"/>
            </a:solidFill>
            <a:prstDash val="solid"/>
            <a:round/>
            <a:headEnd len="sm" w="sm" type="none"/>
            <a:tailEnd len="sm" w="sm" type="none"/>
          </a:ln>
        </p:spPr>
      </p:cxnSp>
      <p:sp>
        <p:nvSpPr>
          <p:cNvPr id="752" name="Google Shape;752;p34"/>
          <p:cNvSpPr txBox="1"/>
          <p:nvPr/>
        </p:nvSpPr>
        <p:spPr>
          <a:xfrm flipH="1">
            <a:off x="796432" y="3546806"/>
            <a:ext cx="1309200" cy="1617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050">
                <a:solidFill>
                  <a:schemeClr val="lt1"/>
                </a:solidFill>
                <a:latin typeface="Poppins"/>
                <a:ea typeface="Poppins"/>
                <a:cs typeface="Poppins"/>
                <a:sym typeface="Poppins"/>
              </a:rPr>
              <a:t>Activities</a:t>
            </a:r>
            <a:endParaRPr/>
          </a:p>
        </p:txBody>
      </p:sp>
      <p:sp>
        <p:nvSpPr>
          <p:cNvPr id="753" name="Google Shape;753;p34"/>
          <p:cNvSpPr txBox="1"/>
          <p:nvPr/>
        </p:nvSpPr>
        <p:spPr>
          <a:xfrm flipH="1">
            <a:off x="796432" y="5040327"/>
            <a:ext cx="1309200" cy="1617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050">
                <a:solidFill>
                  <a:schemeClr val="lt1"/>
                </a:solidFill>
                <a:latin typeface="Poppins"/>
                <a:ea typeface="Poppins"/>
                <a:cs typeface="Poppins"/>
                <a:sym typeface="Poppins"/>
              </a:rPr>
              <a:t>Timeframes</a:t>
            </a:r>
            <a:endParaRPr/>
          </a:p>
        </p:txBody>
      </p:sp>
      <p:sp>
        <p:nvSpPr>
          <p:cNvPr id="754" name="Google Shape;754;p34"/>
          <p:cNvSpPr txBox="1"/>
          <p:nvPr/>
        </p:nvSpPr>
        <p:spPr>
          <a:xfrm flipH="1">
            <a:off x="796432" y="5716982"/>
            <a:ext cx="1309200" cy="1617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050">
                <a:solidFill>
                  <a:schemeClr val="lt1"/>
                </a:solidFill>
                <a:latin typeface="Poppins"/>
                <a:ea typeface="Poppins"/>
                <a:cs typeface="Poppins"/>
                <a:sym typeface="Poppins"/>
              </a:rPr>
              <a:t>Budget Estimate</a:t>
            </a:r>
            <a:endParaRPr/>
          </a:p>
        </p:txBody>
      </p:sp>
      <p:sp>
        <p:nvSpPr>
          <p:cNvPr id="755" name="Google Shape;755;p34"/>
          <p:cNvSpPr txBox="1"/>
          <p:nvPr/>
        </p:nvSpPr>
        <p:spPr>
          <a:xfrm flipH="1">
            <a:off x="1024893" y="1999331"/>
            <a:ext cx="948000" cy="138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STAGES</a:t>
            </a:r>
            <a:endParaRPr/>
          </a:p>
        </p:txBody>
      </p:sp>
      <p:sp>
        <p:nvSpPr>
          <p:cNvPr id="756" name="Google Shape;756;p34"/>
          <p:cNvSpPr txBox="1"/>
          <p:nvPr/>
        </p:nvSpPr>
        <p:spPr>
          <a:xfrm flipH="1">
            <a:off x="2667351" y="1903215"/>
            <a:ext cx="1074600" cy="297900"/>
          </a:xfrm>
          <a:prstGeom prst="rect">
            <a:avLst/>
          </a:prstGeom>
          <a:noFill/>
          <a:ln>
            <a:noFill/>
          </a:ln>
        </p:spPr>
        <p:txBody>
          <a:bodyPr anchorCtr="0" anchor="ctr" bIns="0" lIns="0" spcFirstLastPara="1" rIns="0" wrap="square" tIns="0">
            <a:spAutoFit/>
          </a:bodyPr>
          <a:lstStyle/>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ASSEMBLE WORKING TEAM</a:t>
            </a:r>
            <a:endParaRPr/>
          </a:p>
        </p:txBody>
      </p:sp>
      <p:sp>
        <p:nvSpPr>
          <p:cNvPr id="757" name="Google Shape;757;p34"/>
          <p:cNvSpPr txBox="1"/>
          <p:nvPr/>
        </p:nvSpPr>
        <p:spPr>
          <a:xfrm flipH="1">
            <a:off x="4107836" y="1904336"/>
            <a:ext cx="1246200" cy="297900"/>
          </a:xfrm>
          <a:prstGeom prst="rect">
            <a:avLst/>
          </a:prstGeom>
          <a:noFill/>
          <a:ln>
            <a:noFill/>
          </a:ln>
        </p:spPr>
        <p:txBody>
          <a:bodyPr anchorCtr="0" anchor="ctr" bIns="0" lIns="0" spcFirstLastPara="1" rIns="0" wrap="square" tIns="0">
            <a:spAutoFit/>
          </a:bodyPr>
          <a:lstStyle/>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UNDERSTAND CURRENT SITUATION</a:t>
            </a:r>
            <a:endParaRPr/>
          </a:p>
        </p:txBody>
      </p:sp>
      <p:sp>
        <p:nvSpPr>
          <p:cNvPr id="758" name="Google Shape;758;p34"/>
          <p:cNvSpPr txBox="1"/>
          <p:nvPr/>
        </p:nvSpPr>
        <p:spPr>
          <a:xfrm flipH="1">
            <a:off x="5719911" y="1904336"/>
            <a:ext cx="1246200" cy="297900"/>
          </a:xfrm>
          <a:prstGeom prst="rect">
            <a:avLst/>
          </a:prstGeom>
          <a:noFill/>
          <a:ln>
            <a:noFill/>
          </a:ln>
        </p:spPr>
        <p:txBody>
          <a:bodyPr anchorCtr="0" anchor="ctr" bIns="0" lIns="0" spcFirstLastPara="1" rIns="0" wrap="square" tIns="0">
            <a:spAutoFit/>
          </a:bodyPr>
          <a:lstStyle/>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DEVELOP</a:t>
            </a:r>
            <a:endParaRPr/>
          </a:p>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STRATEGY</a:t>
            </a:r>
            <a:endParaRPr/>
          </a:p>
        </p:txBody>
      </p:sp>
      <p:sp>
        <p:nvSpPr>
          <p:cNvPr id="759" name="Google Shape;759;p34"/>
          <p:cNvSpPr txBox="1"/>
          <p:nvPr/>
        </p:nvSpPr>
        <p:spPr>
          <a:xfrm flipH="1">
            <a:off x="7331969" y="1904336"/>
            <a:ext cx="1246200" cy="297900"/>
          </a:xfrm>
          <a:prstGeom prst="rect">
            <a:avLst/>
          </a:prstGeom>
          <a:noFill/>
          <a:ln>
            <a:noFill/>
          </a:ln>
        </p:spPr>
        <p:txBody>
          <a:bodyPr anchorCtr="0" anchor="ctr" bIns="0" lIns="0" spcFirstLastPara="1" rIns="0" wrap="square" tIns="0">
            <a:spAutoFit/>
          </a:bodyPr>
          <a:lstStyle/>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BUILD THE</a:t>
            </a:r>
            <a:endParaRPr/>
          </a:p>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PLAN</a:t>
            </a:r>
            <a:endParaRPr/>
          </a:p>
        </p:txBody>
      </p:sp>
      <p:sp>
        <p:nvSpPr>
          <p:cNvPr id="760" name="Google Shape;760;p34"/>
          <p:cNvSpPr txBox="1"/>
          <p:nvPr/>
        </p:nvSpPr>
        <p:spPr>
          <a:xfrm flipH="1">
            <a:off x="9189840" y="1900811"/>
            <a:ext cx="557400" cy="297900"/>
          </a:xfrm>
          <a:prstGeom prst="rect">
            <a:avLst/>
          </a:prstGeom>
          <a:noFill/>
          <a:ln>
            <a:noFill/>
          </a:ln>
        </p:spPr>
        <p:txBody>
          <a:bodyPr anchorCtr="0" anchor="ctr" bIns="0" lIns="0" spcFirstLastPara="1" rIns="0" wrap="square" tIns="0">
            <a:spAutoFit/>
          </a:bodyPr>
          <a:lstStyle/>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EXECUTE THE PLAN</a:t>
            </a:r>
            <a:endParaRPr/>
          </a:p>
        </p:txBody>
      </p:sp>
      <p:sp>
        <p:nvSpPr>
          <p:cNvPr id="761" name="Google Shape;761;p34"/>
          <p:cNvSpPr txBox="1"/>
          <p:nvPr/>
        </p:nvSpPr>
        <p:spPr>
          <a:xfrm flipH="1">
            <a:off x="10358919" y="1904336"/>
            <a:ext cx="1246200" cy="297900"/>
          </a:xfrm>
          <a:prstGeom prst="rect">
            <a:avLst/>
          </a:prstGeom>
          <a:noFill/>
          <a:ln>
            <a:noFill/>
          </a:ln>
        </p:spPr>
        <p:txBody>
          <a:bodyPr anchorCtr="0" anchor="ctr" bIns="0" lIns="0" spcFirstLastPara="1" rIns="0" wrap="square" tIns="0">
            <a:spAutoFit/>
          </a:bodyPr>
          <a:lstStyle/>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REVIEW PERFORMANCE</a:t>
            </a:r>
            <a:endParaRPr/>
          </a:p>
        </p:txBody>
      </p:sp>
      <p:sp>
        <p:nvSpPr>
          <p:cNvPr id="762" name="Google Shape;762;p34"/>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P</a:t>
            </a:r>
            <a:r>
              <a:rPr lang="en-US"/>
              <a:t>rocess map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graphicFrame>
        <p:nvGraphicFramePr>
          <p:cNvPr id="767" name="Google Shape;767;p35"/>
          <p:cNvGraphicFramePr/>
          <p:nvPr/>
        </p:nvGraphicFramePr>
        <p:xfrm>
          <a:off x="1322400" y="1947297"/>
          <a:ext cx="3000000" cy="3000000"/>
        </p:xfrm>
        <a:graphic>
          <a:graphicData uri="http://schemas.openxmlformats.org/drawingml/2006/table">
            <a:tbl>
              <a:tblPr bandRow="1" firstRow="1">
                <a:noFill/>
                <a:tableStyleId>{E00B7FE6-06CA-4C28-8A98-E044A89B008C}</a:tableStyleId>
              </a:tblPr>
              <a:tblGrid>
                <a:gridCol w="795600"/>
                <a:gridCol w="795600"/>
                <a:gridCol w="795600"/>
                <a:gridCol w="795600"/>
                <a:gridCol w="795600"/>
                <a:gridCol w="795600"/>
                <a:gridCol w="795600"/>
                <a:gridCol w="795600"/>
                <a:gridCol w="795600"/>
                <a:gridCol w="795600"/>
                <a:gridCol w="795600"/>
                <a:gridCol w="795600"/>
              </a:tblGrid>
              <a:tr h="432000">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JAN</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FEB</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MARCH</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APRIL</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MAY</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JUNE</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JULY</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AUGUST</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SEPT</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OCT</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NOV</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40000"/>
                        </a:lnSpc>
                        <a:spcBef>
                          <a:spcPts val="0"/>
                        </a:spcBef>
                        <a:spcAft>
                          <a:spcPts val="0"/>
                        </a:spcAft>
                        <a:buClr>
                          <a:srgbClr val="262626"/>
                        </a:buClr>
                        <a:buSzPts val="900"/>
                        <a:buFont typeface="Arial"/>
                        <a:buNone/>
                      </a:pPr>
                      <a:r>
                        <a:rPr b="1" i="0" lang="en-US" sz="900">
                          <a:solidFill>
                            <a:srgbClr val="262626"/>
                          </a:solidFill>
                          <a:latin typeface="Poppins"/>
                          <a:ea typeface="Poppins"/>
                          <a:cs typeface="Poppins"/>
                          <a:sym typeface="Poppins"/>
                        </a:rPr>
                        <a:t>DEC</a:t>
                      </a:r>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362625">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80000"/>
                        </a:lnSpc>
                        <a:spcBef>
                          <a:spcPts val="0"/>
                        </a:spcBef>
                        <a:spcAft>
                          <a:spcPts val="0"/>
                        </a:spcAft>
                        <a:buClr>
                          <a:schemeClr val="dk1"/>
                        </a:buClr>
                        <a:buSzPts val="700"/>
                        <a:buFont typeface="Arial"/>
                        <a:buNone/>
                      </a:pPr>
                      <a:r>
                        <a:t/>
                      </a:r>
                      <a:endParaRPr b="0" i="0" sz="7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362625">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362625">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57500"/>
                        </a:lnSpc>
                        <a:spcBef>
                          <a:spcPts val="0"/>
                        </a:spcBef>
                        <a:spcAft>
                          <a:spcPts val="0"/>
                        </a:spcAft>
                        <a:buClr>
                          <a:schemeClr val="dk1"/>
                        </a:buClr>
                        <a:buSzPts val="800"/>
                        <a:buFont typeface="Arial"/>
                        <a:buNone/>
                      </a:pPr>
                      <a:r>
                        <a:t/>
                      </a:r>
                      <a:endParaRPr b="0" i="0" sz="800">
                        <a:solidFill>
                          <a:schemeClr val="lt1"/>
                        </a:solidFill>
                        <a:latin typeface="Poppins"/>
                        <a:ea typeface="Poppins"/>
                        <a:cs typeface="Poppins"/>
                        <a:sym typeface="Poppins"/>
                      </a:endParaRPr>
                    </a:p>
                  </a:txBody>
                  <a:tcPr marT="0" marB="0" marR="0" marL="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bl>
          </a:graphicData>
        </a:graphic>
      </p:graphicFrame>
      <p:sp>
        <p:nvSpPr>
          <p:cNvPr id="768" name="Google Shape;768;p35"/>
          <p:cNvSpPr/>
          <p:nvPr/>
        </p:nvSpPr>
        <p:spPr>
          <a:xfrm>
            <a:off x="1384300" y="2438669"/>
            <a:ext cx="673200" cy="563700"/>
          </a:xfrm>
          <a:prstGeom prst="roundRect">
            <a:avLst>
              <a:gd fmla="val 406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Approval of</a:t>
            </a:r>
            <a:br>
              <a:rPr lang="en-US" sz="600">
                <a:solidFill>
                  <a:schemeClr val="lt1"/>
                </a:solidFill>
                <a:latin typeface="Poppins"/>
                <a:ea typeface="Poppins"/>
                <a:cs typeface="Poppins"/>
                <a:sym typeface="Poppins"/>
              </a:rPr>
            </a:br>
            <a:r>
              <a:rPr lang="en-US" sz="600">
                <a:solidFill>
                  <a:schemeClr val="lt1"/>
                </a:solidFill>
                <a:latin typeface="Poppins"/>
                <a:ea typeface="Poppins"/>
                <a:cs typeface="Poppins"/>
                <a:sym typeface="Poppins"/>
              </a:rPr>
              <a:t>FY12 Plan</a:t>
            </a:r>
            <a:endParaRPr/>
          </a:p>
        </p:txBody>
      </p:sp>
      <p:sp>
        <p:nvSpPr>
          <p:cNvPr id="769" name="Google Shape;769;p35"/>
          <p:cNvSpPr/>
          <p:nvPr/>
        </p:nvSpPr>
        <p:spPr>
          <a:xfrm>
            <a:off x="2979001" y="2438669"/>
            <a:ext cx="673200" cy="928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Q1</a:t>
            </a:r>
            <a:endParaRPr/>
          </a:p>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Quarterly Business review Corporate Level</a:t>
            </a:r>
            <a:endParaRPr/>
          </a:p>
        </p:txBody>
      </p:sp>
      <p:sp>
        <p:nvSpPr>
          <p:cNvPr id="770" name="Google Shape;770;p35"/>
          <p:cNvSpPr/>
          <p:nvPr/>
        </p:nvSpPr>
        <p:spPr>
          <a:xfrm>
            <a:off x="4573702" y="2438669"/>
            <a:ext cx="673200" cy="928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Q2</a:t>
            </a:r>
            <a:endParaRPr/>
          </a:p>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Quarterly Business Review Corporate Level</a:t>
            </a:r>
            <a:endParaRPr/>
          </a:p>
        </p:txBody>
      </p:sp>
      <p:sp>
        <p:nvSpPr>
          <p:cNvPr id="771" name="Google Shape;771;p35"/>
          <p:cNvSpPr/>
          <p:nvPr/>
        </p:nvSpPr>
        <p:spPr>
          <a:xfrm>
            <a:off x="7752412" y="2438669"/>
            <a:ext cx="673200" cy="928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Q3</a:t>
            </a:r>
            <a:endParaRPr/>
          </a:p>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Quarterly Business Review Corporate Level</a:t>
            </a:r>
            <a:endParaRPr/>
          </a:p>
        </p:txBody>
      </p:sp>
      <p:sp>
        <p:nvSpPr>
          <p:cNvPr id="772" name="Google Shape;772;p35"/>
          <p:cNvSpPr/>
          <p:nvPr/>
        </p:nvSpPr>
        <p:spPr>
          <a:xfrm>
            <a:off x="9341767" y="2438669"/>
            <a:ext cx="673200" cy="563700"/>
          </a:xfrm>
          <a:prstGeom prst="roundRect">
            <a:avLst>
              <a:gd fmla="val 406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Approval of</a:t>
            </a:r>
            <a:br>
              <a:rPr lang="en-US" sz="600">
                <a:solidFill>
                  <a:schemeClr val="lt1"/>
                </a:solidFill>
                <a:latin typeface="Poppins"/>
                <a:ea typeface="Poppins"/>
                <a:cs typeface="Poppins"/>
                <a:sym typeface="Poppins"/>
              </a:rPr>
            </a:br>
            <a:r>
              <a:rPr lang="en-US" sz="600">
                <a:solidFill>
                  <a:schemeClr val="lt1"/>
                </a:solidFill>
                <a:latin typeface="Poppins"/>
                <a:ea typeface="Poppins"/>
                <a:cs typeface="Poppins"/>
                <a:sym typeface="Poppins"/>
              </a:rPr>
              <a:t>FY13 Plan</a:t>
            </a:r>
            <a:endParaRPr/>
          </a:p>
        </p:txBody>
      </p:sp>
      <p:sp>
        <p:nvSpPr>
          <p:cNvPr id="773" name="Google Shape;773;p35"/>
          <p:cNvSpPr/>
          <p:nvPr/>
        </p:nvSpPr>
        <p:spPr>
          <a:xfrm>
            <a:off x="10134601" y="2438669"/>
            <a:ext cx="673200" cy="11460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Q4</a:t>
            </a:r>
            <a:endParaRPr/>
          </a:p>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Quarterly Business Review #4 Corporate Level, EOY Status Report</a:t>
            </a:r>
            <a:endParaRPr/>
          </a:p>
        </p:txBody>
      </p:sp>
      <p:sp>
        <p:nvSpPr>
          <p:cNvPr id="774" name="Google Shape;774;p35"/>
          <p:cNvSpPr/>
          <p:nvPr/>
        </p:nvSpPr>
        <p:spPr>
          <a:xfrm>
            <a:off x="10134601" y="3810008"/>
            <a:ext cx="673200" cy="11460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Q4</a:t>
            </a:r>
            <a:endParaRPr/>
          </a:p>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Quarterly Business Review #4 Corporate Level, EOY Status Report</a:t>
            </a:r>
            <a:endParaRPr/>
          </a:p>
        </p:txBody>
      </p:sp>
      <p:sp>
        <p:nvSpPr>
          <p:cNvPr id="775" name="Google Shape;775;p35"/>
          <p:cNvSpPr/>
          <p:nvPr/>
        </p:nvSpPr>
        <p:spPr>
          <a:xfrm>
            <a:off x="10134601"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a:t>
            </a:r>
            <a:endParaRPr/>
          </a:p>
        </p:txBody>
      </p:sp>
      <p:sp>
        <p:nvSpPr>
          <p:cNvPr id="776" name="Google Shape;776;p35"/>
          <p:cNvSpPr/>
          <p:nvPr/>
        </p:nvSpPr>
        <p:spPr>
          <a:xfrm>
            <a:off x="9341766" y="4392380"/>
            <a:ext cx="673200" cy="563700"/>
          </a:xfrm>
          <a:prstGeom prst="roundRect">
            <a:avLst>
              <a:gd fmla="val 406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Review/ Refine Draft FY13 Plan</a:t>
            </a:r>
            <a:endParaRPr/>
          </a:p>
        </p:txBody>
      </p:sp>
      <p:sp>
        <p:nvSpPr>
          <p:cNvPr id="777" name="Google Shape;777;p35"/>
          <p:cNvSpPr/>
          <p:nvPr/>
        </p:nvSpPr>
        <p:spPr>
          <a:xfrm>
            <a:off x="8544043" y="3455141"/>
            <a:ext cx="673200" cy="563700"/>
          </a:xfrm>
          <a:prstGeom prst="roundRect">
            <a:avLst>
              <a:gd fmla="val 406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Next Year Planning retreat</a:t>
            </a:r>
            <a:endParaRPr/>
          </a:p>
        </p:txBody>
      </p:sp>
      <p:sp>
        <p:nvSpPr>
          <p:cNvPr id="778" name="Google Shape;778;p35"/>
          <p:cNvSpPr/>
          <p:nvPr/>
        </p:nvSpPr>
        <p:spPr>
          <a:xfrm>
            <a:off x="7751208" y="3810008"/>
            <a:ext cx="673200" cy="928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Q3</a:t>
            </a:r>
            <a:endParaRPr/>
          </a:p>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Quarterly Business Review Department Level</a:t>
            </a:r>
            <a:endParaRPr/>
          </a:p>
        </p:txBody>
      </p:sp>
      <p:sp>
        <p:nvSpPr>
          <p:cNvPr id="779" name="Google Shape;779;p35"/>
          <p:cNvSpPr/>
          <p:nvPr/>
        </p:nvSpPr>
        <p:spPr>
          <a:xfrm>
            <a:off x="4573702" y="3810008"/>
            <a:ext cx="673200" cy="928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Q2</a:t>
            </a:r>
            <a:endParaRPr/>
          </a:p>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Quarterly Business Review Department Level</a:t>
            </a:r>
            <a:endParaRPr/>
          </a:p>
        </p:txBody>
      </p:sp>
      <p:sp>
        <p:nvSpPr>
          <p:cNvPr id="780" name="Google Shape;780;p35"/>
          <p:cNvSpPr/>
          <p:nvPr/>
        </p:nvSpPr>
        <p:spPr>
          <a:xfrm>
            <a:off x="2974858" y="3810008"/>
            <a:ext cx="673200" cy="928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Q1</a:t>
            </a:r>
            <a:endParaRPr/>
          </a:p>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Quarterly Business Review Department Level</a:t>
            </a:r>
            <a:endParaRPr/>
          </a:p>
        </p:txBody>
      </p:sp>
      <p:sp>
        <p:nvSpPr>
          <p:cNvPr id="781" name="Google Shape;781;p35"/>
          <p:cNvSpPr/>
          <p:nvPr/>
        </p:nvSpPr>
        <p:spPr>
          <a:xfrm>
            <a:off x="5367678" y="3810008"/>
            <a:ext cx="673200" cy="928500"/>
          </a:xfrm>
          <a:prstGeom prst="roundRect">
            <a:avLst>
              <a:gd fmla="val 4060"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Exec Interviews Survey</a:t>
            </a:r>
            <a:endParaRPr/>
          </a:p>
        </p:txBody>
      </p:sp>
      <p:sp>
        <p:nvSpPr>
          <p:cNvPr id="782" name="Google Shape;782;p35"/>
          <p:cNvSpPr/>
          <p:nvPr/>
        </p:nvSpPr>
        <p:spPr>
          <a:xfrm>
            <a:off x="9341765"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a:t>
            </a:r>
            <a:endParaRPr/>
          </a:p>
        </p:txBody>
      </p:sp>
      <p:sp>
        <p:nvSpPr>
          <p:cNvPr id="783" name="Google Shape;783;p35"/>
          <p:cNvSpPr/>
          <p:nvPr/>
        </p:nvSpPr>
        <p:spPr>
          <a:xfrm>
            <a:off x="8544042"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a:t>
            </a:r>
            <a:endParaRPr/>
          </a:p>
        </p:txBody>
      </p:sp>
      <p:sp>
        <p:nvSpPr>
          <p:cNvPr id="784" name="Google Shape;784;p35"/>
          <p:cNvSpPr/>
          <p:nvPr/>
        </p:nvSpPr>
        <p:spPr>
          <a:xfrm>
            <a:off x="7751208"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a:t>
            </a:r>
            <a:endParaRPr/>
          </a:p>
        </p:txBody>
      </p:sp>
      <p:sp>
        <p:nvSpPr>
          <p:cNvPr id="785" name="Google Shape;785;p35"/>
          <p:cNvSpPr/>
          <p:nvPr/>
        </p:nvSpPr>
        <p:spPr>
          <a:xfrm>
            <a:off x="6953483"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v</a:t>
            </a:r>
            <a:endParaRPr/>
          </a:p>
        </p:txBody>
      </p:sp>
      <p:sp>
        <p:nvSpPr>
          <p:cNvPr id="786" name="Google Shape;786;p35"/>
          <p:cNvSpPr/>
          <p:nvPr/>
        </p:nvSpPr>
        <p:spPr>
          <a:xfrm>
            <a:off x="6158205"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v</a:t>
            </a:r>
            <a:endParaRPr/>
          </a:p>
        </p:txBody>
      </p:sp>
      <p:sp>
        <p:nvSpPr>
          <p:cNvPr id="787" name="Google Shape;787;p35"/>
          <p:cNvSpPr/>
          <p:nvPr/>
        </p:nvSpPr>
        <p:spPr>
          <a:xfrm>
            <a:off x="5362927"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v</a:t>
            </a:r>
            <a:endParaRPr/>
          </a:p>
        </p:txBody>
      </p:sp>
      <p:sp>
        <p:nvSpPr>
          <p:cNvPr id="788" name="Google Shape;788;p35"/>
          <p:cNvSpPr/>
          <p:nvPr/>
        </p:nvSpPr>
        <p:spPr>
          <a:xfrm>
            <a:off x="4567649"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v</a:t>
            </a:r>
            <a:endParaRPr/>
          </a:p>
        </p:txBody>
      </p:sp>
      <p:sp>
        <p:nvSpPr>
          <p:cNvPr id="789" name="Google Shape;789;p35"/>
          <p:cNvSpPr/>
          <p:nvPr/>
        </p:nvSpPr>
        <p:spPr>
          <a:xfrm>
            <a:off x="3767694"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v</a:t>
            </a:r>
            <a:endParaRPr/>
          </a:p>
        </p:txBody>
      </p:sp>
      <p:sp>
        <p:nvSpPr>
          <p:cNvPr id="790" name="Google Shape;790;p35"/>
          <p:cNvSpPr/>
          <p:nvPr/>
        </p:nvSpPr>
        <p:spPr>
          <a:xfrm>
            <a:off x="2972416"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v</a:t>
            </a:r>
            <a:endParaRPr/>
          </a:p>
        </p:txBody>
      </p:sp>
      <p:sp>
        <p:nvSpPr>
          <p:cNvPr id="791" name="Google Shape;791;p35"/>
          <p:cNvSpPr/>
          <p:nvPr/>
        </p:nvSpPr>
        <p:spPr>
          <a:xfrm>
            <a:off x="2178248"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v</a:t>
            </a:r>
            <a:endParaRPr/>
          </a:p>
        </p:txBody>
      </p:sp>
      <p:sp>
        <p:nvSpPr>
          <p:cNvPr id="792" name="Google Shape;792;p35"/>
          <p:cNvSpPr/>
          <p:nvPr/>
        </p:nvSpPr>
        <p:spPr>
          <a:xfrm>
            <a:off x="1384080" y="5176759"/>
            <a:ext cx="673200" cy="607500"/>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Check-in / Update Status of Goals v</a:t>
            </a:r>
            <a:endParaRPr/>
          </a:p>
        </p:txBody>
      </p:sp>
      <p:sp>
        <p:nvSpPr>
          <p:cNvPr id="793" name="Google Shape;793;p35"/>
          <p:cNvSpPr/>
          <p:nvPr/>
        </p:nvSpPr>
        <p:spPr>
          <a:xfrm>
            <a:off x="5360855" y="5834842"/>
            <a:ext cx="673200" cy="342300"/>
          </a:xfrm>
          <a:prstGeom prst="roundRect">
            <a:avLst>
              <a:gd fmla="val 9745"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rPr lang="en-US" sz="600">
                <a:solidFill>
                  <a:schemeClr val="lt1"/>
                </a:solidFill>
                <a:latin typeface="Poppins"/>
                <a:ea typeface="Poppins"/>
                <a:cs typeface="Poppins"/>
                <a:sym typeface="Poppins"/>
              </a:rPr>
              <a:t>All Staff Survey</a:t>
            </a:r>
            <a:endParaRPr/>
          </a:p>
        </p:txBody>
      </p:sp>
      <p:sp>
        <p:nvSpPr>
          <p:cNvPr id="794" name="Google Shape;794;p35"/>
          <p:cNvSpPr txBox="1"/>
          <p:nvPr/>
        </p:nvSpPr>
        <p:spPr>
          <a:xfrm flipH="1" rot="-5400000">
            <a:off x="306967" y="2876678"/>
            <a:ext cx="1246200" cy="381600"/>
          </a:xfrm>
          <a:prstGeom prst="rect">
            <a:avLst/>
          </a:prstGeom>
          <a:noFill/>
          <a:ln>
            <a:noFill/>
          </a:ln>
        </p:spPr>
        <p:txBody>
          <a:bodyPr anchorCtr="0" anchor="ctr" bIns="0" lIns="0" spcFirstLastPara="1" rIns="0" wrap="square" tIns="0">
            <a:spAutoFit/>
          </a:bodyPr>
          <a:lstStyle/>
          <a:p>
            <a:pPr indent="0" lvl="0" marL="0" marR="0" rtl="0" algn="ctr">
              <a:lnSpc>
                <a:spcPct val="148000"/>
              </a:lnSpc>
              <a:spcBef>
                <a:spcPts val="0"/>
              </a:spcBef>
              <a:spcAft>
                <a:spcPts val="0"/>
              </a:spcAft>
              <a:buNone/>
            </a:pPr>
            <a:r>
              <a:rPr lang="en-US" sz="1000">
                <a:solidFill>
                  <a:srgbClr val="262626"/>
                </a:solidFill>
                <a:latin typeface="Poppins"/>
                <a:ea typeface="Poppins"/>
                <a:cs typeface="Poppins"/>
                <a:sym typeface="Poppins"/>
              </a:rPr>
              <a:t>BOARD OF DIRECTORS/CEO</a:t>
            </a:r>
            <a:endParaRPr/>
          </a:p>
        </p:txBody>
      </p:sp>
      <p:sp>
        <p:nvSpPr>
          <p:cNvPr id="795" name="Google Shape;795;p35"/>
          <p:cNvSpPr txBox="1"/>
          <p:nvPr/>
        </p:nvSpPr>
        <p:spPr>
          <a:xfrm flipH="1" rot="-5400000">
            <a:off x="306967" y="4230346"/>
            <a:ext cx="1246200" cy="381600"/>
          </a:xfrm>
          <a:prstGeom prst="rect">
            <a:avLst/>
          </a:prstGeom>
          <a:noFill/>
          <a:ln>
            <a:noFill/>
          </a:ln>
        </p:spPr>
        <p:txBody>
          <a:bodyPr anchorCtr="0" anchor="ctr" bIns="0" lIns="0" spcFirstLastPara="1" rIns="0" wrap="square" tIns="0">
            <a:spAutoFit/>
          </a:bodyPr>
          <a:lstStyle/>
          <a:p>
            <a:pPr indent="0" lvl="0" marL="0" marR="0" rtl="0" algn="ctr">
              <a:lnSpc>
                <a:spcPct val="148000"/>
              </a:lnSpc>
              <a:spcBef>
                <a:spcPts val="0"/>
              </a:spcBef>
              <a:spcAft>
                <a:spcPts val="0"/>
              </a:spcAft>
              <a:buNone/>
            </a:pPr>
            <a:r>
              <a:rPr lang="en-US" sz="1000">
                <a:solidFill>
                  <a:srgbClr val="262626"/>
                </a:solidFill>
                <a:latin typeface="Poppins"/>
                <a:ea typeface="Poppins"/>
                <a:cs typeface="Poppins"/>
                <a:sym typeface="Poppins"/>
              </a:rPr>
              <a:t>VP / EXECUTIVE LEADERSHIP</a:t>
            </a:r>
            <a:endParaRPr/>
          </a:p>
        </p:txBody>
      </p:sp>
      <p:sp>
        <p:nvSpPr>
          <p:cNvPr id="796" name="Google Shape;796;p35"/>
          <p:cNvSpPr txBox="1"/>
          <p:nvPr/>
        </p:nvSpPr>
        <p:spPr>
          <a:xfrm flipH="1" rot="-5400000">
            <a:off x="306967" y="5578665"/>
            <a:ext cx="1246200" cy="381600"/>
          </a:xfrm>
          <a:prstGeom prst="rect">
            <a:avLst/>
          </a:prstGeom>
          <a:noFill/>
          <a:ln>
            <a:noFill/>
          </a:ln>
        </p:spPr>
        <p:txBody>
          <a:bodyPr anchorCtr="0" anchor="ctr" bIns="0" lIns="0" spcFirstLastPara="1" rIns="0" wrap="square" tIns="0">
            <a:spAutoFit/>
          </a:bodyPr>
          <a:lstStyle/>
          <a:p>
            <a:pPr indent="0" lvl="0" marL="0" marR="0" rtl="0" algn="ctr">
              <a:lnSpc>
                <a:spcPct val="148000"/>
              </a:lnSpc>
              <a:spcBef>
                <a:spcPts val="0"/>
              </a:spcBef>
              <a:spcAft>
                <a:spcPts val="0"/>
              </a:spcAft>
              <a:buNone/>
            </a:pPr>
            <a:r>
              <a:rPr lang="en-US" sz="1000">
                <a:solidFill>
                  <a:srgbClr val="262626"/>
                </a:solidFill>
                <a:latin typeface="Poppins"/>
                <a:ea typeface="Poppins"/>
                <a:cs typeface="Poppins"/>
                <a:sym typeface="Poppins"/>
              </a:rPr>
              <a:t>MANAGERS /</a:t>
            </a:r>
            <a:endParaRPr/>
          </a:p>
          <a:p>
            <a:pPr indent="0" lvl="0" marL="0" marR="0" rtl="0" algn="ctr">
              <a:lnSpc>
                <a:spcPct val="148000"/>
              </a:lnSpc>
              <a:spcBef>
                <a:spcPts val="0"/>
              </a:spcBef>
              <a:spcAft>
                <a:spcPts val="0"/>
              </a:spcAft>
              <a:buNone/>
            </a:pPr>
            <a:r>
              <a:rPr lang="en-US" sz="1000">
                <a:solidFill>
                  <a:srgbClr val="262626"/>
                </a:solidFill>
                <a:latin typeface="Poppins"/>
                <a:ea typeface="Poppins"/>
                <a:cs typeface="Poppins"/>
                <a:sym typeface="Poppins"/>
              </a:rPr>
              <a:t>ALL STAFFS</a:t>
            </a:r>
            <a:endParaRPr/>
          </a:p>
        </p:txBody>
      </p:sp>
      <p:grpSp>
        <p:nvGrpSpPr>
          <p:cNvPr id="797" name="Google Shape;797;p35"/>
          <p:cNvGrpSpPr/>
          <p:nvPr/>
        </p:nvGrpSpPr>
        <p:grpSpPr>
          <a:xfrm>
            <a:off x="6348662" y="1294095"/>
            <a:ext cx="5269981" cy="180000"/>
            <a:chOff x="4477649" y="1245575"/>
            <a:chExt cx="5269981" cy="180000"/>
          </a:xfrm>
        </p:grpSpPr>
        <p:sp>
          <p:nvSpPr>
            <p:cNvPr id="798" name="Google Shape;798;p35"/>
            <p:cNvSpPr/>
            <p:nvPr/>
          </p:nvSpPr>
          <p:spPr>
            <a:xfrm>
              <a:off x="4477649" y="1245575"/>
              <a:ext cx="180000" cy="180000"/>
            </a:xfrm>
            <a:prstGeom prst="ellipse">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t/>
              </a:r>
              <a:endParaRPr sz="600">
                <a:solidFill>
                  <a:srgbClr val="262626"/>
                </a:solidFill>
                <a:latin typeface="Poppins"/>
                <a:ea typeface="Poppins"/>
                <a:cs typeface="Poppins"/>
                <a:sym typeface="Poppins"/>
              </a:endParaRPr>
            </a:p>
          </p:txBody>
        </p:sp>
        <p:sp>
          <p:nvSpPr>
            <p:cNvPr id="799" name="Google Shape;799;p35"/>
            <p:cNvSpPr txBox="1"/>
            <p:nvPr/>
          </p:nvSpPr>
          <p:spPr>
            <a:xfrm flipH="1">
              <a:off x="4780947" y="1246128"/>
              <a:ext cx="1377257" cy="178895"/>
            </a:xfrm>
            <a:prstGeom prst="rect">
              <a:avLst/>
            </a:prstGeom>
            <a:noFill/>
            <a:ln>
              <a:noFill/>
            </a:ln>
          </p:spPr>
          <p:txBody>
            <a:bodyPr anchorCtr="0" anchor="ctr" bIns="0" lIns="0" spcFirstLastPara="1" rIns="0" wrap="square" tIns="0">
              <a:spAutoFit/>
            </a:bodyPr>
            <a:lstStyle/>
            <a:p>
              <a:pPr indent="0" lvl="0" marL="0" marR="0" rtl="0" algn="l">
                <a:lnSpc>
                  <a:spcPct val="164444"/>
                </a:lnSpc>
                <a:spcBef>
                  <a:spcPts val="0"/>
                </a:spcBef>
                <a:spcAft>
                  <a:spcPts val="0"/>
                </a:spcAft>
                <a:buNone/>
              </a:pPr>
              <a:r>
                <a:rPr lang="en-US" sz="900">
                  <a:solidFill>
                    <a:srgbClr val="262626"/>
                  </a:solidFill>
                  <a:latin typeface="Poppins"/>
                  <a:ea typeface="Poppins"/>
                  <a:cs typeface="Poppins"/>
                  <a:sym typeface="Poppins"/>
                </a:rPr>
                <a:t>Strategy Assessment</a:t>
              </a:r>
              <a:endParaRPr/>
            </a:p>
          </p:txBody>
        </p:sp>
        <p:sp>
          <p:nvSpPr>
            <p:cNvPr id="800" name="Google Shape;800;p35"/>
            <p:cNvSpPr/>
            <p:nvPr/>
          </p:nvSpPr>
          <p:spPr>
            <a:xfrm>
              <a:off x="6220656" y="1245575"/>
              <a:ext cx="180000" cy="180000"/>
            </a:xfrm>
            <a:prstGeom prst="ellipse">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t/>
              </a:r>
              <a:endParaRPr sz="600">
                <a:solidFill>
                  <a:srgbClr val="262626"/>
                </a:solidFill>
                <a:latin typeface="Poppins"/>
                <a:ea typeface="Poppins"/>
                <a:cs typeface="Poppins"/>
                <a:sym typeface="Poppins"/>
              </a:endParaRPr>
            </a:p>
          </p:txBody>
        </p:sp>
        <p:sp>
          <p:nvSpPr>
            <p:cNvPr id="801" name="Google Shape;801;p35"/>
            <p:cNvSpPr txBox="1"/>
            <p:nvPr/>
          </p:nvSpPr>
          <p:spPr>
            <a:xfrm flipH="1">
              <a:off x="6523954" y="1246128"/>
              <a:ext cx="1377257" cy="178895"/>
            </a:xfrm>
            <a:prstGeom prst="rect">
              <a:avLst/>
            </a:prstGeom>
            <a:noFill/>
            <a:ln>
              <a:noFill/>
            </a:ln>
          </p:spPr>
          <p:txBody>
            <a:bodyPr anchorCtr="0" anchor="ctr" bIns="0" lIns="0" spcFirstLastPara="1" rIns="0" wrap="square" tIns="0">
              <a:spAutoFit/>
            </a:bodyPr>
            <a:lstStyle/>
            <a:p>
              <a:pPr indent="0" lvl="0" marL="0" marR="0" rtl="0" algn="l">
                <a:lnSpc>
                  <a:spcPct val="164444"/>
                </a:lnSpc>
                <a:spcBef>
                  <a:spcPts val="0"/>
                </a:spcBef>
                <a:spcAft>
                  <a:spcPts val="0"/>
                </a:spcAft>
                <a:buNone/>
              </a:pPr>
              <a:r>
                <a:rPr lang="en-US" sz="900">
                  <a:solidFill>
                    <a:srgbClr val="262626"/>
                  </a:solidFill>
                  <a:latin typeface="Poppins"/>
                  <a:ea typeface="Poppins"/>
                  <a:cs typeface="Poppins"/>
                  <a:sym typeface="Poppins"/>
                </a:rPr>
                <a:t>Strategy Development</a:t>
              </a:r>
              <a:endParaRPr/>
            </a:p>
          </p:txBody>
        </p:sp>
        <p:sp>
          <p:nvSpPr>
            <p:cNvPr id="802" name="Google Shape;802;p35"/>
            <p:cNvSpPr/>
            <p:nvPr/>
          </p:nvSpPr>
          <p:spPr>
            <a:xfrm>
              <a:off x="8067075" y="1245575"/>
              <a:ext cx="180000" cy="180000"/>
            </a:xfrm>
            <a:prstGeom prst="ellipse">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72000" spcFirstLastPara="1" rIns="72000" wrap="square" tIns="0">
              <a:noAutofit/>
            </a:bodyPr>
            <a:lstStyle/>
            <a:p>
              <a:pPr indent="0" lvl="0" marL="0" marR="0" rtl="0" algn="l">
                <a:lnSpc>
                  <a:spcPct val="146666"/>
                </a:lnSpc>
                <a:spcBef>
                  <a:spcPts val="0"/>
                </a:spcBef>
                <a:spcAft>
                  <a:spcPts val="0"/>
                </a:spcAft>
                <a:buNone/>
              </a:pPr>
              <a:r>
                <a:t/>
              </a:r>
              <a:endParaRPr sz="600">
                <a:solidFill>
                  <a:srgbClr val="262626"/>
                </a:solidFill>
                <a:latin typeface="Poppins"/>
                <a:ea typeface="Poppins"/>
                <a:cs typeface="Poppins"/>
                <a:sym typeface="Poppins"/>
              </a:endParaRPr>
            </a:p>
          </p:txBody>
        </p:sp>
        <p:sp>
          <p:nvSpPr>
            <p:cNvPr id="803" name="Google Shape;803;p35"/>
            <p:cNvSpPr txBox="1"/>
            <p:nvPr/>
          </p:nvSpPr>
          <p:spPr>
            <a:xfrm flipH="1">
              <a:off x="8370373" y="1246128"/>
              <a:ext cx="1377257" cy="178895"/>
            </a:xfrm>
            <a:prstGeom prst="rect">
              <a:avLst/>
            </a:prstGeom>
            <a:noFill/>
            <a:ln>
              <a:noFill/>
            </a:ln>
          </p:spPr>
          <p:txBody>
            <a:bodyPr anchorCtr="0" anchor="ctr" bIns="0" lIns="0" spcFirstLastPara="1" rIns="0" wrap="square" tIns="0">
              <a:spAutoFit/>
            </a:bodyPr>
            <a:lstStyle/>
            <a:p>
              <a:pPr indent="0" lvl="0" marL="0" marR="0" rtl="0" algn="l">
                <a:lnSpc>
                  <a:spcPct val="164444"/>
                </a:lnSpc>
                <a:spcBef>
                  <a:spcPts val="0"/>
                </a:spcBef>
                <a:spcAft>
                  <a:spcPts val="0"/>
                </a:spcAft>
                <a:buNone/>
              </a:pPr>
              <a:r>
                <a:rPr lang="en-US" sz="900">
                  <a:solidFill>
                    <a:srgbClr val="262626"/>
                  </a:solidFill>
                  <a:latin typeface="Poppins"/>
                  <a:ea typeface="Poppins"/>
                  <a:cs typeface="Poppins"/>
                  <a:sym typeface="Poppins"/>
                </a:rPr>
                <a:t>Execution</a:t>
              </a:r>
              <a:endParaRPr/>
            </a:p>
          </p:txBody>
        </p:sp>
      </p:grpSp>
      <p:sp>
        <p:nvSpPr>
          <p:cNvPr id="804" name="Google Shape;804;p35"/>
          <p:cNvSpPr txBox="1"/>
          <p:nvPr>
            <p:ph type="title"/>
          </p:nvPr>
        </p:nvSpPr>
        <p:spPr>
          <a:xfrm>
            <a:off x="551530" y="1111425"/>
            <a:ext cx="49476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P</a:t>
            </a:r>
            <a:r>
              <a:rPr lang="en-US"/>
              <a:t>lanning calendar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cxnSp>
        <p:nvCxnSpPr>
          <p:cNvPr id="196" name="Google Shape;196;p22"/>
          <p:cNvCxnSpPr/>
          <p:nvPr/>
        </p:nvCxnSpPr>
        <p:spPr>
          <a:xfrm rot="10800000">
            <a:off x="2212864" y="2546672"/>
            <a:ext cx="0" cy="3566160"/>
          </a:xfrm>
          <a:prstGeom prst="straightConnector1">
            <a:avLst/>
          </a:prstGeom>
          <a:noFill/>
          <a:ln cap="rnd" cmpd="sng" w="25400">
            <a:solidFill>
              <a:schemeClr val="dk1"/>
            </a:solidFill>
            <a:prstDash val="solid"/>
            <a:round/>
            <a:headEnd len="sm" w="sm" type="none"/>
            <a:tailEnd len="med" w="med" type="stealth"/>
          </a:ln>
        </p:spPr>
      </p:cxnSp>
      <p:cxnSp>
        <p:nvCxnSpPr>
          <p:cNvPr id="197" name="Google Shape;197;p22"/>
          <p:cNvCxnSpPr/>
          <p:nvPr/>
        </p:nvCxnSpPr>
        <p:spPr>
          <a:xfrm flipH="1" rot="10800000">
            <a:off x="2221202" y="6130545"/>
            <a:ext cx="4937760" cy="1"/>
          </a:xfrm>
          <a:prstGeom prst="straightConnector1">
            <a:avLst/>
          </a:prstGeom>
          <a:noFill/>
          <a:ln cap="rnd" cmpd="sng" w="25400">
            <a:solidFill>
              <a:schemeClr val="dk1"/>
            </a:solidFill>
            <a:prstDash val="solid"/>
            <a:round/>
            <a:headEnd len="sm" w="sm" type="none"/>
            <a:tailEnd len="med" w="med" type="stealth"/>
          </a:ln>
        </p:spPr>
      </p:cxnSp>
      <p:cxnSp>
        <p:nvCxnSpPr>
          <p:cNvPr id="198" name="Google Shape;198;p22"/>
          <p:cNvCxnSpPr/>
          <p:nvPr/>
        </p:nvCxnSpPr>
        <p:spPr>
          <a:xfrm flipH="1" rot="10800000">
            <a:off x="7174952" y="6130546"/>
            <a:ext cx="3017520" cy="1"/>
          </a:xfrm>
          <a:prstGeom prst="straightConnector1">
            <a:avLst/>
          </a:prstGeom>
          <a:noFill/>
          <a:ln cap="rnd" cmpd="sng" w="25400">
            <a:solidFill>
              <a:schemeClr val="dk1"/>
            </a:solidFill>
            <a:prstDash val="solid"/>
            <a:round/>
            <a:headEnd len="sm" w="sm" type="none"/>
            <a:tailEnd len="med" w="med" type="stealth"/>
          </a:ln>
        </p:spPr>
      </p:cxnSp>
      <p:cxnSp>
        <p:nvCxnSpPr>
          <p:cNvPr id="199" name="Google Shape;199;p22"/>
          <p:cNvCxnSpPr/>
          <p:nvPr/>
        </p:nvCxnSpPr>
        <p:spPr>
          <a:xfrm rot="10800000">
            <a:off x="9766128" y="2532384"/>
            <a:ext cx="0" cy="3566160"/>
          </a:xfrm>
          <a:prstGeom prst="straightConnector1">
            <a:avLst/>
          </a:prstGeom>
          <a:noFill/>
          <a:ln cap="rnd" cmpd="sng" w="25400">
            <a:solidFill>
              <a:schemeClr val="dk1"/>
            </a:solidFill>
            <a:prstDash val="solid"/>
            <a:round/>
            <a:headEnd len="sm" w="sm" type="none"/>
            <a:tailEnd len="med" w="med" type="stealth"/>
          </a:ln>
        </p:spPr>
      </p:cxnSp>
      <p:cxnSp>
        <p:nvCxnSpPr>
          <p:cNvPr id="200" name="Google Shape;200;p22"/>
          <p:cNvCxnSpPr/>
          <p:nvPr/>
        </p:nvCxnSpPr>
        <p:spPr>
          <a:xfrm rot="10800000">
            <a:off x="7146743" y="5496229"/>
            <a:ext cx="0" cy="557760"/>
          </a:xfrm>
          <a:prstGeom prst="straightConnector1">
            <a:avLst/>
          </a:prstGeom>
          <a:noFill/>
          <a:ln cap="rnd" cmpd="sng" w="25400">
            <a:solidFill>
              <a:schemeClr val="accent2"/>
            </a:solidFill>
            <a:prstDash val="solid"/>
            <a:round/>
            <a:headEnd len="sm" w="sm" type="none"/>
            <a:tailEnd len="med" w="med" type="stealth"/>
          </a:ln>
        </p:spPr>
      </p:cxnSp>
      <p:cxnSp>
        <p:nvCxnSpPr>
          <p:cNvPr id="201" name="Google Shape;201;p22"/>
          <p:cNvCxnSpPr/>
          <p:nvPr/>
        </p:nvCxnSpPr>
        <p:spPr>
          <a:xfrm rot="10800000">
            <a:off x="7146743" y="4785358"/>
            <a:ext cx="0" cy="656189"/>
          </a:xfrm>
          <a:prstGeom prst="straightConnector1">
            <a:avLst/>
          </a:prstGeom>
          <a:noFill/>
          <a:ln cap="rnd" cmpd="sng" w="25400">
            <a:solidFill>
              <a:schemeClr val="accent2"/>
            </a:solidFill>
            <a:prstDash val="solid"/>
            <a:round/>
            <a:headEnd len="sm" w="sm" type="none"/>
            <a:tailEnd len="med" w="med" type="stealth"/>
          </a:ln>
        </p:spPr>
      </p:cxnSp>
      <p:cxnSp>
        <p:nvCxnSpPr>
          <p:cNvPr id="202" name="Google Shape;202;p22"/>
          <p:cNvCxnSpPr/>
          <p:nvPr/>
        </p:nvCxnSpPr>
        <p:spPr>
          <a:xfrm rot="10800000">
            <a:off x="7146743" y="4074486"/>
            <a:ext cx="0" cy="656189"/>
          </a:xfrm>
          <a:prstGeom prst="straightConnector1">
            <a:avLst/>
          </a:prstGeom>
          <a:noFill/>
          <a:ln cap="rnd" cmpd="sng" w="25400">
            <a:solidFill>
              <a:schemeClr val="accent2"/>
            </a:solidFill>
            <a:prstDash val="solid"/>
            <a:round/>
            <a:headEnd len="sm" w="sm" type="none"/>
            <a:tailEnd len="med" w="med" type="stealth"/>
          </a:ln>
        </p:spPr>
      </p:cxnSp>
      <p:cxnSp>
        <p:nvCxnSpPr>
          <p:cNvPr id="203" name="Google Shape;203;p22"/>
          <p:cNvCxnSpPr/>
          <p:nvPr/>
        </p:nvCxnSpPr>
        <p:spPr>
          <a:xfrm rot="10800000">
            <a:off x="7146743" y="3374551"/>
            <a:ext cx="0" cy="656189"/>
          </a:xfrm>
          <a:prstGeom prst="straightConnector1">
            <a:avLst/>
          </a:prstGeom>
          <a:noFill/>
          <a:ln cap="rnd" cmpd="sng" w="25400">
            <a:solidFill>
              <a:schemeClr val="accent2"/>
            </a:solidFill>
            <a:prstDash val="solid"/>
            <a:round/>
            <a:headEnd len="sm" w="sm" type="none"/>
            <a:tailEnd len="med" w="med" type="stealth"/>
          </a:ln>
        </p:spPr>
      </p:cxnSp>
      <p:cxnSp>
        <p:nvCxnSpPr>
          <p:cNvPr id="204" name="Google Shape;204;p22"/>
          <p:cNvCxnSpPr/>
          <p:nvPr/>
        </p:nvCxnSpPr>
        <p:spPr>
          <a:xfrm rot="10800000">
            <a:off x="7146743" y="2518096"/>
            <a:ext cx="0" cy="801775"/>
          </a:xfrm>
          <a:prstGeom prst="straightConnector1">
            <a:avLst/>
          </a:prstGeom>
          <a:noFill/>
          <a:ln cap="rnd" cmpd="sng" w="25400">
            <a:solidFill>
              <a:schemeClr val="accent2"/>
            </a:solidFill>
            <a:prstDash val="solid"/>
            <a:round/>
            <a:headEnd len="sm" w="sm" type="none"/>
            <a:tailEnd len="med" w="med" type="stealth"/>
          </a:ln>
        </p:spPr>
      </p:cxnSp>
      <p:sp>
        <p:nvSpPr>
          <p:cNvPr id="205" name="Google Shape;205;p22"/>
          <p:cNvSpPr/>
          <p:nvPr/>
        </p:nvSpPr>
        <p:spPr>
          <a:xfrm>
            <a:off x="7231389" y="4873749"/>
            <a:ext cx="2425710" cy="512169"/>
          </a:xfrm>
          <a:prstGeom prst="roundRect">
            <a:avLst>
              <a:gd fmla="val 4060"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1100">
                <a:solidFill>
                  <a:schemeClr val="lt1"/>
                </a:solidFill>
                <a:latin typeface="Poppins"/>
                <a:ea typeface="Poppins"/>
                <a:cs typeface="Poppins"/>
                <a:sym typeface="Poppins"/>
              </a:rPr>
              <a:t>Market Penetration</a:t>
            </a:r>
            <a:endParaRPr/>
          </a:p>
        </p:txBody>
      </p:sp>
      <p:sp>
        <p:nvSpPr>
          <p:cNvPr id="206" name="Google Shape;206;p22"/>
          <p:cNvSpPr/>
          <p:nvPr/>
        </p:nvSpPr>
        <p:spPr>
          <a:xfrm>
            <a:off x="7231393" y="4152657"/>
            <a:ext cx="2425702" cy="512169"/>
          </a:xfrm>
          <a:prstGeom prst="roundRect">
            <a:avLst>
              <a:gd fmla="val 4060"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1100">
                <a:solidFill>
                  <a:schemeClr val="lt1"/>
                </a:solidFill>
                <a:latin typeface="Poppins"/>
                <a:ea typeface="Poppins"/>
                <a:cs typeface="Poppins"/>
                <a:sym typeface="Poppins"/>
              </a:rPr>
              <a:t>Market Growth</a:t>
            </a:r>
            <a:endParaRPr/>
          </a:p>
        </p:txBody>
      </p:sp>
      <p:sp>
        <p:nvSpPr>
          <p:cNvPr id="207" name="Google Shape;207;p22"/>
          <p:cNvSpPr/>
          <p:nvPr/>
        </p:nvSpPr>
        <p:spPr>
          <a:xfrm>
            <a:off x="7231391" y="2746742"/>
            <a:ext cx="2425707" cy="512169"/>
          </a:xfrm>
          <a:prstGeom prst="roundRect">
            <a:avLst>
              <a:gd fmla="val 4060" name="adj"/>
            </a:avLst>
          </a:prstGeom>
          <a:solidFill>
            <a:srgbClr val="EAEAEA"/>
          </a:solidFill>
          <a:ln>
            <a:noFill/>
          </a:ln>
          <a:effectLst>
            <a:outerShdw blurRad="787400" sx="87000" rotWithShape="0" algn="t" dir="5400000" dist="355600" sy="870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1100">
                <a:solidFill>
                  <a:schemeClr val="dk2"/>
                </a:solidFill>
                <a:latin typeface="Poppins"/>
                <a:ea typeface="Poppins"/>
                <a:cs typeface="Poppins"/>
                <a:sym typeface="Poppins"/>
              </a:rPr>
              <a:t>Diversification</a:t>
            </a:r>
            <a:endParaRPr/>
          </a:p>
        </p:txBody>
      </p:sp>
      <p:sp>
        <p:nvSpPr>
          <p:cNvPr id="208" name="Google Shape;208;p22"/>
          <p:cNvSpPr/>
          <p:nvPr/>
        </p:nvSpPr>
        <p:spPr>
          <a:xfrm>
            <a:off x="7231393" y="3448028"/>
            <a:ext cx="2425702" cy="512169"/>
          </a:xfrm>
          <a:prstGeom prst="roundRect">
            <a:avLst>
              <a:gd fmla="val 406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1100">
                <a:solidFill>
                  <a:schemeClr val="lt1"/>
                </a:solidFill>
                <a:latin typeface="Poppins"/>
                <a:ea typeface="Poppins"/>
                <a:cs typeface="Poppins"/>
                <a:sym typeface="Poppins"/>
              </a:rPr>
              <a:t>Product Development</a:t>
            </a:r>
            <a:endParaRPr/>
          </a:p>
        </p:txBody>
      </p:sp>
      <p:sp>
        <p:nvSpPr>
          <p:cNvPr id="209" name="Google Shape;209;p22"/>
          <p:cNvSpPr txBox="1"/>
          <p:nvPr/>
        </p:nvSpPr>
        <p:spPr>
          <a:xfrm flipH="1">
            <a:off x="6648302" y="5822027"/>
            <a:ext cx="948114" cy="200055"/>
          </a:xfrm>
          <a:prstGeom prst="rect">
            <a:avLst/>
          </a:prstGeom>
          <a:noFill/>
          <a:ln>
            <a:noFill/>
          </a:ln>
        </p:spPr>
        <p:txBody>
          <a:bodyPr anchorCtr="0" anchor="t" bIns="0" lIns="0" spcFirstLastPara="1" rIns="0" wrap="square" tIns="0">
            <a:spAutoFit/>
          </a:bodyPr>
          <a:lstStyle/>
          <a:p>
            <a:pPr indent="0" lvl="0" marL="0" marR="0" rtl="0" algn="l">
              <a:lnSpc>
                <a:spcPct val="150476"/>
              </a:lnSpc>
              <a:spcBef>
                <a:spcPts val="0"/>
              </a:spcBef>
              <a:spcAft>
                <a:spcPts val="0"/>
              </a:spcAft>
              <a:buNone/>
            </a:pPr>
            <a:r>
              <a:rPr b="1" lang="en-US" sz="1050">
                <a:solidFill>
                  <a:srgbClr val="262626"/>
                </a:solidFill>
                <a:latin typeface="Poppins"/>
                <a:ea typeface="Poppins"/>
                <a:cs typeface="Poppins"/>
                <a:sym typeface="Poppins"/>
              </a:rPr>
              <a:t>TIME</a:t>
            </a:r>
            <a:endParaRPr/>
          </a:p>
        </p:txBody>
      </p:sp>
      <p:sp>
        <p:nvSpPr>
          <p:cNvPr id="210" name="Google Shape;210;p22"/>
          <p:cNvSpPr txBox="1"/>
          <p:nvPr/>
        </p:nvSpPr>
        <p:spPr>
          <a:xfrm flipH="1" rot="-5400000">
            <a:off x="1927553" y="2818956"/>
            <a:ext cx="948114" cy="200055"/>
          </a:xfrm>
          <a:prstGeom prst="rect">
            <a:avLst/>
          </a:prstGeom>
          <a:noFill/>
          <a:ln>
            <a:noFill/>
          </a:ln>
        </p:spPr>
        <p:txBody>
          <a:bodyPr anchorCtr="0" anchor="t" bIns="0" lIns="0" spcFirstLastPara="1" rIns="0" wrap="square" tIns="0">
            <a:spAutoFit/>
          </a:bodyPr>
          <a:lstStyle/>
          <a:p>
            <a:pPr indent="0" lvl="0" marL="0" marR="0" rtl="0" algn="l">
              <a:lnSpc>
                <a:spcPct val="150476"/>
              </a:lnSpc>
              <a:spcBef>
                <a:spcPts val="0"/>
              </a:spcBef>
              <a:spcAft>
                <a:spcPts val="0"/>
              </a:spcAft>
              <a:buNone/>
            </a:pPr>
            <a:r>
              <a:rPr b="1" lang="en-US" sz="1050">
                <a:solidFill>
                  <a:srgbClr val="262626"/>
                </a:solidFill>
                <a:latin typeface="Poppins"/>
                <a:ea typeface="Poppins"/>
                <a:cs typeface="Poppins"/>
                <a:sym typeface="Poppins"/>
              </a:rPr>
              <a:t>REVENUE</a:t>
            </a:r>
            <a:endParaRPr/>
          </a:p>
        </p:txBody>
      </p:sp>
      <p:sp>
        <p:nvSpPr>
          <p:cNvPr id="211" name="Google Shape;211;p22"/>
          <p:cNvSpPr txBox="1"/>
          <p:nvPr/>
        </p:nvSpPr>
        <p:spPr>
          <a:xfrm flipH="1" rot="-5400000">
            <a:off x="9472610" y="4171219"/>
            <a:ext cx="948114" cy="200055"/>
          </a:xfrm>
          <a:prstGeom prst="rect">
            <a:avLst/>
          </a:prstGeom>
          <a:noFill/>
          <a:ln>
            <a:noFill/>
          </a:ln>
        </p:spPr>
        <p:txBody>
          <a:bodyPr anchorCtr="0" anchor="t" bIns="0" lIns="0" spcFirstLastPara="1" rIns="0" wrap="square" tIns="0">
            <a:spAutoFit/>
          </a:bodyPr>
          <a:lstStyle/>
          <a:p>
            <a:pPr indent="0" lvl="0" marL="0" marR="0" rtl="0" algn="ctr">
              <a:lnSpc>
                <a:spcPct val="150476"/>
              </a:lnSpc>
              <a:spcBef>
                <a:spcPts val="0"/>
              </a:spcBef>
              <a:spcAft>
                <a:spcPts val="0"/>
              </a:spcAft>
              <a:buNone/>
            </a:pPr>
            <a:r>
              <a:rPr b="1" lang="en-US" sz="1050">
                <a:solidFill>
                  <a:srgbClr val="262626"/>
                </a:solidFill>
                <a:latin typeface="Poppins"/>
                <a:ea typeface="Poppins"/>
                <a:cs typeface="Poppins"/>
                <a:sym typeface="Poppins"/>
              </a:rPr>
              <a:t>RISK</a:t>
            </a:r>
            <a:endParaRPr/>
          </a:p>
        </p:txBody>
      </p:sp>
      <p:sp>
        <p:nvSpPr>
          <p:cNvPr id="212" name="Google Shape;212;p22"/>
          <p:cNvSpPr txBox="1"/>
          <p:nvPr/>
        </p:nvSpPr>
        <p:spPr>
          <a:xfrm flipH="1" rot="-5400000">
            <a:off x="9471696" y="5732029"/>
            <a:ext cx="948114" cy="200055"/>
          </a:xfrm>
          <a:prstGeom prst="rect">
            <a:avLst/>
          </a:prstGeom>
          <a:noFill/>
          <a:ln>
            <a:noFill/>
          </a:ln>
        </p:spPr>
        <p:txBody>
          <a:bodyPr anchorCtr="0" anchor="t" bIns="0" lIns="0" spcFirstLastPara="1" rIns="0" wrap="square" tIns="0">
            <a:spAutoFit/>
          </a:bodyPr>
          <a:lstStyle/>
          <a:p>
            <a:pPr indent="0" lvl="0" marL="0" marR="0" rtl="0" algn="ctr">
              <a:lnSpc>
                <a:spcPct val="150476"/>
              </a:lnSpc>
              <a:spcBef>
                <a:spcPts val="0"/>
              </a:spcBef>
              <a:spcAft>
                <a:spcPts val="0"/>
              </a:spcAft>
              <a:buNone/>
            </a:pPr>
            <a:r>
              <a:rPr b="1" lang="en-US" sz="1050">
                <a:solidFill>
                  <a:srgbClr val="262626"/>
                </a:solidFill>
                <a:latin typeface="Poppins"/>
                <a:ea typeface="Poppins"/>
                <a:cs typeface="Poppins"/>
                <a:sym typeface="Poppins"/>
              </a:rPr>
              <a:t>LOW</a:t>
            </a:r>
            <a:endParaRPr/>
          </a:p>
        </p:txBody>
      </p:sp>
      <p:sp>
        <p:nvSpPr>
          <p:cNvPr id="213" name="Google Shape;213;p22"/>
          <p:cNvSpPr txBox="1"/>
          <p:nvPr/>
        </p:nvSpPr>
        <p:spPr>
          <a:xfrm flipH="1" rot="-5400000">
            <a:off x="9475069" y="2866818"/>
            <a:ext cx="948114" cy="200055"/>
          </a:xfrm>
          <a:prstGeom prst="rect">
            <a:avLst/>
          </a:prstGeom>
          <a:noFill/>
          <a:ln>
            <a:noFill/>
          </a:ln>
        </p:spPr>
        <p:txBody>
          <a:bodyPr anchorCtr="0" anchor="t" bIns="0" lIns="0" spcFirstLastPara="1" rIns="0" wrap="square" tIns="0">
            <a:spAutoFit/>
          </a:bodyPr>
          <a:lstStyle/>
          <a:p>
            <a:pPr indent="0" lvl="0" marL="0" marR="0" rtl="0" algn="ctr">
              <a:lnSpc>
                <a:spcPct val="150476"/>
              </a:lnSpc>
              <a:spcBef>
                <a:spcPts val="0"/>
              </a:spcBef>
              <a:spcAft>
                <a:spcPts val="0"/>
              </a:spcAft>
              <a:buNone/>
            </a:pPr>
            <a:r>
              <a:rPr b="1" lang="en-US" sz="1050">
                <a:solidFill>
                  <a:srgbClr val="262626"/>
                </a:solidFill>
                <a:latin typeface="Poppins"/>
                <a:ea typeface="Poppins"/>
                <a:cs typeface="Poppins"/>
                <a:sym typeface="Poppins"/>
              </a:rPr>
              <a:t>HIGH</a:t>
            </a:r>
            <a:endParaRPr/>
          </a:p>
        </p:txBody>
      </p:sp>
      <p:sp>
        <p:nvSpPr>
          <p:cNvPr id="214" name="Google Shape;214;p22"/>
          <p:cNvSpPr/>
          <p:nvPr/>
        </p:nvSpPr>
        <p:spPr>
          <a:xfrm>
            <a:off x="3743793" y="2695285"/>
            <a:ext cx="3325477" cy="1811616"/>
          </a:xfrm>
          <a:custGeom>
            <a:rect b="b" l="l" r="r" t="t"/>
            <a:pathLst>
              <a:path extrusionOk="0" h="1811616" w="3325477">
                <a:moveTo>
                  <a:pt x="3325477" y="0"/>
                </a:moveTo>
                <a:lnTo>
                  <a:pt x="3325477" y="689697"/>
                </a:lnTo>
                <a:lnTo>
                  <a:pt x="3317618" y="689697"/>
                </a:lnTo>
                <a:lnTo>
                  <a:pt x="3317618" y="672506"/>
                </a:lnTo>
                <a:lnTo>
                  <a:pt x="2974927" y="757579"/>
                </a:lnTo>
                <a:cubicBezTo>
                  <a:pt x="2651058" y="842720"/>
                  <a:pt x="2318532" y="939608"/>
                  <a:pt x="1980901" y="1048048"/>
                </a:cubicBezTo>
                <a:cubicBezTo>
                  <a:pt x="1305640" y="1264930"/>
                  <a:pt x="673888" y="1507497"/>
                  <a:pt x="109657" y="1760439"/>
                </a:cubicBezTo>
                <a:lnTo>
                  <a:pt x="0" y="1811616"/>
                </a:lnTo>
                <a:close/>
              </a:path>
            </a:pathLst>
          </a:custGeom>
          <a:solidFill>
            <a:srgbClr val="EAEA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215" name="Google Shape;215;p22"/>
          <p:cNvSpPr/>
          <p:nvPr/>
        </p:nvSpPr>
        <p:spPr>
          <a:xfrm rot="-545133">
            <a:off x="2372104" y="4574588"/>
            <a:ext cx="4877263" cy="2832805"/>
          </a:xfrm>
          <a:custGeom>
            <a:rect b="b" l="l" r="r" t="t"/>
            <a:pathLst>
              <a:path extrusionOk="0" h="3145872" w="4995816">
                <a:moveTo>
                  <a:pt x="4581350" y="3140062"/>
                </a:moveTo>
                <a:lnTo>
                  <a:pt x="4580871" y="3143059"/>
                </a:lnTo>
                <a:lnTo>
                  <a:pt x="4572929" y="3145872"/>
                </a:lnTo>
                <a:close/>
                <a:moveTo>
                  <a:pt x="3592235" y="108477"/>
                </a:moveTo>
                <a:cubicBezTo>
                  <a:pt x="4113492" y="199743"/>
                  <a:pt x="4579614" y="344887"/>
                  <a:pt x="4960475" y="529641"/>
                </a:cubicBezTo>
                <a:lnTo>
                  <a:pt x="4995816" y="548281"/>
                </a:lnTo>
                <a:lnTo>
                  <a:pt x="4843720" y="1499382"/>
                </a:lnTo>
                <a:lnTo>
                  <a:pt x="4841457" y="1499020"/>
                </a:lnTo>
                <a:lnTo>
                  <a:pt x="4811823" y="1459165"/>
                </a:lnTo>
                <a:cubicBezTo>
                  <a:pt x="4310041" y="862709"/>
                  <a:pt x="3258795" y="382251"/>
                  <a:pt x="2005666" y="249018"/>
                </a:cubicBezTo>
                <a:cubicBezTo>
                  <a:pt x="1322141" y="176345"/>
                  <a:pt x="675615" y="217298"/>
                  <a:pt x="129126" y="347053"/>
                </a:cubicBezTo>
                <a:lnTo>
                  <a:pt x="0" y="382266"/>
                </a:lnTo>
                <a:lnTo>
                  <a:pt x="232013" y="300088"/>
                </a:lnTo>
                <a:cubicBezTo>
                  <a:pt x="824072" y="110628"/>
                  <a:pt x="1537809" y="0"/>
                  <a:pt x="2306097" y="0"/>
                </a:cubicBezTo>
                <a:cubicBezTo>
                  <a:pt x="2562193" y="0"/>
                  <a:pt x="2812227" y="12292"/>
                  <a:pt x="3053715" y="35698"/>
                </a:cubicBezTo>
                <a:cubicBezTo>
                  <a:pt x="3159366" y="45939"/>
                  <a:pt x="3263381" y="58306"/>
                  <a:pt x="3365551" y="72703"/>
                </a:cubicBezTo>
                <a:cubicBezTo>
                  <a:pt x="3442179" y="83500"/>
                  <a:pt x="3517769" y="95439"/>
                  <a:pt x="3592235" y="1084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216" name="Google Shape;216;p22"/>
          <p:cNvSpPr/>
          <p:nvPr/>
        </p:nvSpPr>
        <p:spPr>
          <a:xfrm rot="-633745">
            <a:off x="2161620" y="4340131"/>
            <a:ext cx="5012705" cy="851301"/>
          </a:xfrm>
          <a:custGeom>
            <a:rect b="b" l="l" r="r" t="t"/>
            <a:pathLst>
              <a:path extrusionOk="0" h="851301" w="5048235">
                <a:moveTo>
                  <a:pt x="5048235" y="111372"/>
                </a:moveTo>
                <a:lnTo>
                  <a:pt x="4910263" y="851301"/>
                </a:lnTo>
                <a:lnTo>
                  <a:pt x="4878679" y="833586"/>
                </a:lnTo>
                <a:cubicBezTo>
                  <a:pt x="4502707" y="639077"/>
                  <a:pt x="4040481" y="481968"/>
                  <a:pt x="3521749" y="377299"/>
                </a:cubicBezTo>
                <a:cubicBezTo>
                  <a:pt x="3447644" y="362345"/>
                  <a:pt x="3372387" y="348462"/>
                  <a:pt x="3296062" y="335694"/>
                </a:cubicBezTo>
                <a:cubicBezTo>
                  <a:pt x="3194298" y="318668"/>
                  <a:pt x="3090636" y="303625"/>
                  <a:pt x="2985284" y="290664"/>
                </a:cubicBezTo>
                <a:cubicBezTo>
                  <a:pt x="2744479" y="261042"/>
                  <a:pt x="2494845" y="242310"/>
                  <a:pt x="2238834" y="235709"/>
                </a:cubicBezTo>
                <a:cubicBezTo>
                  <a:pt x="1470801" y="215908"/>
                  <a:pt x="754450" y="308104"/>
                  <a:pt x="157705" y="482242"/>
                </a:cubicBezTo>
                <a:lnTo>
                  <a:pt x="0" y="533565"/>
                </a:lnTo>
                <a:lnTo>
                  <a:pt x="56158" y="512386"/>
                </a:lnTo>
                <a:cubicBezTo>
                  <a:pt x="941634" y="194032"/>
                  <a:pt x="2117900" y="0"/>
                  <a:pt x="3408731" y="0"/>
                </a:cubicBezTo>
                <a:cubicBezTo>
                  <a:pt x="3925063" y="0"/>
                  <a:pt x="4423065" y="31045"/>
                  <a:pt x="4891459" y="88674"/>
                </a:cubicBezTo>
                <a:lnTo>
                  <a:pt x="5048235" y="11137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217" name="Google Shape;217;p22"/>
          <p:cNvSpPr/>
          <p:nvPr/>
        </p:nvSpPr>
        <p:spPr>
          <a:xfrm rot="-1068367">
            <a:off x="2137135" y="4075317"/>
            <a:ext cx="5143719" cy="670231"/>
          </a:xfrm>
          <a:custGeom>
            <a:rect b="b" l="l" r="r" t="t"/>
            <a:pathLst>
              <a:path extrusionOk="0" h="670231" w="5143719">
                <a:moveTo>
                  <a:pt x="5143719" y="51212"/>
                </a:moveTo>
                <a:lnTo>
                  <a:pt x="4944901" y="670231"/>
                </a:lnTo>
                <a:lnTo>
                  <a:pt x="4796473" y="629120"/>
                </a:lnTo>
                <a:cubicBezTo>
                  <a:pt x="4339083" y="512890"/>
                  <a:pt x="3848970" y="419300"/>
                  <a:pt x="3336759" y="354196"/>
                </a:cubicBezTo>
                <a:cubicBezTo>
                  <a:pt x="2216297" y="211781"/>
                  <a:pt x="1164117" y="227794"/>
                  <a:pt x="303222" y="370797"/>
                </a:cubicBezTo>
                <a:lnTo>
                  <a:pt x="0" y="429396"/>
                </a:lnTo>
                <a:lnTo>
                  <a:pt x="123969" y="395239"/>
                </a:lnTo>
                <a:cubicBezTo>
                  <a:pt x="1053537" y="151040"/>
                  <a:pt x="2337723" y="0"/>
                  <a:pt x="3756196" y="0"/>
                </a:cubicBezTo>
                <a:cubicBezTo>
                  <a:pt x="4110814" y="1"/>
                  <a:pt x="4457039" y="9440"/>
                  <a:pt x="4791429" y="27416"/>
                </a:cubicBezTo>
                <a:lnTo>
                  <a:pt x="5143719" y="5121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218" name="Google Shape;218;p22"/>
          <p:cNvSpPr/>
          <p:nvPr/>
        </p:nvSpPr>
        <p:spPr>
          <a:xfrm>
            <a:off x="6325715" y="2225801"/>
            <a:ext cx="1642055" cy="431206"/>
          </a:xfrm>
          <a:prstGeom prst="roundRect">
            <a:avLst>
              <a:gd fmla="val 21726"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Poppins"/>
                <a:ea typeface="Poppins"/>
                <a:cs typeface="Poppins"/>
                <a:sym typeface="Poppins"/>
              </a:rPr>
              <a:t>TARGET</a:t>
            </a:r>
            <a:endParaRPr/>
          </a:p>
        </p:txBody>
      </p:sp>
      <p:sp>
        <p:nvSpPr>
          <p:cNvPr id="219" name="Google Shape;219;p22"/>
          <p:cNvSpPr/>
          <p:nvPr/>
        </p:nvSpPr>
        <p:spPr>
          <a:xfrm>
            <a:off x="2348517" y="5575800"/>
            <a:ext cx="1642055" cy="431206"/>
          </a:xfrm>
          <a:prstGeom prst="roundRect">
            <a:avLst>
              <a:gd fmla="val 13244"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Poppins"/>
                <a:ea typeface="Poppins"/>
                <a:cs typeface="Poppins"/>
                <a:sym typeface="Poppins"/>
              </a:rPr>
              <a:t>CURRENT</a:t>
            </a:r>
            <a:endParaRPr/>
          </a:p>
        </p:txBody>
      </p:sp>
      <p:sp>
        <p:nvSpPr>
          <p:cNvPr id="220" name="Google Shape;220;p22"/>
          <p:cNvSpPr txBox="1"/>
          <p:nvPr/>
        </p:nvSpPr>
        <p:spPr>
          <a:xfrm flipH="1" rot="-1795737">
            <a:off x="3630067" y="3633133"/>
            <a:ext cx="2086372" cy="192360"/>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lang="en-US" sz="1000">
                <a:solidFill>
                  <a:srgbClr val="262626"/>
                </a:solidFill>
                <a:latin typeface="Poppins"/>
                <a:ea typeface="Poppins"/>
                <a:cs typeface="Poppins"/>
                <a:sym typeface="Poppins"/>
              </a:rPr>
              <a:t>potential performance</a:t>
            </a:r>
            <a:endParaRPr/>
          </a:p>
        </p:txBody>
      </p:sp>
      <p:sp>
        <p:nvSpPr>
          <p:cNvPr id="221" name="Google Shape;221;p22"/>
          <p:cNvSpPr txBox="1"/>
          <p:nvPr/>
        </p:nvSpPr>
        <p:spPr>
          <a:xfrm flipH="1">
            <a:off x="3672509" y="5015608"/>
            <a:ext cx="2086372" cy="192360"/>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lang="en-US" sz="1000">
                <a:solidFill>
                  <a:srgbClr val="262626"/>
                </a:solidFill>
                <a:latin typeface="Poppins"/>
                <a:ea typeface="Poppins"/>
                <a:cs typeface="Poppins"/>
                <a:sym typeface="Poppins"/>
              </a:rPr>
              <a:t>actual progression</a:t>
            </a:r>
            <a:endParaRPr/>
          </a:p>
        </p:txBody>
      </p:sp>
      <p:sp>
        <p:nvSpPr>
          <p:cNvPr id="222" name="Google Shape;222;p22"/>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Strategic planning gap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nvSpPr>
        <p:spPr>
          <a:xfrm flipH="1">
            <a:off x="551665" y="3145279"/>
            <a:ext cx="3170400" cy="1616100"/>
          </a:xfrm>
          <a:prstGeom prst="rect">
            <a:avLst/>
          </a:prstGeom>
          <a:noFill/>
          <a:ln>
            <a:noFill/>
          </a:ln>
        </p:spPr>
        <p:txBody>
          <a:bodyPr anchorCtr="0" anchor="t" bIns="0" lIns="0" spcFirstLastPara="1" rIns="0" wrap="square" tIns="0">
            <a:spAutoFit/>
          </a:bodyPr>
          <a:lstStyle/>
          <a:p>
            <a:pPr indent="0" lvl="0" marL="0" marR="0" rtl="0" algn="l">
              <a:lnSpc>
                <a:spcPct val="177777"/>
              </a:lnSpc>
              <a:spcBef>
                <a:spcPts val="0"/>
              </a:spcBef>
              <a:spcAft>
                <a:spcPts val="0"/>
              </a:spcAft>
              <a:buNone/>
            </a:pPr>
            <a:r>
              <a:rPr lang="en-US" sz="900">
                <a:solidFill>
                  <a:srgbClr val="262626"/>
                </a:solidFill>
                <a:latin typeface="Poppins"/>
                <a:ea typeface="Poppins"/>
                <a:cs typeface="Poppins"/>
                <a:sym typeface="Poppins"/>
              </a:rPr>
              <a:t>Instead of arbitrarily assigning goals on a quarterly or yearly timeline, use a cone instead. First identify highly probable events for which there’s already data or evidence, and then work outward. Each section of the cone is a strategic approach, and it encompasses the one before it until you reach major systems-level evolution at your company.</a:t>
            </a:r>
            <a:endParaRPr/>
          </a:p>
        </p:txBody>
      </p:sp>
      <p:sp>
        <p:nvSpPr>
          <p:cNvPr id="228" name="Google Shape;228;p23"/>
          <p:cNvSpPr/>
          <p:nvPr/>
        </p:nvSpPr>
        <p:spPr>
          <a:xfrm flipH="1">
            <a:off x="4803575" y="2064600"/>
            <a:ext cx="5951100" cy="4512900"/>
          </a:xfrm>
          <a:prstGeom prst="roundRect">
            <a:avLst>
              <a:gd fmla="val 2289"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229" name="Google Shape;229;p23"/>
          <p:cNvSpPr/>
          <p:nvPr/>
        </p:nvSpPr>
        <p:spPr>
          <a:xfrm rot="3320470">
            <a:off x="2780777" y="1358063"/>
            <a:ext cx="5925211" cy="5926046"/>
          </a:xfrm>
          <a:prstGeom prst="pie">
            <a:avLst>
              <a:gd fmla="val 16788866" name="adj1"/>
              <a:gd fmla="val 19713985" name="adj2"/>
            </a:avLst>
          </a:prstGeom>
          <a:gradFill>
            <a:gsLst>
              <a:gs pos="0">
                <a:schemeClr val="accent4"/>
              </a:gs>
              <a:gs pos="100000">
                <a:schemeClr val="lt1"/>
              </a:gs>
            </a:gsLst>
            <a:lin ang="8100000" scaled="0"/>
          </a:gradFill>
          <a:ln>
            <a:noFill/>
          </a:ln>
          <a:effectLst>
            <a:outerShdw blurRad="482600" rotWithShape="0" algn="l" dist="38100">
              <a:srgbClr val="2A1E57">
                <a:alpha val="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230" name="Google Shape;230;p23"/>
          <p:cNvSpPr/>
          <p:nvPr/>
        </p:nvSpPr>
        <p:spPr>
          <a:xfrm rot="3320324">
            <a:off x="3439037" y="2176978"/>
            <a:ext cx="4265869" cy="4266533"/>
          </a:xfrm>
          <a:prstGeom prst="pie">
            <a:avLst>
              <a:gd fmla="val 16821151" name="adj1"/>
              <a:gd fmla="val 19714414" name="adj2"/>
            </a:avLst>
          </a:prstGeom>
          <a:gradFill>
            <a:gsLst>
              <a:gs pos="0">
                <a:schemeClr val="accent4"/>
              </a:gs>
              <a:gs pos="100000">
                <a:schemeClr val="lt1"/>
              </a:gs>
            </a:gsLst>
            <a:lin ang="8100000" scaled="0"/>
          </a:gradFill>
          <a:ln>
            <a:noFill/>
          </a:ln>
          <a:effectLst>
            <a:outerShdw blurRad="482600" rotWithShape="0" algn="l" dist="38100">
              <a:srgbClr val="2A1E57">
                <a:alpha val="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231" name="Google Shape;231;p23"/>
          <p:cNvSpPr/>
          <p:nvPr/>
        </p:nvSpPr>
        <p:spPr>
          <a:xfrm rot="3320388">
            <a:off x="4173744" y="3024790"/>
            <a:ext cx="2550517" cy="2550763"/>
          </a:xfrm>
          <a:prstGeom prst="pie">
            <a:avLst>
              <a:gd fmla="val 16863640" name="adj1"/>
              <a:gd fmla="val 19727111" name="adj2"/>
            </a:avLst>
          </a:prstGeom>
          <a:gradFill>
            <a:gsLst>
              <a:gs pos="0">
                <a:srgbClr val="7F7F7F">
                  <a:alpha val="71764"/>
                </a:srgbClr>
              </a:gs>
              <a:gs pos="100000">
                <a:schemeClr val="lt1"/>
              </a:gs>
            </a:gsLst>
            <a:lin ang="8100000" scaled="0"/>
          </a:gradFill>
          <a:ln>
            <a:noFill/>
          </a:ln>
          <a:effectLst>
            <a:outerShdw blurRad="482600" rotWithShape="0" algn="l" dist="38100">
              <a:srgbClr val="2A1E57">
                <a:alpha val="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232" name="Google Shape;232;p23"/>
          <p:cNvSpPr txBox="1"/>
          <p:nvPr/>
        </p:nvSpPr>
        <p:spPr>
          <a:xfrm flipH="1">
            <a:off x="5879392" y="4240979"/>
            <a:ext cx="635100" cy="1386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US" sz="900">
                <a:solidFill>
                  <a:srgbClr val="262626"/>
                </a:solidFill>
                <a:latin typeface="Poppins"/>
                <a:ea typeface="Poppins"/>
                <a:cs typeface="Poppins"/>
                <a:sym typeface="Poppins"/>
              </a:rPr>
              <a:t>TACTICS</a:t>
            </a:r>
            <a:endParaRPr/>
          </a:p>
        </p:txBody>
      </p:sp>
      <p:sp>
        <p:nvSpPr>
          <p:cNvPr id="233" name="Google Shape;233;p23"/>
          <p:cNvSpPr txBox="1"/>
          <p:nvPr/>
        </p:nvSpPr>
        <p:spPr>
          <a:xfrm flipH="1">
            <a:off x="6885688" y="4242012"/>
            <a:ext cx="635100" cy="1386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US" sz="900">
                <a:solidFill>
                  <a:srgbClr val="262626"/>
                </a:solidFill>
                <a:latin typeface="Poppins"/>
                <a:ea typeface="Poppins"/>
                <a:cs typeface="Poppins"/>
                <a:sym typeface="Poppins"/>
              </a:rPr>
              <a:t>STRATEGY</a:t>
            </a:r>
            <a:endParaRPr/>
          </a:p>
        </p:txBody>
      </p:sp>
      <p:sp>
        <p:nvSpPr>
          <p:cNvPr id="234" name="Google Shape;234;p23"/>
          <p:cNvSpPr txBox="1"/>
          <p:nvPr/>
        </p:nvSpPr>
        <p:spPr>
          <a:xfrm flipH="1">
            <a:off x="7863342" y="4246089"/>
            <a:ext cx="635100" cy="1386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US" sz="900">
                <a:solidFill>
                  <a:srgbClr val="262626"/>
                </a:solidFill>
                <a:latin typeface="Poppins"/>
                <a:ea typeface="Poppins"/>
                <a:cs typeface="Poppins"/>
                <a:sym typeface="Poppins"/>
              </a:rPr>
              <a:t>VISION</a:t>
            </a:r>
            <a:endParaRPr/>
          </a:p>
        </p:txBody>
      </p:sp>
      <p:sp>
        <p:nvSpPr>
          <p:cNvPr id="235" name="Google Shape;235;p23"/>
          <p:cNvSpPr txBox="1"/>
          <p:nvPr/>
        </p:nvSpPr>
        <p:spPr>
          <a:xfrm flipH="1">
            <a:off x="8967322" y="4037300"/>
            <a:ext cx="1113000" cy="381600"/>
          </a:xfrm>
          <a:prstGeom prst="rect">
            <a:avLst/>
          </a:prstGeom>
          <a:noFill/>
          <a:ln>
            <a:noFill/>
          </a:ln>
        </p:spPr>
        <p:txBody>
          <a:bodyPr anchorCtr="0" anchor="ctr" bIns="0" lIns="0" spcFirstLastPara="1" rIns="0" wrap="square" tIns="0">
            <a:spAutoFit/>
          </a:bodyPr>
          <a:lstStyle/>
          <a:p>
            <a:pPr indent="0" lvl="0" marL="0" marR="0" rtl="0" algn="l">
              <a:lnSpc>
                <a:spcPct val="148000"/>
              </a:lnSpc>
              <a:spcBef>
                <a:spcPts val="0"/>
              </a:spcBef>
              <a:spcAft>
                <a:spcPts val="0"/>
              </a:spcAft>
              <a:buNone/>
            </a:pPr>
            <a:r>
              <a:rPr b="1" lang="en-US" sz="1000">
                <a:solidFill>
                  <a:schemeClr val="lt1"/>
                </a:solidFill>
                <a:latin typeface="Poppins"/>
                <a:ea typeface="Poppins"/>
                <a:cs typeface="Poppins"/>
                <a:sym typeface="Poppins"/>
              </a:rPr>
              <a:t>SYSTEM-LEVEL EVOLUTION</a:t>
            </a:r>
            <a:endParaRPr/>
          </a:p>
        </p:txBody>
      </p:sp>
      <p:grpSp>
        <p:nvGrpSpPr>
          <p:cNvPr id="236" name="Google Shape;236;p23"/>
          <p:cNvGrpSpPr/>
          <p:nvPr/>
        </p:nvGrpSpPr>
        <p:grpSpPr>
          <a:xfrm>
            <a:off x="5501489" y="2064610"/>
            <a:ext cx="4224539" cy="2174704"/>
            <a:chOff x="5501489" y="1172585"/>
            <a:chExt cx="4224539" cy="2174704"/>
          </a:xfrm>
        </p:grpSpPr>
        <p:cxnSp>
          <p:nvCxnSpPr>
            <p:cNvPr id="237" name="Google Shape;237;p23"/>
            <p:cNvCxnSpPr>
              <a:stCxn id="238" idx="7"/>
            </p:cNvCxnSpPr>
            <p:nvPr/>
          </p:nvCxnSpPr>
          <p:spPr>
            <a:xfrm flipH="1" rot="10800000">
              <a:off x="5546128" y="1419489"/>
              <a:ext cx="4179900" cy="1927800"/>
            </a:xfrm>
            <a:prstGeom prst="straightConnector1">
              <a:avLst/>
            </a:prstGeom>
            <a:noFill/>
            <a:ln cap="rnd" cmpd="sng" w="25400">
              <a:solidFill>
                <a:schemeClr val="lt1"/>
              </a:solidFill>
              <a:prstDash val="dash"/>
              <a:round/>
              <a:headEnd len="sm" w="sm" type="none"/>
              <a:tailEnd len="lg" w="lg" type="stealth"/>
            </a:ln>
          </p:spPr>
        </p:cxnSp>
        <p:sp>
          <p:nvSpPr>
            <p:cNvPr id="239" name="Google Shape;239;p23"/>
            <p:cNvSpPr txBox="1"/>
            <p:nvPr/>
          </p:nvSpPr>
          <p:spPr>
            <a:xfrm flipH="1" rot="-1500869">
              <a:off x="5358066" y="2070512"/>
              <a:ext cx="4308647" cy="27714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en-US" sz="900">
                  <a:solidFill>
                    <a:schemeClr val="lt1"/>
                  </a:solidFill>
                  <a:latin typeface="Poppins"/>
                  <a:ea typeface="Poppins"/>
                  <a:cs typeface="Poppins"/>
                  <a:sym typeface="Poppins"/>
                </a:rPr>
                <a:t>VISION------------------   Data. Evidence And Certainty   -------------------LESS</a:t>
              </a:r>
              <a:endParaRPr/>
            </a:p>
          </p:txBody>
        </p:sp>
      </p:grpSp>
      <p:grpSp>
        <p:nvGrpSpPr>
          <p:cNvPr id="240" name="Google Shape;240;p23"/>
          <p:cNvGrpSpPr/>
          <p:nvPr/>
        </p:nvGrpSpPr>
        <p:grpSpPr>
          <a:xfrm>
            <a:off x="5546128" y="4361078"/>
            <a:ext cx="4179900" cy="1906800"/>
            <a:chOff x="5546128" y="3469053"/>
            <a:chExt cx="4179900" cy="1906800"/>
          </a:xfrm>
        </p:grpSpPr>
        <p:cxnSp>
          <p:nvCxnSpPr>
            <p:cNvPr id="241" name="Google Shape;241;p23"/>
            <p:cNvCxnSpPr>
              <a:stCxn id="238" idx="5"/>
            </p:cNvCxnSpPr>
            <p:nvPr/>
          </p:nvCxnSpPr>
          <p:spPr>
            <a:xfrm>
              <a:off x="5546128" y="3469053"/>
              <a:ext cx="4179900" cy="1906800"/>
            </a:xfrm>
            <a:prstGeom prst="straightConnector1">
              <a:avLst/>
            </a:prstGeom>
            <a:noFill/>
            <a:ln cap="rnd" cmpd="sng" w="25400">
              <a:solidFill>
                <a:schemeClr val="lt1"/>
              </a:solidFill>
              <a:prstDash val="dash"/>
              <a:round/>
              <a:headEnd len="sm" w="sm" type="none"/>
              <a:tailEnd len="lg" w="lg" type="stealth"/>
            </a:ln>
          </p:spPr>
        </p:cxnSp>
        <p:grpSp>
          <p:nvGrpSpPr>
            <p:cNvPr id="242" name="Google Shape;242;p23"/>
            <p:cNvGrpSpPr/>
            <p:nvPr/>
          </p:nvGrpSpPr>
          <p:grpSpPr>
            <a:xfrm rot="1535247">
              <a:off x="5736498" y="4337267"/>
              <a:ext cx="3151732" cy="277895"/>
              <a:chOff x="5589416" y="4027405"/>
              <a:chExt cx="3310578" cy="291900"/>
            </a:xfrm>
          </p:grpSpPr>
          <p:sp>
            <p:nvSpPr>
              <p:cNvPr id="243" name="Google Shape;243;p23"/>
              <p:cNvSpPr txBox="1"/>
              <p:nvPr/>
            </p:nvSpPr>
            <p:spPr>
              <a:xfrm flipH="1">
                <a:off x="5589416" y="4100551"/>
                <a:ext cx="599157" cy="145479"/>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900">
                    <a:solidFill>
                      <a:schemeClr val="lt1"/>
                    </a:solidFill>
                    <a:latin typeface="Poppins"/>
                    <a:ea typeface="Poppins"/>
                    <a:cs typeface="Poppins"/>
                    <a:sym typeface="Poppins"/>
                  </a:rPr>
                  <a:t>1-2 years</a:t>
                </a:r>
                <a:endParaRPr/>
              </a:p>
            </p:txBody>
          </p:sp>
          <p:sp>
            <p:nvSpPr>
              <p:cNvPr id="244" name="Google Shape;244;p23"/>
              <p:cNvSpPr txBox="1"/>
              <p:nvPr/>
            </p:nvSpPr>
            <p:spPr>
              <a:xfrm flipH="1" rot="-52012">
                <a:off x="6494292" y="4100550"/>
                <a:ext cx="599157" cy="145479"/>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900">
                    <a:solidFill>
                      <a:schemeClr val="lt1"/>
                    </a:solidFill>
                    <a:latin typeface="Poppins"/>
                    <a:ea typeface="Poppins"/>
                    <a:cs typeface="Poppins"/>
                    <a:sym typeface="Poppins"/>
                  </a:rPr>
                  <a:t>2-5 years</a:t>
                </a:r>
                <a:endParaRPr/>
              </a:p>
            </p:txBody>
          </p:sp>
          <p:sp>
            <p:nvSpPr>
              <p:cNvPr id="245" name="Google Shape;245;p23"/>
              <p:cNvSpPr txBox="1"/>
              <p:nvPr/>
            </p:nvSpPr>
            <p:spPr>
              <a:xfrm flipH="1" rot="-5164">
                <a:off x="7329287" y="4027855"/>
                <a:ext cx="599101" cy="2910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900">
                    <a:solidFill>
                      <a:schemeClr val="lt1"/>
                    </a:solidFill>
                    <a:latin typeface="Poppins"/>
                    <a:ea typeface="Poppins"/>
                    <a:cs typeface="Poppins"/>
                    <a:sym typeface="Poppins"/>
                  </a:rPr>
                  <a:t>5-10 years</a:t>
                </a:r>
                <a:endParaRPr/>
              </a:p>
            </p:txBody>
          </p:sp>
          <p:sp>
            <p:nvSpPr>
              <p:cNvPr id="246" name="Google Shape;246;p23"/>
              <p:cNvSpPr txBox="1"/>
              <p:nvPr/>
            </p:nvSpPr>
            <p:spPr>
              <a:xfrm flipH="1" rot="-96462">
                <a:off x="8298914" y="4100551"/>
                <a:ext cx="599157" cy="145479"/>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900">
                    <a:solidFill>
                      <a:schemeClr val="lt1"/>
                    </a:solidFill>
                    <a:latin typeface="Poppins"/>
                    <a:ea typeface="Poppins"/>
                    <a:cs typeface="Poppins"/>
                    <a:sym typeface="Poppins"/>
                  </a:rPr>
                  <a:t>10+ years</a:t>
                </a:r>
                <a:endParaRPr/>
              </a:p>
            </p:txBody>
          </p:sp>
        </p:grpSp>
      </p:grpSp>
      <p:sp>
        <p:nvSpPr>
          <p:cNvPr id="238" name="Google Shape;238;p23"/>
          <p:cNvSpPr/>
          <p:nvPr/>
        </p:nvSpPr>
        <p:spPr>
          <a:xfrm>
            <a:off x="5399146" y="4214096"/>
            <a:ext cx="172200" cy="172200"/>
          </a:xfrm>
          <a:prstGeom prst="ellipse">
            <a:avLst/>
          </a:prstGeom>
          <a:gradFill>
            <a:gsLst>
              <a:gs pos="0">
                <a:schemeClr val="lt1"/>
              </a:gs>
              <a:gs pos="63000">
                <a:schemeClr val="lt1"/>
              </a:gs>
              <a:gs pos="100000">
                <a:schemeClr val="lt1"/>
              </a:gs>
            </a:gsLst>
            <a:lin ang="9000000" scaled="0"/>
          </a:gradFill>
          <a:ln cap="flat" cmpd="sng" w="19050">
            <a:solidFill>
              <a:schemeClr val="accent4"/>
            </a:solidFill>
            <a:prstDash val="solid"/>
            <a:miter lim="800000"/>
            <a:headEnd len="sm" w="sm" type="none"/>
            <a:tailEnd len="sm" w="sm" type="none"/>
          </a:ln>
          <a:effectLst>
            <a:outerShdw blurRad="50800" rotWithShape="0" algn="t" dir="5400000" dist="38100">
              <a:schemeClr val="accent4">
                <a:alpha val="400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247" name="Google Shape;247;p23"/>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A </a:t>
            </a:r>
            <a:r>
              <a:rPr lang="en-US"/>
              <a:t>futurist’s framework for strategic planning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2500"/>
                                        <p:tgtEl>
                                          <p:spTgt spid="22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500"/>
                                        <p:tgtEl>
                                          <p:spTgt spid="228"/>
                                        </p:tgtEl>
                                      </p:cBhvr>
                                    </p:animEffect>
                                  </p:childTnLst>
                                </p:cTn>
                              </p:par>
                              <p:par>
                                <p:cTn fill="hold" nodeType="withEffect" presetClass="entr" presetID="10" presetSubtype="0">
                                  <p:stCondLst>
                                    <p:cond delay="100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23" presetSubtype="16">
                                  <p:stCondLst>
                                    <p:cond delay="150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ppt_w</p:attrName>
                                        </p:attrNameLst>
                                      </p:cBhvr>
                                      <p:tavLst>
                                        <p:tav fmla="" tm="0">
                                          <p:val>
                                            <p:strVal val="0"/>
                                          </p:val>
                                        </p:tav>
                                        <p:tav fmla="" tm="100000">
                                          <p:val>
                                            <p:strVal val="#ppt_w"/>
                                          </p:val>
                                        </p:tav>
                                      </p:tavLst>
                                    </p:anim>
                                    <p:anim calcmode="lin" valueType="num">
                                      <p:cBhvr additive="base">
                                        <p:cTn dur="1000"/>
                                        <p:tgtEl>
                                          <p:spTgt spid="23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23" presetSubtype="16">
                                  <p:stCondLst>
                                    <p:cond delay="250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1000"/>
                                        <p:tgtEl>
                                          <p:spTgt spid="230"/>
                                        </p:tgtEl>
                                        <p:attrNameLst>
                                          <p:attrName>ppt_w</p:attrName>
                                        </p:attrNameLst>
                                      </p:cBhvr>
                                      <p:tavLst>
                                        <p:tav fmla="" tm="0">
                                          <p:val>
                                            <p:strVal val="0"/>
                                          </p:val>
                                        </p:tav>
                                        <p:tav fmla="" tm="100000">
                                          <p:val>
                                            <p:strVal val="#ppt_w"/>
                                          </p:val>
                                        </p:tav>
                                      </p:tavLst>
                                    </p:anim>
                                    <p:anim calcmode="lin" valueType="num">
                                      <p:cBhvr additive="base">
                                        <p:cTn dur="1000"/>
                                        <p:tgtEl>
                                          <p:spTgt spid="23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23" presetSubtype="16">
                                  <p:stCondLst>
                                    <p:cond delay="350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1000"/>
                                        <p:tgtEl>
                                          <p:spTgt spid="229"/>
                                        </p:tgtEl>
                                        <p:attrNameLst>
                                          <p:attrName>ppt_w</p:attrName>
                                        </p:attrNameLst>
                                      </p:cBhvr>
                                      <p:tavLst>
                                        <p:tav fmla="" tm="0">
                                          <p:val>
                                            <p:strVal val="0"/>
                                          </p:val>
                                        </p:tav>
                                        <p:tav fmla="" tm="100000">
                                          <p:val>
                                            <p:strVal val="#ppt_w"/>
                                          </p:val>
                                        </p:tav>
                                      </p:tavLst>
                                    </p:anim>
                                    <p:anim calcmode="lin" valueType="num">
                                      <p:cBhvr additive="base">
                                        <p:cTn dur="1000"/>
                                        <p:tgtEl>
                                          <p:spTgt spid="22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50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450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1500"/>
                                  </p:stCondLst>
                                  <p:childTnLst>
                                    <p:set>
                                      <p:cBhvr>
                                        <p:cTn dur="1" fill="hold">
                                          <p:stCondLst>
                                            <p:cond delay="0"/>
                                          </p:stCondLst>
                                        </p:cTn>
                                        <p:tgtEl>
                                          <p:spTgt spid="236"/>
                                        </p:tgtEl>
                                        <p:attrNameLst>
                                          <p:attrName>style.visibility</p:attrName>
                                        </p:attrNameLst>
                                      </p:cBhvr>
                                      <p:to>
                                        <p:strVal val="visible"/>
                                      </p:to>
                                    </p:set>
                                    <p:animEffect filter="fade" transition="in">
                                      <p:cBhvr>
                                        <p:cTn dur="4000"/>
                                        <p:tgtEl>
                                          <p:spTgt spid="236"/>
                                        </p:tgtEl>
                                      </p:cBhvr>
                                    </p:animEffect>
                                  </p:childTnLst>
                                </p:cTn>
                              </p:par>
                              <p:par>
                                <p:cTn fill="hold" nodeType="withEffect" presetClass="entr" presetID="10" presetSubtype="0">
                                  <p:stCondLst>
                                    <p:cond delay="1500"/>
                                  </p:stCondLst>
                                  <p:childTnLst>
                                    <p:set>
                                      <p:cBhvr>
                                        <p:cTn dur="1" fill="hold">
                                          <p:stCondLst>
                                            <p:cond delay="0"/>
                                          </p:stCondLst>
                                        </p:cTn>
                                        <p:tgtEl>
                                          <p:spTgt spid="240"/>
                                        </p:tgtEl>
                                        <p:attrNameLst>
                                          <p:attrName>style.visibility</p:attrName>
                                        </p:attrNameLst>
                                      </p:cBhvr>
                                      <p:to>
                                        <p:strVal val="visible"/>
                                      </p:to>
                                    </p:set>
                                    <p:animEffect filter="fade" transition="in">
                                      <p:cBhvr>
                                        <p:cTn dur="4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24"/>
          <p:cNvGrpSpPr/>
          <p:nvPr/>
        </p:nvGrpSpPr>
        <p:grpSpPr>
          <a:xfrm>
            <a:off x="551613" y="2603392"/>
            <a:ext cx="1748799" cy="644234"/>
            <a:chOff x="1611913" y="2236192"/>
            <a:chExt cx="1748799" cy="644234"/>
          </a:xfrm>
        </p:grpSpPr>
        <p:sp>
          <p:nvSpPr>
            <p:cNvPr id="253" name="Google Shape;253;p24"/>
            <p:cNvSpPr/>
            <p:nvPr/>
          </p:nvSpPr>
          <p:spPr>
            <a:xfrm>
              <a:off x="1611913" y="2357175"/>
              <a:ext cx="1748799" cy="523251"/>
            </a:xfrm>
            <a:prstGeom prst="roundRect">
              <a:avLst>
                <a:gd fmla="val 14369"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54" name="Google Shape;254;p24"/>
            <p:cNvSpPr/>
            <p:nvPr/>
          </p:nvSpPr>
          <p:spPr>
            <a:xfrm flipH="1" rot="-5400000">
              <a:off x="2297316" y="1910938"/>
              <a:ext cx="377989" cy="1028497"/>
            </a:xfrm>
            <a:prstGeom prst="roundRect">
              <a:avLst>
                <a:gd fmla="val 3555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255" name="Google Shape;255;p24"/>
            <p:cNvSpPr txBox="1"/>
            <p:nvPr/>
          </p:nvSpPr>
          <p:spPr>
            <a:xfrm flipH="1">
              <a:off x="1756745" y="2495049"/>
              <a:ext cx="1459200" cy="240000"/>
            </a:xfrm>
            <a:prstGeom prst="rect">
              <a:avLst/>
            </a:prstGeom>
            <a:solidFill>
              <a:schemeClr val="accent1"/>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Strategic Issues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Identify strategic issues to address</a:t>
              </a:r>
              <a:endParaRPr/>
            </a:p>
          </p:txBody>
        </p:sp>
      </p:grpSp>
      <p:grpSp>
        <p:nvGrpSpPr>
          <p:cNvPr id="256" name="Google Shape;256;p24"/>
          <p:cNvGrpSpPr/>
          <p:nvPr/>
        </p:nvGrpSpPr>
        <p:grpSpPr>
          <a:xfrm>
            <a:off x="551613" y="3301884"/>
            <a:ext cx="1748799" cy="523251"/>
            <a:chOff x="1611913" y="2934684"/>
            <a:chExt cx="1748799" cy="523251"/>
          </a:xfrm>
        </p:grpSpPr>
        <p:sp>
          <p:nvSpPr>
            <p:cNvPr id="257" name="Google Shape;257;p24"/>
            <p:cNvSpPr/>
            <p:nvPr/>
          </p:nvSpPr>
          <p:spPr>
            <a:xfrm>
              <a:off x="1611913" y="2934684"/>
              <a:ext cx="1748799" cy="523251"/>
            </a:xfrm>
            <a:prstGeom prst="roundRect">
              <a:avLst>
                <a:gd fmla="val 14369"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58" name="Google Shape;258;p24"/>
            <p:cNvSpPr txBox="1"/>
            <p:nvPr/>
          </p:nvSpPr>
          <p:spPr>
            <a:xfrm flipH="1">
              <a:off x="1756789" y="3008438"/>
              <a:ext cx="1324500" cy="387900"/>
            </a:xfrm>
            <a:prstGeom prst="rect">
              <a:avLst/>
            </a:prstGeom>
            <a:solidFill>
              <a:schemeClr val="accent1"/>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Industry &amp; Market Data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Identify market </a:t>
              </a:r>
              <a:r>
                <a:rPr lang="en-US" sz="600">
                  <a:solidFill>
                    <a:schemeClr val="lt1"/>
                  </a:solidFill>
                  <a:latin typeface="Poppins"/>
                  <a:ea typeface="Poppins"/>
                  <a:cs typeface="Poppins"/>
                  <a:sym typeface="Poppins"/>
                </a:rPr>
                <a:t>opportunities</a:t>
              </a:r>
              <a:br>
                <a:rPr lang="en-US" sz="600">
                  <a:solidFill>
                    <a:schemeClr val="lt1"/>
                  </a:solidFill>
                  <a:latin typeface="Poppins"/>
                  <a:ea typeface="Poppins"/>
                  <a:cs typeface="Poppins"/>
                  <a:sym typeface="Poppins"/>
                </a:rPr>
              </a:br>
              <a:r>
                <a:rPr lang="en-US" sz="600">
                  <a:solidFill>
                    <a:schemeClr val="lt1"/>
                  </a:solidFill>
                  <a:latin typeface="Poppins"/>
                  <a:ea typeface="Poppins"/>
                  <a:cs typeface="Poppins"/>
                  <a:sym typeface="Poppins"/>
                </a:rPr>
                <a:t>and threats</a:t>
              </a:r>
              <a:endParaRPr/>
            </a:p>
          </p:txBody>
        </p:sp>
      </p:grpSp>
      <p:grpSp>
        <p:nvGrpSpPr>
          <p:cNvPr id="259" name="Google Shape;259;p24"/>
          <p:cNvGrpSpPr/>
          <p:nvPr/>
        </p:nvGrpSpPr>
        <p:grpSpPr>
          <a:xfrm>
            <a:off x="2897484" y="2589641"/>
            <a:ext cx="1748799" cy="644236"/>
            <a:chOff x="4018346" y="2236191"/>
            <a:chExt cx="1748799" cy="644236"/>
          </a:xfrm>
        </p:grpSpPr>
        <p:sp>
          <p:nvSpPr>
            <p:cNvPr id="260" name="Google Shape;260;p24"/>
            <p:cNvSpPr/>
            <p:nvPr/>
          </p:nvSpPr>
          <p:spPr>
            <a:xfrm>
              <a:off x="4018346" y="2357176"/>
              <a:ext cx="1748799" cy="523251"/>
            </a:xfrm>
            <a:prstGeom prst="roundRect">
              <a:avLst>
                <a:gd fmla="val 14369"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61" name="Google Shape;261;p24"/>
            <p:cNvSpPr/>
            <p:nvPr/>
          </p:nvSpPr>
          <p:spPr>
            <a:xfrm flipH="1" rot="-5400000">
              <a:off x="4703749" y="1910938"/>
              <a:ext cx="377989" cy="1028496"/>
            </a:xfrm>
            <a:prstGeom prst="roundRect">
              <a:avLst>
                <a:gd fmla="val 35557"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62" name="Google Shape;262;p24"/>
            <p:cNvSpPr txBox="1"/>
            <p:nvPr/>
          </p:nvSpPr>
          <p:spPr>
            <a:xfrm flipH="1">
              <a:off x="4163257" y="2430931"/>
              <a:ext cx="1377600" cy="387900"/>
            </a:xfrm>
            <a:prstGeom prst="rect">
              <a:avLst/>
            </a:prstGeom>
            <a:solidFill>
              <a:schemeClr val="accent5"/>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Mission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Determine your organization’s core purpose</a:t>
              </a:r>
              <a:endParaRPr/>
            </a:p>
          </p:txBody>
        </p:sp>
      </p:grpSp>
      <p:grpSp>
        <p:nvGrpSpPr>
          <p:cNvPr id="263" name="Google Shape;263;p24"/>
          <p:cNvGrpSpPr/>
          <p:nvPr/>
        </p:nvGrpSpPr>
        <p:grpSpPr>
          <a:xfrm>
            <a:off x="2897484" y="3288135"/>
            <a:ext cx="1748799" cy="523251"/>
            <a:chOff x="4018346" y="2934685"/>
            <a:chExt cx="1748799" cy="523251"/>
          </a:xfrm>
        </p:grpSpPr>
        <p:sp>
          <p:nvSpPr>
            <p:cNvPr id="264" name="Google Shape;264;p24"/>
            <p:cNvSpPr/>
            <p:nvPr/>
          </p:nvSpPr>
          <p:spPr>
            <a:xfrm>
              <a:off x="4018346" y="2934685"/>
              <a:ext cx="1748799" cy="523251"/>
            </a:xfrm>
            <a:prstGeom prst="roundRect">
              <a:avLst>
                <a:gd fmla="val 14369"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65" name="Google Shape;265;p24"/>
            <p:cNvSpPr txBox="1"/>
            <p:nvPr/>
          </p:nvSpPr>
          <p:spPr>
            <a:xfrm flipH="1">
              <a:off x="4163221" y="3072558"/>
              <a:ext cx="1324500" cy="240000"/>
            </a:xfrm>
            <a:prstGeom prst="rect">
              <a:avLst/>
            </a:prstGeom>
            <a:solidFill>
              <a:schemeClr val="accent5"/>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Values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Identify your core beliefs</a:t>
              </a:r>
              <a:endParaRPr/>
            </a:p>
          </p:txBody>
        </p:sp>
      </p:grpSp>
      <p:grpSp>
        <p:nvGrpSpPr>
          <p:cNvPr id="266" name="Google Shape;266;p24"/>
          <p:cNvGrpSpPr/>
          <p:nvPr/>
        </p:nvGrpSpPr>
        <p:grpSpPr>
          <a:xfrm>
            <a:off x="5308537" y="2589641"/>
            <a:ext cx="1748799" cy="644235"/>
            <a:chOff x="6418037" y="2236191"/>
            <a:chExt cx="1748799" cy="644235"/>
          </a:xfrm>
        </p:grpSpPr>
        <p:sp>
          <p:nvSpPr>
            <p:cNvPr id="267" name="Google Shape;267;p24"/>
            <p:cNvSpPr/>
            <p:nvPr/>
          </p:nvSpPr>
          <p:spPr>
            <a:xfrm flipH="1" rot="-5400000">
              <a:off x="7103440" y="1910937"/>
              <a:ext cx="377989" cy="1028497"/>
            </a:xfrm>
            <a:prstGeom prst="roundRect">
              <a:avLst>
                <a:gd fmla="val 3555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grpSp>
          <p:nvGrpSpPr>
            <p:cNvPr id="268" name="Google Shape;268;p24"/>
            <p:cNvGrpSpPr/>
            <p:nvPr/>
          </p:nvGrpSpPr>
          <p:grpSpPr>
            <a:xfrm>
              <a:off x="6418037" y="2357175"/>
              <a:ext cx="1748799" cy="523251"/>
              <a:chOff x="6418037" y="2357175"/>
              <a:chExt cx="1748799" cy="523251"/>
            </a:xfrm>
          </p:grpSpPr>
          <p:sp>
            <p:nvSpPr>
              <p:cNvPr id="269" name="Google Shape;269;p24"/>
              <p:cNvSpPr/>
              <p:nvPr/>
            </p:nvSpPr>
            <p:spPr>
              <a:xfrm>
                <a:off x="6418037" y="2357175"/>
                <a:ext cx="1748799" cy="523251"/>
              </a:xfrm>
              <a:prstGeom prst="roundRect">
                <a:avLst>
                  <a:gd fmla="val 14369"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70" name="Google Shape;270;p24"/>
              <p:cNvSpPr txBox="1"/>
              <p:nvPr/>
            </p:nvSpPr>
            <p:spPr>
              <a:xfrm flipH="1">
                <a:off x="6562869" y="2495049"/>
                <a:ext cx="1459200" cy="240000"/>
              </a:xfrm>
              <a:prstGeom prst="rect">
                <a:avLst/>
              </a:prstGeom>
              <a:solidFill>
                <a:schemeClr val="accent4"/>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Use SWOT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Process the SWOT to set priorities</a:t>
                </a:r>
                <a:endParaRPr/>
              </a:p>
            </p:txBody>
          </p:sp>
        </p:grpSp>
      </p:grpSp>
      <p:grpSp>
        <p:nvGrpSpPr>
          <p:cNvPr id="271" name="Google Shape;271;p24"/>
          <p:cNvGrpSpPr/>
          <p:nvPr/>
        </p:nvGrpSpPr>
        <p:grpSpPr>
          <a:xfrm>
            <a:off x="5308537" y="3288134"/>
            <a:ext cx="1748799" cy="523251"/>
            <a:chOff x="6418037" y="2934684"/>
            <a:chExt cx="1748799" cy="523251"/>
          </a:xfrm>
        </p:grpSpPr>
        <p:sp>
          <p:nvSpPr>
            <p:cNvPr id="272" name="Google Shape;272;p24"/>
            <p:cNvSpPr/>
            <p:nvPr/>
          </p:nvSpPr>
          <p:spPr>
            <a:xfrm>
              <a:off x="6418037" y="2934684"/>
              <a:ext cx="1748799" cy="523251"/>
            </a:xfrm>
            <a:prstGeom prst="roundRect">
              <a:avLst>
                <a:gd fmla="val 14369"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73" name="Google Shape;273;p24"/>
            <p:cNvSpPr txBox="1"/>
            <p:nvPr/>
          </p:nvSpPr>
          <p:spPr>
            <a:xfrm flipH="1">
              <a:off x="6562913" y="3008438"/>
              <a:ext cx="1324500" cy="387900"/>
            </a:xfrm>
            <a:prstGeom prst="rect">
              <a:avLst/>
            </a:prstGeom>
            <a:solidFill>
              <a:schemeClr val="accent4"/>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Organizational Goals:</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Set short-to-mid-term SMART goals (1+ year)</a:t>
              </a:r>
              <a:endParaRPr/>
            </a:p>
          </p:txBody>
        </p:sp>
      </p:grpSp>
      <p:grpSp>
        <p:nvGrpSpPr>
          <p:cNvPr id="274" name="Google Shape;274;p24"/>
          <p:cNvGrpSpPr/>
          <p:nvPr/>
        </p:nvGrpSpPr>
        <p:grpSpPr>
          <a:xfrm>
            <a:off x="7726294" y="2589640"/>
            <a:ext cx="1748799" cy="644237"/>
            <a:chOff x="8823469" y="2236190"/>
            <a:chExt cx="1748799" cy="644237"/>
          </a:xfrm>
        </p:grpSpPr>
        <p:sp>
          <p:nvSpPr>
            <p:cNvPr id="275" name="Google Shape;275;p24"/>
            <p:cNvSpPr/>
            <p:nvPr/>
          </p:nvSpPr>
          <p:spPr>
            <a:xfrm flipH="1" rot="-5400000">
              <a:off x="9508872" y="1910937"/>
              <a:ext cx="377989" cy="1028496"/>
            </a:xfrm>
            <a:prstGeom prst="roundRect">
              <a:avLst>
                <a:gd fmla="val 35557" name="adj"/>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dk1"/>
                </a:solidFill>
                <a:latin typeface="Poppins"/>
                <a:ea typeface="Poppins"/>
                <a:cs typeface="Poppins"/>
                <a:sym typeface="Poppins"/>
              </a:endParaRPr>
            </a:p>
          </p:txBody>
        </p:sp>
        <p:grpSp>
          <p:nvGrpSpPr>
            <p:cNvPr id="276" name="Google Shape;276;p24"/>
            <p:cNvGrpSpPr/>
            <p:nvPr/>
          </p:nvGrpSpPr>
          <p:grpSpPr>
            <a:xfrm>
              <a:off x="8823469" y="2357176"/>
              <a:ext cx="1748799" cy="523251"/>
              <a:chOff x="8823469" y="2357176"/>
              <a:chExt cx="1748799" cy="523251"/>
            </a:xfrm>
          </p:grpSpPr>
          <p:sp>
            <p:nvSpPr>
              <p:cNvPr id="277" name="Google Shape;277;p24"/>
              <p:cNvSpPr/>
              <p:nvPr/>
            </p:nvSpPr>
            <p:spPr>
              <a:xfrm>
                <a:off x="8823469" y="2357176"/>
                <a:ext cx="1748799" cy="523251"/>
              </a:xfrm>
              <a:prstGeom prst="roundRect">
                <a:avLst>
                  <a:gd fmla="val 14369" name="adj"/>
                </a:avLst>
              </a:prstGeom>
              <a:solidFill>
                <a:srgbClr val="EFEFEF"/>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dk1"/>
                  </a:solidFill>
                  <a:latin typeface="Poppins"/>
                  <a:ea typeface="Poppins"/>
                  <a:cs typeface="Poppins"/>
                  <a:sym typeface="Poppins"/>
                </a:endParaRPr>
              </a:p>
            </p:txBody>
          </p:sp>
          <p:sp>
            <p:nvSpPr>
              <p:cNvPr id="278" name="Google Shape;278;p24"/>
              <p:cNvSpPr txBox="1"/>
              <p:nvPr/>
            </p:nvSpPr>
            <p:spPr>
              <a:xfrm flipH="1">
                <a:off x="8968334" y="2430930"/>
                <a:ext cx="1028400" cy="387900"/>
              </a:xfrm>
              <a:prstGeom prst="rect">
                <a:avLst/>
              </a:prstGeom>
              <a:solidFill>
                <a:srgbClr val="EFEFEF"/>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dk1"/>
                    </a:solidFill>
                    <a:latin typeface="Poppins"/>
                    <a:ea typeface="Poppins"/>
                    <a:cs typeface="Poppins"/>
                    <a:sym typeface="Poppins"/>
                  </a:rPr>
                  <a:t>Rollout :</a:t>
                </a:r>
                <a:endParaRPr>
                  <a:solidFill>
                    <a:schemeClr val="dk1"/>
                  </a:solidFill>
                </a:endParaRPr>
              </a:p>
              <a:p>
                <a:pPr indent="0" lvl="0" marL="0" marR="0" rtl="0" algn="l">
                  <a:lnSpc>
                    <a:spcPct val="160000"/>
                  </a:lnSpc>
                  <a:spcBef>
                    <a:spcPts val="0"/>
                  </a:spcBef>
                  <a:spcAft>
                    <a:spcPts val="0"/>
                  </a:spcAft>
                  <a:buNone/>
                </a:pPr>
                <a:r>
                  <a:rPr lang="en-US" sz="600">
                    <a:solidFill>
                      <a:schemeClr val="dk1"/>
                    </a:solidFill>
                    <a:latin typeface="Poppins"/>
                    <a:ea typeface="Poppins"/>
                    <a:cs typeface="Poppins"/>
                    <a:sym typeface="Poppins"/>
                  </a:rPr>
                  <a:t>Communicate strategy to whole organization</a:t>
                </a:r>
                <a:endParaRPr>
                  <a:solidFill>
                    <a:schemeClr val="dk1"/>
                  </a:solidFill>
                </a:endParaRPr>
              </a:p>
            </p:txBody>
          </p:sp>
        </p:grpSp>
      </p:grpSp>
      <p:grpSp>
        <p:nvGrpSpPr>
          <p:cNvPr id="279" name="Google Shape;279;p24"/>
          <p:cNvGrpSpPr/>
          <p:nvPr/>
        </p:nvGrpSpPr>
        <p:grpSpPr>
          <a:xfrm>
            <a:off x="7726294" y="3288134"/>
            <a:ext cx="1748799" cy="523251"/>
            <a:chOff x="8823469" y="2934684"/>
            <a:chExt cx="1748799" cy="523251"/>
          </a:xfrm>
        </p:grpSpPr>
        <p:sp>
          <p:nvSpPr>
            <p:cNvPr id="280" name="Google Shape;280;p24"/>
            <p:cNvSpPr/>
            <p:nvPr/>
          </p:nvSpPr>
          <p:spPr>
            <a:xfrm>
              <a:off x="8823469" y="2934684"/>
              <a:ext cx="1748799" cy="523251"/>
            </a:xfrm>
            <a:prstGeom prst="roundRect">
              <a:avLst>
                <a:gd fmla="val 14369" name="adj"/>
              </a:avLst>
            </a:prstGeom>
            <a:solidFill>
              <a:srgbClr val="EFEFEF"/>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dk1"/>
                </a:solidFill>
                <a:latin typeface="Poppins"/>
                <a:ea typeface="Poppins"/>
                <a:cs typeface="Poppins"/>
                <a:sym typeface="Poppins"/>
              </a:endParaRPr>
            </a:p>
          </p:txBody>
        </p:sp>
        <p:sp>
          <p:nvSpPr>
            <p:cNvPr id="281" name="Google Shape;281;p24"/>
            <p:cNvSpPr txBox="1"/>
            <p:nvPr/>
          </p:nvSpPr>
          <p:spPr>
            <a:xfrm flipH="1">
              <a:off x="8968333" y="3008439"/>
              <a:ext cx="1028400" cy="387900"/>
            </a:xfrm>
            <a:prstGeom prst="rect">
              <a:avLst/>
            </a:prstGeom>
            <a:solidFill>
              <a:srgbClr val="EFEFEF"/>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dk1"/>
                  </a:solidFill>
                  <a:latin typeface="Poppins"/>
                  <a:ea typeface="Poppins"/>
                  <a:cs typeface="Poppins"/>
                  <a:sym typeface="Poppins"/>
                </a:rPr>
                <a:t>Set Calendar :</a:t>
              </a:r>
              <a:endParaRPr>
                <a:solidFill>
                  <a:schemeClr val="dk1"/>
                </a:solidFill>
              </a:endParaRPr>
            </a:p>
            <a:p>
              <a:pPr indent="0" lvl="0" marL="0" marR="0" rtl="0" algn="l">
                <a:lnSpc>
                  <a:spcPct val="160000"/>
                </a:lnSpc>
                <a:spcBef>
                  <a:spcPts val="0"/>
                </a:spcBef>
                <a:spcAft>
                  <a:spcPts val="0"/>
                </a:spcAft>
                <a:buNone/>
              </a:pPr>
              <a:r>
                <a:rPr lang="en-US" sz="600">
                  <a:solidFill>
                    <a:schemeClr val="dk1"/>
                  </a:solidFill>
                  <a:latin typeface="Poppins"/>
                  <a:ea typeface="Poppins"/>
                  <a:cs typeface="Poppins"/>
                  <a:sym typeface="Poppins"/>
                </a:rPr>
                <a:t>Establish schedule for progress reviews</a:t>
              </a:r>
              <a:endParaRPr>
                <a:solidFill>
                  <a:schemeClr val="dk1"/>
                </a:solidFill>
              </a:endParaRPr>
            </a:p>
          </p:txBody>
        </p:sp>
      </p:grpSp>
      <p:grpSp>
        <p:nvGrpSpPr>
          <p:cNvPr id="282" name="Google Shape;282;p24"/>
          <p:cNvGrpSpPr/>
          <p:nvPr/>
        </p:nvGrpSpPr>
        <p:grpSpPr>
          <a:xfrm>
            <a:off x="551613" y="3879392"/>
            <a:ext cx="1748799" cy="523251"/>
            <a:chOff x="1611913" y="3512192"/>
            <a:chExt cx="1748799" cy="523251"/>
          </a:xfrm>
        </p:grpSpPr>
        <p:sp>
          <p:nvSpPr>
            <p:cNvPr id="283" name="Google Shape;283;p24"/>
            <p:cNvSpPr/>
            <p:nvPr/>
          </p:nvSpPr>
          <p:spPr>
            <a:xfrm>
              <a:off x="1611913" y="3512192"/>
              <a:ext cx="1748799" cy="523251"/>
            </a:xfrm>
            <a:prstGeom prst="roundRect">
              <a:avLst>
                <a:gd fmla="val 14369"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84" name="Google Shape;284;p24"/>
            <p:cNvSpPr txBox="1"/>
            <p:nvPr/>
          </p:nvSpPr>
          <p:spPr>
            <a:xfrm flipH="1">
              <a:off x="1756784" y="3585947"/>
              <a:ext cx="1158600" cy="387900"/>
            </a:xfrm>
            <a:prstGeom prst="rect">
              <a:avLst/>
            </a:prstGeom>
            <a:solidFill>
              <a:schemeClr val="accent1"/>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Customer Insights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Assess current satisfaction and future demand</a:t>
              </a:r>
              <a:endParaRPr/>
            </a:p>
          </p:txBody>
        </p:sp>
      </p:grpSp>
      <p:grpSp>
        <p:nvGrpSpPr>
          <p:cNvPr id="285" name="Google Shape;285;p24"/>
          <p:cNvGrpSpPr/>
          <p:nvPr/>
        </p:nvGrpSpPr>
        <p:grpSpPr>
          <a:xfrm>
            <a:off x="559433" y="4456901"/>
            <a:ext cx="1748799" cy="523251"/>
            <a:chOff x="1619733" y="4089701"/>
            <a:chExt cx="1748799" cy="523251"/>
          </a:xfrm>
        </p:grpSpPr>
        <p:sp>
          <p:nvSpPr>
            <p:cNvPr id="286" name="Google Shape;286;p24"/>
            <p:cNvSpPr/>
            <p:nvPr/>
          </p:nvSpPr>
          <p:spPr>
            <a:xfrm>
              <a:off x="1619733" y="4089701"/>
              <a:ext cx="1748799" cy="523251"/>
            </a:xfrm>
            <a:prstGeom prst="roundRect">
              <a:avLst>
                <a:gd fmla="val 14369"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87" name="Google Shape;287;p24"/>
            <p:cNvSpPr txBox="1"/>
            <p:nvPr/>
          </p:nvSpPr>
          <p:spPr>
            <a:xfrm flipH="1">
              <a:off x="1764543" y="4227574"/>
              <a:ext cx="1451400" cy="240000"/>
            </a:xfrm>
            <a:prstGeom prst="rect">
              <a:avLst/>
            </a:prstGeom>
            <a:solidFill>
              <a:schemeClr val="accent1"/>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Employee Input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Determine strength and weakness</a:t>
              </a:r>
              <a:endParaRPr/>
            </a:p>
          </p:txBody>
        </p:sp>
      </p:grpSp>
      <p:grpSp>
        <p:nvGrpSpPr>
          <p:cNvPr id="288" name="Google Shape;288;p24"/>
          <p:cNvGrpSpPr/>
          <p:nvPr/>
        </p:nvGrpSpPr>
        <p:grpSpPr>
          <a:xfrm>
            <a:off x="551613" y="5034680"/>
            <a:ext cx="1748799" cy="523251"/>
            <a:chOff x="1611913" y="4667480"/>
            <a:chExt cx="1748799" cy="523251"/>
          </a:xfrm>
        </p:grpSpPr>
        <p:sp>
          <p:nvSpPr>
            <p:cNvPr id="289" name="Google Shape;289;p24"/>
            <p:cNvSpPr/>
            <p:nvPr/>
          </p:nvSpPr>
          <p:spPr>
            <a:xfrm>
              <a:off x="1611913" y="4667480"/>
              <a:ext cx="1748799" cy="523251"/>
            </a:xfrm>
            <a:prstGeom prst="roundRect">
              <a:avLst>
                <a:gd fmla="val 14369" name="adj"/>
              </a:avLst>
            </a:prstGeom>
            <a:solidFill>
              <a:schemeClr val="accent1"/>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90" name="Google Shape;290;p24"/>
            <p:cNvSpPr txBox="1"/>
            <p:nvPr/>
          </p:nvSpPr>
          <p:spPr>
            <a:xfrm flipH="1">
              <a:off x="1756784" y="4741235"/>
              <a:ext cx="1158600" cy="387900"/>
            </a:xfrm>
            <a:prstGeom prst="rect">
              <a:avLst/>
            </a:prstGeom>
            <a:solidFill>
              <a:schemeClr val="accent1"/>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SWOT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Synthesize the data into summary SWOT items</a:t>
              </a:r>
              <a:endParaRPr/>
            </a:p>
          </p:txBody>
        </p:sp>
      </p:grpSp>
      <p:grpSp>
        <p:nvGrpSpPr>
          <p:cNvPr id="291" name="Google Shape;291;p24"/>
          <p:cNvGrpSpPr/>
          <p:nvPr/>
        </p:nvGrpSpPr>
        <p:grpSpPr>
          <a:xfrm>
            <a:off x="2897484" y="3865643"/>
            <a:ext cx="1748799" cy="523251"/>
            <a:chOff x="4018346" y="3512193"/>
            <a:chExt cx="1748799" cy="523251"/>
          </a:xfrm>
        </p:grpSpPr>
        <p:sp>
          <p:nvSpPr>
            <p:cNvPr id="292" name="Google Shape;292;p24"/>
            <p:cNvSpPr/>
            <p:nvPr/>
          </p:nvSpPr>
          <p:spPr>
            <a:xfrm>
              <a:off x="4018346" y="3512193"/>
              <a:ext cx="1748799" cy="523251"/>
            </a:xfrm>
            <a:prstGeom prst="roundRect">
              <a:avLst>
                <a:gd fmla="val 14369"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93" name="Google Shape;293;p24"/>
            <p:cNvSpPr txBox="1"/>
            <p:nvPr/>
          </p:nvSpPr>
          <p:spPr>
            <a:xfrm flipH="1">
              <a:off x="4163221" y="3585948"/>
              <a:ext cx="1324500" cy="387900"/>
            </a:xfrm>
            <a:prstGeom prst="rect">
              <a:avLst/>
            </a:prstGeom>
            <a:solidFill>
              <a:schemeClr val="accent5"/>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Visions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Create an image of what success looks like in 5 years</a:t>
              </a:r>
              <a:endParaRPr/>
            </a:p>
          </p:txBody>
        </p:sp>
      </p:grpSp>
      <p:grpSp>
        <p:nvGrpSpPr>
          <p:cNvPr id="294" name="Google Shape;294;p24"/>
          <p:cNvGrpSpPr/>
          <p:nvPr/>
        </p:nvGrpSpPr>
        <p:grpSpPr>
          <a:xfrm>
            <a:off x="2905302" y="4443152"/>
            <a:ext cx="1748799" cy="523251"/>
            <a:chOff x="4026165" y="4089702"/>
            <a:chExt cx="1748799" cy="523251"/>
          </a:xfrm>
        </p:grpSpPr>
        <p:sp>
          <p:nvSpPr>
            <p:cNvPr id="295" name="Google Shape;295;p24"/>
            <p:cNvSpPr/>
            <p:nvPr/>
          </p:nvSpPr>
          <p:spPr>
            <a:xfrm>
              <a:off x="4026165" y="4089702"/>
              <a:ext cx="1748799" cy="523251"/>
            </a:xfrm>
            <a:prstGeom prst="roundRect">
              <a:avLst>
                <a:gd fmla="val 14369"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96" name="Google Shape;296;p24"/>
            <p:cNvSpPr txBox="1"/>
            <p:nvPr/>
          </p:nvSpPr>
          <p:spPr>
            <a:xfrm flipH="1">
              <a:off x="4170976" y="4227575"/>
              <a:ext cx="1451400" cy="240000"/>
            </a:xfrm>
            <a:prstGeom prst="rect">
              <a:avLst/>
            </a:prstGeom>
            <a:solidFill>
              <a:schemeClr val="accent5"/>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Competitive Advantages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Solidity your unique position</a:t>
              </a:r>
              <a:endParaRPr/>
            </a:p>
          </p:txBody>
        </p:sp>
      </p:grpSp>
      <p:grpSp>
        <p:nvGrpSpPr>
          <p:cNvPr id="297" name="Google Shape;297;p24"/>
          <p:cNvGrpSpPr/>
          <p:nvPr/>
        </p:nvGrpSpPr>
        <p:grpSpPr>
          <a:xfrm>
            <a:off x="2897484" y="5020931"/>
            <a:ext cx="1748799" cy="523251"/>
            <a:chOff x="4018346" y="4667481"/>
            <a:chExt cx="1748799" cy="523251"/>
          </a:xfrm>
        </p:grpSpPr>
        <p:sp>
          <p:nvSpPr>
            <p:cNvPr id="298" name="Google Shape;298;p24"/>
            <p:cNvSpPr/>
            <p:nvPr/>
          </p:nvSpPr>
          <p:spPr>
            <a:xfrm>
              <a:off x="4018346" y="4667481"/>
              <a:ext cx="1748799" cy="523251"/>
            </a:xfrm>
            <a:prstGeom prst="roundRect">
              <a:avLst>
                <a:gd fmla="val 14369"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299" name="Google Shape;299;p24"/>
            <p:cNvSpPr txBox="1"/>
            <p:nvPr/>
          </p:nvSpPr>
          <p:spPr>
            <a:xfrm flipH="1">
              <a:off x="4163257" y="4741236"/>
              <a:ext cx="1377600" cy="387900"/>
            </a:xfrm>
            <a:prstGeom prst="rect">
              <a:avLst/>
            </a:prstGeom>
            <a:solidFill>
              <a:schemeClr val="accent5"/>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Org. Wide Strategies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Establish the approach for how you will succeed</a:t>
              </a:r>
              <a:endParaRPr/>
            </a:p>
          </p:txBody>
        </p:sp>
      </p:grpSp>
      <p:grpSp>
        <p:nvGrpSpPr>
          <p:cNvPr id="300" name="Google Shape;300;p24"/>
          <p:cNvGrpSpPr/>
          <p:nvPr/>
        </p:nvGrpSpPr>
        <p:grpSpPr>
          <a:xfrm>
            <a:off x="2905302" y="5603759"/>
            <a:ext cx="1748799" cy="523251"/>
            <a:chOff x="4026165" y="5250309"/>
            <a:chExt cx="1748799" cy="523251"/>
          </a:xfrm>
        </p:grpSpPr>
        <p:sp>
          <p:nvSpPr>
            <p:cNvPr id="301" name="Google Shape;301;p24"/>
            <p:cNvSpPr/>
            <p:nvPr/>
          </p:nvSpPr>
          <p:spPr>
            <a:xfrm>
              <a:off x="4026165" y="5250309"/>
              <a:ext cx="1748799" cy="523251"/>
            </a:xfrm>
            <a:prstGeom prst="roundRect">
              <a:avLst>
                <a:gd fmla="val 14369"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302" name="Google Shape;302;p24"/>
            <p:cNvSpPr txBox="1"/>
            <p:nvPr/>
          </p:nvSpPr>
          <p:spPr>
            <a:xfrm flipH="1">
              <a:off x="4171077" y="5324063"/>
              <a:ext cx="1377600" cy="387900"/>
            </a:xfrm>
            <a:prstGeom prst="rect">
              <a:avLst/>
            </a:prstGeom>
            <a:solidFill>
              <a:schemeClr val="accent5"/>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Long Term Objective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Develop a 3-year balance framework of 6 or less objective</a:t>
              </a:r>
              <a:endParaRPr/>
            </a:p>
          </p:txBody>
        </p:sp>
      </p:grpSp>
      <p:grpSp>
        <p:nvGrpSpPr>
          <p:cNvPr id="303" name="Google Shape;303;p24"/>
          <p:cNvGrpSpPr/>
          <p:nvPr/>
        </p:nvGrpSpPr>
        <p:grpSpPr>
          <a:xfrm>
            <a:off x="2905302" y="6188999"/>
            <a:ext cx="1748799" cy="523251"/>
            <a:chOff x="4026165" y="5835549"/>
            <a:chExt cx="1748799" cy="523251"/>
          </a:xfrm>
        </p:grpSpPr>
        <p:sp>
          <p:nvSpPr>
            <p:cNvPr id="304" name="Google Shape;304;p24"/>
            <p:cNvSpPr/>
            <p:nvPr/>
          </p:nvSpPr>
          <p:spPr>
            <a:xfrm>
              <a:off x="4026165" y="5835549"/>
              <a:ext cx="1748799" cy="523251"/>
            </a:xfrm>
            <a:prstGeom prst="roundRect">
              <a:avLst>
                <a:gd fmla="val 14369"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305" name="Google Shape;305;p24"/>
            <p:cNvSpPr txBox="1"/>
            <p:nvPr/>
          </p:nvSpPr>
          <p:spPr>
            <a:xfrm flipH="1">
              <a:off x="4170845" y="5973422"/>
              <a:ext cx="1596300" cy="240000"/>
            </a:xfrm>
            <a:prstGeom prst="rect">
              <a:avLst/>
            </a:prstGeom>
            <a:solidFill>
              <a:schemeClr val="accent5"/>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Forecast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Develop a 3-year financial projection</a:t>
              </a:r>
              <a:endParaRPr/>
            </a:p>
          </p:txBody>
        </p:sp>
      </p:grpSp>
      <p:grpSp>
        <p:nvGrpSpPr>
          <p:cNvPr id="306" name="Google Shape;306;p24"/>
          <p:cNvGrpSpPr/>
          <p:nvPr/>
        </p:nvGrpSpPr>
        <p:grpSpPr>
          <a:xfrm>
            <a:off x="5308537" y="3865642"/>
            <a:ext cx="1748799" cy="523251"/>
            <a:chOff x="6418037" y="3512192"/>
            <a:chExt cx="1748799" cy="523251"/>
          </a:xfrm>
        </p:grpSpPr>
        <p:sp>
          <p:nvSpPr>
            <p:cNvPr id="307" name="Google Shape;307;p24"/>
            <p:cNvSpPr/>
            <p:nvPr/>
          </p:nvSpPr>
          <p:spPr>
            <a:xfrm>
              <a:off x="6418037" y="3512192"/>
              <a:ext cx="1748799" cy="523251"/>
            </a:xfrm>
            <a:prstGeom prst="roundRect">
              <a:avLst>
                <a:gd fmla="val 14369"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308" name="Google Shape;308;p24"/>
            <p:cNvSpPr txBox="1"/>
            <p:nvPr/>
          </p:nvSpPr>
          <p:spPr>
            <a:xfrm flipH="1">
              <a:off x="6562913" y="3585947"/>
              <a:ext cx="1324500" cy="387900"/>
            </a:xfrm>
            <a:prstGeom prst="rect">
              <a:avLst/>
            </a:prstGeom>
            <a:solidFill>
              <a:schemeClr val="accent4"/>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KPI’s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Select key performance indicator to track progress</a:t>
              </a:r>
              <a:endParaRPr/>
            </a:p>
          </p:txBody>
        </p:sp>
      </p:grpSp>
      <p:grpSp>
        <p:nvGrpSpPr>
          <p:cNvPr id="309" name="Google Shape;309;p24"/>
          <p:cNvGrpSpPr/>
          <p:nvPr/>
        </p:nvGrpSpPr>
        <p:grpSpPr>
          <a:xfrm>
            <a:off x="5316357" y="4443151"/>
            <a:ext cx="1748799" cy="523251"/>
            <a:chOff x="6425857" y="4089701"/>
            <a:chExt cx="1748799" cy="523251"/>
          </a:xfrm>
        </p:grpSpPr>
        <p:sp>
          <p:nvSpPr>
            <p:cNvPr id="310" name="Google Shape;310;p24"/>
            <p:cNvSpPr/>
            <p:nvPr/>
          </p:nvSpPr>
          <p:spPr>
            <a:xfrm>
              <a:off x="6425857" y="4089701"/>
              <a:ext cx="1748799" cy="523251"/>
            </a:xfrm>
            <a:prstGeom prst="roundRect">
              <a:avLst>
                <a:gd fmla="val 14369"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311" name="Google Shape;311;p24"/>
            <p:cNvSpPr txBox="1"/>
            <p:nvPr/>
          </p:nvSpPr>
          <p:spPr>
            <a:xfrm flipH="1">
              <a:off x="6570712" y="4163455"/>
              <a:ext cx="1316700" cy="387900"/>
            </a:xfrm>
            <a:prstGeom prst="rect">
              <a:avLst/>
            </a:prstGeom>
            <a:solidFill>
              <a:schemeClr val="accent4"/>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Department Goals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Cascade org. goals to departments (12 month)</a:t>
              </a:r>
              <a:endParaRPr/>
            </a:p>
          </p:txBody>
        </p:sp>
      </p:grpSp>
      <p:grpSp>
        <p:nvGrpSpPr>
          <p:cNvPr id="312" name="Google Shape;312;p24"/>
          <p:cNvGrpSpPr/>
          <p:nvPr/>
        </p:nvGrpSpPr>
        <p:grpSpPr>
          <a:xfrm>
            <a:off x="5308537" y="5020930"/>
            <a:ext cx="1748799" cy="523251"/>
            <a:chOff x="6418037" y="4667480"/>
            <a:chExt cx="1748799" cy="523251"/>
          </a:xfrm>
        </p:grpSpPr>
        <p:sp>
          <p:nvSpPr>
            <p:cNvPr id="313" name="Google Shape;313;p24"/>
            <p:cNvSpPr/>
            <p:nvPr/>
          </p:nvSpPr>
          <p:spPr>
            <a:xfrm>
              <a:off x="6418037" y="4667480"/>
              <a:ext cx="1748799" cy="523251"/>
            </a:xfrm>
            <a:prstGeom prst="roundRect">
              <a:avLst>
                <a:gd fmla="val 14369"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314" name="Google Shape;314;p24"/>
            <p:cNvSpPr txBox="1"/>
            <p:nvPr/>
          </p:nvSpPr>
          <p:spPr>
            <a:xfrm flipH="1">
              <a:off x="6562848" y="4805354"/>
              <a:ext cx="1451400" cy="240000"/>
            </a:xfrm>
            <a:prstGeom prst="rect">
              <a:avLst/>
            </a:prstGeom>
            <a:solidFill>
              <a:schemeClr val="accent4"/>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Team Member Goals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Cascade dept. goals to individual</a:t>
              </a:r>
              <a:endParaRPr/>
            </a:p>
          </p:txBody>
        </p:sp>
      </p:grpSp>
      <p:grpSp>
        <p:nvGrpSpPr>
          <p:cNvPr id="315" name="Google Shape;315;p24"/>
          <p:cNvGrpSpPr/>
          <p:nvPr/>
        </p:nvGrpSpPr>
        <p:grpSpPr>
          <a:xfrm>
            <a:off x="5316357" y="5598168"/>
            <a:ext cx="1748799" cy="523251"/>
            <a:chOff x="6425857" y="5244718"/>
            <a:chExt cx="1748799" cy="523251"/>
          </a:xfrm>
        </p:grpSpPr>
        <p:sp>
          <p:nvSpPr>
            <p:cNvPr id="316" name="Google Shape;316;p24"/>
            <p:cNvSpPr/>
            <p:nvPr/>
          </p:nvSpPr>
          <p:spPr>
            <a:xfrm>
              <a:off x="6425857" y="5244718"/>
              <a:ext cx="1748799" cy="523251"/>
            </a:xfrm>
            <a:prstGeom prst="roundRect">
              <a:avLst>
                <a:gd fmla="val 14369"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lt1"/>
                </a:solidFill>
                <a:latin typeface="Poppins"/>
                <a:ea typeface="Poppins"/>
                <a:cs typeface="Poppins"/>
                <a:sym typeface="Poppins"/>
              </a:endParaRPr>
            </a:p>
          </p:txBody>
        </p:sp>
        <p:sp>
          <p:nvSpPr>
            <p:cNvPr id="317" name="Google Shape;317;p24"/>
            <p:cNvSpPr txBox="1"/>
            <p:nvPr/>
          </p:nvSpPr>
          <p:spPr>
            <a:xfrm flipH="1">
              <a:off x="6570536" y="5382591"/>
              <a:ext cx="1596300" cy="240000"/>
            </a:xfrm>
            <a:prstGeom prst="rect">
              <a:avLst/>
            </a:prstGeom>
            <a:solidFill>
              <a:schemeClr val="accent4"/>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lt1"/>
                  </a:solidFill>
                  <a:latin typeface="Poppins"/>
                  <a:ea typeface="Poppins"/>
                  <a:cs typeface="Poppins"/>
                  <a:sym typeface="Poppins"/>
                </a:rPr>
                <a:t>Budget :</a:t>
              </a:r>
              <a:endParaRPr/>
            </a:p>
            <a:p>
              <a:pPr indent="0" lvl="0" marL="0" marR="0" rtl="0" algn="l">
                <a:lnSpc>
                  <a:spcPct val="160000"/>
                </a:lnSpc>
                <a:spcBef>
                  <a:spcPts val="0"/>
                </a:spcBef>
                <a:spcAft>
                  <a:spcPts val="0"/>
                </a:spcAft>
                <a:buNone/>
              </a:pPr>
              <a:r>
                <a:rPr lang="en-US" sz="600">
                  <a:solidFill>
                    <a:schemeClr val="lt1"/>
                  </a:solidFill>
                  <a:latin typeface="Poppins"/>
                  <a:ea typeface="Poppins"/>
                  <a:cs typeface="Poppins"/>
                  <a:sym typeface="Poppins"/>
                </a:rPr>
                <a:t>Align a one-year budget with the plan</a:t>
              </a:r>
              <a:endParaRPr/>
            </a:p>
          </p:txBody>
        </p:sp>
      </p:grpSp>
      <p:grpSp>
        <p:nvGrpSpPr>
          <p:cNvPr id="318" name="Google Shape;318;p24"/>
          <p:cNvGrpSpPr/>
          <p:nvPr/>
        </p:nvGrpSpPr>
        <p:grpSpPr>
          <a:xfrm>
            <a:off x="7726294" y="3865643"/>
            <a:ext cx="1748799" cy="523251"/>
            <a:chOff x="8823469" y="3512193"/>
            <a:chExt cx="1748799" cy="523251"/>
          </a:xfrm>
        </p:grpSpPr>
        <p:sp>
          <p:nvSpPr>
            <p:cNvPr id="319" name="Google Shape;319;p24"/>
            <p:cNvSpPr/>
            <p:nvPr/>
          </p:nvSpPr>
          <p:spPr>
            <a:xfrm>
              <a:off x="8823469" y="3512193"/>
              <a:ext cx="1748799" cy="523251"/>
            </a:xfrm>
            <a:prstGeom prst="roundRect">
              <a:avLst>
                <a:gd fmla="val 14369" name="adj"/>
              </a:avLst>
            </a:prstGeom>
            <a:solidFill>
              <a:srgbClr val="EFEFEF"/>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dk1"/>
                </a:solidFill>
                <a:latin typeface="Poppins"/>
                <a:ea typeface="Poppins"/>
                <a:cs typeface="Poppins"/>
                <a:sym typeface="Poppins"/>
              </a:endParaRPr>
            </a:p>
          </p:txBody>
        </p:sp>
        <p:sp>
          <p:nvSpPr>
            <p:cNvPr id="320" name="Google Shape;320;p24"/>
            <p:cNvSpPr txBox="1"/>
            <p:nvPr/>
          </p:nvSpPr>
          <p:spPr>
            <a:xfrm flipH="1">
              <a:off x="8968298" y="3650066"/>
              <a:ext cx="1459200" cy="240000"/>
            </a:xfrm>
            <a:prstGeom prst="rect">
              <a:avLst/>
            </a:prstGeom>
            <a:solidFill>
              <a:srgbClr val="EFEFEF"/>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dk1"/>
                  </a:solidFill>
                  <a:latin typeface="Poppins"/>
                  <a:ea typeface="Poppins"/>
                  <a:cs typeface="Poppins"/>
                  <a:sym typeface="Poppins"/>
                </a:rPr>
                <a:t>Leverage Tools:</a:t>
              </a:r>
              <a:endParaRPr>
                <a:solidFill>
                  <a:schemeClr val="dk1"/>
                </a:solidFill>
              </a:endParaRPr>
            </a:p>
            <a:p>
              <a:pPr indent="0" lvl="0" marL="0" marR="0" rtl="0" algn="l">
                <a:lnSpc>
                  <a:spcPct val="160000"/>
                </a:lnSpc>
                <a:spcBef>
                  <a:spcPts val="0"/>
                </a:spcBef>
                <a:spcAft>
                  <a:spcPts val="0"/>
                </a:spcAft>
                <a:buNone/>
              </a:pPr>
              <a:r>
                <a:rPr lang="en-US" sz="600">
                  <a:solidFill>
                    <a:schemeClr val="dk1"/>
                  </a:solidFill>
                  <a:latin typeface="Poppins"/>
                  <a:ea typeface="Poppins"/>
                  <a:cs typeface="Poppins"/>
                  <a:sym typeface="Poppins"/>
                </a:rPr>
                <a:t>Train team to use new planning tool</a:t>
              </a:r>
              <a:endParaRPr>
                <a:solidFill>
                  <a:schemeClr val="dk1"/>
                </a:solidFill>
              </a:endParaRPr>
            </a:p>
          </p:txBody>
        </p:sp>
      </p:grpSp>
      <p:grpSp>
        <p:nvGrpSpPr>
          <p:cNvPr id="321" name="Google Shape;321;p24"/>
          <p:cNvGrpSpPr/>
          <p:nvPr/>
        </p:nvGrpSpPr>
        <p:grpSpPr>
          <a:xfrm>
            <a:off x="7734113" y="4443151"/>
            <a:ext cx="1748799" cy="523251"/>
            <a:chOff x="8831288" y="4089701"/>
            <a:chExt cx="1748799" cy="523251"/>
          </a:xfrm>
        </p:grpSpPr>
        <p:sp>
          <p:nvSpPr>
            <p:cNvPr id="322" name="Google Shape;322;p24"/>
            <p:cNvSpPr/>
            <p:nvPr/>
          </p:nvSpPr>
          <p:spPr>
            <a:xfrm>
              <a:off x="8831288" y="4089701"/>
              <a:ext cx="1748799" cy="523251"/>
            </a:xfrm>
            <a:prstGeom prst="roundRect">
              <a:avLst>
                <a:gd fmla="val 14369" name="adj"/>
              </a:avLst>
            </a:prstGeom>
            <a:solidFill>
              <a:srgbClr val="EFEFEF"/>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dk1"/>
                </a:solidFill>
                <a:latin typeface="Poppins"/>
                <a:ea typeface="Poppins"/>
                <a:cs typeface="Poppins"/>
                <a:sym typeface="Poppins"/>
              </a:endParaRPr>
            </a:p>
          </p:txBody>
        </p:sp>
        <p:sp>
          <p:nvSpPr>
            <p:cNvPr id="323" name="Google Shape;323;p24"/>
            <p:cNvSpPr txBox="1"/>
            <p:nvPr/>
          </p:nvSpPr>
          <p:spPr>
            <a:xfrm flipH="1">
              <a:off x="8976099" y="4227575"/>
              <a:ext cx="1451400" cy="240000"/>
            </a:xfrm>
            <a:prstGeom prst="rect">
              <a:avLst/>
            </a:prstGeom>
            <a:solidFill>
              <a:srgbClr val="EFEFEF"/>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dk1"/>
                  </a:solidFill>
                  <a:latin typeface="Poppins"/>
                  <a:ea typeface="Poppins"/>
                  <a:cs typeface="Poppins"/>
                  <a:sym typeface="Poppins"/>
                </a:rPr>
                <a:t>Adapt Quarterly:</a:t>
              </a:r>
              <a:endParaRPr>
                <a:solidFill>
                  <a:schemeClr val="dk1"/>
                </a:solidFill>
              </a:endParaRPr>
            </a:p>
            <a:p>
              <a:pPr indent="0" lvl="0" marL="0" marR="0" rtl="0" algn="l">
                <a:lnSpc>
                  <a:spcPct val="160000"/>
                </a:lnSpc>
                <a:spcBef>
                  <a:spcPts val="0"/>
                </a:spcBef>
                <a:spcAft>
                  <a:spcPts val="0"/>
                </a:spcAft>
                <a:buNone/>
              </a:pPr>
              <a:r>
                <a:rPr lang="en-US" sz="600">
                  <a:solidFill>
                    <a:schemeClr val="dk1"/>
                  </a:solidFill>
                  <a:latin typeface="Poppins"/>
                  <a:ea typeface="Poppins"/>
                  <a:cs typeface="Poppins"/>
                  <a:sym typeface="Poppins"/>
                </a:rPr>
                <a:t>Hold progress reviews &amp; modify</a:t>
              </a:r>
              <a:endParaRPr>
                <a:solidFill>
                  <a:schemeClr val="dk1"/>
                </a:solidFill>
              </a:endParaRPr>
            </a:p>
          </p:txBody>
        </p:sp>
      </p:grpSp>
      <p:grpSp>
        <p:nvGrpSpPr>
          <p:cNvPr id="324" name="Google Shape;324;p24"/>
          <p:cNvGrpSpPr/>
          <p:nvPr/>
        </p:nvGrpSpPr>
        <p:grpSpPr>
          <a:xfrm>
            <a:off x="7726294" y="5020931"/>
            <a:ext cx="1748799" cy="523251"/>
            <a:chOff x="8823469" y="4667481"/>
            <a:chExt cx="1748799" cy="523251"/>
          </a:xfrm>
        </p:grpSpPr>
        <p:sp>
          <p:nvSpPr>
            <p:cNvPr id="325" name="Google Shape;325;p24"/>
            <p:cNvSpPr/>
            <p:nvPr/>
          </p:nvSpPr>
          <p:spPr>
            <a:xfrm>
              <a:off x="8823469" y="4667481"/>
              <a:ext cx="1748799" cy="523251"/>
            </a:xfrm>
            <a:prstGeom prst="roundRect">
              <a:avLst>
                <a:gd fmla="val 14369" name="adj"/>
              </a:avLst>
            </a:prstGeom>
            <a:solidFill>
              <a:srgbClr val="EFEFEF"/>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lnSpc>
                  <a:spcPct val="53333"/>
                </a:lnSpc>
                <a:spcBef>
                  <a:spcPts val="0"/>
                </a:spcBef>
                <a:spcAft>
                  <a:spcPts val="0"/>
                </a:spcAft>
                <a:buNone/>
              </a:pPr>
              <a:r>
                <a:t/>
              </a:r>
              <a:endParaRPr sz="1800">
                <a:solidFill>
                  <a:schemeClr val="dk1"/>
                </a:solidFill>
                <a:latin typeface="Poppins"/>
                <a:ea typeface="Poppins"/>
                <a:cs typeface="Poppins"/>
                <a:sym typeface="Poppins"/>
              </a:endParaRPr>
            </a:p>
          </p:txBody>
        </p:sp>
        <p:sp>
          <p:nvSpPr>
            <p:cNvPr id="326" name="Google Shape;326;p24"/>
            <p:cNvSpPr txBox="1"/>
            <p:nvPr/>
          </p:nvSpPr>
          <p:spPr>
            <a:xfrm flipH="1">
              <a:off x="8968297" y="4805355"/>
              <a:ext cx="1459200" cy="240000"/>
            </a:xfrm>
            <a:prstGeom prst="rect">
              <a:avLst/>
            </a:prstGeom>
            <a:solidFill>
              <a:srgbClr val="EFEFEF"/>
            </a:solidFill>
            <a:ln>
              <a:noFill/>
            </a:ln>
          </p:spPr>
          <p:txBody>
            <a:bodyPr anchorCtr="0" anchor="ctr" bIns="0" lIns="0" spcFirstLastPara="1" rIns="0" wrap="square" tIns="0">
              <a:spAutoFit/>
            </a:bodyPr>
            <a:lstStyle/>
            <a:p>
              <a:pPr indent="0" lvl="0" marL="0" marR="0" rtl="0" algn="l">
                <a:lnSpc>
                  <a:spcPct val="120000"/>
                </a:lnSpc>
                <a:spcBef>
                  <a:spcPts val="0"/>
                </a:spcBef>
                <a:spcAft>
                  <a:spcPts val="0"/>
                </a:spcAft>
                <a:buNone/>
              </a:pPr>
              <a:r>
                <a:rPr lang="en-US" sz="800">
                  <a:solidFill>
                    <a:schemeClr val="dk1"/>
                  </a:solidFill>
                  <a:latin typeface="Poppins"/>
                  <a:ea typeface="Poppins"/>
                  <a:cs typeface="Poppins"/>
                  <a:sym typeface="Poppins"/>
                </a:rPr>
                <a:t>Update Annually :</a:t>
              </a:r>
              <a:endParaRPr>
                <a:solidFill>
                  <a:schemeClr val="dk1"/>
                </a:solidFill>
              </a:endParaRPr>
            </a:p>
            <a:p>
              <a:pPr indent="0" lvl="0" marL="0" marR="0" rtl="0" algn="l">
                <a:lnSpc>
                  <a:spcPct val="160000"/>
                </a:lnSpc>
                <a:spcBef>
                  <a:spcPts val="0"/>
                </a:spcBef>
                <a:spcAft>
                  <a:spcPts val="0"/>
                </a:spcAft>
                <a:buNone/>
              </a:pPr>
              <a:r>
                <a:rPr lang="en-US" sz="600">
                  <a:solidFill>
                    <a:schemeClr val="dk1"/>
                  </a:solidFill>
                  <a:latin typeface="Poppins"/>
                  <a:ea typeface="Poppins"/>
                  <a:cs typeface="Poppins"/>
                  <a:sym typeface="Poppins"/>
                </a:rPr>
                <a:t>Review end of year, plan next year</a:t>
              </a:r>
              <a:endParaRPr>
                <a:solidFill>
                  <a:schemeClr val="dk1"/>
                </a:solidFill>
              </a:endParaRPr>
            </a:p>
          </p:txBody>
        </p:sp>
      </p:grpSp>
      <p:grpSp>
        <p:nvGrpSpPr>
          <p:cNvPr id="327" name="Google Shape;327;p24"/>
          <p:cNvGrpSpPr/>
          <p:nvPr/>
        </p:nvGrpSpPr>
        <p:grpSpPr>
          <a:xfrm>
            <a:off x="2509615" y="2096882"/>
            <a:ext cx="252516" cy="238858"/>
            <a:chOff x="3559670" y="1761878"/>
            <a:chExt cx="359863" cy="340399"/>
          </a:xfrm>
        </p:grpSpPr>
        <p:sp>
          <p:nvSpPr>
            <p:cNvPr id="328" name="Google Shape;328;p24"/>
            <p:cNvSpPr/>
            <p:nvPr/>
          </p:nvSpPr>
          <p:spPr>
            <a:xfrm>
              <a:off x="3703858" y="1761878"/>
              <a:ext cx="215675" cy="340399"/>
            </a:xfrm>
            <a:prstGeom prst="chevron">
              <a:avLst>
                <a:gd fmla="val 74865"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329" name="Google Shape;329;p24"/>
            <p:cNvSpPr/>
            <p:nvPr/>
          </p:nvSpPr>
          <p:spPr>
            <a:xfrm>
              <a:off x="3559670" y="1761878"/>
              <a:ext cx="215675" cy="340399"/>
            </a:xfrm>
            <a:prstGeom prst="chevron">
              <a:avLst>
                <a:gd fmla="val 74865"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330" name="Google Shape;330;p24"/>
          <p:cNvGrpSpPr/>
          <p:nvPr/>
        </p:nvGrpSpPr>
        <p:grpSpPr>
          <a:xfrm>
            <a:off x="4851104" y="2082131"/>
            <a:ext cx="252516" cy="238858"/>
            <a:chOff x="5961736" y="1760876"/>
            <a:chExt cx="359863" cy="340399"/>
          </a:xfrm>
        </p:grpSpPr>
        <p:sp>
          <p:nvSpPr>
            <p:cNvPr id="331" name="Google Shape;331;p24"/>
            <p:cNvSpPr/>
            <p:nvPr/>
          </p:nvSpPr>
          <p:spPr>
            <a:xfrm>
              <a:off x="6105924" y="1760876"/>
              <a:ext cx="215675" cy="340399"/>
            </a:xfrm>
            <a:prstGeom prst="chevron">
              <a:avLst>
                <a:gd fmla="val 74865"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332" name="Google Shape;332;p24"/>
            <p:cNvSpPr/>
            <p:nvPr/>
          </p:nvSpPr>
          <p:spPr>
            <a:xfrm>
              <a:off x="5961736" y="1760876"/>
              <a:ext cx="215675" cy="340399"/>
            </a:xfrm>
            <a:prstGeom prst="chevron">
              <a:avLst>
                <a:gd fmla="val 74865"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333" name="Google Shape;333;p24"/>
          <p:cNvGrpSpPr/>
          <p:nvPr/>
        </p:nvGrpSpPr>
        <p:grpSpPr>
          <a:xfrm>
            <a:off x="7265509" y="2087255"/>
            <a:ext cx="252516" cy="238858"/>
            <a:chOff x="8364793" y="1766001"/>
            <a:chExt cx="359863" cy="340399"/>
          </a:xfrm>
        </p:grpSpPr>
        <p:sp>
          <p:nvSpPr>
            <p:cNvPr id="334" name="Google Shape;334;p24"/>
            <p:cNvSpPr/>
            <p:nvPr/>
          </p:nvSpPr>
          <p:spPr>
            <a:xfrm>
              <a:off x="8508981" y="1766001"/>
              <a:ext cx="215675" cy="340399"/>
            </a:xfrm>
            <a:prstGeom prst="chevron">
              <a:avLst>
                <a:gd fmla="val 74865" name="adj"/>
              </a:avLst>
            </a:prstGeom>
            <a:solidFill>
              <a:schemeClr val="accent4"/>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335" name="Google Shape;335;p24"/>
            <p:cNvSpPr/>
            <p:nvPr/>
          </p:nvSpPr>
          <p:spPr>
            <a:xfrm>
              <a:off x="8364793" y="1766001"/>
              <a:ext cx="215675" cy="340399"/>
            </a:xfrm>
            <a:prstGeom prst="chevron">
              <a:avLst>
                <a:gd fmla="val 74865" name="adj"/>
              </a:avLst>
            </a:prstGeom>
            <a:solidFill>
              <a:schemeClr val="accent4"/>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336" name="Google Shape;336;p24"/>
          <p:cNvGrpSpPr/>
          <p:nvPr/>
        </p:nvGrpSpPr>
        <p:grpSpPr>
          <a:xfrm>
            <a:off x="2897483" y="1751449"/>
            <a:ext cx="1748797" cy="904172"/>
            <a:chOff x="4018345" y="1397999"/>
            <a:chExt cx="1748797" cy="904172"/>
          </a:xfrm>
        </p:grpSpPr>
        <p:grpSp>
          <p:nvGrpSpPr>
            <p:cNvPr id="337" name="Google Shape;337;p24"/>
            <p:cNvGrpSpPr/>
            <p:nvPr/>
          </p:nvGrpSpPr>
          <p:grpSpPr>
            <a:xfrm rot="5400000">
              <a:off x="4440658" y="975686"/>
              <a:ext cx="904172" cy="1748797"/>
              <a:chOff x="854375" y="236738"/>
              <a:chExt cx="2781301" cy="3987429"/>
            </a:xfrm>
          </p:grpSpPr>
          <p:sp>
            <p:nvSpPr>
              <p:cNvPr id="338" name="Google Shape;338;p24"/>
              <p:cNvSpPr/>
              <p:nvPr/>
            </p:nvSpPr>
            <p:spPr>
              <a:xfrm>
                <a:off x="854375" y="2050922"/>
                <a:ext cx="2781300" cy="2173245"/>
              </a:xfrm>
              <a:custGeom>
                <a:rect b="b" l="l" r="r" t="t"/>
                <a:pathLst>
                  <a:path extrusionOk="0" h="2173245" w="2781300">
                    <a:moveTo>
                      <a:pt x="0" y="0"/>
                    </a:moveTo>
                    <a:lnTo>
                      <a:pt x="2435771" y="0"/>
                    </a:lnTo>
                    <a:lnTo>
                      <a:pt x="2435771" y="1041586"/>
                    </a:lnTo>
                    <a:cubicBezTo>
                      <a:pt x="2435771" y="1231017"/>
                      <a:pt x="2570140" y="1389064"/>
                      <a:pt x="2748765" y="1425616"/>
                    </a:cubicBezTo>
                    <a:lnTo>
                      <a:pt x="2781300" y="1428896"/>
                    </a:lnTo>
                    <a:lnTo>
                      <a:pt x="2781300" y="1961922"/>
                    </a:lnTo>
                    <a:cubicBezTo>
                      <a:pt x="2781300" y="2078632"/>
                      <a:pt x="2686687" y="2173245"/>
                      <a:pt x="2569977" y="2173245"/>
                    </a:cubicBezTo>
                    <a:lnTo>
                      <a:pt x="211323" y="2173245"/>
                    </a:lnTo>
                    <a:cubicBezTo>
                      <a:pt x="94613" y="2173245"/>
                      <a:pt x="0" y="2078632"/>
                      <a:pt x="0" y="1961922"/>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39" name="Google Shape;339;p24"/>
              <p:cNvSpPr/>
              <p:nvPr/>
            </p:nvSpPr>
            <p:spPr>
              <a:xfrm flipH="1" rot="10800000">
                <a:off x="854377" y="236738"/>
                <a:ext cx="2781299" cy="2173244"/>
              </a:xfrm>
              <a:custGeom>
                <a:rect b="b" l="l" r="r" t="t"/>
                <a:pathLst>
                  <a:path extrusionOk="0" h="2173245" w="2781300">
                    <a:moveTo>
                      <a:pt x="0" y="0"/>
                    </a:moveTo>
                    <a:lnTo>
                      <a:pt x="2435771" y="0"/>
                    </a:lnTo>
                    <a:lnTo>
                      <a:pt x="2435771" y="1041586"/>
                    </a:lnTo>
                    <a:cubicBezTo>
                      <a:pt x="2435771" y="1231017"/>
                      <a:pt x="2570140" y="1389064"/>
                      <a:pt x="2748765" y="1425616"/>
                    </a:cubicBezTo>
                    <a:lnTo>
                      <a:pt x="2781300" y="1428896"/>
                    </a:lnTo>
                    <a:lnTo>
                      <a:pt x="2781300" y="1961922"/>
                    </a:lnTo>
                    <a:cubicBezTo>
                      <a:pt x="2781300" y="2078632"/>
                      <a:pt x="2686687" y="2173245"/>
                      <a:pt x="2569977" y="2173245"/>
                    </a:cubicBezTo>
                    <a:lnTo>
                      <a:pt x="211323" y="2173245"/>
                    </a:lnTo>
                    <a:cubicBezTo>
                      <a:pt x="94613" y="2173245"/>
                      <a:pt x="0" y="2078632"/>
                      <a:pt x="0" y="1961922"/>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grpSp>
        <p:sp>
          <p:nvSpPr>
            <p:cNvPr id="340" name="Google Shape;340;p24"/>
            <p:cNvSpPr txBox="1"/>
            <p:nvPr/>
          </p:nvSpPr>
          <p:spPr>
            <a:xfrm flipH="1">
              <a:off x="4371066" y="1636220"/>
              <a:ext cx="1070700" cy="366300"/>
            </a:xfrm>
            <a:prstGeom prst="rect">
              <a:avLst/>
            </a:prstGeom>
            <a:solidFill>
              <a:schemeClr val="accent5"/>
            </a:solidFill>
            <a:ln>
              <a:noFill/>
            </a:ln>
          </p:spPr>
          <p:txBody>
            <a:bodyPr anchorCtr="0" anchor="ctr" bIns="0" lIns="0" spcFirstLastPara="1" rIns="0" wrap="square" tIns="0">
              <a:spAutoFit/>
            </a:bodyPr>
            <a:lstStyle/>
            <a:p>
              <a:pPr indent="0" lvl="0" marL="0" marR="0" rtl="0" algn="ctr">
                <a:lnSpc>
                  <a:spcPct val="138000"/>
                </a:lnSpc>
                <a:spcBef>
                  <a:spcPts val="0"/>
                </a:spcBef>
                <a:spcAft>
                  <a:spcPts val="0"/>
                </a:spcAft>
                <a:buNone/>
              </a:pPr>
              <a:r>
                <a:rPr b="1" lang="en-US" sz="1000">
                  <a:solidFill>
                    <a:schemeClr val="lt1"/>
                  </a:solidFill>
                  <a:latin typeface="Poppins"/>
                  <a:ea typeface="Poppins"/>
                  <a:cs typeface="Poppins"/>
                  <a:sym typeface="Poppins"/>
                </a:rPr>
                <a:t>DEVELOP STRATEGY</a:t>
              </a:r>
              <a:endParaRPr/>
            </a:p>
          </p:txBody>
        </p:sp>
      </p:grpSp>
      <p:grpSp>
        <p:nvGrpSpPr>
          <p:cNvPr id="341" name="Google Shape;341;p24"/>
          <p:cNvGrpSpPr/>
          <p:nvPr/>
        </p:nvGrpSpPr>
        <p:grpSpPr>
          <a:xfrm>
            <a:off x="5308536" y="1751450"/>
            <a:ext cx="1748799" cy="904172"/>
            <a:chOff x="6418036" y="1398000"/>
            <a:chExt cx="1748799" cy="904172"/>
          </a:xfrm>
        </p:grpSpPr>
        <p:grpSp>
          <p:nvGrpSpPr>
            <p:cNvPr id="342" name="Google Shape;342;p24"/>
            <p:cNvGrpSpPr/>
            <p:nvPr/>
          </p:nvGrpSpPr>
          <p:grpSpPr>
            <a:xfrm rot="5400000">
              <a:off x="6840350" y="975686"/>
              <a:ext cx="904172" cy="1748799"/>
              <a:chOff x="854376" y="236734"/>
              <a:chExt cx="2781302" cy="3987433"/>
            </a:xfrm>
          </p:grpSpPr>
          <p:sp>
            <p:nvSpPr>
              <p:cNvPr id="343" name="Google Shape;343;p24"/>
              <p:cNvSpPr/>
              <p:nvPr/>
            </p:nvSpPr>
            <p:spPr>
              <a:xfrm>
                <a:off x="854378" y="2050922"/>
                <a:ext cx="2781300" cy="2173245"/>
              </a:xfrm>
              <a:custGeom>
                <a:rect b="b" l="l" r="r" t="t"/>
                <a:pathLst>
                  <a:path extrusionOk="0" h="2173245" w="2781300">
                    <a:moveTo>
                      <a:pt x="0" y="0"/>
                    </a:moveTo>
                    <a:lnTo>
                      <a:pt x="2435771" y="0"/>
                    </a:lnTo>
                    <a:lnTo>
                      <a:pt x="2435771" y="1041586"/>
                    </a:lnTo>
                    <a:cubicBezTo>
                      <a:pt x="2435771" y="1231017"/>
                      <a:pt x="2570140" y="1389064"/>
                      <a:pt x="2748765" y="1425616"/>
                    </a:cubicBezTo>
                    <a:lnTo>
                      <a:pt x="2781300" y="1428896"/>
                    </a:lnTo>
                    <a:lnTo>
                      <a:pt x="2781300" y="1961922"/>
                    </a:lnTo>
                    <a:cubicBezTo>
                      <a:pt x="2781300" y="2078632"/>
                      <a:pt x="2686687" y="2173245"/>
                      <a:pt x="2569977" y="2173245"/>
                    </a:cubicBezTo>
                    <a:lnTo>
                      <a:pt x="211323" y="2173245"/>
                    </a:lnTo>
                    <a:cubicBezTo>
                      <a:pt x="94613" y="2173245"/>
                      <a:pt x="0" y="2078632"/>
                      <a:pt x="0" y="1961922"/>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44" name="Google Shape;344;p24"/>
              <p:cNvSpPr/>
              <p:nvPr/>
            </p:nvSpPr>
            <p:spPr>
              <a:xfrm flipH="1" rot="10800000">
                <a:off x="854376" y="236734"/>
                <a:ext cx="2781299" cy="2173244"/>
              </a:xfrm>
              <a:custGeom>
                <a:rect b="b" l="l" r="r" t="t"/>
                <a:pathLst>
                  <a:path extrusionOk="0" h="2173245" w="2781300">
                    <a:moveTo>
                      <a:pt x="0" y="0"/>
                    </a:moveTo>
                    <a:lnTo>
                      <a:pt x="2435771" y="0"/>
                    </a:lnTo>
                    <a:lnTo>
                      <a:pt x="2435771" y="1041586"/>
                    </a:lnTo>
                    <a:cubicBezTo>
                      <a:pt x="2435771" y="1231017"/>
                      <a:pt x="2570140" y="1389064"/>
                      <a:pt x="2748765" y="1425616"/>
                    </a:cubicBezTo>
                    <a:lnTo>
                      <a:pt x="2781300" y="1428896"/>
                    </a:lnTo>
                    <a:lnTo>
                      <a:pt x="2781300" y="1961922"/>
                    </a:lnTo>
                    <a:cubicBezTo>
                      <a:pt x="2781300" y="2078632"/>
                      <a:pt x="2686687" y="2173245"/>
                      <a:pt x="2569977" y="2173245"/>
                    </a:cubicBezTo>
                    <a:lnTo>
                      <a:pt x="211323" y="2173245"/>
                    </a:lnTo>
                    <a:cubicBezTo>
                      <a:pt x="94613" y="2173245"/>
                      <a:pt x="0" y="2078632"/>
                      <a:pt x="0" y="1961922"/>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grpSp>
        <p:sp>
          <p:nvSpPr>
            <p:cNvPr id="345" name="Google Shape;345;p24"/>
            <p:cNvSpPr txBox="1"/>
            <p:nvPr/>
          </p:nvSpPr>
          <p:spPr>
            <a:xfrm flipH="1">
              <a:off x="7005460" y="1550996"/>
              <a:ext cx="597000" cy="366300"/>
            </a:xfrm>
            <a:prstGeom prst="rect">
              <a:avLst/>
            </a:prstGeom>
            <a:solidFill>
              <a:schemeClr val="accent4"/>
            </a:solidFill>
            <a:ln>
              <a:noFill/>
            </a:ln>
          </p:spPr>
          <p:txBody>
            <a:bodyPr anchorCtr="0" anchor="ctr" bIns="0" lIns="0" spcFirstLastPara="1" rIns="0" wrap="square" tIns="0">
              <a:spAutoFit/>
            </a:bodyPr>
            <a:lstStyle/>
            <a:p>
              <a:pPr indent="0" lvl="0" marL="0" marR="0" rtl="0" algn="ctr">
                <a:lnSpc>
                  <a:spcPct val="138000"/>
                </a:lnSpc>
                <a:spcBef>
                  <a:spcPts val="0"/>
                </a:spcBef>
                <a:spcAft>
                  <a:spcPts val="0"/>
                </a:spcAft>
                <a:buNone/>
              </a:pPr>
              <a:r>
                <a:rPr b="1" lang="en-US" sz="1000">
                  <a:solidFill>
                    <a:schemeClr val="lt1"/>
                  </a:solidFill>
                  <a:latin typeface="Poppins"/>
                  <a:ea typeface="Poppins"/>
                  <a:cs typeface="Poppins"/>
                  <a:sym typeface="Poppins"/>
                </a:rPr>
                <a:t>BUILD THE PLAN</a:t>
              </a:r>
              <a:endParaRPr/>
            </a:p>
          </p:txBody>
        </p:sp>
      </p:grpSp>
      <p:grpSp>
        <p:nvGrpSpPr>
          <p:cNvPr id="346" name="Google Shape;346;p24"/>
          <p:cNvGrpSpPr/>
          <p:nvPr/>
        </p:nvGrpSpPr>
        <p:grpSpPr>
          <a:xfrm>
            <a:off x="7726294" y="1751449"/>
            <a:ext cx="1748797" cy="904172"/>
            <a:chOff x="8823469" y="1397999"/>
            <a:chExt cx="1748797" cy="904172"/>
          </a:xfrm>
        </p:grpSpPr>
        <p:grpSp>
          <p:nvGrpSpPr>
            <p:cNvPr id="347" name="Google Shape;347;p24"/>
            <p:cNvGrpSpPr/>
            <p:nvPr/>
          </p:nvGrpSpPr>
          <p:grpSpPr>
            <a:xfrm rot="5400000">
              <a:off x="9245781" y="975686"/>
              <a:ext cx="904172" cy="1748797"/>
              <a:chOff x="854375" y="236738"/>
              <a:chExt cx="2781301" cy="3987429"/>
            </a:xfrm>
          </p:grpSpPr>
          <p:sp>
            <p:nvSpPr>
              <p:cNvPr id="348" name="Google Shape;348;p24"/>
              <p:cNvSpPr/>
              <p:nvPr/>
            </p:nvSpPr>
            <p:spPr>
              <a:xfrm>
                <a:off x="854375" y="2050922"/>
                <a:ext cx="2781300" cy="2173245"/>
              </a:xfrm>
              <a:custGeom>
                <a:rect b="b" l="l" r="r" t="t"/>
                <a:pathLst>
                  <a:path extrusionOk="0" h="2173245" w="2781300">
                    <a:moveTo>
                      <a:pt x="0" y="0"/>
                    </a:moveTo>
                    <a:lnTo>
                      <a:pt x="2435771" y="0"/>
                    </a:lnTo>
                    <a:lnTo>
                      <a:pt x="2435771" y="1041586"/>
                    </a:lnTo>
                    <a:cubicBezTo>
                      <a:pt x="2435771" y="1231017"/>
                      <a:pt x="2570140" y="1389064"/>
                      <a:pt x="2748765" y="1425616"/>
                    </a:cubicBezTo>
                    <a:lnTo>
                      <a:pt x="2781300" y="1428896"/>
                    </a:lnTo>
                    <a:lnTo>
                      <a:pt x="2781300" y="1961922"/>
                    </a:lnTo>
                    <a:cubicBezTo>
                      <a:pt x="2781300" y="2078632"/>
                      <a:pt x="2686687" y="2173245"/>
                      <a:pt x="2569977" y="2173245"/>
                    </a:cubicBezTo>
                    <a:lnTo>
                      <a:pt x="211323" y="2173245"/>
                    </a:lnTo>
                    <a:cubicBezTo>
                      <a:pt x="94613" y="2173245"/>
                      <a:pt x="0" y="2078632"/>
                      <a:pt x="0" y="1961922"/>
                    </a:cubicBezTo>
                    <a:lnTo>
                      <a:pt x="0" y="0"/>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Poppins"/>
                  <a:ea typeface="Poppins"/>
                  <a:cs typeface="Poppins"/>
                  <a:sym typeface="Poppins"/>
                </a:endParaRPr>
              </a:p>
            </p:txBody>
          </p:sp>
          <p:sp>
            <p:nvSpPr>
              <p:cNvPr id="349" name="Google Shape;349;p24"/>
              <p:cNvSpPr/>
              <p:nvPr/>
            </p:nvSpPr>
            <p:spPr>
              <a:xfrm flipH="1" rot="10800000">
                <a:off x="854377" y="236738"/>
                <a:ext cx="2781299" cy="2173244"/>
              </a:xfrm>
              <a:custGeom>
                <a:rect b="b" l="l" r="r" t="t"/>
                <a:pathLst>
                  <a:path extrusionOk="0" h="2173245" w="2781300">
                    <a:moveTo>
                      <a:pt x="0" y="0"/>
                    </a:moveTo>
                    <a:lnTo>
                      <a:pt x="2435771" y="0"/>
                    </a:lnTo>
                    <a:lnTo>
                      <a:pt x="2435771" y="1041586"/>
                    </a:lnTo>
                    <a:cubicBezTo>
                      <a:pt x="2435771" y="1231017"/>
                      <a:pt x="2570140" y="1389064"/>
                      <a:pt x="2748765" y="1425616"/>
                    </a:cubicBezTo>
                    <a:lnTo>
                      <a:pt x="2781300" y="1428896"/>
                    </a:lnTo>
                    <a:lnTo>
                      <a:pt x="2781300" y="1961922"/>
                    </a:lnTo>
                    <a:cubicBezTo>
                      <a:pt x="2781300" y="2078632"/>
                      <a:pt x="2686687" y="2173245"/>
                      <a:pt x="2569977" y="2173245"/>
                    </a:cubicBezTo>
                    <a:lnTo>
                      <a:pt x="211323" y="2173245"/>
                    </a:lnTo>
                    <a:cubicBezTo>
                      <a:pt x="94613" y="2173245"/>
                      <a:pt x="0" y="2078632"/>
                      <a:pt x="0" y="1961922"/>
                    </a:cubicBezTo>
                    <a:lnTo>
                      <a:pt x="0" y="0"/>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Poppins"/>
                  <a:ea typeface="Poppins"/>
                  <a:cs typeface="Poppins"/>
                  <a:sym typeface="Poppins"/>
                </a:endParaRPr>
              </a:p>
            </p:txBody>
          </p:sp>
        </p:grpSp>
        <p:sp>
          <p:nvSpPr>
            <p:cNvPr id="350" name="Google Shape;350;p24"/>
            <p:cNvSpPr txBox="1"/>
            <p:nvPr/>
          </p:nvSpPr>
          <p:spPr>
            <a:xfrm flipH="1">
              <a:off x="9063016" y="1640764"/>
              <a:ext cx="1296300" cy="366300"/>
            </a:xfrm>
            <a:prstGeom prst="rect">
              <a:avLst/>
            </a:prstGeom>
            <a:solidFill>
              <a:srgbClr val="EFEFEF"/>
            </a:solidFill>
            <a:ln>
              <a:noFill/>
            </a:ln>
          </p:spPr>
          <p:txBody>
            <a:bodyPr anchorCtr="0" anchor="ctr" bIns="0" lIns="0" spcFirstLastPara="1" rIns="0" wrap="square" tIns="0">
              <a:spAutoFit/>
            </a:bodyPr>
            <a:lstStyle/>
            <a:p>
              <a:pPr indent="0" lvl="0" marL="0" marR="0" rtl="0" algn="ctr">
                <a:lnSpc>
                  <a:spcPct val="138000"/>
                </a:lnSpc>
                <a:spcBef>
                  <a:spcPts val="0"/>
                </a:spcBef>
                <a:spcAft>
                  <a:spcPts val="0"/>
                </a:spcAft>
                <a:buNone/>
              </a:pPr>
              <a:r>
                <a:rPr b="1" lang="en-US" sz="1000">
                  <a:solidFill>
                    <a:schemeClr val="dk1"/>
                  </a:solidFill>
                  <a:latin typeface="Poppins"/>
                  <a:ea typeface="Poppins"/>
                  <a:cs typeface="Poppins"/>
                  <a:sym typeface="Poppins"/>
                </a:rPr>
                <a:t>MANAGE PERFORMANCE</a:t>
              </a:r>
              <a:endParaRPr>
                <a:solidFill>
                  <a:schemeClr val="dk1"/>
                </a:solidFill>
              </a:endParaRPr>
            </a:p>
          </p:txBody>
        </p:sp>
      </p:grpSp>
      <p:sp>
        <p:nvSpPr>
          <p:cNvPr id="351" name="Google Shape;351;p24"/>
          <p:cNvSpPr txBox="1"/>
          <p:nvPr>
            <p:ph type="title"/>
          </p:nvPr>
        </p:nvSpPr>
        <p:spPr>
          <a:xfrm>
            <a:off x="551533" y="90908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F</a:t>
            </a:r>
            <a:r>
              <a:rPr lang="en-US"/>
              <a:t>our</a:t>
            </a:r>
            <a:r>
              <a:rPr lang="en-US"/>
              <a:t>-</a:t>
            </a:r>
            <a:r>
              <a:rPr lang="en-US"/>
              <a:t>phase guide to strategic planning</a:t>
            </a:r>
            <a:endParaRPr/>
          </a:p>
        </p:txBody>
      </p:sp>
      <p:grpSp>
        <p:nvGrpSpPr>
          <p:cNvPr id="352" name="Google Shape;352;p24"/>
          <p:cNvGrpSpPr/>
          <p:nvPr/>
        </p:nvGrpSpPr>
        <p:grpSpPr>
          <a:xfrm>
            <a:off x="551568" y="1751454"/>
            <a:ext cx="1748888" cy="904201"/>
            <a:chOff x="1611818" y="1398007"/>
            <a:chExt cx="1748888" cy="904201"/>
          </a:xfrm>
        </p:grpSpPr>
        <p:grpSp>
          <p:nvGrpSpPr>
            <p:cNvPr id="353" name="Google Shape;353;p24"/>
            <p:cNvGrpSpPr/>
            <p:nvPr/>
          </p:nvGrpSpPr>
          <p:grpSpPr>
            <a:xfrm rot="5400000">
              <a:off x="2034162" y="975663"/>
              <a:ext cx="904201" cy="1748888"/>
              <a:chOff x="854375" y="236734"/>
              <a:chExt cx="2781300" cy="3987433"/>
            </a:xfrm>
          </p:grpSpPr>
          <p:sp>
            <p:nvSpPr>
              <p:cNvPr id="354" name="Google Shape;354;p24"/>
              <p:cNvSpPr/>
              <p:nvPr/>
            </p:nvSpPr>
            <p:spPr>
              <a:xfrm>
                <a:off x="854375" y="2050922"/>
                <a:ext cx="2781300" cy="2173245"/>
              </a:xfrm>
              <a:custGeom>
                <a:rect b="b" l="l" r="r" t="t"/>
                <a:pathLst>
                  <a:path extrusionOk="0" h="2173245" w="2781300">
                    <a:moveTo>
                      <a:pt x="0" y="0"/>
                    </a:moveTo>
                    <a:lnTo>
                      <a:pt x="2435771" y="0"/>
                    </a:lnTo>
                    <a:lnTo>
                      <a:pt x="2435771" y="1041586"/>
                    </a:lnTo>
                    <a:cubicBezTo>
                      <a:pt x="2435771" y="1231017"/>
                      <a:pt x="2570140" y="1389064"/>
                      <a:pt x="2748765" y="1425616"/>
                    </a:cubicBezTo>
                    <a:lnTo>
                      <a:pt x="2781300" y="1428896"/>
                    </a:lnTo>
                    <a:lnTo>
                      <a:pt x="2781300" y="1961922"/>
                    </a:lnTo>
                    <a:cubicBezTo>
                      <a:pt x="2781300" y="2078632"/>
                      <a:pt x="2686687" y="2173245"/>
                      <a:pt x="2569977" y="2173245"/>
                    </a:cubicBezTo>
                    <a:lnTo>
                      <a:pt x="211323" y="2173245"/>
                    </a:lnTo>
                    <a:cubicBezTo>
                      <a:pt x="94613" y="2173245"/>
                      <a:pt x="0" y="2078632"/>
                      <a:pt x="0" y="1961922"/>
                    </a:cubicBez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latin typeface="Poppins"/>
                  <a:ea typeface="Poppins"/>
                  <a:cs typeface="Poppins"/>
                  <a:sym typeface="Poppins"/>
                </a:endParaRPr>
              </a:p>
            </p:txBody>
          </p:sp>
          <p:sp>
            <p:nvSpPr>
              <p:cNvPr id="355" name="Google Shape;355;p24"/>
              <p:cNvSpPr/>
              <p:nvPr/>
            </p:nvSpPr>
            <p:spPr>
              <a:xfrm flipH="1" rot="10800000">
                <a:off x="854375" y="236734"/>
                <a:ext cx="2781300" cy="2173245"/>
              </a:xfrm>
              <a:custGeom>
                <a:rect b="b" l="l" r="r" t="t"/>
                <a:pathLst>
                  <a:path extrusionOk="0" h="2173245" w="2781300">
                    <a:moveTo>
                      <a:pt x="0" y="0"/>
                    </a:moveTo>
                    <a:lnTo>
                      <a:pt x="2435771" y="0"/>
                    </a:lnTo>
                    <a:lnTo>
                      <a:pt x="2435771" y="1041586"/>
                    </a:lnTo>
                    <a:cubicBezTo>
                      <a:pt x="2435771" y="1231017"/>
                      <a:pt x="2570140" y="1389064"/>
                      <a:pt x="2748765" y="1425616"/>
                    </a:cubicBezTo>
                    <a:lnTo>
                      <a:pt x="2781300" y="1428896"/>
                    </a:lnTo>
                    <a:lnTo>
                      <a:pt x="2781300" y="1961922"/>
                    </a:lnTo>
                    <a:cubicBezTo>
                      <a:pt x="2781300" y="2078632"/>
                      <a:pt x="2686687" y="2173245"/>
                      <a:pt x="2569977" y="2173245"/>
                    </a:cubicBezTo>
                    <a:lnTo>
                      <a:pt x="211323" y="2173245"/>
                    </a:lnTo>
                    <a:cubicBezTo>
                      <a:pt x="94613" y="2173245"/>
                      <a:pt x="0" y="2078632"/>
                      <a:pt x="0" y="1961922"/>
                    </a:cubicBez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latin typeface="Poppins"/>
                  <a:ea typeface="Poppins"/>
                  <a:cs typeface="Poppins"/>
                  <a:sym typeface="Poppins"/>
                </a:endParaRPr>
              </a:p>
            </p:txBody>
          </p:sp>
        </p:grpSp>
        <p:sp>
          <p:nvSpPr>
            <p:cNvPr id="356" name="Google Shape;356;p24"/>
            <p:cNvSpPr txBox="1"/>
            <p:nvPr/>
          </p:nvSpPr>
          <p:spPr>
            <a:xfrm flipH="1">
              <a:off x="1838125" y="1640764"/>
              <a:ext cx="1296300" cy="366300"/>
            </a:xfrm>
            <a:prstGeom prst="rect">
              <a:avLst/>
            </a:prstGeom>
            <a:solidFill>
              <a:schemeClr val="dk1"/>
            </a:solidFill>
            <a:ln>
              <a:noFill/>
            </a:ln>
          </p:spPr>
          <p:txBody>
            <a:bodyPr anchorCtr="0" anchor="ctr" bIns="0" lIns="0" spcFirstLastPara="1" rIns="0" wrap="square" tIns="0">
              <a:spAutoFit/>
            </a:bodyPr>
            <a:lstStyle/>
            <a:p>
              <a:pPr indent="0" lvl="0" marL="0" marR="0" rtl="0" algn="ctr">
                <a:lnSpc>
                  <a:spcPct val="138000"/>
                </a:lnSpc>
                <a:spcBef>
                  <a:spcPts val="0"/>
                </a:spcBef>
                <a:spcAft>
                  <a:spcPts val="0"/>
                </a:spcAft>
                <a:buNone/>
              </a:pPr>
              <a:r>
                <a:rPr b="1" lang="en-US" sz="1000">
                  <a:solidFill>
                    <a:srgbClr val="FFFFFF"/>
                  </a:solidFill>
                  <a:latin typeface="Poppins"/>
                  <a:ea typeface="Poppins"/>
                  <a:cs typeface="Poppins"/>
                  <a:sym typeface="Poppins"/>
                </a:rPr>
                <a:t>DETERMINE POSITION</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23" presetSubtype="16">
                                  <p:stCondLst>
                                    <p:cond delay="50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1000"/>
                                        <p:tgtEl>
                                          <p:spTgt spid="336"/>
                                        </p:tgtEl>
                                        <p:attrNameLst>
                                          <p:attrName>ppt_w</p:attrName>
                                        </p:attrNameLst>
                                      </p:cBhvr>
                                      <p:tavLst>
                                        <p:tav fmla="" tm="0">
                                          <p:val>
                                            <p:strVal val="0"/>
                                          </p:val>
                                        </p:tav>
                                        <p:tav fmla="" tm="100000">
                                          <p:val>
                                            <p:strVal val="#ppt_w"/>
                                          </p:val>
                                        </p:tav>
                                      </p:tavLst>
                                    </p:anim>
                                    <p:anim calcmode="lin" valueType="num">
                                      <p:cBhvr additive="base">
                                        <p:cTn dur="1000"/>
                                        <p:tgtEl>
                                          <p:spTgt spid="33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00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23" presetSubtype="16">
                                  <p:stCondLst>
                                    <p:cond delay="100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1000"/>
                                        <p:tgtEl>
                                          <p:spTgt spid="341"/>
                                        </p:tgtEl>
                                        <p:attrNameLst>
                                          <p:attrName>ppt_w</p:attrName>
                                        </p:attrNameLst>
                                      </p:cBhvr>
                                      <p:tavLst>
                                        <p:tav fmla="" tm="0">
                                          <p:val>
                                            <p:strVal val="0"/>
                                          </p:val>
                                        </p:tav>
                                        <p:tav fmla="" tm="100000">
                                          <p:val>
                                            <p:strVal val="#ppt_w"/>
                                          </p:val>
                                        </p:tav>
                                      </p:tavLst>
                                    </p:anim>
                                    <p:anim calcmode="lin" valueType="num">
                                      <p:cBhvr additive="base">
                                        <p:cTn dur="10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23" presetSubtype="16">
                                  <p:stCondLst>
                                    <p:cond delay="150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1000"/>
                                        <p:tgtEl>
                                          <p:spTgt spid="346"/>
                                        </p:tgtEl>
                                        <p:attrNameLst>
                                          <p:attrName>ppt_w</p:attrName>
                                        </p:attrNameLst>
                                      </p:cBhvr>
                                      <p:tavLst>
                                        <p:tav fmla="" tm="0">
                                          <p:val>
                                            <p:strVal val="0"/>
                                          </p:val>
                                        </p:tav>
                                        <p:tav fmla="" tm="100000">
                                          <p:val>
                                            <p:strVal val="#ppt_w"/>
                                          </p:val>
                                        </p:tav>
                                      </p:tavLst>
                                    </p:anim>
                                    <p:anim calcmode="lin" valueType="num">
                                      <p:cBhvr additive="base">
                                        <p:cTn dur="1000"/>
                                        <p:tgtEl>
                                          <p:spTgt spid="346"/>
                                        </p:tgtEl>
                                        <p:attrNameLst>
                                          <p:attrName>ppt_h</p:attrName>
                                        </p:attrNameLst>
                                      </p:cBhvr>
                                      <p:tavLst>
                                        <p:tav fmla="" tm="0">
                                          <p:val>
                                            <p:strVal val="0"/>
                                          </p:val>
                                        </p:tav>
                                        <p:tav fmla="" tm="100000">
                                          <p:val>
                                            <p:strVal val="#ppt_h"/>
                                          </p:val>
                                        </p:tav>
                                      </p:tavLst>
                                    </p:anim>
                                  </p:childTnLst>
                                </p:cTn>
                              </p:par>
                              <p:par>
                                <p:cTn fill="hold" nodeType="withEffect" presetClass="entr" presetID="2" presetSubtype="1">
                                  <p:stCondLst>
                                    <p:cond delay="100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2500"/>
                                        <p:tgtEl>
                                          <p:spTgt spid="2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2500"/>
                                        <p:tgtEl>
                                          <p:spTgt spid="2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2500"/>
                                        <p:tgtEl>
                                          <p:spTgt spid="2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2500"/>
                                        <p:tgtEl>
                                          <p:spTgt spid="2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2500"/>
                                        <p:tgtEl>
                                          <p:spTgt spid="2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50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2500"/>
                                        <p:tgtEl>
                                          <p:spTgt spid="2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50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2500"/>
                                        <p:tgtEl>
                                          <p:spTgt spid="2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50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2500"/>
                                        <p:tgtEl>
                                          <p:spTgt spid="2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50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2500"/>
                                        <p:tgtEl>
                                          <p:spTgt spid="2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50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2500"/>
                                        <p:tgtEl>
                                          <p:spTgt spid="29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50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2500"/>
                                        <p:tgtEl>
                                          <p:spTgt spid="3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50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2500"/>
                                        <p:tgtEl>
                                          <p:spTgt spid="3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2500"/>
                                        <p:tgtEl>
                                          <p:spTgt spid="2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2500"/>
                                        <p:tgtEl>
                                          <p:spTgt spid="2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2500"/>
                                        <p:tgtEl>
                                          <p:spTgt spid="3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2500"/>
                                        <p:tgtEl>
                                          <p:spTgt spid="3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2500"/>
                                        <p:tgtEl>
                                          <p:spTgt spid="3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2500"/>
                                        <p:tgtEl>
                                          <p:spTgt spid="3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2500"/>
                                        <p:tgtEl>
                                          <p:spTgt spid="2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2500"/>
                                        <p:tgtEl>
                                          <p:spTgt spid="2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2500"/>
                                        <p:tgtEl>
                                          <p:spTgt spid="3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2500"/>
                                        <p:tgtEl>
                                          <p:spTgt spid="3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2500"/>
                                        <p:tgtEl>
                                          <p:spTgt spid="32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p:nvPr/>
        </p:nvSpPr>
        <p:spPr>
          <a:xfrm>
            <a:off x="3426346" y="427698"/>
            <a:ext cx="7651800" cy="7651800"/>
          </a:xfrm>
          <a:prstGeom prst="ellipse">
            <a:avLst/>
          </a:prstGeom>
          <a:gradFill>
            <a:gsLst>
              <a:gs pos="0">
                <a:srgbClr val="5F5F5F">
                  <a:alpha val="9803"/>
                </a:srgbClr>
              </a:gs>
              <a:gs pos="99000">
                <a:srgbClr val="7F7F7F">
                  <a:alpha val="9803"/>
                </a:srgbClr>
              </a:gs>
              <a:gs pos="100000">
                <a:srgbClr val="7F7F7F">
                  <a:alpha val="9803"/>
                </a:srgbClr>
              </a:gs>
            </a:gsLst>
            <a:lin ang="7200000" scaled="0"/>
          </a:gradFill>
          <a:ln>
            <a:noFill/>
          </a:ln>
          <a:effectLst>
            <a:outerShdw blurRad="889000" sx="80000" rotWithShape="0" algn="t" dir="5400000" dist="254000" sy="80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362" name="Google Shape;362;p25"/>
          <p:cNvSpPr/>
          <p:nvPr/>
        </p:nvSpPr>
        <p:spPr>
          <a:xfrm>
            <a:off x="4693540" y="1582963"/>
            <a:ext cx="5117400" cy="511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363" name="Google Shape;363;p25"/>
          <p:cNvSpPr/>
          <p:nvPr/>
        </p:nvSpPr>
        <p:spPr>
          <a:xfrm>
            <a:off x="5618614" y="2508036"/>
            <a:ext cx="3267300" cy="32673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364" name="Google Shape;364;p25"/>
          <p:cNvSpPr/>
          <p:nvPr/>
        </p:nvSpPr>
        <p:spPr>
          <a:xfrm>
            <a:off x="6441092" y="3330514"/>
            <a:ext cx="1622400" cy="1622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365" name="Google Shape;365;p25"/>
          <p:cNvSpPr txBox="1"/>
          <p:nvPr/>
        </p:nvSpPr>
        <p:spPr>
          <a:xfrm flipH="1">
            <a:off x="6625614" y="3920598"/>
            <a:ext cx="1253400" cy="397200"/>
          </a:xfrm>
          <a:prstGeom prst="rect">
            <a:avLst/>
          </a:prstGeom>
          <a:noFill/>
          <a:ln>
            <a:noFill/>
          </a:ln>
        </p:spPr>
        <p:txBody>
          <a:bodyPr anchorCtr="0" anchor="ctr" bIns="0" lIns="0" spcFirstLastPara="1" rIns="0" wrap="square" tIns="0">
            <a:spAutoFit/>
          </a:bodyPr>
          <a:lstStyle/>
          <a:p>
            <a:pPr indent="0" lvl="0" marL="0" marR="0" rtl="0" algn="ctr">
              <a:lnSpc>
                <a:spcPct val="158000"/>
              </a:lnSpc>
              <a:spcBef>
                <a:spcPts val="0"/>
              </a:spcBef>
              <a:spcAft>
                <a:spcPts val="0"/>
              </a:spcAft>
              <a:buNone/>
            </a:pPr>
            <a:r>
              <a:rPr b="1" lang="en-US" sz="1000">
                <a:solidFill>
                  <a:schemeClr val="lt1"/>
                </a:solidFill>
                <a:latin typeface="Poppins"/>
                <a:ea typeface="Poppins"/>
                <a:cs typeface="Poppins"/>
                <a:sym typeface="Poppins"/>
              </a:rPr>
              <a:t>YOUR ORGANIZATION</a:t>
            </a:r>
            <a:endParaRPr/>
          </a:p>
        </p:txBody>
      </p:sp>
      <p:grpSp>
        <p:nvGrpSpPr>
          <p:cNvPr id="366" name="Google Shape;366;p25"/>
          <p:cNvGrpSpPr/>
          <p:nvPr/>
        </p:nvGrpSpPr>
        <p:grpSpPr>
          <a:xfrm>
            <a:off x="5705969" y="3969830"/>
            <a:ext cx="2991255" cy="1413766"/>
            <a:chOff x="4549719" y="3969830"/>
            <a:chExt cx="2991255" cy="1413766"/>
          </a:xfrm>
        </p:grpSpPr>
        <p:sp>
          <p:nvSpPr>
            <p:cNvPr id="367" name="Google Shape;367;p25"/>
            <p:cNvSpPr txBox="1"/>
            <p:nvPr/>
          </p:nvSpPr>
          <p:spPr>
            <a:xfrm flipH="1">
              <a:off x="4549719" y="3969831"/>
              <a:ext cx="5973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Current markets</a:t>
              </a:r>
              <a:endParaRPr>
                <a:solidFill>
                  <a:schemeClr val="lt1"/>
                </a:solidFill>
              </a:endParaRPr>
            </a:p>
          </p:txBody>
        </p:sp>
        <p:sp>
          <p:nvSpPr>
            <p:cNvPr id="368" name="Google Shape;368;p25"/>
            <p:cNvSpPr txBox="1"/>
            <p:nvPr/>
          </p:nvSpPr>
          <p:spPr>
            <a:xfrm flipH="1">
              <a:off x="7045074" y="3969830"/>
              <a:ext cx="4959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New market</a:t>
              </a:r>
              <a:endParaRPr>
                <a:solidFill>
                  <a:schemeClr val="lt1"/>
                </a:solidFill>
              </a:endParaRPr>
            </a:p>
          </p:txBody>
        </p:sp>
        <p:sp>
          <p:nvSpPr>
            <p:cNvPr id="369" name="Google Shape;369;p25"/>
            <p:cNvSpPr txBox="1"/>
            <p:nvPr/>
          </p:nvSpPr>
          <p:spPr>
            <a:xfrm flipH="1">
              <a:off x="4676690" y="4671315"/>
              <a:ext cx="717900" cy="1077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Customers</a:t>
              </a:r>
              <a:endParaRPr>
                <a:solidFill>
                  <a:schemeClr val="lt1"/>
                </a:solidFill>
              </a:endParaRPr>
            </a:p>
          </p:txBody>
        </p:sp>
        <p:sp>
          <p:nvSpPr>
            <p:cNvPr id="370" name="Google Shape;370;p25"/>
            <p:cNvSpPr txBox="1"/>
            <p:nvPr/>
          </p:nvSpPr>
          <p:spPr>
            <a:xfrm flipH="1">
              <a:off x="6737594" y="4677345"/>
              <a:ext cx="717900" cy="1077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Market size</a:t>
              </a:r>
              <a:endParaRPr>
                <a:solidFill>
                  <a:schemeClr val="lt1"/>
                </a:solidFill>
              </a:endParaRPr>
            </a:p>
          </p:txBody>
        </p:sp>
        <p:sp>
          <p:nvSpPr>
            <p:cNvPr id="371" name="Google Shape;371;p25"/>
            <p:cNvSpPr txBox="1"/>
            <p:nvPr/>
          </p:nvSpPr>
          <p:spPr>
            <a:xfrm flipH="1">
              <a:off x="5509339" y="5275896"/>
              <a:ext cx="1170000" cy="1077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Growing or deciding</a:t>
              </a:r>
              <a:endParaRPr>
                <a:solidFill>
                  <a:schemeClr val="lt1"/>
                </a:solidFill>
              </a:endParaRPr>
            </a:p>
          </p:txBody>
        </p:sp>
      </p:grpSp>
      <p:grpSp>
        <p:nvGrpSpPr>
          <p:cNvPr id="372" name="Google Shape;372;p25"/>
          <p:cNvGrpSpPr/>
          <p:nvPr/>
        </p:nvGrpSpPr>
        <p:grpSpPr>
          <a:xfrm>
            <a:off x="4836661" y="3599926"/>
            <a:ext cx="4759759" cy="1931645"/>
            <a:chOff x="3680411" y="3599926"/>
            <a:chExt cx="4759759" cy="1931645"/>
          </a:xfrm>
        </p:grpSpPr>
        <p:sp>
          <p:nvSpPr>
            <p:cNvPr id="373" name="Google Shape;373;p25"/>
            <p:cNvSpPr txBox="1"/>
            <p:nvPr/>
          </p:nvSpPr>
          <p:spPr>
            <a:xfrm flipH="1">
              <a:off x="7944270" y="3664046"/>
              <a:ext cx="4959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Power of buyers</a:t>
              </a:r>
              <a:endParaRPr>
                <a:solidFill>
                  <a:schemeClr val="lt1"/>
                </a:solidFill>
              </a:endParaRPr>
            </a:p>
          </p:txBody>
        </p:sp>
        <p:sp>
          <p:nvSpPr>
            <p:cNvPr id="374" name="Google Shape;374;p25"/>
            <p:cNvSpPr txBox="1"/>
            <p:nvPr/>
          </p:nvSpPr>
          <p:spPr>
            <a:xfrm flipH="1">
              <a:off x="7836872" y="4491126"/>
              <a:ext cx="5772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Substitute products</a:t>
              </a:r>
              <a:endParaRPr>
                <a:solidFill>
                  <a:schemeClr val="lt1"/>
                </a:solidFill>
              </a:endParaRPr>
            </a:p>
          </p:txBody>
        </p:sp>
        <p:sp>
          <p:nvSpPr>
            <p:cNvPr id="375" name="Google Shape;375;p25"/>
            <p:cNvSpPr txBox="1"/>
            <p:nvPr/>
          </p:nvSpPr>
          <p:spPr>
            <a:xfrm flipH="1">
              <a:off x="7478390" y="5263671"/>
              <a:ext cx="6471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Competitive rivalry</a:t>
              </a:r>
              <a:endParaRPr>
                <a:solidFill>
                  <a:schemeClr val="lt1"/>
                </a:solidFill>
              </a:endParaRPr>
            </a:p>
          </p:txBody>
        </p:sp>
        <p:sp>
          <p:nvSpPr>
            <p:cNvPr id="376" name="Google Shape;376;p25"/>
            <p:cNvSpPr txBox="1"/>
            <p:nvPr/>
          </p:nvSpPr>
          <p:spPr>
            <a:xfrm flipH="1">
              <a:off x="3996578" y="5262183"/>
              <a:ext cx="6471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New competitors</a:t>
              </a:r>
              <a:endParaRPr>
                <a:solidFill>
                  <a:schemeClr val="lt1"/>
                </a:solidFill>
              </a:endParaRPr>
            </a:p>
          </p:txBody>
        </p:sp>
        <p:sp>
          <p:nvSpPr>
            <p:cNvPr id="377" name="Google Shape;377;p25"/>
            <p:cNvSpPr txBox="1"/>
            <p:nvPr/>
          </p:nvSpPr>
          <p:spPr>
            <a:xfrm flipH="1">
              <a:off x="3680411" y="4490555"/>
              <a:ext cx="6471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Current competitors</a:t>
              </a:r>
              <a:endParaRPr>
                <a:solidFill>
                  <a:schemeClr val="lt1"/>
                </a:solidFill>
              </a:endParaRPr>
            </a:p>
          </p:txBody>
        </p:sp>
        <p:sp>
          <p:nvSpPr>
            <p:cNvPr id="378" name="Google Shape;378;p25"/>
            <p:cNvSpPr txBox="1"/>
            <p:nvPr/>
          </p:nvSpPr>
          <p:spPr>
            <a:xfrm flipH="1">
              <a:off x="3747341" y="3599926"/>
              <a:ext cx="577200" cy="4278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chemeClr val="lt1"/>
                  </a:solidFill>
                  <a:latin typeface="Poppins"/>
                  <a:ea typeface="Poppins"/>
                  <a:cs typeface="Poppins"/>
                  <a:sym typeface="Poppins"/>
                </a:rPr>
                <a:t>Power suppliers or vendors</a:t>
              </a:r>
              <a:endParaRPr>
                <a:solidFill>
                  <a:schemeClr val="lt1"/>
                </a:solidFill>
              </a:endParaRPr>
            </a:p>
          </p:txBody>
        </p:sp>
      </p:grpSp>
      <p:grpSp>
        <p:nvGrpSpPr>
          <p:cNvPr id="379" name="Google Shape;379;p25"/>
          <p:cNvGrpSpPr/>
          <p:nvPr/>
        </p:nvGrpSpPr>
        <p:grpSpPr>
          <a:xfrm>
            <a:off x="3695420" y="3181176"/>
            <a:ext cx="7115269" cy="2704534"/>
            <a:chOff x="2539170" y="3181176"/>
            <a:chExt cx="7115269" cy="2704534"/>
          </a:xfrm>
        </p:grpSpPr>
        <p:sp>
          <p:nvSpPr>
            <p:cNvPr id="380" name="Google Shape;380;p25"/>
            <p:cNvSpPr txBox="1"/>
            <p:nvPr/>
          </p:nvSpPr>
          <p:spPr>
            <a:xfrm flipH="1">
              <a:off x="2623896" y="3181176"/>
              <a:ext cx="7290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rgbClr val="262626"/>
                  </a:solidFill>
                  <a:latin typeface="Poppins"/>
                  <a:ea typeface="Poppins"/>
                  <a:cs typeface="Poppins"/>
                  <a:sym typeface="Poppins"/>
                </a:rPr>
                <a:t>Ecological and natural issues</a:t>
              </a:r>
              <a:endParaRPr/>
            </a:p>
          </p:txBody>
        </p:sp>
        <p:sp>
          <p:nvSpPr>
            <p:cNvPr id="381" name="Google Shape;381;p25"/>
            <p:cNvSpPr txBox="1"/>
            <p:nvPr/>
          </p:nvSpPr>
          <p:spPr>
            <a:xfrm flipH="1">
              <a:off x="2539170" y="4398601"/>
              <a:ext cx="729000" cy="1077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rgbClr val="262626"/>
                  </a:solidFill>
                  <a:latin typeface="Poppins"/>
                  <a:ea typeface="Poppins"/>
                  <a:cs typeface="Poppins"/>
                  <a:sym typeface="Poppins"/>
                </a:rPr>
                <a:t>Global forces</a:t>
              </a:r>
              <a:endParaRPr/>
            </a:p>
          </p:txBody>
        </p:sp>
        <p:sp>
          <p:nvSpPr>
            <p:cNvPr id="382" name="Google Shape;382;p25"/>
            <p:cNvSpPr txBox="1"/>
            <p:nvPr/>
          </p:nvSpPr>
          <p:spPr>
            <a:xfrm flipH="1">
              <a:off x="2908401" y="5617810"/>
              <a:ext cx="7290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rgbClr val="262626"/>
                  </a:solidFill>
                  <a:latin typeface="Poppins"/>
                  <a:ea typeface="Poppins"/>
                  <a:cs typeface="Poppins"/>
                  <a:sym typeface="Poppins"/>
                </a:rPr>
                <a:t>Demographic movements</a:t>
              </a:r>
              <a:endParaRPr/>
            </a:p>
          </p:txBody>
        </p:sp>
        <p:sp>
          <p:nvSpPr>
            <p:cNvPr id="383" name="Google Shape;383;p25"/>
            <p:cNvSpPr txBox="1"/>
            <p:nvPr/>
          </p:nvSpPr>
          <p:spPr>
            <a:xfrm flipH="1">
              <a:off x="8553296" y="5617810"/>
              <a:ext cx="7290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rgbClr val="262626"/>
                  </a:solidFill>
                  <a:latin typeface="Poppins"/>
                  <a:ea typeface="Poppins"/>
                  <a:cs typeface="Poppins"/>
                  <a:sym typeface="Poppins"/>
                </a:rPr>
                <a:t>Technology trends</a:t>
              </a:r>
              <a:endParaRPr/>
            </a:p>
          </p:txBody>
        </p:sp>
        <p:sp>
          <p:nvSpPr>
            <p:cNvPr id="384" name="Google Shape;384;p25"/>
            <p:cNvSpPr txBox="1"/>
            <p:nvPr/>
          </p:nvSpPr>
          <p:spPr>
            <a:xfrm flipH="1">
              <a:off x="8925439" y="4334482"/>
              <a:ext cx="7290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rgbClr val="262626"/>
                  </a:solidFill>
                  <a:latin typeface="Poppins"/>
                  <a:ea typeface="Poppins"/>
                  <a:cs typeface="Poppins"/>
                  <a:sym typeface="Poppins"/>
                </a:rPr>
                <a:t>Social &amp; cultural shifts</a:t>
              </a:r>
              <a:endParaRPr/>
            </a:p>
          </p:txBody>
        </p:sp>
        <p:sp>
          <p:nvSpPr>
            <p:cNvPr id="385" name="Google Shape;385;p25"/>
            <p:cNvSpPr txBox="1"/>
            <p:nvPr/>
          </p:nvSpPr>
          <p:spPr>
            <a:xfrm flipH="1">
              <a:off x="8791400" y="3181176"/>
              <a:ext cx="729000" cy="267900"/>
            </a:xfrm>
            <a:prstGeom prst="rect">
              <a:avLst/>
            </a:prstGeom>
            <a:noFill/>
            <a:ln>
              <a:noFill/>
            </a:ln>
          </p:spPr>
          <p:txBody>
            <a:bodyPr anchorCtr="0" anchor="ctr" bIns="0" lIns="0" spcFirstLastPara="1" rIns="0" wrap="square" tIns="0">
              <a:spAutoFit/>
            </a:bodyPr>
            <a:lstStyle/>
            <a:p>
              <a:pPr indent="0" lvl="0" marL="0" marR="0" rtl="0" algn="ctr">
                <a:lnSpc>
                  <a:spcPct val="148571"/>
                </a:lnSpc>
                <a:spcBef>
                  <a:spcPts val="0"/>
                </a:spcBef>
                <a:spcAft>
                  <a:spcPts val="0"/>
                </a:spcAft>
                <a:buNone/>
              </a:pPr>
              <a:r>
                <a:rPr b="1" lang="en-US" sz="700">
                  <a:solidFill>
                    <a:srgbClr val="262626"/>
                  </a:solidFill>
                  <a:latin typeface="Poppins"/>
                  <a:ea typeface="Poppins"/>
                  <a:cs typeface="Poppins"/>
                  <a:sym typeface="Poppins"/>
                </a:rPr>
                <a:t>Economic indicators</a:t>
              </a:r>
              <a:endParaRPr/>
            </a:p>
          </p:txBody>
        </p:sp>
      </p:grpSp>
      <p:sp>
        <p:nvSpPr>
          <p:cNvPr id="386" name="Google Shape;386;p25"/>
          <p:cNvSpPr txBox="1"/>
          <p:nvPr/>
        </p:nvSpPr>
        <p:spPr>
          <a:xfrm flipH="1">
            <a:off x="6556862" y="2899125"/>
            <a:ext cx="1420500" cy="200100"/>
          </a:xfrm>
          <a:prstGeom prst="rect">
            <a:avLst/>
          </a:prstGeom>
          <a:noFill/>
          <a:ln>
            <a:noFill/>
          </a:ln>
        </p:spPr>
        <p:txBody>
          <a:bodyPr anchorCtr="0" anchor="ctr" bIns="0" lIns="0" spcFirstLastPara="1" rIns="0" wrap="square" tIns="0">
            <a:spAutoFit/>
          </a:bodyPr>
          <a:lstStyle/>
          <a:p>
            <a:pPr indent="0" lvl="0" marL="0" marR="0" rtl="0" algn="ctr">
              <a:lnSpc>
                <a:spcPct val="158000"/>
              </a:lnSpc>
              <a:spcBef>
                <a:spcPts val="0"/>
              </a:spcBef>
              <a:spcAft>
                <a:spcPts val="0"/>
              </a:spcAft>
              <a:buNone/>
            </a:pPr>
            <a:r>
              <a:rPr b="1" lang="en-US" sz="1300">
                <a:solidFill>
                  <a:schemeClr val="lt1"/>
                </a:solidFill>
                <a:latin typeface="Poppins"/>
                <a:ea typeface="Poppins"/>
                <a:cs typeface="Poppins"/>
                <a:sym typeface="Poppins"/>
              </a:rPr>
              <a:t>YOUR MARKET</a:t>
            </a:r>
            <a:endParaRPr sz="1700"/>
          </a:p>
        </p:txBody>
      </p:sp>
      <p:sp>
        <p:nvSpPr>
          <p:cNvPr id="387" name="Google Shape;387;p25"/>
          <p:cNvSpPr txBox="1"/>
          <p:nvPr/>
        </p:nvSpPr>
        <p:spPr>
          <a:xfrm flipH="1">
            <a:off x="6556862" y="2002124"/>
            <a:ext cx="1420500" cy="200100"/>
          </a:xfrm>
          <a:prstGeom prst="rect">
            <a:avLst/>
          </a:prstGeom>
          <a:noFill/>
          <a:ln>
            <a:noFill/>
          </a:ln>
        </p:spPr>
        <p:txBody>
          <a:bodyPr anchorCtr="0" anchor="ctr" bIns="0" lIns="0" spcFirstLastPara="1" rIns="0" wrap="square" tIns="0">
            <a:spAutoFit/>
          </a:bodyPr>
          <a:lstStyle/>
          <a:p>
            <a:pPr indent="0" lvl="0" marL="0" marR="0" rtl="0" algn="ctr">
              <a:lnSpc>
                <a:spcPct val="158000"/>
              </a:lnSpc>
              <a:spcBef>
                <a:spcPts val="0"/>
              </a:spcBef>
              <a:spcAft>
                <a:spcPts val="0"/>
              </a:spcAft>
              <a:buNone/>
            </a:pPr>
            <a:r>
              <a:rPr b="1" lang="en-US" sz="1300">
                <a:solidFill>
                  <a:schemeClr val="lt1"/>
                </a:solidFill>
                <a:latin typeface="Poppins"/>
                <a:ea typeface="Poppins"/>
                <a:cs typeface="Poppins"/>
                <a:sym typeface="Poppins"/>
              </a:rPr>
              <a:t>YOUR INDUSTRY</a:t>
            </a:r>
            <a:endParaRPr sz="1700"/>
          </a:p>
        </p:txBody>
      </p:sp>
      <p:sp>
        <p:nvSpPr>
          <p:cNvPr id="388" name="Google Shape;388;p25"/>
          <p:cNvSpPr txBox="1"/>
          <p:nvPr/>
        </p:nvSpPr>
        <p:spPr>
          <a:xfrm flipH="1">
            <a:off x="5894750" y="1203025"/>
            <a:ext cx="2715000" cy="200100"/>
          </a:xfrm>
          <a:prstGeom prst="rect">
            <a:avLst/>
          </a:prstGeom>
          <a:noFill/>
          <a:ln>
            <a:noFill/>
          </a:ln>
        </p:spPr>
        <p:txBody>
          <a:bodyPr anchorCtr="0" anchor="ctr" bIns="0" lIns="0" spcFirstLastPara="1" rIns="0" wrap="square" tIns="0">
            <a:spAutoFit/>
          </a:bodyPr>
          <a:lstStyle/>
          <a:p>
            <a:pPr indent="0" lvl="0" marL="0" marR="0" rtl="0" algn="ctr">
              <a:lnSpc>
                <a:spcPct val="158000"/>
              </a:lnSpc>
              <a:spcBef>
                <a:spcPts val="0"/>
              </a:spcBef>
              <a:spcAft>
                <a:spcPts val="0"/>
              </a:spcAft>
              <a:buNone/>
            </a:pPr>
            <a:r>
              <a:rPr b="1" lang="en-US" sz="1300">
                <a:solidFill>
                  <a:schemeClr val="dk1"/>
                </a:solidFill>
                <a:latin typeface="Poppins"/>
                <a:ea typeface="Poppins"/>
                <a:cs typeface="Poppins"/>
                <a:sym typeface="Poppins"/>
              </a:rPr>
              <a:t>YOUR OPERATING ENVIRONMENT</a:t>
            </a:r>
            <a:endParaRPr sz="1700">
              <a:solidFill>
                <a:schemeClr val="dk1"/>
              </a:solidFill>
            </a:endParaRPr>
          </a:p>
        </p:txBody>
      </p:sp>
      <p:sp>
        <p:nvSpPr>
          <p:cNvPr id="389" name="Google Shape;389;p25"/>
          <p:cNvSpPr txBox="1"/>
          <p:nvPr>
            <p:ph type="title"/>
          </p:nvPr>
        </p:nvSpPr>
        <p:spPr>
          <a:xfrm>
            <a:off x="551530" y="1111425"/>
            <a:ext cx="43770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E</a:t>
            </a:r>
            <a:r>
              <a:rPr lang="en-US"/>
              <a:t>nvironmental scan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2500"/>
                                        <p:tgtEl>
                                          <p:spTgt spid="361"/>
                                        </p:tgtEl>
                                        <p:attrNameLst>
                                          <p:attrName>ppt_w</p:attrName>
                                        </p:attrNameLst>
                                      </p:cBhvr>
                                      <p:tavLst>
                                        <p:tav fmla="" tm="0">
                                          <p:val>
                                            <p:strVal val="0"/>
                                          </p:val>
                                        </p:tav>
                                        <p:tav fmla="" tm="100000">
                                          <p:val>
                                            <p:strVal val="#ppt_w"/>
                                          </p:val>
                                        </p:tav>
                                      </p:tavLst>
                                    </p:anim>
                                    <p:anim calcmode="lin" valueType="num">
                                      <p:cBhvr additive="base">
                                        <p:cTn dur="2500"/>
                                        <p:tgtEl>
                                          <p:spTgt spid="3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2500"/>
                                        <p:tgtEl>
                                          <p:spTgt spid="362"/>
                                        </p:tgtEl>
                                        <p:attrNameLst>
                                          <p:attrName>ppt_w</p:attrName>
                                        </p:attrNameLst>
                                      </p:cBhvr>
                                      <p:tavLst>
                                        <p:tav fmla="" tm="0">
                                          <p:val>
                                            <p:strVal val="0"/>
                                          </p:val>
                                        </p:tav>
                                        <p:tav fmla="" tm="100000">
                                          <p:val>
                                            <p:strVal val="#ppt_w"/>
                                          </p:val>
                                        </p:tav>
                                      </p:tavLst>
                                    </p:anim>
                                    <p:anim calcmode="lin" valueType="num">
                                      <p:cBhvr additive="base">
                                        <p:cTn dur="2500"/>
                                        <p:tgtEl>
                                          <p:spTgt spid="3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2000"/>
                                        <p:tgtEl>
                                          <p:spTgt spid="363"/>
                                        </p:tgtEl>
                                        <p:attrNameLst>
                                          <p:attrName>ppt_w</p:attrName>
                                        </p:attrNameLst>
                                      </p:cBhvr>
                                      <p:tavLst>
                                        <p:tav fmla="" tm="0">
                                          <p:val>
                                            <p:strVal val="0"/>
                                          </p:val>
                                        </p:tav>
                                        <p:tav fmla="" tm="100000">
                                          <p:val>
                                            <p:strVal val="#ppt_w"/>
                                          </p:val>
                                        </p:tav>
                                      </p:tavLst>
                                    </p:anim>
                                    <p:anim calcmode="lin" valueType="num">
                                      <p:cBhvr additive="base">
                                        <p:cTn dur="2000"/>
                                        <p:tgtEl>
                                          <p:spTgt spid="3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1500"/>
                                        <p:tgtEl>
                                          <p:spTgt spid="364"/>
                                        </p:tgtEl>
                                        <p:attrNameLst>
                                          <p:attrName>ppt_w</p:attrName>
                                        </p:attrNameLst>
                                      </p:cBhvr>
                                      <p:tavLst>
                                        <p:tav fmla="" tm="0">
                                          <p:val>
                                            <p:strVal val="0"/>
                                          </p:val>
                                        </p:tav>
                                        <p:tav fmla="" tm="100000">
                                          <p:val>
                                            <p:strVal val="#ppt_w"/>
                                          </p:val>
                                        </p:tav>
                                      </p:tavLst>
                                    </p:anim>
                                    <p:anim calcmode="lin" valueType="num">
                                      <p:cBhvr additive="base">
                                        <p:cTn dur="1500"/>
                                        <p:tgtEl>
                                          <p:spTgt spid="36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250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ntr" presetID="10" presetSubtype="0">
                                  <p:stCondLst>
                                    <p:cond delay="350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par>
                                <p:cTn fill="hold" nodeType="withEffect" presetClass="entr" presetID="10" presetSubtype="0">
                                  <p:stCondLst>
                                    <p:cond delay="450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6"/>
          <p:cNvSpPr/>
          <p:nvPr/>
        </p:nvSpPr>
        <p:spPr>
          <a:xfrm>
            <a:off x="2494849" y="2004935"/>
            <a:ext cx="8312100" cy="1059000"/>
          </a:xfrm>
          <a:prstGeom prst="roundRect">
            <a:avLst>
              <a:gd fmla="val 13713"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395" name="Google Shape;395;p26"/>
          <p:cNvSpPr/>
          <p:nvPr/>
        </p:nvSpPr>
        <p:spPr>
          <a:xfrm>
            <a:off x="1385000" y="1994550"/>
            <a:ext cx="1447200" cy="1080000"/>
          </a:xfrm>
          <a:prstGeom prst="roundRect">
            <a:avLst>
              <a:gd fmla="val 12642" name="adj"/>
            </a:avLst>
          </a:prstGeom>
          <a:solidFill>
            <a:schemeClr val="accent1"/>
          </a:solidFill>
          <a:ln>
            <a:noFill/>
          </a:ln>
          <a:effectLst>
            <a:outerShdw rotWithShape="0" algn="l" dist="38100">
              <a:schemeClr val="lt1"/>
            </a:outerShdw>
          </a:effectLst>
        </p:spPr>
        <p:txBody>
          <a:bodyPr anchorCtr="0" anchor="ctr" bIns="45700" lIns="91425" spcFirstLastPara="1" rIns="91425" wrap="square" tIns="45700">
            <a:noAutofit/>
          </a:bodyPr>
          <a:lstStyle/>
          <a:p>
            <a:pPr indent="0" lvl="0" marL="0" marR="0" rtl="0" algn="ctr">
              <a:lnSpc>
                <a:spcPct val="158000"/>
              </a:lnSpc>
              <a:spcBef>
                <a:spcPts val="0"/>
              </a:spcBef>
              <a:spcAft>
                <a:spcPts val="0"/>
              </a:spcAft>
              <a:buNone/>
            </a:pPr>
            <a:r>
              <a:rPr lang="en-US" sz="1000">
                <a:solidFill>
                  <a:schemeClr val="lt1"/>
                </a:solidFill>
                <a:latin typeface="Poppins"/>
                <a:ea typeface="Poppins"/>
                <a:cs typeface="Poppins"/>
                <a:sym typeface="Poppins"/>
              </a:rPr>
              <a:t>FINANCIAL</a:t>
            </a:r>
            <a:r>
              <a:rPr lang="en-US" sz="1000">
                <a:solidFill>
                  <a:schemeClr val="lt1"/>
                </a:solidFill>
                <a:latin typeface="Poppins"/>
                <a:ea typeface="Poppins"/>
                <a:cs typeface="Poppins"/>
                <a:sym typeface="Poppins"/>
              </a:rPr>
              <a:t> PERFORMANCE</a:t>
            </a:r>
            <a:endParaRPr/>
          </a:p>
        </p:txBody>
      </p:sp>
      <p:sp>
        <p:nvSpPr>
          <p:cNvPr id="396" name="Google Shape;396;p26"/>
          <p:cNvSpPr/>
          <p:nvPr/>
        </p:nvSpPr>
        <p:spPr>
          <a:xfrm>
            <a:off x="4391982" y="2451487"/>
            <a:ext cx="19887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Revenue Growth : </a:t>
            </a:r>
            <a:endParaRPr/>
          </a:p>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Push the topline up</a:t>
            </a:r>
            <a:endParaRPr/>
          </a:p>
        </p:txBody>
      </p:sp>
      <p:sp>
        <p:nvSpPr>
          <p:cNvPr id="397" name="Google Shape;397;p26"/>
          <p:cNvSpPr txBox="1"/>
          <p:nvPr/>
        </p:nvSpPr>
        <p:spPr>
          <a:xfrm flipH="1">
            <a:off x="3441573" y="2147530"/>
            <a:ext cx="6745200" cy="123000"/>
          </a:xfrm>
          <a:prstGeom prst="rect">
            <a:avLst/>
          </a:prstGeom>
          <a:noFill/>
          <a:ln>
            <a:noFill/>
          </a:ln>
        </p:spPr>
        <p:txBody>
          <a:bodyPr anchorCtr="0" anchor="ctr" bIns="0" lIns="0" spcFirstLastPara="1" rIns="0" wrap="square" tIns="0">
            <a:spAutoFit/>
          </a:bodyPr>
          <a:lstStyle/>
          <a:p>
            <a:pPr indent="0" lvl="0" marL="0" marR="0" rtl="0" algn="ctr">
              <a:lnSpc>
                <a:spcPct val="130000"/>
              </a:lnSpc>
              <a:spcBef>
                <a:spcPts val="0"/>
              </a:spcBef>
              <a:spcAft>
                <a:spcPts val="0"/>
              </a:spcAft>
              <a:buNone/>
            </a:pPr>
            <a:r>
              <a:rPr lang="en-US" sz="800">
                <a:solidFill>
                  <a:srgbClr val="262626"/>
                </a:solidFill>
                <a:latin typeface="Poppins"/>
                <a:ea typeface="Poppins"/>
                <a:cs typeface="Poppins"/>
                <a:sym typeface="Poppins"/>
              </a:rPr>
              <a:t>Our organization’s success comes through strong financial performance from revenue growth and productivity improvements…</a:t>
            </a:r>
            <a:endParaRPr/>
          </a:p>
        </p:txBody>
      </p:sp>
      <p:sp>
        <p:nvSpPr>
          <p:cNvPr id="398" name="Google Shape;398;p26"/>
          <p:cNvSpPr/>
          <p:nvPr/>
        </p:nvSpPr>
        <p:spPr>
          <a:xfrm>
            <a:off x="7188903" y="2451487"/>
            <a:ext cx="19887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Productivity Improvement : </a:t>
            </a:r>
            <a:endParaRPr/>
          </a:p>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Annually increase bottom-line</a:t>
            </a:r>
            <a:endParaRPr/>
          </a:p>
        </p:txBody>
      </p:sp>
      <p:sp>
        <p:nvSpPr>
          <p:cNvPr id="399" name="Google Shape;399;p26"/>
          <p:cNvSpPr/>
          <p:nvPr/>
        </p:nvSpPr>
        <p:spPr>
          <a:xfrm>
            <a:off x="2494849" y="3166645"/>
            <a:ext cx="8312100" cy="1059300"/>
          </a:xfrm>
          <a:prstGeom prst="roundRect">
            <a:avLst>
              <a:gd fmla="val 12730"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00" name="Google Shape;400;p26"/>
          <p:cNvSpPr/>
          <p:nvPr/>
        </p:nvSpPr>
        <p:spPr>
          <a:xfrm>
            <a:off x="1385000" y="3156260"/>
            <a:ext cx="1447200" cy="1080300"/>
          </a:xfrm>
          <a:prstGeom prst="roundRect">
            <a:avLst>
              <a:gd fmla="val 12592" name="adj"/>
            </a:avLst>
          </a:prstGeom>
          <a:solidFill>
            <a:schemeClr val="dk1"/>
          </a:solidFill>
          <a:ln>
            <a:noFill/>
          </a:ln>
          <a:effectLst>
            <a:outerShdw rotWithShape="0" algn="l" dist="38100">
              <a:schemeClr val="lt1"/>
            </a:outerShdw>
          </a:effectLst>
        </p:spPr>
        <p:txBody>
          <a:bodyPr anchorCtr="0" anchor="ctr" bIns="45700" lIns="91425" spcFirstLastPara="1" rIns="91425" wrap="square" tIns="45700">
            <a:noAutofit/>
          </a:bodyPr>
          <a:lstStyle/>
          <a:p>
            <a:pPr indent="0" lvl="0" marL="0" marR="0" rtl="0" algn="ctr">
              <a:lnSpc>
                <a:spcPct val="158000"/>
              </a:lnSpc>
              <a:spcBef>
                <a:spcPts val="0"/>
              </a:spcBef>
              <a:spcAft>
                <a:spcPts val="0"/>
              </a:spcAft>
              <a:buNone/>
            </a:pPr>
            <a:r>
              <a:rPr lang="en-US" sz="1000">
                <a:solidFill>
                  <a:schemeClr val="lt1"/>
                </a:solidFill>
                <a:latin typeface="Poppins"/>
                <a:ea typeface="Poppins"/>
                <a:cs typeface="Poppins"/>
                <a:sym typeface="Poppins"/>
              </a:rPr>
              <a:t>CUSTOMER/ MARKET GROWTH</a:t>
            </a:r>
            <a:endParaRPr/>
          </a:p>
        </p:txBody>
      </p:sp>
      <p:sp>
        <p:nvSpPr>
          <p:cNvPr id="401" name="Google Shape;401;p26"/>
          <p:cNvSpPr/>
          <p:nvPr/>
        </p:nvSpPr>
        <p:spPr>
          <a:xfrm>
            <a:off x="4391982" y="3613198"/>
            <a:ext cx="19887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Customer Acquisition : Don’t </a:t>
            </a:r>
            <a:endParaRPr/>
          </a:p>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sell one-off’s; sell groups </a:t>
            </a:r>
            <a:endParaRPr/>
          </a:p>
        </p:txBody>
      </p:sp>
      <p:sp>
        <p:nvSpPr>
          <p:cNvPr id="402" name="Google Shape;402;p26"/>
          <p:cNvSpPr txBox="1"/>
          <p:nvPr/>
        </p:nvSpPr>
        <p:spPr>
          <a:xfrm flipH="1">
            <a:off x="3441573" y="3369109"/>
            <a:ext cx="6745200" cy="123000"/>
          </a:xfrm>
          <a:prstGeom prst="rect">
            <a:avLst/>
          </a:prstGeom>
          <a:noFill/>
          <a:ln>
            <a:noFill/>
          </a:ln>
        </p:spPr>
        <p:txBody>
          <a:bodyPr anchorCtr="0" anchor="ctr" bIns="0" lIns="0" spcFirstLastPara="1" rIns="0" wrap="square" tIns="0">
            <a:spAutoFit/>
          </a:bodyPr>
          <a:lstStyle/>
          <a:p>
            <a:pPr indent="0" lvl="0" marL="0" marR="0" rtl="0" algn="ctr">
              <a:lnSpc>
                <a:spcPct val="130000"/>
              </a:lnSpc>
              <a:spcBef>
                <a:spcPts val="0"/>
              </a:spcBef>
              <a:spcAft>
                <a:spcPts val="0"/>
              </a:spcAft>
              <a:buNone/>
            </a:pPr>
            <a:r>
              <a:rPr lang="en-US" sz="800">
                <a:solidFill>
                  <a:srgbClr val="262626"/>
                </a:solidFill>
                <a:latin typeface="Poppins"/>
                <a:ea typeface="Poppins"/>
                <a:cs typeface="Poppins"/>
                <a:sym typeface="Poppins"/>
              </a:rPr>
              <a:t>…which comes through delivering a great value proposition to our customers…</a:t>
            </a:r>
            <a:endParaRPr/>
          </a:p>
        </p:txBody>
      </p:sp>
      <p:sp>
        <p:nvSpPr>
          <p:cNvPr id="403" name="Google Shape;403;p26"/>
          <p:cNvSpPr/>
          <p:nvPr/>
        </p:nvSpPr>
        <p:spPr>
          <a:xfrm>
            <a:off x="7188903" y="3613198"/>
            <a:ext cx="19887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Customer Retention : Thrive on a culture of intimate customer contact</a:t>
            </a:r>
            <a:endParaRPr/>
          </a:p>
        </p:txBody>
      </p:sp>
      <p:sp>
        <p:nvSpPr>
          <p:cNvPr id="404" name="Google Shape;404;p26"/>
          <p:cNvSpPr/>
          <p:nvPr/>
        </p:nvSpPr>
        <p:spPr>
          <a:xfrm>
            <a:off x="2494849" y="4328356"/>
            <a:ext cx="8312100" cy="1059300"/>
          </a:xfrm>
          <a:prstGeom prst="roundRect">
            <a:avLst>
              <a:gd fmla="val 13713"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05" name="Google Shape;405;p26"/>
          <p:cNvSpPr/>
          <p:nvPr/>
        </p:nvSpPr>
        <p:spPr>
          <a:xfrm>
            <a:off x="1385000" y="4317971"/>
            <a:ext cx="1447200" cy="1080300"/>
          </a:xfrm>
          <a:prstGeom prst="roundRect">
            <a:avLst>
              <a:gd fmla="val 11628" name="adj"/>
            </a:avLst>
          </a:prstGeom>
          <a:solidFill>
            <a:schemeClr val="dk1"/>
          </a:solidFill>
          <a:ln>
            <a:noFill/>
          </a:ln>
          <a:effectLst>
            <a:outerShdw rotWithShape="0" algn="l" dist="38100">
              <a:schemeClr val="lt1"/>
            </a:outerShdw>
          </a:effectLst>
        </p:spPr>
        <p:txBody>
          <a:bodyPr anchorCtr="0" anchor="ctr" bIns="45700" lIns="91425" spcFirstLastPara="1" rIns="91425" wrap="square" tIns="45700">
            <a:noAutofit/>
          </a:bodyPr>
          <a:lstStyle/>
          <a:p>
            <a:pPr indent="0" lvl="0" marL="0" marR="0" rtl="0" algn="ctr">
              <a:lnSpc>
                <a:spcPct val="158000"/>
              </a:lnSpc>
              <a:spcBef>
                <a:spcPts val="0"/>
              </a:spcBef>
              <a:spcAft>
                <a:spcPts val="0"/>
              </a:spcAft>
              <a:buNone/>
            </a:pPr>
            <a:r>
              <a:rPr lang="en-US" sz="1000">
                <a:solidFill>
                  <a:schemeClr val="lt1"/>
                </a:solidFill>
                <a:latin typeface="Poppins"/>
                <a:ea typeface="Poppins"/>
                <a:cs typeface="Poppins"/>
                <a:sym typeface="Poppins"/>
              </a:rPr>
              <a:t>PROCESS EXCELLENCE</a:t>
            </a:r>
            <a:endParaRPr/>
          </a:p>
        </p:txBody>
      </p:sp>
      <p:sp>
        <p:nvSpPr>
          <p:cNvPr id="406" name="Google Shape;406;p26"/>
          <p:cNvSpPr/>
          <p:nvPr/>
        </p:nvSpPr>
        <p:spPr>
          <a:xfrm>
            <a:off x="3400414" y="4769716"/>
            <a:ext cx="16236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Operational Mgmt. : Increase throughput &amp; quality</a:t>
            </a:r>
            <a:endParaRPr/>
          </a:p>
        </p:txBody>
      </p:sp>
      <p:sp>
        <p:nvSpPr>
          <p:cNvPr id="407" name="Google Shape;407;p26"/>
          <p:cNvSpPr txBox="1"/>
          <p:nvPr/>
        </p:nvSpPr>
        <p:spPr>
          <a:xfrm flipH="1">
            <a:off x="3441573" y="4530820"/>
            <a:ext cx="6745200" cy="123000"/>
          </a:xfrm>
          <a:prstGeom prst="rect">
            <a:avLst/>
          </a:prstGeom>
          <a:noFill/>
          <a:ln>
            <a:noFill/>
          </a:ln>
        </p:spPr>
        <p:txBody>
          <a:bodyPr anchorCtr="0" anchor="ctr" bIns="0" lIns="0" spcFirstLastPara="1" rIns="0" wrap="square" tIns="0">
            <a:spAutoFit/>
          </a:bodyPr>
          <a:lstStyle/>
          <a:p>
            <a:pPr indent="0" lvl="0" marL="0" marR="0" rtl="0" algn="ctr">
              <a:lnSpc>
                <a:spcPct val="130000"/>
              </a:lnSpc>
              <a:spcBef>
                <a:spcPts val="0"/>
              </a:spcBef>
              <a:spcAft>
                <a:spcPts val="0"/>
              </a:spcAft>
              <a:buNone/>
            </a:pPr>
            <a:r>
              <a:rPr lang="en-US" sz="800">
                <a:solidFill>
                  <a:srgbClr val="262626"/>
                </a:solidFill>
                <a:latin typeface="Poppins"/>
                <a:ea typeface="Poppins"/>
                <a:cs typeface="Poppins"/>
                <a:sym typeface="Poppins"/>
              </a:rPr>
              <a:t>…which is based on managing and enhancing process excellence and organizational effectiveness…</a:t>
            </a:r>
            <a:endParaRPr/>
          </a:p>
        </p:txBody>
      </p:sp>
      <p:sp>
        <p:nvSpPr>
          <p:cNvPr id="408" name="Google Shape;408;p26"/>
          <p:cNvSpPr/>
          <p:nvPr/>
        </p:nvSpPr>
        <p:spPr>
          <a:xfrm>
            <a:off x="5138394" y="4769716"/>
            <a:ext cx="16236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Product Mgmt. : Enhanced with solid program support</a:t>
            </a:r>
            <a:endParaRPr/>
          </a:p>
        </p:txBody>
      </p:sp>
      <p:sp>
        <p:nvSpPr>
          <p:cNvPr id="409" name="Google Shape;409;p26"/>
          <p:cNvSpPr/>
          <p:nvPr/>
        </p:nvSpPr>
        <p:spPr>
          <a:xfrm>
            <a:off x="6874048" y="4769716"/>
            <a:ext cx="16269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Marketing Mgmt. : Build </a:t>
            </a:r>
            <a:endParaRPr/>
          </a:p>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brand awareness</a:t>
            </a:r>
            <a:endParaRPr/>
          </a:p>
        </p:txBody>
      </p:sp>
      <p:sp>
        <p:nvSpPr>
          <p:cNvPr id="410" name="Google Shape;410;p26"/>
          <p:cNvSpPr/>
          <p:nvPr/>
        </p:nvSpPr>
        <p:spPr>
          <a:xfrm>
            <a:off x="8612027" y="4769716"/>
            <a:ext cx="16269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Sales Mgmt. : Solid org. w/ effective leadership</a:t>
            </a:r>
            <a:endParaRPr/>
          </a:p>
        </p:txBody>
      </p:sp>
      <p:sp>
        <p:nvSpPr>
          <p:cNvPr id="411" name="Google Shape;411;p26"/>
          <p:cNvSpPr/>
          <p:nvPr/>
        </p:nvSpPr>
        <p:spPr>
          <a:xfrm>
            <a:off x="2494849" y="5512183"/>
            <a:ext cx="8312100" cy="1059300"/>
          </a:xfrm>
          <a:prstGeom prst="roundRect">
            <a:avLst>
              <a:gd fmla="val 12730"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12" name="Google Shape;412;p26"/>
          <p:cNvSpPr/>
          <p:nvPr/>
        </p:nvSpPr>
        <p:spPr>
          <a:xfrm>
            <a:off x="1385000" y="5501798"/>
            <a:ext cx="1447200" cy="1080300"/>
          </a:xfrm>
          <a:prstGeom prst="roundRect">
            <a:avLst>
              <a:gd fmla="val 11777" name="adj"/>
            </a:avLst>
          </a:prstGeom>
          <a:solidFill>
            <a:schemeClr val="dk1"/>
          </a:solidFill>
          <a:ln>
            <a:noFill/>
          </a:ln>
          <a:effectLst>
            <a:outerShdw rotWithShape="0" algn="l" dist="38100">
              <a:schemeClr val="lt1"/>
            </a:outerShdw>
          </a:effectLst>
        </p:spPr>
        <p:txBody>
          <a:bodyPr anchorCtr="0" anchor="ctr" bIns="45700" lIns="91425" spcFirstLastPara="1" rIns="91425" wrap="square" tIns="45700">
            <a:noAutofit/>
          </a:bodyPr>
          <a:lstStyle/>
          <a:p>
            <a:pPr indent="0" lvl="0" marL="0" marR="0" rtl="0" algn="ctr">
              <a:lnSpc>
                <a:spcPct val="158000"/>
              </a:lnSpc>
              <a:spcBef>
                <a:spcPts val="0"/>
              </a:spcBef>
              <a:spcAft>
                <a:spcPts val="0"/>
              </a:spcAft>
              <a:buNone/>
            </a:pPr>
            <a:r>
              <a:rPr lang="en-US" sz="1000">
                <a:solidFill>
                  <a:schemeClr val="lt1"/>
                </a:solidFill>
                <a:latin typeface="Poppins"/>
                <a:ea typeface="Poppins"/>
                <a:cs typeface="Poppins"/>
                <a:sym typeface="Poppins"/>
              </a:rPr>
              <a:t>CUSTOMER/ MARKET GROWTH</a:t>
            </a:r>
            <a:endParaRPr/>
          </a:p>
        </p:txBody>
      </p:sp>
      <p:sp>
        <p:nvSpPr>
          <p:cNvPr id="413" name="Google Shape;413;p26"/>
          <p:cNvSpPr/>
          <p:nvPr/>
        </p:nvSpPr>
        <p:spPr>
          <a:xfrm>
            <a:off x="3922783" y="5958726"/>
            <a:ext cx="28272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Human Capital/Competencies : </a:t>
            </a:r>
            <a:endParaRPr/>
          </a:p>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Right people in the right positions</a:t>
            </a:r>
            <a:endParaRPr/>
          </a:p>
        </p:txBody>
      </p:sp>
      <p:sp>
        <p:nvSpPr>
          <p:cNvPr id="414" name="Google Shape;414;p26"/>
          <p:cNvSpPr txBox="1"/>
          <p:nvPr/>
        </p:nvSpPr>
        <p:spPr>
          <a:xfrm flipH="1">
            <a:off x="3441573" y="5714647"/>
            <a:ext cx="6745200" cy="123000"/>
          </a:xfrm>
          <a:prstGeom prst="rect">
            <a:avLst/>
          </a:prstGeom>
          <a:noFill/>
          <a:ln>
            <a:noFill/>
          </a:ln>
        </p:spPr>
        <p:txBody>
          <a:bodyPr anchorCtr="0" anchor="ctr" bIns="0" lIns="0" spcFirstLastPara="1" rIns="0" wrap="square" tIns="0">
            <a:spAutoFit/>
          </a:bodyPr>
          <a:lstStyle/>
          <a:p>
            <a:pPr indent="0" lvl="0" marL="0" marR="0" rtl="0" algn="ctr">
              <a:lnSpc>
                <a:spcPct val="130000"/>
              </a:lnSpc>
              <a:spcBef>
                <a:spcPts val="0"/>
              </a:spcBef>
              <a:spcAft>
                <a:spcPts val="0"/>
              </a:spcAft>
              <a:buNone/>
            </a:pPr>
            <a:r>
              <a:rPr lang="en-US" sz="800">
                <a:solidFill>
                  <a:srgbClr val="262626"/>
                </a:solidFill>
                <a:latin typeface="Poppins"/>
                <a:ea typeface="Poppins"/>
                <a:cs typeface="Poppins"/>
                <a:sym typeface="Poppins"/>
              </a:rPr>
              <a:t>…and people are the building blocks of our organization.</a:t>
            </a:r>
            <a:endParaRPr/>
          </a:p>
        </p:txBody>
      </p:sp>
      <p:sp>
        <p:nvSpPr>
          <p:cNvPr id="415" name="Google Shape;415;p26"/>
          <p:cNvSpPr/>
          <p:nvPr/>
        </p:nvSpPr>
        <p:spPr>
          <a:xfrm>
            <a:off x="6878360" y="5958726"/>
            <a:ext cx="2827200" cy="4152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48571"/>
              </a:lnSpc>
              <a:spcBef>
                <a:spcPts val="0"/>
              </a:spcBef>
              <a:spcAft>
                <a:spcPts val="0"/>
              </a:spcAft>
              <a:buNone/>
            </a:pPr>
            <a:r>
              <a:rPr lang="en-US" sz="700">
                <a:solidFill>
                  <a:schemeClr val="lt1"/>
                </a:solidFill>
                <a:latin typeface="Poppins"/>
                <a:ea typeface="Poppins"/>
                <a:cs typeface="Poppins"/>
                <a:sym typeface="Poppins"/>
              </a:rPr>
              <a:t>Culture of Performance &amp; Accountability : More rigorous attention to business metrics</a:t>
            </a:r>
            <a:endParaRPr/>
          </a:p>
        </p:txBody>
      </p:sp>
      <p:grpSp>
        <p:nvGrpSpPr>
          <p:cNvPr id="416" name="Google Shape;416;p26"/>
          <p:cNvGrpSpPr/>
          <p:nvPr/>
        </p:nvGrpSpPr>
        <p:grpSpPr>
          <a:xfrm rot="-5400000">
            <a:off x="6695488" y="2965442"/>
            <a:ext cx="235782" cy="238858"/>
            <a:chOff x="3559670" y="1761878"/>
            <a:chExt cx="359863" cy="340399"/>
          </a:xfrm>
        </p:grpSpPr>
        <p:sp>
          <p:nvSpPr>
            <p:cNvPr id="417" name="Google Shape;417;p26"/>
            <p:cNvSpPr/>
            <p:nvPr/>
          </p:nvSpPr>
          <p:spPr>
            <a:xfrm>
              <a:off x="3703858" y="1761878"/>
              <a:ext cx="215675" cy="340399"/>
            </a:xfrm>
            <a:prstGeom prst="chevron">
              <a:avLst>
                <a:gd fmla="val 74865"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18" name="Google Shape;418;p26"/>
            <p:cNvSpPr/>
            <p:nvPr/>
          </p:nvSpPr>
          <p:spPr>
            <a:xfrm>
              <a:off x="3559670" y="1761878"/>
              <a:ext cx="215675" cy="340399"/>
            </a:xfrm>
            <a:prstGeom prst="chevron">
              <a:avLst>
                <a:gd fmla="val 74865"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419" name="Google Shape;419;p26"/>
          <p:cNvGrpSpPr/>
          <p:nvPr/>
        </p:nvGrpSpPr>
        <p:grpSpPr>
          <a:xfrm rot="-5400000">
            <a:off x="6695488" y="4117309"/>
            <a:ext cx="235782" cy="238858"/>
            <a:chOff x="3559670" y="1761878"/>
            <a:chExt cx="359863" cy="340399"/>
          </a:xfrm>
        </p:grpSpPr>
        <p:sp>
          <p:nvSpPr>
            <p:cNvPr id="420" name="Google Shape;420;p26"/>
            <p:cNvSpPr/>
            <p:nvPr/>
          </p:nvSpPr>
          <p:spPr>
            <a:xfrm>
              <a:off x="3703858" y="1761878"/>
              <a:ext cx="215675" cy="340399"/>
            </a:xfrm>
            <a:prstGeom prst="chevron">
              <a:avLst>
                <a:gd fmla="val 74865"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21" name="Google Shape;421;p26"/>
            <p:cNvSpPr/>
            <p:nvPr/>
          </p:nvSpPr>
          <p:spPr>
            <a:xfrm>
              <a:off x="3559670" y="1761878"/>
              <a:ext cx="215675" cy="340399"/>
            </a:xfrm>
            <a:prstGeom prst="chevron">
              <a:avLst>
                <a:gd fmla="val 74865"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422" name="Google Shape;422;p26"/>
          <p:cNvGrpSpPr/>
          <p:nvPr/>
        </p:nvGrpSpPr>
        <p:grpSpPr>
          <a:xfrm rot="-5400000">
            <a:off x="6695488" y="5300761"/>
            <a:ext cx="235782" cy="238858"/>
            <a:chOff x="3559670" y="1761878"/>
            <a:chExt cx="359863" cy="340399"/>
          </a:xfrm>
        </p:grpSpPr>
        <p:sp>
          <p:nvSpPr>
            <p:cNvPr id="423" name="Google Shape;423;p26"/>
            <p:cNvSpPr/>
            <p:nvPr/>
          </p:nvSpPr>
          <p:spPr>
            <a:xfrm>
              <a:off x="3703858" y="1761878"/>
              <a:ext cx="215675" cy="340399"/>
            </a:xfrm>
            <a:prstGeom prst="chevron">
              <a:avLst>
                <a:gd fmla="val 74865"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24" name="Google Shape;424;p26"/>
            <p:cNvSpPr/>
            <p:nvPr/>
          </p:nvSpPr>
          <p:spPr>
            <a:xfrm>
              <a:off x="3559670" y="1761878"/>
              <a:ext cx="215675" cy="340399"/>
            </a:xfrm>
            <a:prstGeom prst="chevron">
              <a:avLst>
                <a:gd fmla="val 74865" name="adj"/>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grpSp>
      <p:sp>
        <p:nvSpPr>
          <p:cNvPr id="425" name="Google Shape;425;p26"/>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L</a:t>
            </a:r>
            <a:r>
              <a:rPr lang="en-US"/>
              <a:t>ong</a:t>
            </a:r>
            <a:r>
              <a:rPr lang="en-US"/>
              <a:t>-</a:t>
            </a:r>
            <a:r>
              <a:rPr lang="en-US"/>
              <a:t>term strategic objectives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7"/>
          <p:cNvSpPr/>
          <p:nvPr/>
        </p:nvSpPr>
        <p:spPr>
          <a:xfrm>
            <a:off x="1298775" y="5403675"/>
            <a:ext cx="2303100" cy="951300"/>
          </a:xfrm>
          <a:prstGeom prst="roundRect">
            <a:avLst>
              <a:gd fmla="val 0" name="adj"/>
            </a:avLst>
          </a:prstGeom>
          <a:solidFill>
            <a:schemeClr val="accent1">
              <a:alpha val="85882"/>
            </a:schemeClr>
          </a:solidFill>
          <a:ln>
            <a:noFill/>
          </a:ln>
          <a:effectLst>
            <a:outerShdw blurRad="787400" sx="87000" rotWithShape="0" algn="t" dir="5400000" dist="355600" sy="87000">
              <a:srgbClr val="000000">
                <a:alpha val="14901"/>
              </a:srgbClr>
            </a:outerShdw>
          </a:effectLst>
        </p:spPr>
        <p:txBody>
          <a:bodyPr anchorCtr="0" anchor="ctr" bIns="0" lIns="274300" spcFirstLastPara="1" rIns="365750" wrap="square" tIns="0">
            <a:noAutofit/>
          </a:bodyPr>
          <a:lstStyle/>
          <a:p>
            <a:pPr indent="-230400" lvl="0" marL="230400" marR="0" rtl="0" algn="l">
              <a:lnSpc>
                <a:spcPct val="157500"/>
              </a:lnSpc>
              <a:spcBef>
                <a:spcPts val="0"/>
              </a:spcBef>
              <a:spcAft>
                <a:spcPts val="0"/>
              </a:spcAft>
              <a:buClr>
                <a:schemeClr val="lt1"/>
              </a:buClr>
              <a:buSzPts val="800"/>
              <a:buFont typeface="Arial"/>
              <a:buChar char="•"/>
            </a:pPr>
            <a:r>
              <a:rPr lang="en-US" sz="800">
                <a:solidFill>
                  <a:schemeClr val="lt1"/>
                </a:solidFill>
                <a:latin typeface="Poppins"/>
                <a:ea typeface="Poppins"/>
                <a:cs typeface="Poppins"/>
                <a:sym typeface="Poppins"/>
              </a:rPr>
              <a:t>Revenue/Distributor</a:t>
            </a:r>
            <a:endParaRPr/>
          </a:p>
          <a:p>
            <a:pPr indent="-230400" lvl="0" marL="230400" marR="0" rtl="0" algn="l">
              <a:lnSpc>
                <a:spcPct val="157500"/>
              </a:lnSpc>
              <a:spcBef>
                <a:spcPts val="0"/>
              </a:spcBef>
              <a:spcAft>
                <a:spcPts val="0"/>
              </a:spcAft>
              <a:buClr>
                <a:schemeClr val="lt1"/>
              </a:buClr>
              <a:buSzPts val="800"/>
              <a:buFont typeface="Arial"/>
              <a:buChar char="•"/>
            </a:pPr>
            <a:r>
              <a:rPr lang="en-US" sz="800">
                <a:solidFill>
                  <a:schemeClr val="lt1"/>
                </a:solidFill>
                <a:latin typeface="Poppins"/>
                <a:ea typeface="Poppins"/>
                <a:cs typeface="Poppins"/>
                <a:sym typeface="Poppins"/>
              </a:rPr>
              <a:t>Revenue/Month</a:t>
            </a:r>
            <a:endParaRPr/>
          </a:p>
        </p:txBody>
      </p:sp>
      <p:sp>
        <p:nvSpPr>
          <p:cNvPr id="431" name="Google Shape;431;p27"/>
          <p:cNvSpPr/>
          <p:nvPr/>
        </p:nvSpPr>
        <p:spPr>
          <a:xfrm>
            <a:off x="3730270" y="5406108"/>
            <a:ext cx="2308500" cy="948900"/>
          </a:xfrm>
          <a:prstGeom prst="roundRect">
            <a:avLst>
              <a:gd fmla="val 0"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0" lIns="274300" spcFirstLastPara="1" rIns="365750" wrap="square" tIns="0">
            <a:noAutofit/>
          </a:bodyPr>
          <a:lstStyle/>
          <a:p>
            <a:pPr indent="-230400" lvl="0" marL="230400" marR="0" rtl="0" algn="l">
              <a:lnSpc>
                <a:spcPct val="157500"/>
              </a:lnSpc>
              <a:spcBef>
                <a:spcPts val="0"/>
              </a:spcBef>
              <a:spcAft>
                <a:spcPts val="0"/>
              </a:spcAft>
              <a:buClr>
                <a:schemeClr val="lt1"/>
              </a:buClr>
              <a:buSzPts val="800"/>
              <a:buFont typeface="Arial"/>
              <a:buChar char="•"/>
            </a:pPr>
            <a:r>
              <a:rPr lang="en-US" sz="800">
                <a:solidFill>
                  <a:schemeClr val="lt1"/>
                </a:solidFill>
                <a:latin typeface="Poppins"/>
                <a:ea typeface="Poppins"/>
                <a:cs typeface="Poppins"/>
                <a:sym typeface="Poppins"/>
              </a:rPr>
              <a:t>Cash to cash days</a:t>
            </a:r>
            <a:endParaRPr/>
          </a:p>
          <a:p>
            <a:pPr indent="-230400" lvl="0" marL="230400" marR="0" rtl="0" algn="l">
              <a:lnSpc>
                <a:spcPct val="157500"/>
              </a:lnSpc>
              <a:spcBef>
                <a:spcPts val="0"/>
              </a:spcBef>
              <a:spcAft>
                <a:spcPts val="0"/>
              </a:spcAft>
              <a:buClr>
                <a:schemeClr val="lt1"/>
              </a:buClr>
              <a:buSzPts val="800"/>
              <a:buFont typeface="Arial"/>
              <a:buChar char="•"/>
            </a:pPr>
            <a:r>
              <a:rPr lang="en-US" sz="800">
                <a:solidFill>
                  <a:schemeClr val="lt1"/>
                </a:solidFill>
                <a:latin typeface="Poppins"/>
                <a:ea typeface="Poppins"/>
                <a:cs typeface="Poppins"/>
                <a:sym typeface="Poppins"/>
              </a:rPr>
              <a:t>First-Time through percentage month</a:t>
            </a:r>
            <a:endParaRPr/>
          </a:p>
        </p:txBody>
      </p:sp>
      <p:sp>
        <p:nvSpPr>
          <p:cNvPr id="432" name="Google Shape;432;p27"/>
          <p:cNvSpPr/>
          <p:nvPr/>
        </p:nvSpPr>
        <p:spPr>
          <a:xfrm>
            <a:off x="6153369" y="5403674"/>
            <a:ext cx="2308500" cy="948900"/>
          </a:xfrm>
          <a:prstGeom prst="roundRect">
            <a:avLst>
              <a:gd fmla="val 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274300" spcFirstLastPara="1" rIns="365750" wrap="square" tIns="0">
            <a:noAutofit/>
          </a:bodyPr>
          <a:lstStyle/>
          <a:p>
            <a:pPr indent="-230400" lvl="0" marL="230400" marR="0" rtl="0" algn="l">
              <a:lnSpc>
                <a:spcPct val="157500"/>
              </a:lnSpc>
              <a:spcBef>
                <a:spcPts val="0"/>
              </a:spcBef>
              <a:spcAft>
                <a:spcPts val="0"/>
              </a:spcAft>
              <a:buClr>
                <a:schemeClr val="dk1"/>
              </a:buClr>
              <a:buSzPts val="800"/>
              <a:buFont typeface="Arial"/>
              <a:buChar char="•"/>
            </a:pPr>
            <a:r>
              <a:rPr lang="en-US" sz="800">
                <a:solidFill>
                  <a:schemeClr val="dk1"/>
                </a:solidFill>
                <a:latin typeface="Poppins"/>
                <a:ea typeface="Poppins"/>
                <a:cs typeface="Poppins"/>
                <a:sym typeface="Poppins"/>
              </a:rPr>
              <a:t>Percentage turnover/month</a:t>
            </a:r>
            <a:endParaRPr>
              <a:solidFill>
                <a:schemeClr val="dk1"/>
              </a:solidFill>
            </a:endParaRPr>
          </a:p>
          <a:p>
            <a:pPr indent="-230400" lvl="0" marL="230400" marR="0" rtl="0" algn="l">
              <a:lnSpc>
                <a:spcPct val="157500"/>
              </a:lnSpc>
              <a:spcBef>
                <a:spcPts val="0"/>
              </a:spcBef>
              <a:spcAft>
                <a:spcPts val="0"/>
              </a:spcAft>
              <a:buClr>
                <a:schemeClr val="dk1"/>
              </a:buClr>
              <a:buSzPts val="800"/>
              <a:buFont typeface="Arial"/>
              <a:buChar char="•"/>
            </a:pPr>
            <a:r>
              <a:rPr lang="en-US" sz="800">
                <a:solidFill>
                  <a:schemeClr val="dk1"/>
                </a:solidFill>
                <a:latin typeface="Poppins"/>
                <a:ea typeface="Poppins"/>
                <a:cs typeface="Poppins"/>
                <a:sym typeface="Poppins"/>
              </a:rPr>
              <a:t>Percentage absenteeism month</a:t>
            </a:r>
            <a:endParaRPr>
              <a:solidFill>
                <a:schemeClr val="dk1"/>
              </a:solidFill>
            </a:endParaRPr>
          </a:p>
        </p:txBody>
      </p:sp>
      <p:sp>
        <p:nvSpPr>
          <p:cNvPr id="433" name="Google Shape;433;p27"/>
          <p:cNvSpPr/>
          <p:nvPr/>
        </p:nvSpPr>
        <p:spPr>
          <a:xfrm>
            <a:off x="8597625" y="5403674"/>
            <a:ext cx="2303100" cy="951300"/>
          </a:xfrm>
          <a:prstGeom prst="roundRect">
            <a:avLst>
              <a:gd fmla="val 0" name="adj"/>
            </a:avLst>
          </a:prstGeom>
          <a:solidFill>
            <a:srgbClr val="D9D9D9"/>
          </a:solidFill>
          <a:ln>
            <a:noFill/>
          </a:ln>
          <a:effectLst>
            <a:outerShdw blurRad="787400" sx="87000" rotWithShape="0" algn="t" dir="5400000" dist="355600" sy="87000">
              <a:srgbClr val="000000">
                <a:alpha val="14901"/>
              </a:srgbClr>
            </a:outerShdw>
          </a:effectLst>
        </p:spPr>
        <p:txBody>
          <a:bodyPr anchorCtr="0" anchor="ctr" bIns="0" lIns="274300" spcFirstLastPara="1" rIns="365750" wrap="square" tIns="0">
            <a:noAutofit/>
          </a:bodyPr>
          <a:lstStyle/>
          <a:p>
            <a:pPr indent="-230400" lvl="0" marL="230400" marR="0" rtl="0" algn="l">
              <a:lnSpc>
                <a:spcPct val="157500"/>
              </a:lnSpc>
              <a:spcBef>
                <a:spcPts val="0"/>
              </a:spcBef>
              <a:spcAft>
                <a:spcPts val="0"/>
              </a:spcAft>
              <a:buClr>
                <a:schemeClr val="dk1"/>
              </a:buClr>
              <a:buSzPts val="800"/>
              <a:buFont typeface="Arial"/>
              <a:buChar char="•"/>
            </a:pPr>
            <a:r>
              <a:rPr lang="en-US" sz="800">
                <a:solidFill>
                  <a:schemeClr val="dk1"/>
                </a:solidFill>
                <a:latin typeface="Poppins"/>
                <a:ea typeface="Poppins"/>
                <a:cs typeface="Poppins"/>
                <a:sym typeface="Poppins"/>
              </a:rPr>
              <a:t>New product revenue/month</a:t>
            </a:r>
            <a:endParaRPr>
              <a:solidFill>
                <a:schemeClr val="dk1"/>
              </a:solidFill>
            </a:endParaRPr>
          </a:p>
        </p:txBody>
      </p:sp>
      <p:sp>
        <p:nvSpPr>
          <p:cNvPr id="434" name="Google Shape;434;p27"/>
          <p:cNvSpPr/>
          <p:nvPr/>
        </p:nvSpPr>
        <p:spPr>
          <a:xfrm rot="-5400000">
            <a:off x="3056483" y="2689648"/>
            <a:ext cx="340800" cy="1802100"/>
          </a:xfrm>
          <a:prstGeom prst="round2SameRect">
            <a:avLst>
              <a:gd fmla="val 1288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435" name="Google Shape;435;p27"/>
          <p:cNvSpPr txBox="1"/>
          <p:nvPr/>
        </p:nvSpPr>
        <p:spPr>
          <a:xfrm flipH="1">
            <a:off x="2511480" y="3517907"/>
            <a:ext cx="1431000" cy="123000"/>
          </a:xfrm>
          <a:prstGeom prst="rect">
            <a:avLst/>
          </a:prstGeom>
          <a:noFill/>
          <a:ln>
            <a:noFill/>
          </a:ln>
        </p:spPr>
        <p:txBody>
          <a:bodyPr anchorCtr="0" anchor="ctr" bIns="0" lIns="0" spcFirstLastPara="1" rIns="0" wrap="square" tIns="0">
            <a:spAutoFit/>
          </a:bodyPr>
          <a:lstStyle/>
          <a:p>
            <a:pPr indent="0" lvl="0" marL="0" marR="0" rtl="0" algn="ctr">
              <a:lnSpc>
                <a:spcPct val="197500"/>
              </a:lnSpc>
              <a:spcBef>
                <a:spcPts val="0"/>
              </a:spcBef>
              <a:spcAft>
                <a:spcPts val="0"/>
              </a:spcAft>
              <a:buNone/>
            </a:pPr>
            <a:r>
              <a:rPr lang="en-US" sz="800">
                <a:solidFill>
                  <a:schemeClr val="lt1"/>
                </a:solidFill>
                <a:latin typeface="Poppins"/>
                <a:ea typeface="Poppins"/>
                <a:cs typeface="Poppins"/>
                <a:sym typeface="Poppins"/>
              </a:rPr>
              <a:t>MARKET DEVELOPMENT</a:t>
            </a:r>
            <a:endParaRPr/>
          </a:p>
        </p:txBody>
      </p:sp>
      <p:sp>
        <p:nvSpPr>
          <p:cNvPr id="436" name="Google Shape;436;p27"/>
          <p:cNvSpPr/>
          <p:nvPr/>
        </p:nvSpPr>
        <p:spPr>
          <a:xfrm rot="-5400000">
            <a:off x="4970706" y="2689641"/>
            <a:ext cx="340800" cy="1802100"/>
          </a:xfrm>
          <a:prstGeom prst="round2SameRect">
            <a:avLst>
              <a:gd fmla="val 0" name="adj1"/>
              <a:gd fmla="val 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Poppins"/>
              <a:ea typeface="Poppins"/>
              <a:cs typeface="Poppins"/>
              <a:sym typeface="Poppins"/>
            </a:endParaRPr>
          </a:p>
        </p:txBody>
      </p:sp>
      <p:sp>
        <p:nvSpPr>
          <p:cNvPr id="437" name="Google Shape;437;p27"/>
          <p:cNvSpPr txBox="1"/>
          <p:nvPr/>
        </p:nvSpPr>
        <p:spPr>
          <a:xfrm flipH="1">
            <a:off x="4425403" y="3540394"/>
            <a:ext cx="1431300" cy="123000"/>
          </a:xfrm>
          <a:prstGeom prst="rect">
            <a:avLst/>
          </a:prstGeom>
          <a:solidFill>
            <a:schemeClr val="accent5"/>
          </a:solidFill>
          <a:ln>
            <a:noFill/>
          </a:ln>
        </p:spPr>
        <p:txBody>
          <a:bodyPr anchorCtr="0" anchor="ctr" bIns="0" lIns="0" spcFirstLastPara="1" rIns="0" wrap="square" tIns="0">
            <a:spAutoFit/>
          </a:bodyPr>
          <a:lstStyle/>
          <a:p>
            <a:pPr indent="0" lvl="0" marL="0" marR="0" rtl="0" algn="ctr">
              <a:lnSpc>
                <a:spcPct val="197500"/>
              </a:lnSpc>
              <a:spcBef>
                <a:spcPts val="0"/>
              </a:spcBef>
              <a:spcAft>
                <a:spcPts val="0"/>
              </a:spcAft>
              <a:buNone/>
            </a:pPr>
            <a:r>
              <a:rPr lang="en-US" sz="800">
                <a:solidFill>
                  <a:schemeClr val="lt1"/>
                </a:solidFill>
                <a:latin typeface="Poppins"/>
                <a:ea typeface="Poppins"/>
                <a:cs typeface="Poppins"/>
                <a:sym typeface="Poppins"/>
              </a:rPr>
              <a:t>PROCESS IMPROVEMENT</a:t>
            </a:r>
            <a:endParaRPr/>
          </a:p>
        </p:txBody>
      </p:sp>
      <p:sp>
        <p:nvSpPr>
          <p:cNvPr id="438" name="Google Shape;438;p27"/>
          <p:cNvSpPr/>
          <p:nvPr/>
        </p:nvSpPr>
        <p:spPr>
          <a:xfrm rot="-5400000">
            <a:off x="6883162" y="2687169"/>
            <a:ext cx="345900" cy="1802100"/>
          </a:xfrm>
          <a:prstGeom prst="round2SameRect">
            <a:avLst>
              <a:gd fmla="val 0" name="adj1"/>
              <a:gd fmla="val 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Poppins"/>
              <a:ea typeface="Poppins"/>
              <a:cs typeface="Poppins"/>
              <a:sym typeface="Poppins"/>
            </a:endParaRPr>
          </a:p>
        </p:txBody>
      </p:sp>
      <p:sp>
        <p:nvSpPr>
          <p:cNvPr id="439" name="Google Shape;439;p27"/>
          <p:cNvSpPr txBox="1"/>
          <p:nvPr/>
        </p:nvSpPr>
        <p:spPr>
          <a:xfrm flipH="1">
            <a:off x="6340410" y="3534821"/>
            <a:ext cx="1431300" cy="123000"/>
          </a:xfrm>
          <a:prstGeom prst="rect">
            <a:avLst/>
          </a:prstGeom>
          <a:solidFill>
            <a:schemeClr val="accent4"/>
          </a:solidFill>
          <a:ln>
            <a:noFill/>
          </a:ln>
        </p:spPr>
        <p:txBody>
          <a:bodyPr anchorCtr="0" anchor="ctr" bIns="0" lIns="0" spcFirstLastPara="1" rIns="0" wrap="square" tIns="0">
            <a:spAutoFit/>
          </a:bodyPr>
          <a:lstStyle/>
          <a:p>
            <a:pPr indent="0" lvl="0" marL="0" marR="0" rtl="0" algn="ctr">
              <a:lnSpc>
                <a:spcPct val="197500"/>
              </a:lnSpc>
              <a:spcBef>
                <a:spcPts val="0"/>
              </a:spcBef>
              <a:spcAft>
                <a:spcPts val="0"/>
              </a:spcAft>
              <a:buNone/>
            </a:pPr>
            <a:r>
              <a:rPr lang="en-US" sz="800">
                <a:solidFill>
                  <a:schemeClr val="dk1"/>
                </a:solidFill>
                <a:latin typeface="Poppins"/>
                <a:ea typeface="Poppins"/>
                <a:cs typeface="Poppins"/>
                <a:sym typeface="Poppins"/>
              </a:rPr>
              <a:t>PROCESS IMPROVEMENT</a:t>
            </a:r>
            <a:endParaRPr>
              <a:solidFill>
                <a:schemeClr val="dk1"/>
              </a:solidFill>
            </a:endParaRPr>
          </a:p>
        </p:txBody>
      </p:sp>
      <p:sp>
        <p:nvSpPr>
          <p:cNvPr id="440" name="Google Shape;440;p27"/>
          <p:cNvSpPr/>
          <p:nvPr/>
        </p:nvSpPr>
        <p:spPr>
          <a:xfrm rot="5400000">
            <a:off x="8797709" y="2690722"/>
            <a:ext cx="340800" cy="1799700"/>
          </a:xfrm>
          <a:prstGeom prst="round2SameRect">
            <a:avLst>
              <a:gd fmla="val 12880" name="adj1"/>
              <a:gd fmla="val 0" name="adj2"/>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Poppins"/>
              <a:ea typeface="Poppins"/>
              <a:cs typeface="Poppins"/>
              <a:sym typeface="Poppins"/>
            </a:endParaRPr>
          </a:p>
        </p:txBody>
      </p:sp>
      <p:sp>
        <p:nvSpPr>
          <p:cNvPr id="441" name="Google Shape;441;p27"/>
          <p:cNvSpPr txBox="1"/>
          <p:nvPr/>
        </p:nvSpPr>
        <p:spPr>
          <a:xfrm flipH="1">
            <a:off x="8253486" y="3532139"/>
            <a:ext cx="1429200" cy="123000"/>
          </a:xfrm>
          <a:prstGeom prst="rect">
            <a:avLst/>
          </a:prstGeom>
          <a:solidFill>
            <a:srgbClr val="D9D9D9"/>
          </a:solidFill>
          <a:ln>
            <a:noFill/>
          </a:ln>
        </p:spPr>
        <p:txBody>
          <a:bodyPr anchorCtr="0" anchor="ctr" bIns="0" lIns="0" spcFirstLastPara="1" rIns="0" wrap="square" tIns="0">
            <a:spAutoFit/>
          </a:bodyPr>
          <a:lstStyle/>
          <a:p>
            <a:pPr indent="0" lvl="0" marL="0" marR="0" rtl="0" algn="ctr">
              <a:lnSpc>
                <a:spcPct val="197500"/>
              </a:lnSpc>
              <a:spcBef>
                <a:spcPts val="0"/>
              </a:spcBef>
              <a:spcAft>
                <a:spcPts val="0"/>
              </a:spcAft>
              <a:buNone/>
            </a:pPr>
            <a:r>
              <a:rPr lang="en-US" sz="800">
                <a:solidFill>
                  <a:schemeClr val="dk1"/>
                </a:solidFill>
                <a:latin typeface="Poppins"/>
                <a:ea typeface="Poppins"/>
                <a:cs typeface="Poppins"/>
                <a:sym typeface="Poppins"/>
              </a:rPr>
              <a:t>PRODUCT DEVELOPMENT</a:t>
            </a:r>
            <a:endParaRPr>
              <a:solidFill>
                <a:schemeClr val="dk1"/>
              </a:solidFill>
            </a:endParaRPr>
          </a:p>
        </p:txBody>
      </p:sp>
      <p:grpSp>
        <p:nvGrpSpPr>
          <p:cNvPr id="442" name="Google Shape;442;p27"/>
          <p:cNvGrpSpPr/>
          <p:nvPr/>
        </p:nvGrpSpPr>
        <p:grpSpPr>
          <a:xfrm>
            <a:off x="1987042" y="1863689"/>
            <a:ext cx="8236770" cy="1124520"/>
            <a:chOff x="1987042" y="1384014"/>
            <a:chExt cx="8236770" cy="1124520"/>
          </a:xfrm>
        </p:grpSpPr>
        <p:sp>
          <p:nvSpPr>
            <p:cNvPr id="443" name="Google Shape;443;p27"/>
            <p:cNvSpPr/>
            <p:nvPr/>
          </p:nvSpPr>
          <p:spPr>
            <a:xfrm>
              <a:off x="1987042" y="1384014"/>
              <a:ext cx="8236770" cy="1124520"/>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oppins"/>
                <a:ea typeface="Poppins"/>
                <a:cs typeface="Poppins"/>
                <a:sym typeface="Poppins"/>
              </a:endParaRPr>
            </a:p>
          </p:txBody>
        </p:sp>
        <p:sp>
          <p:nvSpPr>
            <p:cNvPr id="444" name="Google Shape;444;p27"/>
            <p:cNvSpPr txBox="1"/>
            <p:nvPr/>
          </p:nvSpPr>
          <p:spPr>
            <a:xfrm>
              <a:off x="3550657" y="1825344"/>
              <a:ext cx="5028600" cy="384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000">
                  <a:solidFill>
                    <a:schemeClr val="dk1"/>
                  </a:solidFill>
                  <a:latin typeface="Poppins"/>
                  <a:ea typeface="Poppins"/>
                  <a:cs typeface="Poppins"/>
                  <a:sym typeface="Poppins"/>
                </a:rPr>
                <a:t>Focus: growing sales revenues</a:t>
              </a:r>
              <a:endParaRPr>
                <a:solidFill>
                  <a:schemeClr val="dk1"/>
                </a:solidFill>
              </a:endParaRPr>
            </a:p>
            <a:p>
              <a:pPr indent="0" lvl="0" marL="0" marR="0" rtl="0" algn="ctr">
                <a:lnSpc>
                  <a:spcPct val="150000"/>
                </a:lnSpc>
                <a:spcBef>
                  <a:spcPts val="0"/>
                </a:spcBef>
                <a:spcAft>
                  <a:spcPts val="0"/>
                </a:spcAft>
                <a:buNone/>
              </a:pPr>
              <a:r>
                <a:rPr lang="en-US" sz="1000">
                  <a:solidFill>
                    <a:schemeClr val="dk1"/>
                  </a:solidFill>
                  <a:latin typeface="Poppins"/>
                  <a:ea typeface="Poppins"/>
                  <a:cs typeface="Poppins"/>
                  <a:sym typeface="Poppins"/>
                </a:rPr>
                <a:t>To be recognized as the best supplier in the industry</a:t>
              </a:r>
              <a:endParaRPr>
                <a:solidFill>
                  <a:schemeClr val="dk1"/>
                </a:solidFill>
              </a:endParaRPr>
            </a:p>
          </p:txBody>
        </p:sp>
      </p:grpSp>
      <p:sp>
        <p:nvSpPr>
          <p:cNvPr id="445" name="Google Shape;445;p27"/>
          <p:cNvSpPr/>
          <p:nvPr/>
        </p:nvSpPr>
        <p:spPr>
          <a:xfrm flipH="1" rot="10800000">
            <a:off x="1987042" y="3011557"/>
            <a:ext cx="8236800" cy="110100"/>
          </a:xfrm>
          <a:prstGeom prst="trapezoid">
            <a:avLst>
              <a:gd fmla="val 33659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46" name="Google Shape;446;p27"/>
          <p:cNvSpPr/>
          <p:nvPr/>
        </p:nvSpPr>
        <p:spPr>
          <a:xfrm flipH="1">
            <a:off x="2329427" y="3140205"/>
            <a:ext cx="7539900" cy="2565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solidFill>
                  <a:schemeClr val="dk1"/>
                </a:solidFill>
                <a:latin typeface="Poppins"/>
                <a:ea typeface="Poppins"/>
                <a:cs typeface="Poppins"/>
                <a:sym typeface="Poppins"/>
              </a:rPr>
              <a:t>KEY OBJECTIVES</a:t>
            </a:r>
            <a:endParaRPr b="1">
              <a:solidFill>
                <a:schemeClr val="dk1"/>
              </a:solidFill>
            </a:endParaRPr>
          </a:p>
        </p:txBody>
      </p:sp>
      <p:grpSp>
        <p:nvGrpSpPr>
          <p:cNvPr id="447" name="Google Shape;447;p27"/>
          <p:cNvGrpSpPr/>
          <p:nvPr/>
        </p:nvGrpSpPr>
        <p:grpSpPr>
          <a:xfrm>
            <a:off x="1293146" y="3784581"/>
            <a:ext cx="9608022" cy="182043"/>
            <a:chOff x="1293146" y="3304906"/>
            <a:chExt cx="9608022" cy="182043"/>
          </a:xfrm>
        </p:grpSpPr>
        <p:sp>
          <p:nvSpPr>
            <p:cNvPr id="448" name="Google Shape;448;p27"/>
            <p:cNvSpPr/>
            <p:nvPr/>
          </p:nvSpPr>
          <p:spPr>
            <a:xfrm>
              <a:off x="3730370" y="3304917"/>
              <a:ext cx="2312078" cy="177485"/>
            </a:xfrm>
            <a:custGeom>
              <a:rect b="b" l="l" r="r" t="t"/>
              <a:pathLst>
                <a:path extrusionOk="0" h="196534" w="2312078">
                  <a:moveTo>
                    <a:pt x="505495" y="0"/>
                  </a:moveTo>
                  <a:lnTo>
                    <a:pt x="1557115" y="0"/>
                  </a:lnTo>
                  <a:lnTo>
                    <a:pt x="1557113" y="1"/>
                  </a:lnTo>
                  <a:lnTo>
                    <a:pt x="2312078" y="1"/>
                  </a:lnTo>
                  <a:lnTo>
                    <a:pt x="2312078" y="196534"/>
                  </a:lnTo>
                  <a:lnTo>
                    <a:pt x="1051620" y="196534"/>
                  </a:lnTo>
                  <a:lnTo>
                    <a:pt x="57241" y="196534"/>
                  </a:lnTo>
                  <a:lnTo>
                    <a:pt x="0" y="196534"/>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49" name="Google Shape;449;p27"/>
            <p:cNvSpPr/>
            <p:nvPr/>
          </p:nvSpPr>
          <p:spPr>
            <a:xfrm flipH="1">
              <a:off x="6155296" y="3304917"/>
              <a:ext cx="2312078" cy="177485"/>
            </a:xfrm>
            <a:custGeom>
              <a:rect b="b" l="l" r="r" t="t"/>
              <a:pathLst>
                <a:path extrusionOk="0" h="196534" w="2312078">
                  <a:moveTo>
                    <a:pt x="505495" y="0"/>
                  </a:moveTo>
                  <a:lnTo>
                    <a:pt x="1557115" y="0"/>
                  </a:lnTo>
                  <a:lnTo>
                    <a:pt x="1557113" y="1"/>
                  </a:lnTo>
                  <a:lnTo>
                    <a:pt x="2312078" y="1"/>
                  </a:lnTo>
                  <a:lnTo>
                    <a:pt x="2312078" y="196534"/>
                  </a:lnTo>
                  <a:lnTo>
                    <a:pt x="1051620" y="196534"/>
                  </a:lnTo>
                  <a:lnTo>
                    <a:pt x="57241" y="196534"/>
                  </a:lnTo>
                  <a:lnTo>
                    <a:pt x="0" y="196534"/>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50" name="Google Shape;450;p27"/>
            <p:cNvSpPr/>
            <p:nvPr/>
          </p:nvSpPr>
          <p:spPr>
            <a:xfrm>
              <a:off x="1293146" y="3308976"/>
              <a:ext cx="2832846" cy="177485"/>
            </a:xfrm>
            <a:custGeom>
              <a:rect b="b" l="l" r="r" t="t"/>
              <a:pathLst>
                <a:path extrusionOk="0" h="201581" w="2832846">
                  <a:moveTo>
                    <a:pt x="1040793" y="0"/>
                  </a:moveTo>
                  <a:lnTo>
                    <a:pt x="2410902" y="0"/>
                  </a:lnTo>
                  <a:lnTo>
                    <a:pt x="2408765" y="413"/>
                  </a:lnTo>
                  <a:lnTo>
                    <a:pt x="2832846" y="413"/>
                  </a:lnTo>
                  <a:lnTo>
                    <a:pt x="2308630" y="201581"/>
                  </a:lnTo>
                  <a:lnTo>
                    <a:pt x="1319920" y="201581"/>
                  </a:lnTo>
                  <a:lnTo>
                    <a:pt x="1320996" y="201168"/>
                  </a:lnTo>
                  <a:lnTo>
                    <a:pt x="0" y="20116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51" name="Google Shape;451;p27"/>
            <p:cNvSpPr/>
            <p:nvPr/>
          </p:nvSpPr>
          <p:spPr>
            <a:xfrm flipH="1">
              <a:off x="8068322" y="3304906"/>
              <a:ext cx="2832846" cy="182043"/>
            </a:xfrm>
            <a:custGeom>
              <a:rect b="b" l="l" r="r" t="t"/>
              <a:pathLst>
                <a:path extrusionOk="0" h="201581" w="2832846">
                  <a:moveTo>
                    <a:pt x="1040793" y="0"/>
                  </a:moveTo>
                  <a:lnTo>
                    <a:pt x="2410902" y="0"/>
                  </a:lnTo>
                  <a:lnTo>
                    <a:pt x="2408765" y="413"/>
                  </a:lnTo>
                  <a:lnTo>
                    <a:pt x="2832846" y="413"/>
                  </a:lnTo>
                  <a:lnTo>
                    <a:pt x="2308630" y="201581"/>
                  </a:lnTo>
                  <a:lnTo>
                    <a:pt x="1319920" y="201581"/>
                  </a:lnTo>
                  <a:lnTo>
                    <a:pt x="1320996" y="201168"/>
                  </a:lnTo>
                  <a:lnTo>
                    <a:pt x="0" y="201168"/>
                  </a:lnTo>
                  <a:close/>
                </a:path>
              </a:pathLst>
            </a:cu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grpSp>
      <p:sp>
        <p:nvSpPr>
          <p:cNvPr id="452" name="Google Shape;452;p27"/>
          <p:cNvSpPr/>
          <p:nvPr/>
        </p:nvSpPr>
        <p:spPr>
          <a:xfrm>
            <a:off x="1298825" y="3962075"/>
            <a:ext cx="2303100" cy="1349400"/>
          </a:xfrm>
          <a:prstGeom prst="roundRect">
            <a:avLst>
              <a:gd fmla="val 0" name="adj"/>
            </a:avLst>
          </a:prstGeom>
          <a:solidFill>
            <a:schemeClr val="accent1">
              <a:alpha val="85882"/>
            </a:schemeClr>
          </a:solidFill>
          <a:ln>
            <a:noFill/>
          </a:ln>
          <a:effectLst>
            <a:outerShdw blurRad="787400" sx="87000" rotWithShape="0" algn="t" dir="5400000" dist="355600" sy="87000">
              <a:srgbClr val="000000">
                <a:alpha val="14901"/>
              </a:srgbClr>
            </a:outerShdw>
          </a:effectLst>
        </p:spPr>
        <p:txBody>
          <a:bodyPr anchorCtr="0" anchor="ctr" bIns="0" lIns="274300" spcFirstLastPara="1" rIns="365750" wrap="square" tIns="0">
            <a:noAutofit/>
          </a:bodyPr>
          <a:lstStyle/>
          <a:p>
            <a:pPr indent="-230400" lvl="0" marL="230400" marR="0" rtl="0" algn="l">
              <a:lnSpc>
                <a:spcPct val="157500"/>
              </a:lnSpc>
              <a:spcBef>
                <a:spcPts val="0"/>
              </a:spcBef>
              <a:spcAft>
                <a:spcPts val="0"/>
              </a:spcAft>
              <a:buClr>
                <a:schemeClr val="lt1"/>
              </a:buClr>
              <a:buSzPts val="800"/>
              <a:buFont typeface="Arial"/>
              <a:buChar char="•"/>
            </a:pPr>
            <a:r>
              <a:rPr lang="en-US" sz="800">
                <a:solidFill>
                  <a:schemeClr val="lt1"/>
                </a:solidFill>
                <a:latin typeface="Poppins"/>
                <a:ea typeface="Poppins"/>
                <a:cs typeface="Poppins"/>
                <a:sym typeface="Poppins"/>
              </a:rPr>
              <a:t>Expand regulator market reach</a:t>
            </a:r>
            <a:endParaRPr/>
          </a:p>
          <a:p>
            <a:pPr indent="-230400" lvl="0" marL="230400" marR="0" rtl="0" algn="l">
              <a:lnSpc>
                <a:spcPct val="157500"/>
              </a:lnSpc>
              <a:spcBef>
                <a:spcPts val="0"/>
              </a:spcBef>
              <a:spcAft>
                <a:spcPts val="0"/>
              </a:spcAft>
              <a:buClr>
                <a:schemeClr val="lt1"/>
              </a:buClr>
              <a:buSzPts val="800"/>
              <a:buFont typeface="Arial"/>
              <a:buChar char="•"/>
            </a:pPr>
            <a:r>
              <a:rPr lang="en-US" sz="800">
                <a:solidFill>
                  <a:schemeClr val="lt1"/>
                </a:solidFill>
                <a:latin typeface="Poppins"/>
                <a:ea typeface="Poppins"/>
                <a:cs typeface="Poppins"/>
                <a:sym typeface="Poppins"/>
              </a:rPr>
              <a:t>Increase customer visits by engineers</a:t>
            </a:r>
            <a:endParaRPr/>
          </a:p>
          <a:p>
            <a:pPr indent="-230400" lvl="0" marL="230400" marR="0" rtl="0" algn="l">
              <a:lnSpc>
                <a:spcPct val="157500"/>
              </a:lnSpc>
              <a:spcBef>
                <a:spcPts val="0"/>
              </a:spcBef>
              <a:spcAft>
                <a:spcPts val="0"/>
              </a:spcAft>
              <a:buClr>
                <a:schemeClr val="lt1"/>
              </a:buClr>
              <a:buSzPts val="800"/>
              <a:buFont typeface="Arial"/>
              <a:buChar char="•"/>
            </a:pPr>
            <a:r>
              <a:rPr lang="en-US" sz="800">
                <a:solidFill>
                  <a:schemeClr val="lt1"/>
                </a:solidFill>
                <a:latin typeface="Poppins"/>
                <a:ea typeface="Poppins"/>
                <a:cs typeface="Poppins"/>
                <a:sym typeface="Poppins"/>
              </a:rPr>
              <a:t>Review distribution energy</a:t>
            </a:r>
            <a:endParaRPr/>
          </a:p>
        </p:txBody>
      </p:sp>
      <p:sp>
        <p:nvSpPr>
          <p:cNvPr id="453" name="Google Shape;453;p27"/>
          <p:cNvSpPr/>
          <p:nvPr/>
        </p:nvSpPr>
        <p:spPr>
          <a:xfrm>
            <a:off x="3737934" y="3961814"/>
            <a:ext cx="2304600" cy="1349400"/>
          </a:xfrm>
          <a:prstGeom prst="roundRect">
            <a:avLst>
              <a:gd fmla="val 0"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0" lIns="274300" spcFirstLastPara="1" rIns="365750" wrap="square" tIns="0">
            <a:noAutofit/>
          </a:bodyPr>
          <a:lstStyle/>
          <a:p>
            <a:pPr indent="-230400" lvl="0" marL="230400" marR="0" rtl="0" algn="l">
              <a:lnSpc>
                <a:spcPct val="157500"/>
              </a:lnSpc>
              <a:spcBef>
                <a:spcPts val="0"/>
              </a:spcBef>
              <a:spcAft>
                <a:spcPts val="0"/>
              </a:spcAft>
              <a:buClr>
                <a:schemeClr val="lt1"/>
              </a:buClr>
              <a:buSzPts val="800"/>
              <a:buFont typeface="Arial"/>
              <a:buChar char="•"/>
            </a:pPr>
            <a:r>
              <a:rPr lang="en-US" sz="800">
                <a:solidFill>
                  <a:schemeClr val="lt1"/>
                </a:solidFill>
                <a:latin typeface="Poppins"/>
                <a:ea typeface="Poppins"/>
                <a:cs typeface="Poppins"/>
                <a:sym typeface="Poppins"/>
              </a:rPr>
              <a:t>Implement lean process</a:t>
            </a:r>
            <a:endParaRPr/>
          </a:p>
          <a:p>
            <a:pPr indent="-230400" lvl="0" marL="230400" marR="0" rtl="0" algn="l">
              <a:lnSpc>
                <a:spcPct val="157500"/>
              </a:lnSpc>
              <a:spcBef>
                <a:spcPts val="0"/>
              </a:spcBef>
              <a:spcAft>
                <a:spcPts val="0"/>
              </a:spcAft>
              <a:buClr>
                <a:schemeClr val="lt1"/>
              </a:buClr>
              <a:buSzPts val="800"/>
              <a:buFont typeface="Arial"/>
              <a:buChar char="•"/>
            </a:pPr>
            <a:r>
              <a:rPr lang="en-US" sz="800">
                <a:solidFill>
                  <a:schemeClr val="lt1"/>
                </a:solidFill>
                <a:latin typeface="Poppins"/>
                <a:ea typeface="Poppins"/>
                <a:cs typeface="Poppins"/>
                <a:sym typeface="Poppins"/>
              </a:rPr>
              <a:t>Development/Implement supply chain strategy</a:t>
            </a:r>
            <a:endParaRPr/>
          </a:p>
        </p:txBody>
      </p:sp>
      <p:sp>
        <p:nvSpPr>
          <p:cNvPr id="454" name="Google Shape;454;p27"/>
          <p:cNvSpPr/>
          <p:nvPr/>
        </p:nvSpPr>
        <p:spPr>
          <a:xfrm>
            <a:off x="6153365" y="3961814"/>
            <a:ext cx="2308500" cy="1349400"/>
          </a:xfrm>
          <a:prstGeom prst="roundRect">
            <a:avLst>
              <a:gd fmla="val 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0" lIns="274300" spcFirstLastPara="1" rIns="365750" wrap="square" tIns="0">
            <a:noAutofit/>
          </a:bodyPr>
          <a:lstStyle/>
          <a:p>
            <a:pPr indent="-230400" lvl="0" marL="230400" marR="0" rtl="0" algn="l">
              <a:lnSpc>
                <a:spcPct val="157500"/>
              </a:lnSpc>
              <a:spcBef>
                <a:spcPts val="0"/>
              </a:spcBef>
              <a:spcAft>
                <a:spcPts val="0"/>
              </a:spcAft>
              <a:buClr>
                <a:schemeClr val="dk1"/>
              </a:buClr>
              <a:buSzPts val="800"/>
              <a:buFont typeface="Arial"/>
              <a:buChar char="•"/>
            </a:pPr>
            <a:r>
              <a:rPr lang="en-US" sz="800">
                <a:solidFill>
                  <a:schemeClr val="dk1"/>
                </a:solidFill>
                <a:latin typeface="Poppins"/>
                <a:ea typeface="Poppins"/>
                <a:cs typeface="Poppins"/>
                <a:sym typeface="Poppins"/>
              </a:rPr>
              <a:t>Implement personal planning process</a:t>
            </a:r>
            <a:endParaRPr>
              <a:solidFill>
                <a:schemeClr val="dk1"/>
              </a:solidFill>
            </a:endParaRPr>
          </a:p>
          <a:p>
            <a:pPr indent="-230400" lvl="0" marL="230400" marR="0" rtl="0" algn="l">
              <a:lnSpc>
                <a:spcPct val="157500"/>
              </a:lnSpc>
              <a:spcBef>
                <a:spcPts val="0"/>
              </a:spcBef>
              <a:spcAft>
                <a:spcPts val="0"/>
              </a:spcAft>
              <a:buClr>
                <a:schemeClr val="dk1"/>
              </a:buClr>
              <a:buSzPts val="800"/>
              <a:buFont typeface="Arial"/>
              <a:buChar char="•"/>
            </a:pPr>
            <a:r>
              <a:rPr lang="en-US" sz="800">
                <a:solidFill>
                  <a:schemeClr val="dk1"/>
                </a:solidFill>
                <a:latin typeface="Poppins"/>
                <a:ea typeface="Poppins"/>
                <a:cs typeface="Poppins"/>
                <a:sym typeface="Poppins"/>
              </a:rPr>
              <a:t>Improve communication</a:t>
            </a:r>
            <a:endParaRPr>
              <a:solidFill>
                <a:schemeClr val="dk1"/>
              </a:solidFill>
            </a:endParaRPr>
          </a:p>
          <a:p>
            <a:pPr indent="-230400" lvl="0" marL="230400" marR="0" rtl="0" algn="l">
              <a:lnSpc>
                <a:spcPct val="157500"/>
              </a:lnSpc>
              <a:spcBef>
                <a:spcPts val="0"/>
              </a:spcBef>
              <a:spcAft>
                <a:spcPts val="0"/>
              </a:spcAft>
              <a:buClr>
                <a:schemeClr val="dk1"/>
              </a:buClr>
              <a:buSzPts val="800"/>
              <a:buFont typeface="Arial"/>
              <a:buChar char="•"/>
            </a:pPr>
            <a:r>
              <a:rPr lang="en-US" sz="800">
                <a:solidFill>
                  <a:schemeClr val="dk1"/>
                </a:solidFill>
                <a:latin typeface="Poppins"/>
                <a:ea typeface="Poppins"/>
                <a:cs typeface="Poppins"/>
                <a:sym typeface="Poppins"/>
              </a:rPr>
              <a:t>Increase teamwork</a:t>
            </a:r>
            <a:endParaRPr>
              <a:solidFill>
                <a:schemeClr val="dk1"/>
              </a:solidFill>
            </a:endParaRPr>
          </a:p>
        </p:txBody>
      </p:sp>
      <p:sp>
        <p:nvSpPr>
          <p:cNvPr id="455" name="Google Shape;455;p27"/>
          <p:cNvSpPr/>
          <p:nvPr/>
        </p:nvSpPr>
        <p:spPr>
          <a:xfrm>
            <a:off x="8598018" y="3968360"/>
            <a:ext cx="2303100" cy="1342800"/>
          </a:xfrm>
          <a:prstGeom prst="roundRect">
            <a:avLst>
              <a:gd fmla="val 0" name="adj"/>
            </a:avLst>
          </a:prstGeom>
          <a:solidFill>
            <a:srgbClr val="D9D9D9"/>
          </a:solidFill>
          <a:ln>
            <a:noFill/>
          </a:ln>
          <a:effectLst>
            <a:outerShdw blurRad="787400" sx="87000" rotWithShape="0" algn="t" dir="5400000" dist="355600" sy="87000">
              <a:srgbClr val="000000">
                <a:alpha val="14901"/>
              </a:srgbClr>
            </a:outerShdw>
          </a:effectLst>
        </p:spPr>
        <p:txBody>
          <a:bodyPr anchorCtr="0" anchor="ctr" bIns="0" lIns="274300" spcFirstLastPara="1" rIns="365750" wrap="square" tIns="0">
            <a:noAutofit/>
          </a:bodyPr>
          <a:lstStyle/>
          <a:p>
            <a:pPr indent="-230400" lvl="0" marL="230400" marR="0" rtl="0" algn="l">
              <a:lnSpc>
                <a:spcPct val="157500"/>
              </a:lnSpc>
              <a:spcBef>
                <a:spcPts val="0"/>
              </a:spcBef>
              <a:spcAft>
                <a:spcPts val="0"/>
              </a:spcAft>
              <a:buClr>
                <a:schemeClr val="dk1"/>
              </a:buClr>
              <a:buSzPts val="800"/>
              <a:buFont typeface="Arial"/>
              <a:buChar char="•"/>
            </a:pPr>
            <a:r>
              <a:rPr lang="en-US" sz="800">
                <a:solidFill>
                  <a:schemeClr val="dk1"/>
                </a:solidFill>
                <a:latin typeface="Poppins"/>
                <a:ea typeface="Poppins"/>
                <a:cs typeface="Poppins"/>
                <a:sym typeface="Poppins"/>
              </a:rPr>
              <a:t>Increase quick-change regulator line</a:t>
            </a:r>
            <a:endParaRPr>
              <a:solidFill>
                <a:schemeClr val="dk1"/>
              </a:solidFill>
            </a:endParaRPr>
          </a:p>
          <a:p>
            <a:pPr indent="-230400" lvl="0" marL="230400" marR="0" rtl="0" algn="l">
              <a:lnSpc>
                <a:spcPct val="157500"/>
              </a:lnSpc>
              <a:spcBef>
                <a:spcPts val="0"/>
              </a:spcBef>
              <a:spcAft>
                <a:spcPts val="0"/>
              </a:spcAft>
              <a:buClr>
                <a:schemeClr val="dk1"/>
              </a:buClr>
              <a:buSzPts val="800"/>
              <a:buFont typeface="Arial"/>
              <a:buChar char="•"/>
            </a:pPr>
            <a:r>
              <a:rPr lang="en-US" sz="800">
                <a:solidFill>
                  <a:schemeClr val="dk1"/>
                </a:solidFill>
                <a:latin typeface="Poppins"/>
                <a:ea typeface="Poppins"/>
                <a:cs typeface="Poppins"/>
                <a:sym typeface="Poppins"/>
              </a:rPr>
              <a:t>Expand range of QPRO line</a:t>
            </a:r>
            <a:endParaRPr>
              <a:solidFill>
                <a:schemeClr val="dk1"/>
              </a:solidFill>
            </a:endParaRPr>
          </a:p>
        </p:txBody>
      </p:sp>
      <p:sp>
        <p:nvSpPr>
          <p:cNvPr id="456" name="Google Shape;456;p27"/>
          <p:cNvSpPr txBox="1"/>
          <p:nvPr/>
        </p:nvSpPr>
        <p:spPr>
          <a:xfrm flipH="1" rot="-5400000">
            <a:off x="573067" y="4574825"/>
            <a:ext cx="1071600" cy="123000"/>
          </a:xfrm>
          <a:prstGeom prst="rect">
            <a:avLst/>
          </a:prstGeom>
          <a:solidFill>
            <a:schemeClr val="lt1"/>
          </a:solidFill>
          <a:ln>
            <a:noFill/>
          </a:ln>
        </p:spPr>
        <p:txBody>
          <a:bodyPr anchorCtr="0" anchor="ctr" bIns="0" lIns="0" spcFirstLastPara="1" rIns="0" wrap="square" tIns="0">
            <a:spAutoFit/>
          </a:bodyPr>
          <a:lstStyle/>
          <a:p>
            <a:pPr indent="0" lvl="0" marL="0" marR="0" rtl="0" algn="ctr">
              <a:lnSpc>
                <a:spcPct val="197500"/>
              </a:lnSpc>
              <a:spcBef>
                <a:spcPts val="0"/>
              </a:spcBef>
              <a:spcAft>
                <a:spcPts val="0"/>
              </a:spcAft>
              <a:buNone/>
            </a:pPr>
            <a:r>
              <a:rPr b="1" lang="en-US" sz="800">
                <a:solidFill>
                  <a:srgbClr val="262626"/>
                </a:solidFill>
                <a:latin typeface="Poppins"/>
                <a:ea typeface="Poppins"/>
                <a:cs typeface="Poppins"/>
                <a:sym typeface="Poppins"/>
              </a:rPr>
              <a:t>INITIATIVES</a:t>
            </a:r>
            <a:endParaRPr/>
          </a:p>
        </p:txBody>
      </p:sp>
      <p:sp>
        <p:nvSpPr>
          <p:cNvPr id="457" name="Google Shape;457;p27"/>
          <p:cNvSpPr txBox="1"/>
          <p:nvPr/>
        </p:nvSpPr>
        <p:spPr>
          <a:xfrm flipH="1" rot="-5400000">
            <a:off x="729298" y="5815778"/>
            <a:ext cx="747000" cy="123000"/>
          </a:xfrm>
          <a:prstGeom prst="rect">
            <a:avLst/>
          </a:prstGeom>
          <a:solidFill>
            <a:schemeClr val="lt1"/>
          </a:solidFill>
          <a:ln>
            <a:noFill/>
          </a:ln>
        </p:spPr>
        <p:txBody>
          <a:bodyPr anchorCtr="0" anchor="ctr" bIns="0" lIns="0" spcFirstLastPara="1" rIns="0" wrap="square" tIns="0">
            <a:spAutoFit/>
          </a:bodyPr>
          <a:lstStyle/>
          <a:p>
            <a:pPr indent="0" lvl="0" marL="0" marR="0" rtl="0" algn="ctr">
              <a:lnSpc>
                <a:spcPct val="197500"/>
              </a:lnSpc>
              <a:spcBef>
                <a:spcPts val="0"/>
              </a:spcBef>
              <a:spcAft>
                <a:spcPts val="0"/>
              </a:spcAft>
              <a:buNone/>
            </a:pPr>
            <a:r>
              <a:rPr b="1" lang="en-US" sz="800">
                <a:solidFill>
                  <a:srgbClr val="262626"/>
                </a:solidFill>
                <a:latin typeface="Poppins"/>
                <a:ea typeface="Poppins"/>
                <a:cs typeface="Poppins"/>
                <a:sym typeface="Poppins"/>
              </a:rPr>
              <a:t>KPI</a:t>
            </a:r>
            <a:endParaRPr/>
          </a:p>
        </p:txBody>
      </p:sp>
      <p:sp>
        <p:nvSpPr>
          <p:cNvPr id="458" name="Google Shape;458;p27"/>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S</a:t>
            </a:r>
            <a:r>
              <a:rPr lang="en-US"/>
              <a:t>trategic plan by development focus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par>
                                <p:cTn fill="hold" nodeType="withEffect" presetClass="entr" presetID="10" presetSubtype="0">
                                  <p:stCondLst>
                                    <p:cond delay="500"/>
                                  </p:stCondLst>
                                  <p:childTnLst>
                                    <p:set>
                                      <p:cBhvr>
                                        <p:cTn dur="1" fill="hold">
                                          <p:stCondLst>
                                            <p:cond delay="0"/>
                                          </p:stCondLst>
                                        </p:cTn>
                                        <p:tgtEl>
                                          <p:spTgt spid="446"/>
                                        </p:tgtEl>
                                        <p:attrNameLst>
                                          <p:attrName>style.visibility</p:attrName>
                                        </p:attrNameLst>
                                      </p:cBhvr>
                                      <p:to>
                                        <p:strVal val="visible"/>
                                      </p:to>
                                    </p:set>
                                    <p:animEffect filter="fade" transition="in">
                                      <p:cBhvr>
                                        <p:cTn dur="1500"/>
                                        <p:tgtEl>
                                          <p:spTgt spid="446"/>
                                        </p:tgtEl>
                                      </p:cBhvr>
                                    </p:animEffect>
                                  </p:childTnLst>
                                </p:cTn>
                              </p:par>
                            </p:childTnLst>
                          </p:cTn>
                        </p:par>
                        <p:par>
                          <p:cTn fill="hold">
                            <p:stCondLst>
                              <p:cond delay="1500"/>
                            </p:stCondLst>
                            <p:childTnLst>
                              <p:par>
                                <p:cTn fill="hold" nodeType="afterEffect" presetClass="entr" presetID="10" presetSubtype="0">
                                  <p:stCondLst>
                                    <p:cond delay="250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3000"/>
                                  </p:stCondLst>
                                  <p:childTnLst>
                                    <p:set>
                                      <p:cBhvr>
                                        <p:cTn dur="1" fill="hold">
                                          <p:stCondLst>
                                            <p:cond delay="0"/>
                                          </p:stCondLst>
                                        </p:cTn>
                                        <p:tgtEl>
                                          <p:spTgt spid="452"/>
                                        </p:tgtEl>
                                        <p:attrNameLst>
                                          <p:attrName>style.visibility</p:attrName>
                                        </p:attrNameLst>
                                      </p:cBhvr>
                                      <p:to>
                                        <p:strVal val="visible"/>
                                      </p:to>
                                    </p:set>
                                    <p:animEffect filter="fade" transition="in">
                                      <p:cBhvr>
                                        <p:cTn dur="1500"/>
                                        <p:tgtEl>
                                          <p:spTgt spid="452"/>
                                        </p:tgtEl>
                                      </p:cBhvr>
                                    </p:animEffect>
                                  </p:childTnLst>
                                </p:cTn>
                              </p:par>
                              <p:par>
                                <p:cTn fill="hold" nodeType="withEffect" presetClass="entr" presetID="10" presetSubtype="0">
                                  <p:stCondLst>
                                    <p:cond delay="3000"/>
                                  </p:stCondLst>
                                  <p:childTnLst>
                                    <p:set>
                                      <p:cBhvr>
                                        <p:cTn dur="1" fill="hold">
                                          <p:stCondLst>
                                            <p:cond delay="0"/>
                                          </p:stCondLst>
                                        </p:cTn>
                                        <p:tgtEl>
                                          <p:spTgt spid="453"/>
                                        </p:tgtEl>
                                        <p:attrNameLst>
                                          <p:attrName>style.visibility</p:attrName>
                                        </p:attrNameLst>
                                      </p:cBhvr>
                                      <p:to>
                                        <p:strVal val="visible"/>
                                      </p:to>
                                    </p:set>
                                    <p:animEffect filter="fade" transition="in">
                                      <p:cBhvr>
                                        <p:cTn dur="1500"/>
                                        <p:tgtEl>
                                          <p:spTgt spid="453"/>
                                        </p:tgtEl>
                                      </p:cBhvr>
                                    </p:animEffect>
                                  </p:childTnLst>
                                </p:cTn>
                              </p:par>
                              <p:par>
                                <p:cTn fill="hold" nodeType="withEffect" presetClass="entr" presetID="10" presetSubtype="0">
                                  <p:stCondLst>
                                    <p:cond delay="3000"/>
                                  </p:stCondLst>
                                  <p:childTnLst>
                                    <p:set>
                                      <p:cBhvr>
                                        <p:cTn dur="1" fill="hold">
                                          <p:stCondLst>
                                            <p:cond delay="0"/>
                                          </p:stCondLst>
                                        </p:cTn>
                                        <p:tgtEl>
                                          <p:spTgt spid="454"/>
                                        </p:tgtEl>
                                        <p:attrNameLst>
                                          <p:attrName>style.visibility</p:attrName>
                                        </p:attrNameLst>
                                      </p:cBhvr>
                                      <p:to>
                                        <p:strVal val="visible"/>
                                      </p:to>
                                    </p:set>
                                    <p:animEffect filter="fade" transition="in">
                                      <p:cBhvr>
                                        <p:cTn dur="1500"/>
                                        <p:tgtEl>
                                          <p:spTgt spid="454"/>
                                        </p:tgtEl>
                                      </p:cBhvr>
                                    </p:animEffect>
                                  </p:childTnLst>
                                </p:cTn>
                              </p:par>
                              <p:par>
                                <p:cTn fill="hold" nodeType="withEffect" presetClass="entr" presetID="10" presetSubtype="0">
                                  <p:stCondLst>
                                    <p:cond delay="3000"/>
                                  </p:stCondLst>
                                  <p:childTnLst>
                                    <p:set>
                                      <p:cBhvr>
                                        <p:cTn dur="1" fill="hold">
                                          <p:stCondLst>
                                            <p:cond delay="0"/>
                                          </p:stCondLst>
                                        </p:cTn>
                                        <p:tgtEl>
                                          <p:spTgt spid="455"/>
                                        </p:tgtEl>
                                        <p:attrNameLst>
                                          <p:attrName>style.visibility</p:attrName>
                                        </p:attrNameLst>
                                      </p:cBhvr>
                                      <p:to>
                                        <p:strVal val="visible"/>
                                      </p:to>
                                    </p:set>
                                    <p:animEffect filter="fade" transition="in">
                                      <p:cBhvr>
                                        <p:cTn dur="1500"/>
                                        <p:tgtEl>
                                          <p:spTgt spid="455"/>
                                        </p:tgtEl>
                                      </p:cBhvr>
                                    </p:animEffect>
                                  </p:childTnLst>
                                </p:cTn>
                              </p:par>
                              <p:par>
                                <p:cTn fill="hold" nodeType="withEffect" presetClass="entr" presetID="10" presetSubtype="0">
                                  <p:stCondLst>
                                    <p:cond delay="3000"/>
                                  </p:stCondLst>
                                  <p:childTnLst>
                                    <p:set>
                                      <p:cBhvr>
                                        <p:cTn dur="1" fill="hold">
                                          <p:stCondLst>
                                            <p:cond delay="0"/>
                                          </p:stCondLst>
                                        </p:cTn>
                                        <p:tgtEl>
                                          <p:spTgt spid="430"/>
                                        </p:tgtEl>
                                        <p:attrNameLst>
                                          <p:attrName>style.visibility</p:attrName>
                                        </p:attrNameLst>
                                      </p:cBhvr>
                                      <p:to>
                                        <p:strVal val="visible"/>
                                      </p:to>
                                    </p:set>
                                    <p:animEffect filter="fade" transition="in">
                                      <p:cBhvr>
                                        <p:cTn dur="2000"/>
                                        <p:tgtEl>
                                          <p:spTgt spid="430"/>
                                        </p:tgtEl>
                                      </p:cBhvr>
                                    </p:animEffect>
                                  </p:childTnLst>
                                </p:cTn>
                              </p:par>
                              <p:par>
                                <p:cTn fill="hold" nodeType="withEffect" presetClass="entr" presetID="10" presetSubtype="0">
                                  <p:stCondLst>
                                    <p:cond delay="3000"/>
                                  </p:stCondLst>
                                  <p:childTnLst>
                                    <p:set>
                                      <p:cBhvr>
                                        <p:cTn dur="1" fill="hold">
                                          <p:stCondLst>
                                            <p:cond delay="0"/>
                                          </p:stCondLst>
                                        </p:cTn>
                                        <p:tgtEl>
                                          <p:spTgt spid="431"/>
                                        </p:tgtEl>
                                        <p:attrNameLst>
                                          <p:attrName>style.visibility</p:attrName>
                                        </p:attrNameLst>
                                      </p:cBhvr>
                                      <p:to>
                                        <p:strVal val="visible"/>
                                      </p:to>
                                    </p:set>
                                    <p:animEffect filter="fade" transition="in">
                                      <p:cBhvr>
                                        <p:cTn dur="2000"/>
                                        <p:tgtEl>
                                          <p:spTgt spid="431"/>
                                        </p:tgtEl>
                                      </p:cBhvr>
                                    </p:animEffect>
                                  </p:childTnLst>
                                </p:cTn>
                              </p:par>
                              <p:par>
                                <p:cTn fill="hold" nodeType="withEffect" presetClass="entr" presetID="10" presetSubtype="0">
                                  <p:stCondLst>
                                    <p:cond delay="3000"/>
                                  </p:stCondLst>
                                  <p:childTnLst>
                                    <p:set>
                                      <p:cBhvr>
                                        <p:cTn dur="1" fill="hold">
                                          <p:stCondLst>
                                            <p:cond delay="0"/>
                                          </p:stCondLst>
                                        </p:cTn>
                                        <p:tgtEl>
                                          <p:spTgt spid="432"/>
                                        </p:tgtEl>
                                        <p:attrNameLst>
                                          <p:attrName>style.visibility</p:attrName>
                                        </p:attrNameLst>
                                      </p:cBhvr>
                                      <p:to>
                                        <p:strVal val="visible"/>
                                      </p:to>
                                    </p:set>
                                    <p:animEffect filter="fade" transition="in">
                                      <p:cBhvr>
                                        <p:cTn dur="2000"/>
                                        <p:tgtEl>
                                          <p:spTgt spid="432"/>
                                        </p:tgtEl>
                                      </p:cBhvr>
                                    </p:animEffect>
                                  </p:childTnLst>
                                </p:cTn>
                              </p:par>
                              <p:par>
                                <p:cTn fill="hold" nodeType="withEffect" presetClass="entr" presetID="10" presetSubtype="0">
                                  <p:stCondLst>
                                    <p:cond delay="3000"/>
                                  </p:stCondLst>
                                  <p:childTnLst>
                                    <p:set>
                                      <p:cBhvr>
                                        <p:cTn dur="1" fill="hold">
                                          <p:stCondLst>
                                            <p:cond delay="0"/>
                                          </p:stCondLst>
                                        </p:cTn>
                                        <p:tgtEl>
                                          <p:spTgt spid="433"/>
                                        </p:tgtEl>
                                        <p:attrNameLst>
                                          <p:attrName>style.visibility</p:attrName>
                                        </p:attrNameLst>
                                      </p:cBhvr>
                                      <p:to>
                                        <p:strVal val="visible"/>
                                      </p:to>
                                    </p:set>
                                    <p:animEffect filter="fade" transition="in">
                                      <p:cBhvr>
                                        <p:cTn dur="2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8"/>
          <p:cNvSpPr/>
          <p:nvPr/>
        </p:nvSpPr>
        <p:spPr>
          <a:xfrm>
            <a:off x="6440941" y="2078612"/>
            <a:ext cx="1345781" cy="4224637"/>
          </a:xfrm>
          <a:prstGeom prst="roundRect">
            <a:avLst>
              <a:gd fmla="val 6395"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58000"/>
              </a:lnSpc>
              <a:spcBef>
                <a:spcPts val="0"/>
              </a:spcBef>
              <a:spcAft>
                <a:spcPts val="0"/>
              </a:spcAft>
              <a:buNone/>
            </a:pPr>
            <a:r>
              <a:t/>
            </a:r>
            <a:endParaRPr b="1" sz="1000">
              <a:solidFill>
                <a:srgbClr val="262626"/>
              </a:solidFill>
              <a:latin typeface="Poppins"/>
              <a:ea typeface="Poppins"/>
              <a:cs typeface="Poppins"/>
              <a:sym typeface="Poppins"/>
            </a:endParaRPr>
          </a:p>
        </p:txBody>
      </p:sp>
      <p:sp>
        <p:nvSpPr>
          <p:cNvPr id="464" name="Google Shape;464;p28"/>
          <p:cNvSpPr txBox="1"/>
          <p:nvPr/>
        </p:nvSpPr>
        <p:spPr>
          <a:xfrm flipH="1">
            <a:off x="6471555" y="2334633"/>
            <a:ext cx="1205400" cy="297900"/>
          </a:xfrm>
          <a:prstGeom prst="rect">
            <a:avLst/>
          </a:prstGeom>
          <a:solidFill>
            <a:srgbClr val="FFFFFF"/>
          </a:solidFill>
          <a:ln>
            <a:noFill/>
          </a:ln>
        </p:spPr>
        <p:txBody>
          <a:bodyPr anchorCtr="0" anchor="ctr" bIns="0" lIns="0" spcFirstLastPara="1" rIns="0" wrap="square" tIns="0">
            <a:spAutoFit/>
          </a:bodyPr>
          <a:lstStyle/>
          <a:p>
            <a:pPr indent="0" lvl="0" marL="0" marR="0" rtl="0" algn="ctr">
              <a:lnSpc>
                <a:spcPct val="115000"/>
              </a:lnSpc>
              <a:spcBef>
                <a:spcPts val="0"/>
              </a:spcBef>
              <a:spcAft>
                <a:spcPts val="0"/>
              </a:spcAft>
              <a:buNone/>
            </a:pPr>
            <a:r>
              <a:rPr b="1" lang="en-US" sz="900">
                <a:solidFill>
                  <a:srgbClr val="262626"/>
                </a:solidFill>
                <a:latin typeface="Poppins"/>
                <a:ea typeface="Poppins"/>
                <a:cs typeface="Poppins"/>
                <a:sym typeface="Poppins"/>
              </a:rPr>
              <a:t>ORGANIZED AROUND?</a:t>
            </a:r>
            <a:endParaRPr/>
          </a:p>
        </p:txBody>
      </p:sp>
      <p:sp>
        <p:nvSpPr>
          <p:cNvPr id="465" name="Google Shape;465;p28"/>
          <p:cNvSpPr/>
          <p:nvPr/>
        </p:nvSpPr>
        <p:spPr>
          <a:xfrm>
            <a:off x="4980928" y="2078612"/>
            <a:ext cx="1345781" cy="4224637"/>
          </a:xfrm>
          <a:prstGeom prst="roundRect">
            <a:avLst>
              <a:gd fmla="val 6395"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58000"/>
              </a:lnSpc>
              <a:spcBef>
                <a:spcPts val="0"/>
              </a:spcBef>
              <a:spcAft>
                <a:spcPts val="0"/>
              </a:spcAft>
              <a:buNone/>
            </a:pPr>
            <a:r>
              <a:t/>
            </a:r>
            <a:endParaRPr b="1" sz="1000">
              <a:solidFill>
                <a:srgbClr val="262626"/>
              </a:solidFill>
              <a:latin typeface="Poppins"/>
              <a:ea typeface="Poppins"/>
              <a:cs typeface="Poppins"/>
              <a:sym typeface="Poppins"/>
            </a:endParaRPr>
          </a:p>
        </p:txBody>
      </p:sp>
      <p:sp>
        <p:nvSpPr>
          <p:cNvPr id="466" name="Google Shape;466;p28"/>
          <p:cNvSpPr txBox="1"/>
          <p:nvPr/>
        </p:nvSpPr>
        <p:spPr>
          <a:xfrm flipH="1">
            <a:off x="5016533" y="2416052"/>
            <a:ext cx="1205400" cy="138600"/>
          </a:xfrm>
          <a:prstGeom prst="rect">
            <a:avLst/>
          </a:prstGeom>
          <a:solidFill>
            <a:srgbClr val="FFFFFF"/>
          </a:solidFill>
          <a:ln>
            <a:noFill/>
          </a:ln>
        </p:spPr>
        <p:txBody>
          <a:bodyPr anchorCtr="0" anchor="ctr" bIns="0" lIns="0" spcFirstLastPara="1" rIns="0" wrap="square" tIns="0">
            <a:spAutoFit/>
          </a:bodyPr>
          <a:lstStyle/>
          <a:p>
            <a:pPr indent="0" lvl="0" marL="0" marR="0" rtl="0" algn="ctr">
              <a:lnSpc>
                <a:spcPct val="153333"/>
              </a:lnSpc>
              <a:spcBef>
                <a:spcPts val="0"/>
              </a:spcBef>
              <a:spcAft>
                <a:spcPts val="0"/>
              </a:spcAft>
              <a:buNone/>
            </a:pPr>
            <a:r>
              <a:rPr b="1" lang="en-US" sz="900">
                <a:solidFill>
                  <a:srgbClr val="262626"/>
                </a:solidFill>
                <a:latin typeface="Poppins"/>
                <a:ea typeface="Poppins"/>
                <a:cs typeface="Poppins"/>
                <a:sym typeface="Poppins"/>
              </a:rPr>
              <a:t>INMITABLE?</a:t>
            </a:r>
            <a:endParaRPr/>
          </a:p>
        </p:txBody>
      </p:sp>
      <p:sp>
        <p:nvSpPr>
          <p:cNvPr id="467" name="Google Shape;467;p28"/>
          <p:cNvSpPr/>
          <p:nvPr/>
        </p:nvSpPr>
        <p:spPr>
          <a:xfrm>
            <a:off x="3520925" y="2078725"/>
            <a:ext cx="1345800" cy="4224600"/>
          </a:xfrm>
          <a:prstGeom prst="roundRect">
            <a:avLst>
              <a:gd fmla="val 6395"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58000"/>
              </a:lnSpc>
              <a:spcBef>
                <a:spcPts val="0"/>
              </a:spcBef>
              <a:spcAft>
                <a:spcPts val="0"/>
              </a:spcAft>
              <a:buNone/>
            </a:pPr>
            <a:r>
              <a:t/>
            </a:r>
            <a:endParaRPr b="1" sz="1000">
              <a:solidFill>
                <a:srgbClr val="262626"/>
              </a:solidFill>
              <a:latin typeface="Poppins"/>
              <a:ea typeface="Poppins"/>
              <a:cs typeface="Poppins"/>
              <a:sym typeface="Poppins"/>
            </a:endParaRPr>
          </a:p>
        </p:txBody>
      </p:sp>
      <p:sp>
        <p:nvSpPr>
          <p:cNvPr id="468" name="Google Shape;468;p28"/>
          <p:cNvSpPr txBox="1"/>
          <p:nvPr/>
        </p:nvSpPr>
        <p:spPr>
          <a:xfrm flipH="1">
            <a:off x="3632733" y="2424501"/>
            <a:ext cx="1065000" cy="138600"/>
          </a:xfrm>
          <a:prstGeom prst="rect">
            <a:avLst/>
          </a:prstGeom>
          <a:solidFill>
            <a:srgbClr val="FFFFFF"/>
          </a:solidFill>
          <a:ln>
            <a:noFill/>
          </a:ln>
        </p:spPr>
        <p:txBody>
          <a:bodyPr anchorCtr="0" anchor="ctr" bIns="0" lIns="0" spcFirstLastPara="1" rIns="0" wrap="square" tIns="0">
            <a:spAutoFit/>
          </a:bodyPr>
          <a:lstStyle/>
          <a:p>
            <a:pPr indent="0" lvl="0" marL="0" marR="0" rtl="0" algn="ctr">
              <a:lnSpc>
                <a:spcPct val="153333"/>
              </a:lnSpc>
              <a:spcBef>
                <a:spcPts val="0"/>
              </a:spcBef>
              <a:spcAft>
                <a:spcPts val="0"/>
              </a:spcAft>
              <a:buNone/>
            </a:pPr>
            <a:r>
              <a:rPr b="1" lang="en-US" sz="900">
                <a:solidFill>
                  <a:srgbClr val="262626"/>
                </a:solidFill>
                <a:latin typeface="Poppins"/>
                <a:ea typeface="Poppins"/>
                <a:cs typeface="Poppins"/>
                <a:sym typeface="Poppins"/>
              </a:rPr>
              <a:t>RARE?</a:t>
            </a:r>
            <a:endParaRPr/>
          </a:p>
        </p:txBody>
      </p:sp>
      <p:sp>
        <p:nvSpPr>
          <p:cNvPr id="469" name="Google Shape;469;p28"/>
          <p:cNvSpPr/>
          <p:nvPr/>
        </p:nvSpPr>
        <p:spPr>
          <a:xfrm>
            <a:off x="2051624" y="2078612"/>
            <a:ext cx="1345781" cy="4224637"/>
          </a:xfrm>
          <a:prstGeom prst="roundRect">
            <a:avLst>
              <a:gd fmla="val 6395"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58000"/>
              </a:lnSpc>
              <a:spcBef>
                <a:spcPts val="0"/>
              </a:spcBef>
              <a:spcAft>
                <a:spcPts val="0"/>
              </a:spcAft>
              <a:buNone/>
            </a:pPr>
            <a:r>
              <a:t/>
            </a:r>
            <a:endParaRPr sz="1000">
              <a:solidFill>
                <a:schemeClr val="lt1"/>
              </a:solidFill>
              <a:latin typeface="Poppins"/>
              <a:ea typeface="Poppins"/>
              <a:cs typeface="Poppins"/>
              <a:sym typeface="Poppins"/>
            </a:endParaRPr>
          </a:p>
        </p:txBody>
      </p:sp>
      <p:sp>
        <p:nvSpPr>
          <p:cNvPr id="470" name="Google Shape;470;p28"/>
          <p:cNvSpPr txBox="1"/>
          <p:nvPr/>
        </p:nvSpPr>
        <p:spPr>
          <a:xfrm flipH="1">
            <a:off x="2163422" y="2416052"/>
            <a:ext cx="1065000" cy="138600"/>
          </a:xfrm>
          <a:prstGeom prst="rect">
            <a:avLst/>
          </a:prstGeom>
          <a:noFill/>
          <a:ln>
            <a:noFill/>
          </a:ln>
        </p:spPr>
        <p:txBody>
          <a:bodyPr anchorCtr="0" anchor="ctr" bIns="0" lIns="0" spcFirstLastPara="1" rIns="0" wrap="square" tIns="0">
            <a:spAutoFit/>
          </a:bodyPr>
          <a:lstStyle/>
          <a:p>
            <a:pPr indent="0" lvl="0" marL="0" marR="0" rtl="0" algn="ctr">
              <a:lnSpc>
                <a:spcPct val="153333"/>
              </a:lnSpc>
              <a:spcBef>
                <a:spcPts val="0"/>
              </a:spcBef>
              <a:spcAft>
                <a:spcPts val="0"/>
              </a:spcAft>
              <a:buNone/>
            </a:pPr>
            <a:r>
              <a:rPr b="1" lang="en-US" sz="900">
                <a:solidFill>
                  <a:srgbClr val="262626"/>
                </a:solidFill>
                <a:latin typeface="Poppins"/>
                <a:ea typeface="Poppins"/>
                <a:cs typeface="Poppins"/>
                <a:sym typeface="Poppins"/>
              </a:rPr>
              <a:t>VALUABLE?</a:t>
            </a:r>
            <a:endParaRPr/>
          </a:p>
        </p:txBody>
      </p:sp>
      <p:sp>
        <p:nvSpPr>
          <p:cNvPr id="471" name="Google Shape;471;p28"/>
          <p:cNvSpPr/>
          <p:nvPr/>
        </p:nvSpPr>
        <p:spPr>
          <a:xfrm>
            <a:off x="1473027" y="2927745"/>
            <a:ext cx="6901500" cy="522900"/>
          </a:xfrm>
          <a:prstGeom prst="roundRect">
            <a:avLst>
              <a:gd fmla="val 17148" name="adj"/>
            </a:avLst>
          </a:prstGeom>
          <a:solidFill>
            <a:srgbClr val="F2F2F2">
              <a:alpha val="4705"/>
            </a:srgbClr>
          </a:solidFill>
          <a:ln cap="flat" cmpd="sng" w="9525">
            <a:solidFill>
              <a:srgbClr val="766F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72" name="Google Shape;472;p28"/>
          <p:cNvSpPr/>
          <p:nvPr/>
        </p:nvSpPr>
        <p:spPr>
          <a:xfrm>
            <a:off x="1473027" y="3564501"/>
            <a:ext cx="6901500" cy="522900"/>
          </a:xfrm>
          <a:prstGeom prst="roundRect">
            <a:avLst>
              <a:gd fmla="val 17148" name="adj"/>
            </a:avLst>
          </a:prstGeom>
          <a:solidFill>
            <a:srgbClr val="F2F2F2">
              <a:alpha val="4705"/>
            </a:srgbClr>
          </a:solidFill>
          <a:ln cap="flat" cmpd="sng" w="9525">
            <a:solidFill>
              <a:srgbClr val="766F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73" name="Google Shape;473;p28"/>
          <p:cNvSpPr/>
          <p:nvPr/>
        </p:nvSpPr>
        <p:spPr>
          <a:xfrm>
            <a:off x="1473027" y="4201258"/>
            <a:ext cx="6901500" cy="522900"/>
          </a:xfrm>
          <a:prstGeom prst="roundRect">
            <a:avLst>
              <a:gd fmla="val 17148" name="adj"/>
            </a:avLst>
          </a:prstGeom>
          <a:solidFill>
            <a:srgbClr val="F2F2F2">
              <a:alpha val="4705"/>
            </a:srgbClr>
          </a:solidFill>
          <a:ln cap="flat" cmpd="sng" w="9525">
            <a:solidFill>
              <a:srgbClr val="766F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74" name="Google Shape;474;p28"/>
          <p:cNvSpPr/>
          <p:nvPr/>
        </p:nvSpPr>
        <p:spPr>
          <a:xfrm>
            <a:off x="1473027" y="4838014"/>
            <a:ext cx="6901500" cy="522900"/>
          </a:xfrm>
          <a:prstGeom prst="roundRect">
            <a:avLst>
              <a:gd fmla="val 17148" name="adj"/>
            </a:avLst>
          </a:prstGeom>
          <a:solidFill>
            <a:srgbClr val="F2F2F2">
              <a:alpha val="4705"/>
            </a:srgbClr>
          </a:solidFill>
          <a:ln cap="flat" cmpd="sng" w="9525">
            <a:solidFill>
              <a:srgbClr val="766F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475" name="Google Shape;475;p28"/>
          <p:cNvSpPr/>
          <p:nvPr/>
        </p:nvSpPr>
        <p:spPr>
          <a:xfrm>
            <a:off x="1473027" y="5474771"/>
            <a:ext cx="6901500" cy="522900"/>
          </a:xfrm>
          <a:prstGeom prst="roundRect">
            <a:avLst>
              <a:gd fmla="val 17148" name="adj"/>
            </a:avLst>
          </a:prstGeom>
          <a:solidFill>
            <a:srgbClr val="F2F2F2">
              <a:alpha val="4705"/>
            </a:srgbClr>
          </a:solidFill>
          <a:ln cap="flat" cmpd="sng" w="9525">
            <a:solidFill>
              <a:srgbClr val="766F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grpSp>
        <p:nvGrpSpPr>
          <p:cNvPr id="476" name="Google Shape;476;p28"/>
          <p:cNvGrpSpPr/>
          <p:nvPr/>
        </p:nvGrpSpPr>
        <p:grpSpPr>
          <a:xfrm>
            <a:off x="8489535" y="2927736"/>
            <a:ext cx="3159206" cy="3070060"/>
            <a:chOff x="8488840" y="2815820"/>
            <a:chExt cx="2230133" cy="3070060"/>
          </a:xfrm>
        </p:grpSpPr>
        <p:sp>
          <p:nvSpPr>
            <p:cNvPr id="477" name="Google Shape;477;p28"/>
            <p:cNvSpPr/>
            <p:nvPr/>
          </p:nvSpPr>
          <p:spPr>
            <a:xfrm>
              <a:off x="8488840" y="5362845"/>
              <a:ext cx="2230133" cy="523035"/>
            </a:xfrm>
            <a:prstGeom prst="roundRect">
              <a:avLst>
                <a:gd fmla="val 17148" name="adj"/>
              </a:avLst>
            </a:prstGeom>
            <a:solidFill>
              <a:schemeClr val="accent1"/>
            </a:solidFill>
            <a:ln>
              <a:noFill/>
            </a:ln>
          </p:spPr>
          <p:txBody>
            <a:bodyPr anchorCtr="0" anchor="ctr" bIns="0" lIns="216000" spcFirstLastPara="1" rIns="0" wrap="square" tIns="0">
              <a:noAutofit/>
            </a:bodyPr>
            <a:lstStyle/>
            <a:p>
              <a:pPr indent="0" lvl="0" marL="0" marR="0" rtl="0" algn="l">
                <a:lnSpc>
                  <a:spcPct val="155555"/>
                </a:lnSpc>
                <a:spcBef>
                  <a:spcPts val="0"/>
                </a:spcBef>
                <a:spcAft>
                  <a:spcPts val="0"/>
                </a:spcAft>
                <a:buNone/>
              </a:pPr>
              <a:r>
                <a:rPr lang="en-US" sz="900">
                  <a:solidFill>
                    <a:schemeClr val="lt1"/>
                  </a:solidFill>
                  <a:latin typeface="Poppins"/>
                  <a:ea typeface="Poppins"/>
                  <a:cs typeface="Poppins"/>
                  <a:sym typeface="Poppins"/>
                </a:rPr>
                <a:t>Long-term Competitive Advantage</a:t>
              </a:r>
              <a:endParaRPr/>
            </a:p>
          </p:txBody>
        </p:sp>
        <p:sp>
          <p:nvSpPr>
            <p:cNvPr id="478" name="Google Shape;478;p28"/>
            <p:cNvSpPr/>
            <p:nvPr/>
          </p:nvSpPr>
          <p:spPr>
            <a:xfrm>
              <a:off x="8488840" y="4726089"/>
              <a:ext cx="2230133" cy="523035"/>
            </a:xfrm>
            <a:prstGeom prst="roundRect">
              <a:avLst>
                <a:gd fmla="val 17148" name="adj"/>
              </a:avLst>
            </a:prstGeom>
            <a:solidFill>
              <a:schemeClr val="accent1"/>
            </a:solidFill>
            <a:ln>
              <a:noFill/>
            </a:ln>
          </p:spPr>
          <p:txBody>
            <a:bodyPr anchorCtr="0" anchor="ctr" bIns="0" lIns="216000" spcFirstLastPara="1" rIns="0" wrap="square" tIns="0">
              <a:noAutofit/>
            </a:bodyPr>
            <a:lstStyle/>
            <a:p>
              <a:pPr indent="0" lvl="0" marL="0" marR="0" rtl="0" algn="l">
                <a:lnSpc>
                  <a:spcPct val="155555"/>
                </a:lnSpc>
                <a:spcBef>
                  <a:spcPts val="0"/>
                </a:spcBef>
                <a:spcAft>
                  <a:spcPts val="0"/>
                </a:spcAft>
                <a:buNone/>
              </a:pPr>
              <a:r>
                <a:rPr lang="en-US" sz="900">
                  <a:solidFill>
                    <a:schemeClr val="lt1"/>
                  </a:solidFill>
                  <a:latin typeface="Poppins"/>
                  <a:ea typeface="Poppins"/>
                  <a:cs typeface="Poppins"/>
                  <a:sym typeface="Poppins"/>
                </a:rPr>
                <a:t>Unused Competitive Advantage</a:t>
              </a:r>
              <a:endParaRPr/>
            </a:p>
          </p:txBody>
        </p:sp>
        <p:sp>
          <p:nvSpPr>
            <p:cNvPr id="479" name="Google Shape;479;p28"/>
            <p:cNvSpPr/>
            <p:nvPr/>
          </p:nvSpPr>
          <p:spPr>
            <a:xfrm>
              <a:off x="8488840" y="4089332"/>
              <a:ext cx="2230133" cy="523035"/>
            </a:xfrm>
            <a:prstGeom prst="roundRect">
              <a:avLst>
                <a:gd fmla="val 17148" name="adj"/>
              </a:avLst>
            </a:prstGeom>
            <a:solidFill>
              <a:schemeClr val="accent1"/>
            </a:solidFill>
            <a:ln>
              <a:noFill/>
            </a:ln>
          </p:spPr>
          <p:txBody>
            <a:bodyPr anchorCtr="0" anchor="ctr" bIns="0" lIns="216000" spcFirstLastPara="1" rIns="0" wrap="square" tIns="0">
              <a:noAutofit/>
            </a:bodyPr>
            <a:lstStyle/>
            <a:p>
              <a:pPr indent="0" lvl="0" marL="0" marR="0" rtl="0" algn="l">
                <a:lnSpc>
                  <a:spcPct val="155555"/>
                </a:lnSpc>
                <a:spcBef>
                  <a:spcPts val="0"/>
                </a:spcBef>
                <a:spcAft>
                  <a:spcPts val="0"/>
                </a:spcAft>
                <a:buNone/>
              </a:pPr>
              <a:r>
                <a:rPr lang="en-US" sz="900">
                  <a:solidFill>
                    <a:schemeClr val="lt1"/>
                  </a:solidFill>
                  <a:latin typeface="Poppins"/>
                  <a:ea typeface="Poppins"/>
                  <a:cs typeface="Poppins"/>
                  <a:sym typeface="Poppins"/>
                </a:rPr>
                <a:t>Temporary Competitive Advantage</a:t>
              </a:r>
              <a:endParaRPr/>
            </a:p>
          </p:txBody>
        </p:sp>
        <p:sp>
          <p:nvSpPr>
            <p:cNvPr id="480" name="Google Shape;480;p28"/>
            <p:cNvSpPr/>
            <p:nvPr/>
          </p:nvSpPr>
          <p:spPr>
            <a:xfrm>
              <a:off x="8488840" y="3452576"/>
              <a:ext cx="2230133" cy="523035"/>
            </a:xfrm>
            <a:prstGeom prst="roundRect">
              <a:avLst>
                <a:gd fmla="val 17148" name="adj"/>
              </a:avLst>
            </a:prstGeom>
            <a:solidFill>
              <a:schemeClr val="accent1"/>
            </a:solidFill>
            <a:ln>
              <a:noFill/>
            </a:ln>
          </p:spPr>
          <p:txBody>
            <a:bodyPr anchorCtr="0" anchor="ctr" bIns="0" lIns="216000" spcFirstLastPara="1" rIns="0" wrap="square" tIns="0">
              <a:noAutofit/>
            </a:bodyPr>
            <a:lstStyle/>
            <a:p>
              <a:pPr indent="0" lvl="0" marL="0" marR="0" rtl="0" algn="l">
                <a:lnSpc>
                  <a:spcPct val="155555"/>
                </a:lnSpc>
                <a:spcBef>
                  <a:spcPts val="0"/>
                </a:spcBef>
                <a:spcAft>
                  <a:spcPts val="0"/>
                </a:spcAft>
                <a:buNone/>
              </a:pPr>
              <a:r>
                <a:rPr lang="en-US" sz="900">
                  <a:solidFill>
                    <a:schemeClr val="lt1"/>
                  </a:solidFill>
                  <a:latin typeface="Poppins"/>
                  <a:ea typeface="Poppins"/>
                  <a:cs typeface="Poppins"/>
                  <a:sym typeface="Poppins"/>
                </a:rPr>
                <a:t>Competitive Equality/Party</a:t>
              </a:r>
              <a:endParaRPr/>
            </a:p>
          </p:txBody>
        </p:sp>
        <p:sp>
          <p:nvSpPr>
            <p:cNvPr id="481" name="Google Shape;481;p28"/>
            <p:cNvSpPr/>
            <p:nvPr/>
          </p:nvSpPr>
          <p:spPr>
            <a:xfrm>
              <a:off x="8488840" y="2815820"/>
              <a:ext cx="2230133" cy="523035"/>
            </a:xfrm>
            <a:prstGeom prst="roundRect">
              <a:avLst>
                <a:gd fmla="val 17148" name="adj"/>
              </a:avLst>
            </a:prstGeom>
            <a:solidFill>
              <a:schemeClr val="accent1"/>
            </a:solidFill>
            <a:ln>
              <a:noFill/>
            </a:ln>
          </p:spPr>
          <p:txBody>
            <a:bodyPr anchorCtr="0" anchor="ctr" bIns="0" lIns="216000" spcFirstLastPara="1" rIns="0" wrap="square" tIns="0">
              <a:noAutofit/>
            </a:bodyPr>
            <a:lstStyle/>
            <a:p>
              <a:pPr indent="0" lvl="0" marL="0" marR="0" rtl="0" algn="l">
                <a:lnSpc>
                  <a:spcPct val="155555"/>
                </a:lnSpc>
                <a:spcBef>
                  <a:spcPts val="0"/>
                </a:spcBef>
                <a:spcAft>
                  <a:spcPts val="0"/>
                </a:spcAft>
                <a:buNone/>
              </a:pPr>
              <a:r>
                <a:rPr lang="en-US" sz="900">
                  <a:solidFill>
                    <a:schemeClr val="lt1"/>
                  </a:solidFill>
                  <a:latin typeface="Poppins"/>
                  <a:ea typeface="Poppins"/>
                  <a:cs typeface="Poppins"/>
                  <a:sym typeface="Poppins"/>
                </a:rPr>
                <a:t>Competitive Disadvantage</a:t>
              </a:r>
              <a:endParaRPr/>
            </a:p>
          </p:txBody>
        </p:sp>
      </p:grpSp>
      <p:grpSp>
        <p:nvGrpSpPr>
          <p:cNvPr id="482" name="Google Shape;482;p28"/>
          <p:cNvGrpSpPr/>
          <p:nvPr/>
        </p:nvGrpSpPr>
        <p:grpSpPr>
          <a:xfrm>
            <a:off x="2562680" y="3692754"/>
            <a:ext cx="266528" cy="266528"/>
            <a:chOff x="2562680" y="3580829"/>
            <a:chExt cx="266528" cy="266528"/>
          </a:xfrm>
        </p:grpSpPr>
        <p:sp>
          <p:nvSpPr>
            <p:cNvPr id="483" name="Google Shape;483;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484" name="Google Shape;484;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sp>
        <p:nvSpPr>
          <p:cNvPr id="485" name="Google Shape;485;p28"/>
          <p:cNvSpPr/>
          <p:nvPr/>
        </p:nvSpPr>
        <p:spPr>
          <a:xfrm>
            <a:off x="2562680" y="3055998"/>
            <a:ext cx="266400" cy="266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lose" id="486" name="Google Shape;486;p28"/>
          <p:cNvPicPr preferRelativeResize="0"/>
          <p:nvPr/>
        </p:nvPicPr>
        <p:blipFill rotWithShape="1">
          <a:blip r:embed="rId4">
            <a:alphaModFix/>
          </a:blip>
          <a:srcRect b="0" l="0" r="0" t="0"/>
          <a:stretch/>
        </p:blipFill>
        <p:spPr>
          <a:xfrm>
            <a:off x="2627580" y="3122661"/>
            <a:ext cx="143463" cy="143463"/>
          </a:xfrm>
          <a:prstGeom prst="rect">
            <a:avLst/>
          </a:prstGeom>
          <a:noFill/>
          <a:ln>
            <a:noFill/>
          </a:ln>
        </p:spPr>
      </p:pic>
      <p:grpSp>
        <p:nvGrpSpPr>
          <p:cNvPr id="487" name="Google Shape;487;p28"/>
          <p:cNvGrpSpPr/>
          <p:nvPr/>
        </p:nvGrpSpPr>
        <p:grpSpPr>
          <a:xfrm>
            <a:off x="2562680" y="4329511"/>
            <a:ext cx="266528" cy="266528"/>
            <a:chOff x="2562680" y="3580829"/>
            <a:chExt cx="266528" cy="266528"/>
          </a:xfrm>
        </p:grpSpPr>
        <p:sp>
          <p:nvSpPr>
            <p:cNvPr id="488" name="Google Shape;488;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489" name="Google Shape;489;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490" name="Google Shape;490;p28"/>
          <p:cNvGrpSpPr/>
          <p:nvPr/>
        </p:nvGrpSpPr>
        <p:grpSpPr>
          <a:xfrm>
            <a:off x="2560004" y="4966267"/>
            <a:ext cx="266528" cy="266528"/>
            <a:chOff x="2562680" y="3580829"/>
            <a:chExt cx="266528" cy="266528"/>
          </a:xfrm>
        </p:grpSpPr>
        <p:sp>
          <p:nvSpPr>
            <p:cNvPr id="491" name="Google Shape;491;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492" name="Google Shape;492;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493" name="Google Shape;493;p28"/>
          <p:cNvGrpSpPr/>
          <p:nvPr/>
        </p:nvGrpSpPr>
        <p:grpSpPr>
          <a:xfrm>
            <a:off x="2560004" y="5603023"/>
            <a:ext cx="266528" cy="266528"/>
            <a:chOff x="2562680" y="3580829"/>
            <a:chExt cx="266528" cy="266528"/>
          </a:xfrm>
        </p:grpSpPr>
        <p:sp>
          <p:nvSpPr>
            <p:cNvPr id="494" name="Google Shape;494;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495" name="Google Shape;495;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496" name="Google Shape;496;p28"/>
          <p:cNvGrpSpPr/>
          <p:nvPr/>
        </p:nvGrpSpPr>
        <p:grpSpPr>
          <a:xfrm>
            <a:off x="4029165" y="4329511"/>
            <a:ext cx="266528" cy="266528"/>
            <a:chOff x="2562680" y="3580829"/>
            <a:chExt cx="266528" cy="266528"/>
          </a:xfrm>
        </p:grpSpPr>
        <p:sp>
          <p:nvSpPr>
            <p:cNvPr id="497" name="Google Shape;497;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498" name="Google Shape;498;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499" name="Google Shape;499;p28"/>
          <p:cNvGrpSpPr/>
          <p:nvPr/>
        </p:nvGrpSpPr>
        <p:grpSpPr>
          <a:xfrm>
            <a:off x="4026489" y="4966267"/>
            <a:ext cx="266528" cy="266528"/>
            <a:chOff x="2562680" y="3580829"/>
            <a:chExt cx="266528" cy="266528"/>
          </a:xfrm>
        </p:grpSpPr>
        <p:sp>
          <p:nvSpPr>
            <p:cNvPr id="500" name="Google Shape;500;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01" name="Google Shape;501;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02" name="Google Shape;502;p28"/>
          <p:cNvGrpSpPr/>
          <p:nvPr/>
        </p:nvGrpSpPr>
        <p:grpSpPr>
          <a:xfrm>
            <a:off x="4026489" y="5603023"/>
            <a:ext cx="266528" cy="266528"/>
            <a:chOff x="2562680" y="3580829"/>
            <a:chExt cx="266528" cy="266528"/>
          </a:xfrm>
        </p:grpSpPr>
        <p:sp>
          <p:nvSpPr>
            <p:cNvPr id="503" name="Google Shape;503;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04" name="Google Shape;504;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05" name="Google Shape;505;p28"/>
          <p:cNvGrpSpPr/>
          <p:nvPr/>
        </p:nvGrpSpPr>
        <p:grpSpPr>
          <a:xfrm>
            <a:off x="4028253" y="3055998"/>
            <a:ext cx="266528" cy="266528"/>
            <a:chOff x="2562680" y="3580829"/>
            <a:chExt cx="266528" cy="266528"/>
          </a:xfrm>
        </p:grpSpPr>
        <p:sp>
          <p:nvSpPr>
            <p:cNvPr id="506" name="Google Shape;506;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07" name="Google Shape;507;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08" name="Google Shape;508;p28"/>
          <p:cNvGrpSpPr/>
          <p:nvPr/>
        </p:nvGrpSpPr>
        <p:grpSpPr>
          <a:xfrm>
            <a:off x="5491984" y="3692754"/>
            <a:ext cx="266528" cy="266528"/>
            <a:chOff x="2562680" y="3580829"/>
            <a:chExt cx="266528" cy="266528"/>
          </a:xfrm>
        </p:grpSpPr>
        <p:sp>
          <p:nvSpPr>
            <p:cNvPr id="509" name="Google Shape;509;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10" name="Google Shape;510;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11" name="Google Shape;511;p28"/>
          <p:cNvGrpSpPr/>
          <p:nvPr/>
        </p:nvGrpSpPr>
        <p:grpSpPr>
          <a:xfrm>
            <a:off x="5489308" y="4966267"/>
            <a:ext cx="266528" cy="266528"/>
            <a:chOff x="2562680" y="3580829"/>
            <a:chExt cx="266528" cy="266528"/>
          </a:xfrm>
        </p:grpSpPr>
        <p:sp>
          <p:nvSpPr>
            <p:cNvPr id="512" name="Google Shape;512;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13" name="Google Shape;513;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14" name="Google Shape;514;p28"/>
          <p:cNvGrpSpPr/>
          <p:nvPr/>
        </p:nvGrpSpPr>
        <p:grpSpPr>
          <a:xfrm>
            <a:off x="5489308" y="5603023"/>
            <a:ext cx="266528" cy="266528"/>
            <a:chOff x="2562680" y="3580829"/>
            <a:chExt cx="266528" cy="266528"/>
          </a:xfrm>
        </p:grpSpPr>
        <p:sp>
          <p:nvSpPr>
            <p:cNvPr id="515" name="Google Shape;515;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16" name="Google Shape;516;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17" name="Google Shape;517;p28"/>
          <p:cNvGrpSpPr/>
          <p:nvPr/>
        </p:nvGrpSpPr>
        <p:grpSpPr>
          <a:xfrm>
            <a:off x="5491072" y="3055998"/>
            <a:ext cx="266528" cy="266528"/>
            <a:chOff x="2562680" y="3580829"/>
            <a:chExt cx="266528" cy="266528"/>
          </a:xfrm>
        </p:grpSpPr>
        <p:sp>
          <p:nvSpPr>
            <p:cNvPr id="518" name="Google Shape;518;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19" name="Google Shape;519;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20" name="Google Shape;520;p28"/>
          <p:cNvGrpSpPr/>
          <p:nvPr/>
        </p:nvGrpSpPr>
        <p:grpSpPr>
          <a:xfrm>
            <a:off x="6940294" y="3692754"/>
            <a:ext cx="266528" cy="266528"/>
            <a:chOff x="2562680" y="3580829"/>
            <a:chExt cx="266528" cy="266528"/>
          </a:xfrm>
        </p:grpSpPr>
        <p:sp>
          <p:nvSpPr>
            <p:cNvPr id="521" name="Google Shape;521;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22" name="Google Shape;522;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23" name="Google Shape;523;p28"/>
          <p:cNvGrpSpPr/>
          <p:nvPr/>
        </p:nvGrpSpPr>
        <p:grpSpPr>
          <a:xfrm>
            <a:off x="6940294" y="4329511"/>
            <a:ext cx="266528" cy="266528"/>
            <a:chOff x="2562680" y="3580829"/>
            <a:chExt cx="266528" cy="266528"/>
          </a:xfrm>
        </p:grpSpPr>
        <p:sp>
          <p:nvSpPr>
            <p:cNvPr id="524" name="Google Shape;524;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25" name="Google Shape;525;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26" name="Google Shape;526;p28"/>
          <p:cNvGrpSpPr/>
          <p:nvPr/>
        </p:nvGrpSpPr>
        <p:grpSpPr>
          <a:xfrm>
            <a:off x="6937618" y="5603023"/>
            <a:ext cx="266528" cy="266528"/>
            <a:chOff x="2562680" y="3580829"/>
            <a:chExt cx="266528" cy="266528"/>
          </a:xfrm>
        </p:grpSpPr>
        <p:sp>
          <p:nvSpPr>
            <p:cNvPr id="527" name="Google Shape;527;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28" name="Google Shape;528;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grpSp>
        <p:nvGrpSpPr>
          <p:cNvPr id="529" name="Google Shape;529;p28"/>
          <p:cNvGrpSpPr/>
          <p:nvPr/>
        </p:nvGrpSpPr>
        <p:grpSpPr>
          <a:xfrm>
            <a:off x="6939382" y="3055998"/>
            <a:ext cx="266528" cy="266528"/>
            <a:chOff x="2562680" y="3580829"/>
            <a:chExt cx="266528" cy="266528"/>
          </a:xfrm>
        </p:grpSpPr>
        <p:sp>
          <p:nvSpPr>
            <p:cNvPr id="530" name="Google Shape;530;p28"/>
            <p:cNvSpPr/>
            <p:nvPr/>
          </p:nvSpPr>
          <p:spPr>
            <a:xfrm>
              <a:off x="2562680" y="3580829"/>
              <a:ext cx="266528" cy="266528"/>
            </a:xfrm>
            <a:prstGeom prst="ellipse">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heckmark" id="531" name="Google Shape;531;p28"/>
            <p:cNvPicPr preferRelativeResize="0"/>
            <p:nvPr/>
          </p:nvPicPr>
          <p:blipFill rotWithShape="1">
            <a:blip r:embed="rId3">
              <a:alphaModFix/>
            </a:blip>
            <a:srcRect b="0" l="0" r="0" t="0"/>
            <a:stretch/>
          </p:blipFill>
          <p:spPr>
            <a:xfrm>
              <a:off x="2627580" y="3651957"/>
              <a:ext cx="138999" cy="138999"/>
            </a:xfrm>
            <a:prstGeom prst="rect">
              <a:avLst/>
            </a:prstGeom>
            <a:noFill/>
            <a:ln>
              <a:noFill/>
            </a:ln>
          </p:spPr>
        </p:pic>
      </p:grpSp>
      <p:sp>
        <p:nvSpPr>
          <p:cNvPr id="532" name="Google Shape;532;p28"/>
          <p:cNvSpPr/>
          <p:nvPr/>
        </p:nvSpPr>
        <p:spPr>
          <a:xfrm>
            <a:off x="4029165" y="3692754"/>
            <a:ext cx="266400" cy="266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lose" id="533" name="Google Shape;533;p28"/>
          <p:cNvPicPr preferRelativeResize="0"/>
          <p:nvPr/>
        </p:nvPicPr>
        <p:blipFill rotWithShape="1">
          <a:blip r:embed="rId4">
            <a:alphaModFix/>
          </a:blip>
          <a:srcRect b="0" l="0" r="0" t="0"/>
          <a:stretch/>
        </p:blipFill>
        <p:spPr>
          <a:xfrm>
            <a:off x="4094065" y="3759417"/>
            <a:ext cx="143463" cy="143463"/>
          </a:xfrm>
          <a:prstGeom prst="rect">
            <a:avLst/>
          </a:prstGeom>
          <a:noFill/>
          <a:ln>
            <a:noFill/>
          </a:ln>
        </p:spPr>
      </p:pic>
      <p:sp>
        <p:nvSpPr>
          <p:cNvPr id="534" name="Google Shape;534;p28"/>
          <p:cNvSpPr/>
          <p:nvPr/>
        </p:nvSpPr>
        <p:spPr>
          <a:xfrm>
            <a:off x="6937618" y="4966267"/>
            <a:ext cx="266400" cy="266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lose" id="535" name="Google Shape;535;p28"/>
          <p:cNvPicPr preferRelativeResize="0"/>
          <p:nvPr/>
        </p:nvPicPr>
        <p:blipFill rotWithShape="1">
          <a:blip r:embed="rId4">
            <a:alphaModFix/>
          </a:blip>
          <a:srcRect b="0" l="0" r="0" t="0"/>
          <a:stretch/>
        </p:blipFill>
        <p:spPr>
          <a:xfrm>
            <a:off x="7002518" y="5032930"/>
            <a:ext cx="143463" cy="143463"/>
          </a:xfrm>
          <a:prstGeom prst="rect">
            <a:avLst/>
          </a:prstGeom>
          <a:noFill/>
          <a:ln>
            <a:noFill/>
          </a:ln>
        </p:spPr>
      </p:pic>
      <p:sp>
        <p:nvSpPr>
          <p:cNvPr id="536" name="Google Shape;536;p28"/>
          <p:cNvSpPr/>
          <p:nvPr/>
        </p:nvSpPr>
        <p:spPr>
          <a:xfrm>
            <a:off x="5491072" y="4329510"/>
            <a:ext cx="266400" cy="266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pic>
        <p:nvPicPr>
          <p:cNvPr descr="Close" id="537" name="Google Shape;537;p28"/>
          <p:cNvPicPr preferRelativeResize="0"/>
          <p:nvPr/>
        </p:nvPicPr>
        <p:blipFill rotWithShape="1">
          <a:blip r:embed="rId4">
            <a:alphaModFix/>
          </a:blip>
          <a:srcRect b="0" l="0" r="0" t="0"/>
          <a:stretch/>
        </p:blipFill>
        <p:spPr>
          <a:xfrm>
            <a:off x="5555972" y="4396173"/>
            <a:ext cx="143463" cy="143463"/>
          </a:xfrm>
          <a:prstGeom prst="rect">
            <a:avLst/>
          </a:prstGeom>
          <a:noFill/>
          <a:ln>
            <a:noFill/>
          </a:ln>
        </p:spPr>
      </p:pic>
      <p:sp>
        <p:nvSpPr>
          <p:cNvPr id="538" name="Google Shape;538;p28"/>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VRIO A</a:t>
            </a:r>
            <a:r>
              <a:rPr lang="en-US"/>
              <a:t>nalysis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50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par>
                                <p:cTn fill="hold" nodeType="withEffect" presetClass="entr" presetID="10" presetSubtype="0">
                                  <p:stCondLst>
                                    <p:cond delay="100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150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200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3000"/>
                                        <p:tgtEl>
                                          <p:spTgt spid="476"/>
                                        </p:tgtEl>
                                      </p:cBhvr>
                                    </p:animEffect>
                                  </p:childTnLst>
                                </p:cTn>
                              </p:par>
                              <p:par>
                                <p:cTn fill="hold" nodeType="withEffect" presetClass="entr" presetID="23" presetSubtype="16">
                                  <p:stCondLst>
                                    <p:cond delay="300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1000"/>
                                        <p:tgtEl>
                                          <p:spTgt spid="482"/>
                                        </p:tgtEl>
                                        <p:attrNameLst>
                                          <p:attrName>ppt_w</p:attrName>
                                        </p:attrNameLst>
                                      </p:cBhvr>
                                      <p:tavLst>
                                        <p:tav fmla="" tm="0">
                                          <p:val>
                                            <p:strVal val="0"/>
                                          </p:val>
                                        </p:tav>
                                        <p:tav fmla="" tm="100000">
                                          <p:val>
                                            <p:strVal val="#ppt_w"/>
                                          </p:val>
                                        </p:tav>
                                      </p:tavLst>
                                    </p:anim>
                                    <p:anim calcmode="lin" valueType="num">
                                      <p:cBhvr additive="base">
                                        <p:cTn dur="1000"/>
                                        <p:tgtEl>
                                          <p:spTgt spid="4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1000"/>
                                        <p:tgtEl>
                                          <p:spTgt spid="487"/>
                                        </p:tgtEl>
                                        <p:attrNameLst>
                                          <p:attrName>ppt_w</p:attrName>
                                        </p:attrNameLst>
                                      </p:cBhvr>
                                      <p:tavLst>
                                        <p:tav fmla="" tm="0">
                                          <p:val>
                                            <p:strVal val="0"/>
                                          </p:val>
                                        </p:tav>
                                        <p:tav fmla="" tm="100000">
                                          <p:val>
                                            <p:strVal val="#ppt_w"/>
                                          </p:val>
                                        </p:tav>
                                      </p:tavLst>
                                    </p:anim>
                                    <p:anim calcmode="lin" valueType="num">
                                      <p:cBhvr additive="base">
                                        <p:cTn dur="1000"/>
                                        <p:tgtEl>
                                          <p:spTgt spid="4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1000"/>
                                        <p:tgtEl>
                                          <p:spTgt spid="490"/>
                                        </p:tgtEl>
                                        <p:attrNameLst>
                                          <p:attrName>ppt_w</p:attrName>
                                        </p:attrNameLst>
                                      </p:cBhvr>
                                      <p:tavLst>
                                        <p:tav fmla="" tm="0">
                                          <p:val>
                                            <p:strVal val="0"/>
                                          </p:val>
                                        </p:tav>
                                        <p:tav fmla="" tm="100000">
                                          <p:val>
                                            <p:strVal val="#ppt_w"/>
                                          </p:val>
                                        </p:tav>
                                      </p:tavLst>
                                    </p:anim>
                                    <p:anim calcmode="lin" valueType="num">
                                      <p:cBhvr additive="base">
                                        <p:cTn dur="1000"/>
                                        <p:tgtEl>
                                          <p:spTgt spid="4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1000"/>
                                        <p:tgtEl>
                                          <p:spTgt spid="493"/>
                                        </p:tgtEl>
                                        <p:attrNameLst>
                                          <p:attrName>ppt_w</p:attrName>
                                        </p:attrNameLst>
                                      </p:cBhvr>
                                      <p:tavLst>
                                        <p:tav fmla="" tm="0">
                                          <p:val>
                                            <p:strVal val="0"/>
                                          </p:val>
                                        </p:tav>
                                        <p:tav fmla="" tm="100000">
                                          <p:val>
                                            <p:strVal val="#ppt_w"/>
                                          </p:val>
                                        </p:tav>
                                      </p:tavLst>
                                    </p:anim>
                                    <p:anim calcmode="lin" valueType="num">
                                      <p:cBhvr additive="base">
                                        <p:cTn dur="1000"/>
                                        <p:tgtEl>
                                          <p:spTgt spid="4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1000"/>
                                        <p:tgtEl>
                                          <p:spTgt spid="505"/>
                                        </p:tgtEl>
                                        <p:attrNameLst>
                                          <p:attrName>ppt_w</p:attrName>
                                        </p:attrNameLst>
                                      </p:cBhvr>
                                      <p:tavLst>
                                        <p:tav fmla="" tm="0">
                                          <p:val>
                                            <p:strVal val="0"/>
                                          </p:val>
                                        </p:tav>
                                        <p:tav fmla="" tm="100000">
                                          <p:val>
                                            <p:strVal val="#ppt_w"/>
                                          </p:val>
                                        </p:tav>
                                      </p:tavLst>
                                    </p:anim>
                                    <p:anim calcmode="lin" valueType="num">
                                      <p:cBhvr additive="base">
                                        <p:cTn dur="1000"/>
                                        <p:tgtEl>
                                          <p:spTgt spid="5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1000"/>
                                        <p:tgtEl>
                                          <p:spTgt spid="496"/>
                                        </p:tgtEl>
                                        <p:attrNameLst>
                                          <p:attrName>ppt_w</p:attrName>
                                        </p:attrNameLst>
                                      </p:cBhvr>
                                      <p:tavLst>
                                        <p:tav fmla="" tm="0">
                                          <p:val>
                                            <p:strVal val="0"/>
                                          </p:val>
                                        </p:tav>
                                        <p:tav fmla="" tm="100000">
                                          <p:val>
                                            <p:strVal val="#ppt_w"/>
                                          </p:val>
                                        </p:tav>
                                      </p:tavLst>
                                    </p:anim>
                                    <p:anim calcmode="lin" valueType="num">
                                      <p:cBhvr additive="base">
                                        <p:cTn dur="1000"/>
                                        <p:tgtEl>
                                          <p:spTgt spid="4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1000"/>
                                        <p:tgtEl>
                                          <p:spTgt spid="499"/>
                                        </p:tgtEl>
                                        <p:attrNameLst>
                                          <p:attrName>ppt_w</p:attrName>
                                        </p:attrNameLst>
                                      </p:cBhvr>
                                      <p:tavLst>
                                        <p:tav fmla="" tm="0">
                                          <p:val>
                                            <p:strVal val="0"/>
                                          </p:val>
                                        </p:tav>
                                        <p:tav fmla="" tm="100000">
                                          <p:val>
                                            <p:strVal val="#ppt_w"/>
                                          </p:val>
                                        </p:tav>
                                      </p:tavLst>
                                    </p:anim>
                                    <p:anim calcmode="lin" valueType="num">
                                      <p:cBhvr additive="base">
                                        <p:cTn dur="1000"/>
                                        <p:tgtEl>
                                          <p:spTgt spid="4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0"/>
                                  </p:stCondLst>
                                  <p:childTnLst>
                                    <p:set>
                                      <p:cBhvr>
                                        <p:cTn dur="1" fill="hold">
                                          <p:stCondLst>
                                            <p:cond delay="0"/>
                                          </p:stCondLst>
                                        </p:cTn>
                                        <p:tgtEl>
                                          <p:spTgt spid="502"/>
                                        </p:tgtEl>
                                        <p:attrNameLst>
                                          <p:attrName>style.visibility</p:attrName>
                                        </p:attrNameLst>
                                      </p:cBhvr>
                                      <p:to>
                                        <p:strVal val="visible"/>
                                      </p:to>
                                    </p:set>
                                    <p:anim calcmode="lin" valueType="num">
                                      <p:cBhvr additive="base">
                                        <p:cTn dur="1000"/>
                                        <p:tgtEl>
                                          <p:spTgt spid="502"/>
                                        </p:tgtEl>
                                        <p:attrNameLst>
                                          <p:attrName>ppt_w</p:attrName>
                                        </p:attrNameLst>
                                      </p:cBhvr>
                                      <p:tavLst>
                                        <p:tav fmla="" tm="0">
                                          <p:val>
                                            <p:strVal val="0"/>
                                          </p:val>
                                        </p:tav>
                                        <p:tav fmla="" tm="100000">
                                          <p:val>
                                            <p:strVal val="#ppt_w"/>
                                          </p:val>
                                        </p:tav>
                                      </p:tavLst>
                                    </p:anim>
                                    <p:anim calcmode="lin" valueType="num">
                                      <p:cBhvr additive="base">
                                        <p:cTn dur="1000"/>
                                        <p:tgtEl>
                                          <p:spTgt spid="5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1000"/>
                                        <p:tgtEl>
                                          <p:spTgt spid="517"/>
                                        </p:tgtEl>
                                        <p:attrNameLst>
                                          <p:attrName>ppt_w</p:attrName>
                                        </p:attrNameLst>
                                      </p:cBhvr>
                                      <p:tavLst>
                                        <p:tav fmla="" tm="0">
                                          <p:val>
                                            <p:strVal val="0"/>
                                          </p:val>
                                        </p:tav>
                                        <p:tav fmla="" tm="100000">
                                          <p:val>
                                            <p:strVal val="#ppt_w"/>
                                          </p:val>
                                        </p:tav>
                                      </p:tavLst>
                                    </p:anim>
                                    <p:anim calcmode="lin" valueType="num">
                                      <p:cBhvr additive="base">
                                        <p:cTn dur="1000"/>
                                        <p:tgtEl>
                                          <p:spTgt spid="5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0"/>
                                  </p:stCondLst>
                                  <p:childTnLst>
                                    <p:set>
                                      <p:cBhvr>
                                        <p:cTn dur="1" fill="hold">
                                          <p:stCondLst>
                                            <p:cond delay="0"/>
                                          </p:stCondLst>
                                        </p:cTn>
                                        <p:tgtEl>
                                          <p:spTgt spid="508"/>
                                        </p:tgtEl>
                                        <p:attrNameLst>
                                          <p:attrName>style.visibility</p:attrName>
                                        </p:attrNameLst>
                                      </p:cBhvr>
                                      <p:to>
                                        <p:strVal val="visible"/>
                                      </p:to>
                                    </p:set>
                                    <p:anim calcmode="lin" valueType="num">
                                      <p:cBhvr additive="base">
                                        <p:cTn dur="1000"/>
                                        <p:tgtEl>
                                          <p:spTgt spid="508"/>
                                        </p:tgtEl>
                                        <p:attrNameLst>
                                          <p:attrName>ppt_w</p:attrName>
                                        </p:attrNameLst>
                                      </p:cBhvr>
                                      <p:tavLst>
                                        <p:tav fmla="" tm="0">
                                          <p:val>
                                            <p:strVal val="0"/>
                                          </p:val>
                                        </p:tav>
                                        <p:tav fmla="" tm="100000">
                                          <p:val>
                                            <p:strVal val="#ppt_w"/>
                                          </p:val>
                                        </p:tav>
                                      </p:tavLst>
                                    </p:anim>
                                    <p:anim calcmode="lin" valueType="num">
                                      <p:cBhvr additive="base">
                                        <p:cTn dur="1000"/>
                                        <p:tgtEl>
                                          <p:spTgt spid="5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0"/>
                                  </p:stCondLst>
                                  <p:childTnLst>
                                    <p:set>
                                      <p:cBhvr>
                                        <p:cTn dur="1" fill="hold">
                                          <p:stCondLst>
                                            <p:cond delay="0"/>
                                          </p:stCondLst>
                                        </p:cTn>
                                        <p:tgtEl>
                                          <p:spTgt spid="511"/>
                                        </p:tgtEl>
                                        <p:attrNameLst>
                                          <p:attrName>style.visibility</p:attrName>
                                        </p:attrNameLst>
                                      </p:cBhvr>
                                      <p:to>
                                        <p:strVal val="visible"/>
                                      </p:to>
                                    </p:set>
                                    <p:anim calcmode="lin" valueType="num">
                                      <p:cBhvr additive="base">
                                        <p:cTn dur="1000"/>
                                        <p:tgtEl>
                                          <p:spTgt spid="511"/>
                                        </p:tgtEl>
                                        <p:attrNameLst>
                                          <p:attrName>ppt_w</p:attrName>
                                        </p:attrNameLst>
                                      </p:cBhvr>
                                      <p:tavLst>
                                        <p:tav fmla="" tm="0">
                                          <p:val>
                                            <p:strVal val="0"/>
                                          </p:val>
                                        </p:tav>
                                        <p:tav fmla="" tm="100000">
                                          <p:val>
                                            <p:strVal val="#ppt_w"/>
                                          </p:val>
                                        </p:tav>
                                      </p:tavLst>
                                    </p:anim>
                                    <p:anim calcmode="lin" valueType="num">
                                      <p:cBhvr additive="base">
                                        <p:cTn dur="1000"/>
                                        <p:tgtEl>
                                          <p:spTgt spid="5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1000"/>
                                        <p:tgtEl>
                                          <p:spTgt spid="514"/>
                                        </p:tgtEl>
                                        <p:attrNameLst>
                                          <p:attrName>ppt_w</p:attrName>
                                        </p:attrNameLst>
                                      </p:cBhvr>
                                      <p:tavLst>
                                        <p:tav fmla="" tm="0">
                                          <p:val>
                                            <p:strVal val="0"/>
                                          </p:val>
                                        </p:tav>
                                        <p:tav fmla="" tm="100000">
                                          <p:val>
                                            <p:strVal val="#ppt_w"/>
                                          </p:val>
                                        </p:tav>
                                      </p:tavLst>
                                    </p:anim>
                                    <p:anim calcmode="lin" valueType="num">
                                      <p:cBhvr additive="base">
                                        <p:cTn dur="1000"/>
                                        <p:tgtEl>
                                          <p:spTgt spid="5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500"/>
                                  </p:stCondLst>
                                  <p:childTnLst>
                                    <p:set>
                                      <p:cBhvr>
                                        <p:cTn dur="1" fill="hold">
                                          <p:stCondLst>
                                            <p:cond delay="0"/>
                                          </p:stCondLst>
                                        </p:cTn>
                                        <p:tgtEl>
                                          <p:spTgt spid="529"/>
                                        </p:tgtEl>
                                        <p:attrNameLst>
                                          <p:attrName>style.visibility</p:attrName>
                                        </p:attrNameLst>
                                      </p:cBhvr>
                                      <p:to>
                                        <p:strVal val="visible"/>
                                      </p:to>
                                    </p:set>
                                    <p:anim calcmode="lin" valueType="num">
                                      <p:cBhvr additive="base">
                                        <p:cTn dur="1000"/>
                                        <p:tgtEl>
                                          <p:spTgt spid="529"/>
                                        </p:tgtEl>
                                        <p:attrNameLst>
                                          <p:attrName>ppt_w</p:attrName>
                                        </p:attrNameLst>
                                      </p:cBhvr>
                                      <p:tavLst>
                                        <p:tav fmla="" tm="0">
                                          <p:val>
                                            <p:strVal val="0"/>
                                          </p:val>
                                        </p:tav>
                                        <p:tav fmla="" tm="100000">
                                          <p:val>
                                            <p:strVal val="#ppt_w"/>
                                          </p:val>
                                        </p:tav>
                                      </p:tavLst>
                                    </p:anim>
                                    <p:anim calcmode="lin" valueType="num">
                                      <p:cBhvr additive="base">
                                        <p:cTn dur="1000"/>
                                        <p:tgtEl>
                                          <p:spTgt spid="5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50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1000"/>
                                        <p:tgtEl>
                                          <p:spTgt spid="520"/>
                                        </p:tgtEl>
                                        <p:attrNameLst>
                                          <p:attrName>ppt_w</p:attrName>
                                        </p:attrNameLst>
                                      </p:cBhvr>
                                      <p:tavLst>
                                        <p:tav fmla="" tm="0">
                                          <p:val>
                                            <p:strVal val="0"/>
                                          </p:val>
                                        </p:tav>
                                        <p:tav fmla="" tm="100000">
                                          <p:val>
                                            <p:strVal val="#ppt_w"/>
                                          </p:val>
                                        </p:tav>
                                      </p:tavLst>
                                    </p:anim>
                                    <p:anim calcmode="lin" valueType="num">
                                      <p:cBhvr additive="base">
                                        <p:cTn dur="1000"/>
                                        <p:tgtEl>
                                          <p:spTgt spid="52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500"/>
                                  </p:stCondLst>
                                  <p:childTnLst>
                                    <p:set>
                                      <p:cBhvr>
                                        <p:cTn dur="1" fill="hold">
                                          <p:stCondLst>
                                            <p:cond delay="0"/>
                                          </p:stCondLst>
                                        </p:cTn>
                                        <p:tgtEl>
                                          <p:spTgt spid="523"/>
                                        </p:tgtEl>
                                        <p:attrNameLst>
                                          <p:attrName>style.visibility</p:attrName>
                                        </p:attrNameLst>
                                      </p:cBhvr>
                                      <p:to>
                                        <p:strVal val="visible"/>
                                      </p:to>
                                    </p:set>
                                    <p:anim calcmode="lin" valueType="num">
                                      <p:cBhvr additive="base">
                                        <p:cTn dur="1000"/>
                                        <p:tgtEl>
                                          <p:spTgt spid="523"/>
                                        </p:tgtEl>
                                        <p:attrNameLst>
                                          <p:attrName>ppt_w</p:attrName>
                                        </p:attrNameLst>
                                      </p:cBhvr>
                                      <p:tavLst>
                                        <p:tav fmla="" tm="0">
                                          <p:val>
                                            <p:strVal val="0"/>
                                          </p:val>
                                        </p:tav>
                                        <p:tav fmla="" tm="100000">
                                          <p:val>
                                            <p:strVal val="#ppt_w"/>
                                          </p:val>
                                        </p:tav>
                                      </p:tavLst>
                                    </p:anim>
                                    <p:anim calcmode="lin" valueType="num">
                                      <p:cBhvr additive="base">
                                        <p:cTn dur="1000"/>
                                        <p:tgtEl>
                                          <p:spTgt spid="5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50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1000"/>
                                        <p:tgtEl>
                                          <p:spTgt spid="526"/>
                                        </p:tgtEl>
                                        <p:attrNameLst>
                                          <p:attrName>ppt_w</p:attrName>
                                        </p:attrNameLst>
                                      </p:cBhvr>
                                      <p:tavLst>
                                        <p:tav fmla="" tm="0">
                                          <p:val>
                                            <p:strVal val="0"/>
                                          </p:val>
                                        </p:tav>
                                        <p:tav fmla="" tm="100000">
                                          <p:val>
                                            <p:strVal val="#ppt_w"/>
                                          </p:val>
                                        </p:tav>
                                      </p:tavLst>
                                    </p:anim>
                                    <p:anim calcmode="lin" valueType="num">
                                      <p:cBhvr additive="base">
                                        <p:cTn dur="1000"/>
                                        <p:tgtEl>
                                          <p:spTgt spid="5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9"/>
          <p:cNvSpPr/>
          <p:nvPr/>
        </p:nvSpPr>
        <p:spPr>
          <a:xfrm flipH="1">
            <a:off x="5082677" y="2215300"/>
            <a:ext cx="6631200" cy="4138200"/>
          </a:xfrm>
          <a:prstGeom prst="roundRect">
            <a:avLst>
              <a:gd fmla="val 1937"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44" name="Google Shape;544;p29"/>
          <p:cNvSpPr txBox="1"/>
          <p:nvPr/>
        </p:nvSpPr>
        <p:spPr>
          <a:xfrm flipH="1">
            <a:off x="551518" y="2322714"/>
            <a:ext cx="3237600" cy="2601300"/>
          </a:xfrm>
          <a:prstGeom prst="rect">
            <a:avLst/>
          </a:prstGeom>
          <a:noFill/>
          <a:ln>
            <a:noFill/>
          </a:ln>
        </p:spPr>
        <p:txBody>
          <a:bodyPr anchorCtr="0" anchor="t" bIns="0" lIns="0" spcFirstLastPara="1" rIns="0" wrap="square" tIns="0">
            <a:spAutoFit/>
          </a:bodyPr>
          <a:lstStyle/>
          <a:p>
            <a:pPr indent="0" lvl="0" marL="0" marR="0" rtl="0" algn="l">
              <a:lnSpc>
                <a:spcPct val="177777"/>
              </a:lnSpc>
              <a:spcBef>
                <a:spcPts val="0"/>
              </a:spcBef>
              <a:spcAft>
                <a:spcPts val="0"/>
              </a:spcAft>
              <a:buNone/>
            </a:pPr>
            <a:r>
              <a:rPr lang="en-US" sz="900">
                <a:solidFill>
                  <a:srgbClr val="262626"/>
                </a:solidFill>
                <a:latin typeface="Poppins"/>
                <a:ea typeface="Poppins"/>
                <a:cs typeface="Poppins"/>
                <a:sym typeface="Poppins"/>
              </a:rPr>
              <a:t>The GE Matrix, developed by McKinsey, is similar to the BCG Matrix as a way to make strategic decisions about business units or products.</a:t>
            </a:r>
            <a:endParaRPr/>
          </a:p>
          <a:p>
            <a:pPr indent="0" lvl="0" marL="0" marR="0" rtl="0" algn="l">
              <a:lnSpc>
                <a:spcPct val="177777"/>
              </a:lnSpc>
              <a:spcBef>
                <a:spcPts val="0"/>
              </a:spcBef>
              <a:spcAft>
                <a:spcPts val="0"/>
              </a:spcAft>
              <a:buNone/>
            </a:pPr>
            <a:r>
              <a:t/>
            </a:r>
            <a:endParaRPr sz="900">
              <a:solidFill>
                <a:srgbClr val="262626"/>
              </a:solidFill>
              <a:latin typeface="Poppins"/>
              <a:ea typeface="Poppins"/>
              <a:cs typeface="Poppins"/>
              <a:sym typeface="Poppins"/>
            </a:endParaRPr>
          </a:p>
          <a:p>
            <a:pPr indent="0" lvl="0" marL="0" marR="0" rtl="0" algn="l">
              <a:lnSpc>
                <a:spcPct val="177777"/>
              </a:lnSpc>
              <a:spcBef>
                <a:spcPts val="0"/>
              </a:spcBef>
              <a:spcAft>
                <a:spcPts val="0"/>
              </a:spcAft>
              <a:buNone/>
            </a:pPr>
            <a:r>
              <a:rPr lang="en-US" sz="900">
                <a:solidFill>
                  <a:srgbClr val="262626"/>
                </a:solidFill>
                <a:latin typeface="Poppins"/>
                <a:ea typeface="Poppins"/>
                <a:cs typeface="Poppins"/>
                <a:sym typeface="Poppins"/>
              </a:rPr>
              <a:t>Each product, brand, service or potential product is mapped as a pie chart onto this industry attractiveness or business strength space. The diameter of each pie chart is proportional to the Volume or revenue accruing to each opportunity, and the solid slice of each pie represents the share of the market enjoyed by the planning company  </a:t>
            </a:r>
            <a:endParaRPr/>
          </a:p>
        </p:txBody>
      </p:sp>
      <p:grpSp>
        <p:nvGrpSpPr>
          <p:cNvPr id="545" name="Google Shape;545;p29"/>
          <p:cNvGrpSpPr/>
          <p:nvPr/>
        </p:nvGrpSpPr>
        <p:grpSpPr>
          <a:xfrm>
            <a:off x="5840115" y="2788663"/>
            <a:ext cx="5034861" cy="2963881"/>
            <a:chOff x="1941577" y="1434536"/>
            <a:chExt cx="4127274" cy="2673535"/>
          </a:xfrm>
        </p:grpSpPr>
        <p:sp>
          <p:nvSpPr>
            <p:cNvPr id="546" name="Google Shape;546;p29"/>
            <p:cNvSpPr/>
            <p:nvPr/>
          </p:nvSpPr>
          <p:spPr>
            <a:xfrm>
              <a:off x="1941577" y="1434536"/>
              <a:ext cx="1301495" cy="824206"/>
            </a:xfrm>
            <a:prstGeom prst="roundRect">
              <a:avLst>
                <a:gd fmla="val 3010" name="adj"/>
              </a:avLst>
            </a:prstGeom>
            <a:solidFill>
              <a:schemeClr val="lt1"/>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2"/>
                  </a:solidFill>
                  <a:latin typeface="Poppins"/>
                  <a:ea typeface="Poppins"/>
                  <a:cs typeface="Poppins"/>
                  <a:sym typeface="Poppins"/>
                </a:rPr>
                <a:t>Selectively Invest</a:t>
              </a:r>
              <a:endParaRPr/>
            </a:p>
          </p:txBody>
        </p:sp>
        <p:sp>
          <p:nvSpPr>
            <p:cNvPr id="547" name="Google Shape;547;p29"/>
            <p:cNvSpPr/>
            <p:nvPr/>
          </p:nvSpPr>
          <p:spPr>
            <a:xfrm>
              <a:off x="3356205" y="1434536"/>
              <a:ext cx="1301495" cy="824206"/>
            </a:xfrm>
            <a:prstGeom prst="roundRect">
              <a:avLst>
                <a:gd fmla="val 3010"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Invest/Grow</a:t>
              </a:r>
              <a:endParaRPr/>
            </a:p>
          </p:txBody>
        </p:sp>
        <p:sp>
          <p:nvSpPr>
            <p:cNvPr id="548" name="Google Shape;548;p29"/>
            <p:cNvSpPr/>
            <p:nvPr/>
          </p:nvSpPr>
          <p:spPr>
            <a:xfrm>
              <a:off x="3356205" y="2357906"/>
              <a:ext cx="1301495" cy="824206"/>
            </a:xfrm>
            <a:prstGeom prst="roundRect">
              <a:avLst>
                <a:gd fmla="val 3010" name="adj"/>
              </a:avLst>
            </a:prstGeom>
            <a:solidFill>
              <a:schemeClr val="lt1"/>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2"/>
                  </a:solidFill>
                  <a:latin typeface="Poppins"/>
                  <a:ea typeface="Poppins"/>
                  <a:cs typeface="Poppins"/>
                  <a:sym typeface="Poppins"/>
                </a:rPr>
                <a:t>Selectively Invest</a:t>
              </a:r>
              <a:endParaRPr/>
            </a:p>
          </p:txBody>
        </p:sp>
        <p:sp>
          <p:nvSpPr>
            <p:cNvPr id="549" name="Google Shape;549;p29"/>
            <p:cNvSpPr/>
            <p:nvPr/>
          </p:nvSpPr>
          <p:spPr>
            <a:xfrm>
              <a:off x="4767356" y="3283865"/>
              <a:ext cx="1301495" cy="824206"/>
            </a:xfrm>
            <a:prstGeom prst="roundRect">
              <a:avLst>
                <a:gd fmla="val 3010" name="adj"/>
              </a:avLst>
            </a:prstGeom>
            <a:solidFill>
              <a:schemeClr val="lt1"/>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2"/>
                  </a:solidFill>
                  <a:latin typeface="Poppins"/>
                  <a:ea typeface="Poppins"/>
                  <a:cs typeface="Poppins"/>
                  <a:sym typeface="Poppins"/>
                </a:rPr>
                <a:t>Selectively Invest</a:t>
              </a:r>
              <a:endParaRPr/>
            </a:p>
          </p:txBody>
        </p:sp>
        <p:sp>
          <p:nvSpPr>
            <p:cNvPr id="550" name="Google Shape;550;p29"/>
            <p:cNvSpPr/>
            <p:nvPr/>
          </p:nvSpPr>
          <p:spPr>
            <a:xfrm>
              <a:off x="4767356" y="1434536"/>
              <a:ext cx="1301495" cy="824206"/>
            </a:xfrm>
            <a:prstGeom prst="roundRect">
              <a:avLst>
                <a:gd fmla="val 3010"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Invest/Grow</a:t>
              </a:r>
              <a:endParaRPr/>
            </a:p>
          </p:txBody>
        </p:sp>
        <p:sp>
          <p:nvSpPr>
            <p:cNvPr id="551" name="Google Shape;551;p29"/>
            <p:cNvSpPr/>
            <p:nvPr/>
          </p:nvSpPr>
          <p:spPr>
            <a:xfrm>
              <a:off x="4767356" y="2357906"/>
              <a:ext cx="1301495" cy="824206"/>
            </a:xfrm>
            <a:prstGeom prst="roundRect">
              <a:avLst>
                <a:gd fmla="val 3010" name="adj"/>
              </a:avLst>
            </a:prstGeom>
            <a:solidFill>
              <a:schemeClr val="accent5"/>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Invest/Grow</a:t>
              </a:r>
              <a:endParaRPr/>
            </a:p>
          </p:txBody>
        </p:sp>
        <p:sp>
          <p:nvSpPr>
            <p:cNvPr id="552" name="Google Shape;552;p29"/>
            <p:cNvSpPr/>
            <p:nvPr/>
          </p:nvSpPr>
          <p:spPr>
            <a:xfrm>
              <a:off x="1941577" y="2357906"/>
              <a:ext cx="1301495" cy="824206"/>
            </a:xfrm>
            <a:prstGeom prst="roundRect">
              <a:avLst>
                <a:gd fmla="val 301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Harvest/Divest</a:t>
              </a:r>
              <a:endParaRPr/>
            </a:p>
          </p:txBody>
        </p:sp>
        <p:sp>
          <p:nvSpPr>
            <p:cNvPr id="553" name="Google Shape;553;p29"/>
            <p:cNvSpPr/>
            <p:nvPr/>
          </p:nvSpPr>
          <p:spPr>
            <a:xfrm>
              <a:off x="1941577" y="3283865"/>
              <a:ext cx="1301495" cy="824206"/>
            </a:xfrm>
            <a:prstGeom prst="roundRect">
              <a:avLst>
                <a:gd fmla="val 301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Harvest/Divest</a:t>
              </a:r>
              <a:endParaRPr/>
            </a:p>
          </p:txBody>
        </p:sp>
        <p:sp>
          <p:nvSpPr>
            <p:cNvPr id="554" name="Google Shape;554;p29"/>
            <p:cNvSpPr/>
            <p:nvPr/>
          </p:nvSpPr>
          <p:spPr>
            <a:xfrm>
              <a:off x="3356205" y="3283865"/>
              <a:ext cx="1301495" cy="824206"/>
            </a:xfrm>
            <a:prstGeom prst="roundRect">
              <a:avLst>
                <a:gd fmla="val 3010" name="adj"/>
              </a:avLst>
            </a:prstGeom>
            <a:solidFill>
              <a:schemeClr val="accent4"/>
            </a:solidFill>
            <a:ln>
              <a:noFill/>
            </a:ln>
            <a:effectLst>
              <a:outerShdw blurRad="787400" sx="87000" rotWithShape="0" algn="t" dir="5400000" dist="355600" sy="8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Harvest/Divest</a:t>
              </a:r>
              <a:endParaRPr/>
            </a:p>
          </p:txBody>
        </p:sp>
      </p:grpSp>
      <p:sp>
        <p:nvSpPr>
          <p:cNvPr id="555" name="Google Shape;555;p29"/>
          <p:cNvSpPr txBox="1"/>
          <p:nvPr/>
        </p:nvSpPr>
        <p:spPr>
          <a:xfrm flipH="1">
            <a:off x="6055692" y="5967734"/>
            <a:ext cx="1156500" cy="153900"/>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b="1" lang="en-US" sz="1000">
                <a:solidFill>
                  <a:schemeClr val="dk1"/>
                </a:solidFill>
                <a:latin typeface="Poppins"/>
                <a:ea typeface="Poppins"/>
                <a:cs typeface="Poppins"/>
                <a:sym typeface="Poppins"/>
              </a:rPr>
              <a:t>LOW</a:t>
            </a:r>
            <a:endParaRPr>
              <a:solidFill>
                <a:schemeClr val="dk1"/>
              </a:solidFill>
            </a:endParaRPr>
          </a:p>
        </p:txBody>
      </p:sp>
      <p:sp>
        <p:nvSpPr>
          <p:cNvPr id="556" name="Google Shape;556;p29"/>
          <p:cNvSpPr txBox="1"/>
          <p:nvPr/>
        </p:nvSpPr>
        <p:spPr>
          <a:xfrm flipH="1">
            <a:off x="7781363" y="5967734"/>
            <a:ext cx="1156500" cy="153900"/>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b="1" lang="en-US" sz="1000">
                <a:solidFill>
                  <a:schemeClr val="dk1"/>
                </a:solidFill>
                <a:latin typeface="Poppins"/>
                <a:ea typeface="Poppins"/>
                <a:cs typeface="Poppins"/>
                <a:sym typeface="Poppins"/>
              </a:rPr>
              <a:t>MEDIUM</a:t>
            </a:r>
            <a:endParaRPr>
              <a:solidFill>
                <a:schemeClr val="dk1"/>
              </a:solidFill>
            </a:endParaRPr>
          </a:p>
        </p:txBody>
      </p:sp>
      <p:sp>
        <p:nvSpPr>
          <p:cNvPr id="557" name="Google Shape;557;p29"/>
          <p:cNvSpPr txBox="1"/>
          <p:nvPr/>
        </p:nvSpPr>
        <p:spPr>
          <a:xfrm flipH="1">
            <a:off x="9502794" y="5967734"/>
            <a:ext cx="1156500" cy="153900"/>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b="1" lang="en-US" sz="1000">
                <a:solidFill>
                  <a:schemeClr val="dk1"/>
                </a:solidFill>
                <a:latin typeface="Poppins"/>
                <a:ea typeface="Poppins"/>
                <a:cs typeface="Poppins"/>
                <a:sym typeface="Poppins"/>
              </a:rPr>
              <a:t>HIGH</a:t>
            </a:r>
            <a:endParaRPr>
              <a:solidFill>
                <a:schemeClr val="dk1"/>
              </a:solidFill>
            </a:endParaRPr>
          </a:p>
        </p:txBody>
      </p:sp>
      <p:sp>
        <p:nvSpPr>
          <p:cNvPr id="558" name="Google Shape;558;p29"/>
          <p:cNvSpPr txBox="1"/>
          <p:nvPr/>
        </p:nvSpPr>
        <p:spPr>
          <a:xfrm flipH="1" rot="-5400000">
            <a:off x="10838306" y="5213764"/>
            <a:ext cx="801600" cy="153900"/>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b="1" lang="en-US" sz="1000">
                <a:solidFill>
                  <a:schemeClr val="dk1"/>
                </a:solidFill>
                <a:latin typeface="Poppins"/>
                <a:ea typeface="Poppins"/>
                <a:cs typeface="Poppins"/>
                <a:sym typeface="Poppins"/>
              </a:rPr>
              <a:t>LOW</a:t>
            </a:r>
            <a:endParaRPr>
              <a:solidFill>
                <a:schemeClr val="dk1"/>
              </a:solidFill>
            </a:endParaRPr>
          </a:p>
        </p:txBody>
      </p:sp>
      <p:sp>
        <p:nvSpPr>
          <p:cNvPr id="559" name="Google Shape;559;p29"/>
          <p:cNvSpPr txBox="1"/>
          <p:nvPr/>
        </p:nvSpPr>
        <p:spPr>
          <a:xfrm flipH="1" rot="-5400000">
            <a:off x="10838306" y="4189453"/>
            <a:ext cx="801600" cy="153900"/>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b="1" lang="en-US" sz="1000">
                <a:solidFill>
                  <a:schemeClr val="dk1"/>
                </a:solidFill>
                <a:latin typeface="Poppins"/>
                <a:ea typeface="Poppins"/>
                <a:cs typeface="Poppins"/>
                <a:sym typeface="Poppins"/>
              </a:rPr>
              <a:t>MEDIUM</a:t>
            </a:r>
            <a:endParaRPr>
              <a:solidFill>
                <a:schemeClr val="dk1"/>
              </a:solidFill>
            </a:endParaRPr>
          </a:p>
        </p:txBody>
      </p:sp>
      <p:sp>
        <p:nvSpPr>
          <p:cNvPr id="560" name="Google Shape;560;p29"/>
          <p:cNvSpPr txBox="1"/>
          <p:nvPr/>
        </p:nvSpPr>
        <p:spPr>
          <a:xfrm flipH="1" rot="-5400000">
            <a:off x="10838306" y="3163708"/>
            <a:ext cx="801600" cy="153900"/>
          </a:xfrm>
          <a:prstGeom prst="rect">
            <a:avLst/>
          </a:prstGeom>
          <a:noFill/>
          <a:ln>
            <a:noFill/>
          </a:ln>
        </p:spPr>
        <p:txBody>
          <a:bodyPr anchorCtr="0" anchor="t" bIns="0" lIns="0" spcFirstLastPara="1" rIns="0" wrap="square" tIns="0">
            <a:spAutoFit/>
          </a:bodyPr>
          <a:lstStyle/>
          <a:p>
            <a:pPr indent="0" lvl="0" marL="0" marR="0" rtl="0" algn="ctr">
              <a:lnSpc>
                <a:spcPct val="158000"/>
              </a:lnSpc>
              <a:spcBef>
                <a:spcPts val="0"/>
              </a:spcBef>
              <a:spcAft>
                <a:spcPts val="0"/>
              </a:spcAft>
              <a:buNone/>
            </a:pPr>
            <a:r>
              <a:rPr b="1" lang="en-US" sz="1000">
                <a:solidFill>
                  <a:schemeClr val="dk1"/>
                </a:solidFill>
                <a:latin typeface="Poppins"/>
                <a:ea typeface="Poppins"/>
                <a:cs typeface="Poppins"/>
                <a:sym typeface="Poppins"/>
              </a:rPr>
              <a:t>HIGH</a:t>
            </a:r>
            <a:endParaRPr>
              <a:solidFill>
                <a:schemeClr val="dk1"/>
              </a:solidFill>
            </a:endParaRPr>
          </a:p>
        </p:txBody>
      </p:sp>
      <p:grpSp>
        <p:nvGrpSpPr>
          <p:cNvPr id="561" name="Google Shape;561;p29"/>
          <p:cNvGrpSpPr/>
          <p:nvPr/>
        </p:nvGrpSpPr>
        <p:grpSpPr>
          <a:xfrm>
            <a:off x="6913648" y="2322728"/>
            <a:ext cx="2969511" cy="333198"/>
            <a:chOff x="4942488" y="1129262"/>
            <a:chExt cx="2434225" cy="394084"/>
          </a:xfrm>
        </p:grpSpPr>
        <p:sp>
          <p:nvSpPr>
            <p:cNvPr id="562" name="Google Shape;562;p29"/>
            <p:cNvSpPr/>
            <p:nvPr/>
          </p:nvSpPr>
          <p:spPr>
            <a:xfrm>
              <a:off x="4942488" y="1129262"/>
              <a:ext cx="2434225" cy="394084"/>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63" name="Google Shape;563;p29"/>
            <p:cNvSpPr txBox="1"/>
            <p:nvPr/>
          </p:nvSpPr>
          <p:spPr>
            <a:xfrm flipH="1">
              <a:off x="5231480" y="1245513"/>
              <a:ext cx="1842600" cy="191100"/>
            </a:xfrm>
            <a:prstGeom prst="rect">
              <a:avLst/>
            </a:prstGeom>
            <a:solidFill>
              <a:schemeClr val="dk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050">
                  <a:solidFill>
                    <a:schemeClr val="lt1"/>
                  </a:solidFill>
                  <a:latin typeface="Poppins"/>
                  <a:ea typeface="Poppins"/>
                  <a:cs typeface="Poppins"/>
                  <a:sym typeface="Poppins"/>
                </a:rPr>
                <a:t>Industry Attractiveness </a:t>
              </a:r>
              <a:endParaRPr/>
            </a:p>
          </p:txBody>
        </p:sp>
      </p:grpSp>
      <p:grpSp>
        <p:nvGrpSpPr>
          <p:cNvPr id="564" name="Google Shape;564;p29"/>
          <p:cNvGrpSpPr/>
          <p:nvPr/>
        </p:nvGrpSpPr>
        <p:grpSpPr>
          <a:xfrm rot="-5400000">
            <a:off x="4624443" y="4159919"/>
            <a:ext cx="1772212" cy="368822"/>
            <a:chOff x="1702157" y="1641747"/>
            <a:chExt cx="2096052" cy="394083"/>
          </a:xfrm>
        </p:grpSpPr>
        <p:sp>
          <p:nvSpPr>
            <p:cNvPr id="565" name="Google Shape;565;p29"/>
            <p:cNvSpPr/>
            <p:nvPr/>
          </p:nvSpPr>
          <p:spPr>
            <a:xfrm>
              <a:off x="1702157" y="1641747"/>
              <a:ext cx="2096052" cy="394083"/>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66" name="Google Shape;566;p29"/>
            <p:cNvSpPr txBox="1"/>
            <p:nvPr/>
          </p:nvSpPr>
          <p:spPr>
            <a:xfrm flipH="1">
              <a:off x="1763584" y="1757998"/>
              <a:ext cx="1842600" cy="172800"/>
            </a:xfrm>
            <a:prstGeom prst="rect">
              <a:avLst/>
            </a:prstGeom>
            <a:solidFill>
              <a:schemeClr val="dk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050">
                  <a:solidFill>
                    <a:schemeClr val="lt1"/>
                  </a:solidFill>
                  <a:latin typeface="Poppins"/>
                  <a:ea typeface="Poppins"/>
                  <a:cs typeface="Poppins"/>
                  <a:sym typeface="Poppins"/>
                </a:rPr>
                <a:t>Business Position</a:t>
              </a:r>
              <a:endParaRPr/>
            </a:p>
          </p:txBody>
        </p:sp>
      </p:grpSp>
      <p:sp>
        <p:nvSpPr>
          <p:cNvPr id="567" name="Google Shape;567;p29"/>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The GE/McKinsey matrix</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